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6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7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8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theme/theme9.xml" ContentType="application/vnd.openxmlformats-officedocument.theme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10.xml" ContentType="application/vnd.openxmlformats-officedocument.theme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theme/theme11.xml" ContentType="application/vnd.openxmlformats-officedocument.theme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7" r:id="rId1"/>
    <p:sldMasterId id="2147483730" r:id="rId2"/>
    <p:sldMasterId id="2147483746" r:id="rId3"/>
    <p:sldMasterId id="2147483790" r:id="rId4"/>
    <p:sldMasterId id="2147483854" r:id="rId5"/>
    <p:sldMasterId id="2147483909" r:id="rId6"/>
    <p:sldMasterId id="2147483951" r:id="rId7"/>
    <p:sldMasterId id="2147483976" r:id="rId8"/>
    <p:sldMasterId id="2147483988" r:id="rId9"/>
    <p:sldMasterId id="2147484003" r:id="rId10"/>
    <p:sldMasterId id="2147484018" r:id="rId11"/>
    <p:sldMasterId id="2147484032" r:id="rId12"/>
  </p:sldMasterIdLst>
  <p:notesMasterIdLst>
    <p:notesMasterId r:id="rId68"/>
  </p:notesMasterIdLst>
  <p:sldIdLst>
    <p:sldId id="685" r:id="rId13"/>
    <p:sldId id="620" r:id="rId14"/>
    <p:sldId id="659" r:id="rId15"/>
    <p:sldId id="619" r:id="rId16"/>
    <p:sldId id="534" r:id="rId17"/>
    <p:sldId id="448" r:id="rId18"/>
    <p:sldId id="684" r:id="rId19"/>
    <p:sldId id="686" r:id="rId20"/>
    <p:sldId id="449" r:id="rId21"/>
    <p:sldId id="450" r:id="rId22"/>
    <p:sldId id="699" r:id="rId23"/>
    <p:sldId id="460" r:id="rId24"/>
    <p:sldId id="459" r:id="rId25"/>
    <p:sldId id="461" r:id="rId26"/>
    <p:sldId id="463" r:id="rId27"/>
    <p:sldId id="465" r:id="rId28"/>
    <p:sldId id="468" r:id="rId29"/>
    <p:sldId id="687" r:id="rId30"/>
    <p:sldId id="688" r:id="rId31"/>
    <p:sldId id="689" r:id="rId32"/>
    <p:sldId id="691" r:id="rId33"/>
    <p:sldId id="692" r:id="rId34"/>
    <p:sldId id="693" r:id="rId35"/>
    <p:sldId id="694" r:id="rId36"/>
    <p:sldId id="696" r:id="rId37"/>
    <p:sldId id="697" r:id="rId38"/>
    <p:sldId id="698" r:id="rId39"/>
    <p:sldId id="376" r:id="rId40"/>
    <p:sldId id="379" r:id="rId41"/>
    <p:sldId id="375" r:id="rId42"/>
    <p:sldId id="380" r:id="rId43"/>
    <p:sldId id="381" r:id="rId44"/>
    <p:sldId id="660" r:id="rId45"/>
    <p:sldId id="661" r:id="rId46"/>
    <p:sldId id="662" r:id="rId47"/>
    <p:sldId id="663" r:id="rId48"/>
    <p:sldId id="664" r:id="rId49"/>
    <p:sldId id="665" r:id="rId50"/>
    <p:sldId id="666" r:id="rId51"/>
    <p:sldId id="667" r:id="rId52"/>
    <p:sldId id="668" r:id="rId53"/>
    <p:sldId id="669" r:id="rId54"/>
    <p:sldId id="670" r:id="rId55"/>
    <p:sldId id="671" r:id="rId56"/>
    <p:sldId id="672" r:id="rId57"/>
    <p:sldId id="673" r:id="rId58"/>
    <p:sldId id="674" r:id="rId59"/>
    <p:sldId id="675" r:id="rId60"/>
    <p:sldId id="676" r:id="rId61"/>
    <p:sldId id="677" r:id="rId62"/>
    <p:sldId id="678" r:id="rId63"/>
    <p:sldId id="679" r:id="rId64"/>
    <p:sldId id="680" r:id="rId65"/>
    <p:sldId id="681" r:id="rId66"/>
    <p:sldId id="682" r:id="rId6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  <a:srgbClr val="669900"/>
    <a:srgbClr val="FFFF66"/>
    <a:srgbClr val="F885C6"/>
    <a:srgbClr val="A2A2A2"/>
    <a:srgbClr val="3EFFFC"/>
    <a:srgbClr val="C79CED"/>
    <a:srgbClr val="2CFC2B"/>
    <a:srgbClr val="00FF00"/>
    <a:srgbClr val="FCCD7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62" autoAdjust="0"/>
    <p:restoredTop sz="94684" autoAdjust="0"/>
  </p:normalViewPr>
  <p:slideViewPr>
    <p:cSldViewPr snapToGrid="0">
      <p:cViewPr varScale="1">
        <p:scale>
          <a:sx n="64" d="100"/>
          <a:sy n="64" d="100"/>
        </p:scale>
        <p:origin x="-86" y="-28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108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slide" Target="slides/slide27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slide" Target="slides/slide30.xml"/><Relationship Id="rId47" Type="http://schemas.openxmlformats.org/officeDocument/2006/relationships/slide" Target="slides/slide35.xml"/><Relationship Id="rId50" Type="http://schemas.openxmlformats.org/officeDocument/2006/relationships/slide" Target="slides/slide38.xml"/><Relationship Id="rId55" Type="http://schemas.openxmlformats.org/officeDocument/2006/relationships/slide" Target="slides/slide43.xml"/><Relationship Id="rId63" Type="http://schemas.openxmlformats.org/officeDocument/2006/relationships/slide" Target="slides/slide51.xml"/><Relationship Id="rId68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71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9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slide" Target="slides/slide28.xml"/><Relationship Id="rId45" Type="http://schemas.openxmlformats.org/officeDocument/2006/relationships/slide" Target="slides/slide33.xml"/><Relationship Id="rId53" Type="http://schemas.openxmlformats.org/officeDocument/2006/relationships/slide" Target="slides/slide41.xml"/><Relationship Id="rId58" Type="http://schemas.openxmlformats.org/officeDocument/2006/relationships/slide" Target="slides/slide46.xml"/><Relationship Id="rId66" Type="http://schemas.openxmlformats.org/officeDocument/2006/relationships/slide" Target="slides/slide54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49" Type="http://schemas.openxmlformats.org/officeDocument/2006/relationships/slide" Target="slides/slide37.xml"/><Relationship Id="rId57" Type="http://schemas.openxmlformats.org/officeDocument/2006/relationships/slide" Target="slides/slide45.xml"/><Relationship Id="rId61" Type="http://schemas.openxmlformats.org/officeDocument/2006/relationships/slide" Target="slides/slide49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4" Type="http://schemas.openxmlformats.org/officeDocument/2006/relationships/slide" Target="slides/slide32.xml"/><Relationship Id="rId52" Type="http://schemas.openxmlformats.org/officeDocument/2006/relationships/slide" Target="slides/slide40.xml"/><Relationship Id="rId60" Type="http://schemas.openxmlformats.org/officeDocument/2006/relationships/slide" Target="slides/slide48.xml"/><Relationship Id="rId65" Type="http://schemas.openxmlformats.org/officeDocument/2006/relationships/slide" Target="slides/slide53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slide" Target="slides/slide31.xml"/><Relationship Id="rId48" Type="http://schemas.openxmlformats.org/officeDocument/2006/relationships/slide" Target="slides/slide36.xml"/><Relationship Id="rId56" Type="http://schemas.openxmlformats.org/officeDocument/2006/relationships/slide" Target="slides/slide44.xml"/><Relationship Id="rId64" Type="http://schemas.openxmlformats.org/officeDocument/2006/relationships/slide" Target="slides/slide52.xml"/><Relationship Id="rId69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9.xml"/><Relationship Id="rId72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slide" Target="slides/slide34.xml"/><Relationship Id="rId59" Type="http://schemas.openxmlformats.org/officeDocument/2006/relationships/slide" Target="slides/slide47.xml"/><Relationship Id="rId67" Type="http://schemas.openxmlformats.org/officeDocument/2006/relationships/slide" Target="slides/slide55.xml"/><Relationship Id="rId20" Type="http://schemas.openxmlformats.org/officeDocument/2006/relationships/slide" Target="slides/slide8.xml"/><Relationship Id="rId41" Type="http://schemas.openxmlformats.org/officeDocument/2006/relationships/slide" Target="slides/slide29.xml"/><Relationship Id="rId54" Type="http://schemas.openxmlformats.org/officeDocument/2006/relationships/slide" Target="slides/slide42.xml"/><Relationship Id="rId62" Type="http://schemas.openxmlformats.org/officeDocument/2006/relationships/slide" Target="slides/slide50.xml"/><Relationship Id="rId7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6812321940972196E-2"/>
          <c:y val="8.9066965278024907E-2"/>
          <c:w val="0.79102715466351825"/>
          <c:h val="0.81568627450980391"/>
        </c:manualLayout>
      </c:layout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F+</c:v>
                </c:pt>
              </c:strCache>
            </c:strRef>
          </c:tx>
          <c:spPr>
            <a:ln w="29227">
              <a:noFill/>
            </a:ln>
          </c:spPr>
          <c:marker>
            <c:symbol val="plus"/>
            <c:size val="12"/>
            <c:spPr>
              <a:noFill/>
              <a:ln>
                <a:solidFill>
                  <a:srgbClr val="FF0000"/>
                </a:solidFill>
                <a:prstDash val="solid"/>
              </a:ln>
            </c:spPr>
          </c:marker>
          <c:xVal>
            <c:numRef>
              <c:f>Sheet1!$A$2:$A$11</c:f>
              <c:numCache>
                <c:formatCode>General</c:formatCode>
                <c:ptCount val="1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</c:numCache>
            </c:numRef>
          </c:xVal>
          <c:yVal>
            <c:numRef>
              <c:f>Sheet1!$B$2:$B$11</c:f>
              <c:numCache>
                <c:formatCode>General</c:formatCode>
                <c:ptCount val="10"/>
                <c:pt idx="0">
                  <c:v>52.396500000000003</c:v>
                </c:pt>
                <c:pt idx="1">
                  <c:v>57.537100000000002</c:v>
                </c:pt>
                <c:pt idx="2">
                  <c:v>48.523000000000003</c:v>
                </c:pt>
                <c:pt idx="3">
                  <c:v>47.596400000000003</c:v>
                </c:pt>
                <c:pt idx="4">
                  <c:v>34.152999999999999</c:v>
                </c:pt>
                <c:pt idx="5">
                  <c:v>48.910600000000002</c:v>
                </c:pt>
                <c:pt idx="6">
                  <c:v>70.341499999999996</c:v>
                </c:pt>
                <c:pt idx="7">
                  <c:v>52.787100000000002</c:v>
                </c:pt>
                <c:pt idx="8">
                  <c:v>59.332700000000003</c:v>
                </c:pt>
                <c:pt idx="9">
                  <c:v>50.062199999999997</c:v>
                </c:pt>
              </c:numCache>
            </c:numRef>
          </c:yVal>
          <c:smooth val="0"/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F-</c:v>
                </c:pt>
              </c:strCache>
            </c:strRef>
          </c:tx>
          <c:spPr>
            <a:ln w="29227">
              <a:noFill/>
            </a:ln>
          </c:spPr>
          <c:marker>
            <c:symbol val="dash"/>
            <c:size val="9"/>
            <c:spPr>
              <a:noFill/>
              <a:ln>
                <a:solidFill>
                  <a:srgbClr val="000080"/>
                </a:solidFill>
                <a:prstDash val="solid"/>
              </a:ln>
            </c:spPr>
          </c:marker>
          <c:xVal>
            <c:numRef>
              <c:f>Sheet1!$A$2:$A$11</c:f>
              <c:numCache>
                <c:formatCode>General</c:formatCode>
                <c:ptCount val="1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</c:numCache>
            </c:numRef>
          </c:xVal>
          <c:yVal>
            <c:numRef>
              <c:f>Sheet1!$C$2:$C$11</c:f>
              <c:numCache>
                <c:formatCode>General</c:formatCode>
                <c:ptCount val="10"/>
                <c:pt idx="0">
                  <c:v>46.396500000000003</c:v>
                </c:pt>
                <c:pt idx="1">
                  <c:v>51.537100000000002</c:v>
                </c:pt>
                <c:pt idx="2">
                  <c:v>42.523000000000003</c:v>
                </c:pt>
                <c:pt idx="3">
                  <c:v>41.596400000000003</c:v>
                </c:pt>
                <c:pt idx="4">
                  <c:v>28.152999999999999</c:v>
                </c:pt>
                <c:pt idx="5">
                  <c:v>42.910600000000002</c:v>
                </c:pt>
                <c:pt idx="6">
                  <c:v>64.341499999999996</c:v>
                </c:pt>
                <c:pt idx="7">
                  <c:v>46.787100000000002</c:v>
                </c:pt>
                <c:pt idx="8">
                  <c:v>53.332700000000003</c:v>
                </c:pt>
                <c:pt idx="9">
                  <c:v>44.062199999999997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41352960"/>
        <c:axId val="441354880"/>
      </c:scatterChart>
      <c:valAx>
        <c:axId val="441352960"/>
        <c:scaling>
          <c:orientation val="minMax"/>
          <c:max val="10.5"/>
          <c:min val="0"/>
        </c:scaling>
        <c:delete val="0"/>
        <c:axPos val="b"/>
        <c:numFmt formatCode="General" sourceLinked="1"/>
        <c:majorTickMark val="out"/>
        <c:minorTickMark val="cross"/>
        <c:tickLblPos val="nextTo"/>
        <c:spPr>
          <a:ln w="12990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918" b="1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441354880"/>
        <c:crosses val="autoZero"/>
        <c:crossBetween val="midCat"/>
        <c:majorUnit val="1"/>
        <c:minorUnit val="1"/>
      </c:valAx>
      <c:valAx>
        <c:axId val="441354880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spPr>
          <a:ln w="12990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994" b="1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441352960"/>
        <c:crossesAt val="0"/>
        <c:crossBetween val="midCat"/>
      </c:valAx>
      <c:spPr>
        <a:noFill/>
        <a:ln w="12990">
          <a:solidFill>
            <a:srgbClr val="808080"/>
          </a:solidFill>
          <a:prstDash val="solid"/>
        </a:ln>
      </c:spPr>
    </c:plotArea>
    <c:legend>
      <c:legendPos val="r"/>
      <c:legendEntry>
        <c:idx val="1"/>
        <c:txPr>
          <a:bodyPr/>
          <a:lstStyle/>
          <a:p>
            <a:pPr>
              <a:defRPr sz="1314" b="0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</c:legendEntry>
      <c:layout>
        <c:manualLayout>
          <c:xMode val="edge"/>
          <c:yMode val="edge"/>
          <c:x val="0.79178558847345448"/>
          <c:y val="0.68965633168321006"/>
          <c:w val="5.7031972806364024E-2"/>
          <c:h val="0.16605905430636428"/>
        </c:manualLayout>
      </c:layout>
      <c:overlay val="0"/>
      <c:spPr>
        <a:solidFill>
          <a:schemeClr val="bg1"/>
        </a:solidFill>
        <a:ln w="3247">
          <a:solidFill>
            <a:schemeClr val="tx1"/>
          </a:solidFill>
          <a:prstDash val="solid"/>
        </a:ln>
      </c:spPr>
      <c:txPr>
        <a:bodyPr/>
        <a:lstStyle/>
        <a:p>
          <a:pPr>
            <a:defRPr sz="1314" b="0" i="0" u="none" strike="noStrike" baseline="0">
              <a:solidFill>
                <a:schemeClr val="tx1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023" b="0" i="0" u="none" strike="noStrike" baseline="0">
          <a:solidFill>
            <a:schemeClr val="tx1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B4138743-D1C3-4E60-A58A-38F184645F57}" type="datetimeFigureOut">
              <a:rPr lang="en-US" smtClean="0"/>
              <a:pPr/>
              <a:t>10/5/2018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BD4657E3-F768-4054-9942-7F3B23D2B5D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68748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807609-3244-43C8-BDC3-B73AA00081C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8332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08A65FC-4FC5-4C9E-89C7-6164BBD2386B}" type="slidenum">
              <a:rPr lang="en-US" altLang="en-US">
                <a:solidFill>
                  <a:prstClr val="black"/>
                </a:solidFill>
              </a:rPr>
              <a:pPr/>
              <a:t>10</a:t>
            </a:fld>
            <a:endParaRPr lang="en-US" altLang="en-US" dirty="0">
              <a:solidFill>
                <a:prstClr val="black"/>
              </a:solidFill>
            </a:endParaRPr>
          </a:p>
        </p:txBody>
      </p:sp>
      <p:sp>
        <p:nvSpPr>
          <p:cNvPr id="398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8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E7E7933-5A9C-4EDA-BFFC-7FC7BAFE4500}" type="slidenum">
              <a:rPr lang="en-US" altLang="en-US">
                <a:solidFill>
                  <a:prstClr val="black"/>
                </a:solidFill>
              </a:rPr>
              <a:pPr/>
              <a:t>12</a:t>
            </a:fld>
            <a:endParaRPr lang="en-US" altLang="en-US" dirty="0">
              <a:solidFill>
                <a:prstClr val="black"/>
              </a:solidFill>
            </a:endParaRPr>
          </a:p>
        </p:txBody>
      </p:sp>
      <p:sp>
        <p:nvSpPr>
          <p:cNvPr id="412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2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629350D-7AB9-4A52-82E2-F457651DC391}" type="slidenum">
              <a:rPr lang="en-US" altLang="en-US">
                <a:solidFill>
                  <a:prstClr val="black"/>
                </a:solidFill>
              </a:rPr>
              <a:pPr/>
              <a:t>13</a:t>
            </a:fld>
            <a:endParaRPr lang="en-US" altLang="en-US" dirty="0">
              <a:solidFill>
                <a:prstClr val="black"/>
              </a:solidFill>
            </a:endParaRPr>
          </a:p>
        </p:txBody>
      </p:sp>
      <p:sp>
        <p:nvSpPr>
          <p:cNvPr id="408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8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C038BDB-F74A-4378-940F-834C9BF6F5DD}" type="slidenum">
              <a:rPr lang="en-US" altLang="en-US">
                <a:solidFill>
                  <a:prstClr val="black"/>
                </a:solidFill>
              </a:rPr>
              <a:pPr/>
              <a:t>14</a:t>
            </a:fld>
            <a:endParaRPr lang="en-US" altLang="en-US" dirty="0">
              <a:solidFill>
                <a:prstClr val="black"/>
              </a:solidFill>
            </a:endParaRPr>
          </a:p>
        </p:txBody>
      </p:sp>
      <p:sp>
        <p:nvSpPr>
          <p:cNvPr id="3155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55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/>
              <a:t>Inspired by the ESRF microcrystal camera, the </a:t>
            </a:r>
            <a:r>
              <a:rPr lang="en-US" altLang="en-US" dirty="0" err="1"/>
              <a:t>superbend</a:t>
            </a:r>
            <a:r>
              <a:rPr lang="en-US" altLang="en-US" dirty="0"/>
              <a:t> </a:t>
            </a:r>
            <a:r>
              <a:rPr lang="en-US" altLang="en-US" dirty="0" err="1"/>
              <a:t>endstations</a:t>
            </a:r>
            <a:r>
              <a:rPr lang="en-US" altLang="en-US" dirty="0"/>
              <a:t> are all equipped with zero-</a:t>
            </a:r>
            <a:r>
              <a:rPr lang="en-US" altLang="en-US" dirty="0" err="1"/>
              <a:t>paralax</a:t>
            </a:r>
            <a:r>
              <a:rPr lang="en-US" altLang="en-US" dirty="0"/>
              <a:t> optics.  The user sees their sample from the point of view of the x-ray beam.  Sample alignment is not only more stable but more intuitive than an off-axis camera.  Placing the crystal into the microscope crosshairs </a:t>
            </a:r>
            <a:r>
              <a:rPr lang="en-US" altLang="en-US" dirty="0" err="1"/>
              <a:t>gaurantees</a:t>
            </a:r>
            <a:r>
              <a:rPr lang="en-US" altLang="en-US" dirty="0"/>
              <a:t> that it will be hit by the beam.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B14E44D-19F7-4B87-AE6C-FD29F24CD363}" type="slidenum">
              <a:rPr lang="en-US" altLang="en-US">
                <a:solidFill>
                  <a:prstClr val="black"/>
                </a:solidFill>
              </a:rPr>
              <a:pPr/>
              <a:t>15</a:t>
            </a:fld>
            <a:endParaRPr lang="en-US" altLang="en-US" dirty="0">
              <a:solidFill>
                <a:prstClr val="black"/>
              </a:solidFill>
            </a:endParaRPr>
          </a:p>
        </p:txBody>
      </p:sp>
      <p:sp>
        <p:nvSpPr>
          <p:cNvPr id="135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5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/>
              <a:t>non-rotating tray goniometer stage installed in ALS 8.3.1.  Note that the “normal” </a:t>
            </a:r>
            <a:r>
              <a:rPr lang="en-US" altLang="en-US" dirty="0" err="1"/>
              <a:t>cryo</a:t>
            </a:r>
            <a:r>
              <a:rPr lang="en-US" altLang="en-US" dirty="0"/>
              <a:t>-pin goniometer on the left is still in place and a brass flight tube has been added to contain the air scatter from the main beam on its way to the tray goniometer.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94B03DD2-88F1-47BC-9DE0-4B8DD2E56B1E}" type="slidenum">
              <a:rPr lang="en-US" altLang="en-US">
                <a:solidFill>
                  <a:prstClr val="black"/>
                </a:solidFill>
              </a:rPr>
              <a:pPr eaLnBrk="1" hangingPunct="1"/>
              <a:t>16</a:t>
            </a:fld>
            <a:endParaRPr lang="en-US" altLang="en-US" dirty="0">
              <a:solidFill>
                <a:prstClr val="black"/>
              </a:solidFill>
            </a:endParaRPr>
          </a:p>
        </p:txBody>
      </p:sp>
      <p:sp>
        <p:nvSpPr>
          <p:cNvPr id="153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 dirty="0" smtClean="0"/>
              <a:t>Next slide please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BF53586-B2DD-164E-9669-F49B85C009D5}" type="slidenum">
              <a:rPr lang="en-US">
                <a:solidFill>
                  <a:prstClr val="black"/>
                </a:solidFill>
              </a:rPr>
              <a:pPr/>
              <a:t>30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9691E80-1F70-4D5E-9E70-3346552B3E55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43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66465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B903024-7AC3-7248-A5D6-A485CF6308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C419ADE7-4F68-C146-A9FF-9FB8FF552D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80744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B903024-7AC3-7248-A5D6-A485CF6308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C419ADE7-4F68-C146-A9FF-9FB8FF552D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9125386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5B7099-D08F-4C12-B1D1-B0254418F29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106648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031B59-A4DA-4715-945A-6C2B434321D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693131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F907F4-4EFB-4019-9808-0BAFC8F7D14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760702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445732-0EFC-4E57-84EB-8F009C08509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680072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ED9F14-D48A-4C06-AC96-F17040FB151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408736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D6C2AA-3663-42BF-BDA7-36F0BBE3BF8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733748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1B848F-EBCB-43BC-A04F-F210387FD83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1582279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E10F5A26-E009-4AEF-9B04-2B770AC7356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8205126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7BD4A8BA-F916-410E-8B17-4FAE96AD2ED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1669692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A4CE25BF-22F6-48B7-B391-0A984E013F3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40755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B903024-7AC3-7248-A5D6-A485CF6308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C419ADE7-4F68-C146-A9FF-9FB8FF552D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0226525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1616D6-D506-4FC7-B1C8-A4D40E59BFF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3490024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08B265-BC0A-4F4C-9A03-091AC5C6683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9927954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3BE955-026A-4415-8C31-09E03208689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9684200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DB0578-06D2-4560-95E0-87B03ACC39A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6066747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D7A449-A711-4FF3-966C-99EFB1E5B34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7752800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F8D9E2-9971-4CC4-9F46-781EF6A52D7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7868369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38CDB3-A653-4A4F-901E-D463422437E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225357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15666C-B800-45C0-9F92-B4237622177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9621888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30F046-D910-4B1C-8750-8BDFE7591B4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925078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D0E53A-6C4F-40D5-BFC6-86962FAEA6F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42633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lvl="0"/>
            <a:endParaRPr lang="en-US" noProof="0" dirty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4332AE9-F9CF-9043-A4D4-CC24CDB584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122185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F9A4F8-C52C-4DAC-8DB0-83A290794EA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3462803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4EE83C-ED22-4606-9577-1ABBFD601BD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7745184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5D1D6A-1C50-4B67-8B32-02F48A28EC7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5499109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ED46D0-A339-4852-A214-F046D65667D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4010571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1616D6-D506-4FC7-B1C8-A4D40E59BFF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8467586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08B265-BC0A-4F4C-9A03-091AC5C6683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0327432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3BE955-026A-4415-8C31-09E03208689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7508798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DB0578-06D2-4560-95E0-87B03ACC39A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9959636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D7A449-A711-4FF3-966C-99EFB1E5B34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1864407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F8D9E2-9971-4CC4-9F46-781EF6A52D7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85809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DA7A2894-A709-4C9D-BDF5-EB9BC6ADC6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414154EE-FA8E-4C12-B9D6-E6CF5AC7CB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1612085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38CDB3-A653-4A4F-901E-D463422437E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5805250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15666C-B800-45C0-9F92-B4237622177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6088919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30F046-D910-4B1C-8750-8BDFE7591B4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9184852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D0E53A-6C4F-40D5-BFC6-86962FAEA6F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9760551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F9A4F8-C52C-4DAC-8DB0-83A290794EA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554269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4EE83C-ED22-4606-9577-1ABBFD601BD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0940981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5D1D6A-1C50-4B67-8B32-02F48A28EC7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6478471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1616D6-D506-4FC7-B1C8-A4D40E59BFF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2386670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08B265-BC0A-4F4C-9A03-091AC5C6683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1135176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3BE955-026A-4415-8C31-09E03208689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82983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DA7A2894-A709-4C9D-BDF5-EB9BC6ADC6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414154EE-FA8E-4C12-B9D6-E6CF5AC7CB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8887425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DB0578-06D2-4560-95E0-87B03ACC39A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7144469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D7A449-A711-4FF3-966C-99EFB1E5B34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7315497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F8D9E2-9971-4CC4-9F46-781EF6A52D7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1823840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38CDB3-A653-4A4F-901E-D463422437E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4388342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15666C-B800-45C0-9F92-B4237622177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3830603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30F046-D910-4B1C-8750-8BDFE7591B4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4264851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D0E53A-6C4F-40D5-BFC6-86962FAEA6F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778937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F9A4F8-C52C-4DAC-8DB0-83A290794EA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7900324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4EE83C-ED22-4606-9577-1ABBFD601BD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6687804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5D1D6A-1C50-4B67-8B32-02F48A28EC7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13486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DA7A2894-A709-4C9D-BDF5-EB9BC6ADC6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414154EE-FA8E-4C12-B9D6-E6CF5AC7CB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46134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>
                <a:latin typeface="Arial" panose="020B0604020202020204" pitchFamily="34" charset="0"/>
              </a:defRPr>
            </a:lvl1pPr>
            <a:lvl2pPr>
              <a:defRPr sz="2400">
                <a:latin typeface="Arial" panose="020B0604020202020204" pitchFamily="34" charset="0"/>
              </a:defRPr>
            </a:lvl2pPr>
            <a:lvl3pPr>
              <a:defRPr sz="2000">
                <a:latin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>
                <a:latin typeface="Arial" panose="020B0604020202020204" pitchFamily="34" charset="0"/>
              </a:defRPr>
            </a:lvl1pPr>
            <a:lvl2pPr>
              <a:defRPr sz="2400">
                <a:latin typeface="Arial" panose="020B0604020202020204" pitchFamily="34" charset="0"/>
              </a:defRPr>
            </a:lvl2pPr>
            <a:lvl3pPr>
              <a:defRPr sz="2000">
                <a:latin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DA7A2894-A709-4C9D-BDF5-EB9BC6ADC6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414154EE-FA8E-4C12-B9D6-E6CF5AC7CB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62270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>
                <a:latin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>
                <a:latin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DA7A2894-A709-4C9D-BDF5-EB9BC6ADC6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414154EE-FA8E-4C12-B9D6-E6CF5AC7CB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75510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DA7A2894-A709-4C9D-BDF5-EB9BC6ADC6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414154EE-FA8E-4C12-B9D6-E6CF5AC7CB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82871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DA7A2894-A709-4C9D-BDF5-EB9BC6ADC6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414154EE-FA8E-4C12-B9D6-E6CF5AC7CB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31955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B903024-7AC3-7248-A5D6-A485CF6308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C419ADE7-4F68-C146-A9FF-9FB8FF552D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73016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>
                <a:latin typeface="Arial" panose="020B0604020202020204" pitchFamily="34" charset="0"/>
              </a:defRPr>
            </a:lvl1pPr>
            <a:lvl2pPr>
              <a:defRPr sz="2800">
                <a:latin typeface="Arial" panose="020B0604020202020204" pitchFamily="34" charset="0"/>
              </a:defRPr>
            </a:lvl2pPr>
            <a:lvl3pPr>
              <a:defRPr sz="2400">
                <a:latin typeface="Arial" panose="020B0604020202020204" pitchFamily="34" charset="0"/>
              </a:defRPr>
            </a:lvl3pPr>
            <a:lvl4pPr>
              <a:defRPr sz="2000">
                <a:latin typeface="Arial" panose="020B0604020202020204" pitchFamily="34" charset="0"/>
              </a:defRPr>
            </a:lvl4pPr>
            <a:lvl5pPr>
              <a:defRPr sz="2000">
                <a:latin typeface="Arial" panose="020B06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DA7A2894-A709-4C9D-BDF5-EB9BC6ADC6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414154EE-FA8E-4C12-B9D6-E6CF5AC7CB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98118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>
                <a:latin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DA7A2894-A709-4C9D-BDF5-EB9BC6ADC6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414154EE-FA8E-4C12-B9D6-E6CF5AC7CB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99872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DA7A2894-A709-4C9D-BDF5-EB9BC6ADC6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414154EE-FA8E-4C12-B9D6-E6CF5AC7CB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398103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DA7A2894-A709-4C9D-BDF5-EB9BC6ADC6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414154EE-FA8E-4C12-B9D6-E6CF5AC7CB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435123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F395325-2B3F-4866-B822-19692353B60E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878686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latin typeface="Arial" panose="020B060402020202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BCF2B11A-92FD-4FD3-87DF-915A999179F3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506809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3E2804AD-1904-4C3F-8A17-846C9E6C2947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740483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latin typeface="Arial" panose="020B0604020202020204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B6B6B484-5F57-41BD-948F-30D32FDEA46E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25442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>
                <a:latin typeface="Arial" panose="020B0604020202020204" pitchFamily="34" charset="0"/>
              </a:defRPr>
            </a:lvl1pPr>
            <a:lvl2pPr>
              <a:defRPr sz="2400">
                <a:latin typeface="Arial" panose="020B0604020202020204" pitchFamily="34" charset="0"/>
              </a:defRPr>
            </a:lvl2pPr>
            <a:lvl3pPr>
              <a:defRPr sz="2000">
                <a:latin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>
                <a:latin typeface="Arial" panose="020B0604020202020204" pitchFamily="34" charset="0"/>
              </a:defRPr>
            </a:lvl1pPr>
            <a:lvl2pPr>
              <a:defRPr sz="2400">
                <a:latin typeface="Arial" panose="020B0604020202020204" pitchFamily="34" charset="0"/>
              </a:defRPr>
            </a:lvl2pPr>
            <a:lvl3pPr>
              <a:defRPr sz="2000">
                <a:latin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478C79B2-B7C3-4968-9AB0-7C7B2CBAF648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298801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>
                <a:latin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>
                <a:latin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2A02EA00-DE7F-4CB0-AD86-E77A8A12CA81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40989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B903024-7AC3-7248-A5D6-A485CF6308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C419ADE7-4F68-C146-A9FF-9FB8FF552D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981256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D543A19D-7AD4-45E9-B401-1620D0897FC3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655586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70130238-C93A-469C-B26A-21F1DD5F74C6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524175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>
                <a:latin typeface="Arial" panose="020B0604020202020204" pitchFamily="34" charset="0"/>
              </a:defRPr>
            </a:lvl1pPr>
            <a:lvl2pPr>
              <a:defRPr sz="2800">
                <a:latin typeface="Arial" panose="020B0604020202020204" pitchFamily="34" charset="0"/>
              </a:defRPr>
            </a:lvl2pPr>
            <a:lvl3pPr>
              <a:defRPr sz="2400">
                <a:latin typeface="Arial" panose="020B0604020202020204" pitchFamily="34" charset="0"/>
              </a:defRPr>
            </a:lvl3pPr>
            <a:lvl4pPr>
              <a:defRPr sz="2000">
                <a:latin typeface="Arial" panose="020B0604020202020204" pitchFamily="34" charset="0"/>
              </a:defRPr>
            </a:lvl4pPr>
            <a:lvl5pPr>
              <a:defRPr sz="2000">
                <a:latin typeface="Arial" panose="020B06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F1794140-F242-4221-8A4F-E80F6A8CA229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558323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>
                <a:latin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3E57218-C10C-4290-A14F-16FCDA4BEA3B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815023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F59A4E2C-99D0-4EA4-A792-949A48D93B1C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732379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0E21018C-4F08-4D1D-B30C-C92C3ABB4091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982838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21934709-A95A-4C13-ACF8-237D4E120A07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531994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2845B660-87E4-44C2-9DA0-8749D0D9A5CC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734497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latin typeface="Arial" panose="020B060402020202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C89E632-57EE-4B5C-8E9D-898B644328D7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607430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C7C8D7B-AD2E-4F99-AC01-EDB86A34C517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97306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>
                <a:latin typeface="Arial" panose="020B0604020202020204" pitchFamily="34" charset="0"/>
              </a:defRPr>
            </a:lvl1pPr>
            <a:lvl2pPr>
              <a:defRPr sz="2400">
                <a:latin typeface="Arial" panose="020B0604020202020204" pitchFamily="34" charset="0"/>
              </a:defRPr>
            </a:lvl2pPr>
            <a:lvl3pPr>
              <a:defRPr sz="2000">
                <a:latin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>
                <a:latin typeface="Arial" panose="020B0604020202020204" pitchFamily="34" charset="0"/>
              </a:defRPr>
            </a:lvl1pPr>
            <a:lvl2pPr>
              <a:defRPr sz="2400">
                <a:latin typeface="Arial" panose="020B0604020202020204" pitchFamily="34" charset="0"/>
              </a:defRPr>
            </a:lvl2pPr>
            <a:lvl3pPr>
              <a:defRPr sz="2000">
                <a:latin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B903024-7AC3-7248-A5D6-A485CF6308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C419ADE7-4F68-C146-A9FF-9FB8FF552D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295714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latin typeface="Arial" panose="020B0604020202020204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5500BCC-21A4-475B-9DDC-664F0F409E94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289925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>
                <a:latin typeface="Arial" panose="020B0604020202020204" pitchFamily="34" charset="0"/>
              </a:defRPr>
            </a:lvl1pPr>
            <a:lvl2pPr>
              <a:defRPr sz="2400">
                <a:latin typeface="Arial" panose="020B0604020202020204" pitchFamily="34" charset="0"/>
              </a:defRPr>
            </a:lvl2pPr>
            <a:lvl3pPr>
              <a:defRPr sz="2000">
                <a:latin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>
                <a:latin typeface="Arial" panose="020B0604020202020204" pitchFamily="34" charset="0"/>
              </a:defRPr>
            </a:lvl1pPr>
            <a:lvl2pPr>
              <a:defRPr sz="2400">
                <a:latin typeface="Arial" panose="020B0604020202020204" pitchFamily="34" charset="0"/>
              </a:defRPr>
            </a:lvl2pPr>
            <a:lvl3pPr>
              <a:defRPr sz="2000">
                <a:latin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9F5281E-4998-41CC-A8FC-6FDBD0C97CE2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650227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>
                <a:latin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>
                <a:latin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43C0E45-4F59-440D-84FB-82D5B6765CF2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65227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30615A3D-87CF-40A6-8CD7-8C690FAFDF87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675659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D64782E-FC72-4E83-9640-9B5195160D20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895998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>
                <a:latin typeface="Arial" panose="020B0604020202020204" pitchFamily="34" charset="0"/>
              </a:defRPr>
            </a:lvl1pPr>
            <a:lvl2pPr>
              <a:defRPr sz="2800">
                <a:latin typeface="Arial" panose="020B0604020202020204" pitchFamily="34" charset="0"/>
              </a:defRPr>
            </a:lvl2pPr>
            <a:lvl3pPr>
              <a:defRPr sz="2400">
                <a:latin typeface="Arial" panose="020B0604020202020204" pitchFamily="34" charset="0"/>
              </a:defRPr>
            </a:lvl3pPr>
            <a:lvl4pPr>
              <a:defRPr sz="2000">
                <a:latin typeface="Arial" panose="020B0604020202020204" pitchFamily="34" charset="0"/>
              </a:defRPr>
            </a:lvl4pPr>
            <a:lvl5pPr>
              <a:defRPr sz="2000">
                <a:latin typeface="Arial" panose="020B06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BC2C527-D14D-4C73-B0D7-818E03572D54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314485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>
                <a:latin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0FDE3A4-F00D-4E35-B7A4-988171ACEAF7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553171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CB69A3C-2480-453D-9F7A-B85CC3FA2F4F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910373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F3EFB26-201C-43E0-A6E0-AA6D554E3AD9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089954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lvl="0"/>
            <a:endParaRPr lang="en-US" noProof="0" dirty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F1671D6-C687-4780-B469-28167DD60E74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51556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>
                <a:latin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>
                <a:latin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B903024-7AC3-7248-A5D6-A485CF6308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C419ADE7-4F68-C146-A9FF-9FB8FF552D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285986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E73060CC-8A49-42FA-8C76-8D198C39E5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DFAE7887-7D35-4E66-80E1-4483CD6A7A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1869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E73060CC-8A49-42FA-8C76-8D198C39E5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DFAE7887-7D35-4E66-80E1-4483CD6A7A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76598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E73060CC-8A49-42FA-8C76-8D198C39E5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DFAE7887-7D35-4E66-80E1-4483CD6A7A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873192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>
                <a:latin typeface="Arial" panose="020B0604020202020204" pitchFamily="34" charset="0"/>
              </a:defRPr>
            </a:lvl1pPr>
            <a:lvl2pPr>
              <a:defRPr sz="2400">
                <a:latin typeface="Arial" panose="020B0604020202020204" pitchFamily="34" charset="0"/>
              </a:defRPr>
            </a:lvl2pPr>
            <a:lvl3pPr>
              <a:defRPr sz="2000">
                <a:latin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>
                <a:latin typeface="Arial" panose="020B0604020202020204" pitchFamily="34" charset="0"/>
              </a:defRPr>
            </a:lvl1pPr>
            <a:lvl2pPr>
              <a:defRPr sz="2400">
                <a:latin typeface="Arial" panose="020B0604020202020204" pitchFamily="34" charset="0"/>
              </a:defRPr>
            </a:lvl2pPr>
            <a:lvl3pPr>
              <a:defRPr sz="2000">
                <a:latin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E73060CC-8A49-42FA-8C76-8D198C39E5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DFAE7887-7D35-4E66-80E1-4483CD6A7A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070485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>
                <a:latin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>
                <a:latin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E73060CC-8A49-42FA-8C76-8D198C39E5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DFAE7887-7D35-4E66-80E1-4483CD6A7A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948843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E73060CC-8A49-42FA-8C76-8D198C39E5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DFAE7887-7D35-4E66-80E1-4483CD6A7A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178089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E73060CC-8A49-42FA-8C76-8D198C39E5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DFAE7887-7D35-4E66-80E1-4483CD6A7A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461225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>
                <a:latin typeface="Arial" panose="020B0604020202020204" pitchFamily="34" charset="0"/>
              </a:defRPr>
            </a:lvl1pPr>
            <a:lvl2pPr>
              <a:defRPr sz="2800">
                <a:latin typeface="Arial" panose="020B0604020202020204" pitchFamily="34" charset="0"/>
              </a:defRPr>
            </a:lvl2pPr>
            <a:lvl3pPr>
              <a:defRPr sz="2400">
                <a:latin typeface="Arial" panose="020B0604020202020204" pitchFamily="34" charset="0"/>
              </a:defRPr>
            </a:lvl3pPr>
            <a:lvl4pPr>
              <a:defRPr sz="2000">
                <a:latin typeface="Arial" panose="020B0604020202020204" pitchFamily="34" charset="0"/>
              </a:defRPr>
            </a:lvl4pPr>
            <a:lvl5pPr>
              <a:defRPr sz="2000">
                <a:latin typeface="Arial" panose="020B06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E73060CC-8A49-42FA-8C76-8D198C39E5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DFAE7887-7D35-4E66-80E1-4483CD6A7A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425445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>
                <a:latin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E73060CC-8A49-42FA-8C76-8D198C39E5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DFAE7887-7D35-4E66-80E1-4483CD6A7A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420732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E73060CC-8A49-42FA-8C76-8D198C39E5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DFAE7887-7D35-4E66-80E1-4483CD6A7A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02721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B903024-7AC3-7248-A5D6-A485CF6308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C419ADE7-4F68-C146-A9FF-9FB8FF552D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603704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E73060CC-8A49-42FA-8C76-8D198C39E5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DFAE7887-7D35-4E66-80E1-4483CD6A7A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577128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B565F1-FAF2-4901-B18F-524C98013F6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291019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A20CDD-2A2B-416D-8471-AF4C6098429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08405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131B18-763A-4A71-B0C1-1E2B7702B4A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654757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56D025-51E6-4AEA-A0D0-288BFFB7008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19950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7E26C0-EB2B-4C55-B9B3-A59FE3B5B12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488159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284246-FCEA-45B8-9EA5-D779A203FBB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705903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5E8A67-9646-4F37-9702-2FA18719E74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318803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0D8952-8E20-4E78-846A-8B97D20C094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198261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3F25EA-000C-427D-9078-8397175444E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83640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B903024-7AC3-7248-A5D6-A485CF6308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C419ADE7-4F68-C146-A9FF-9FB8FF552D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812220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346EF6-8C23-4BDB-87EE-2A8F848E094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402296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A358AF-61FF-47ED-8048-6293130347A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178375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34F7387E-32AA-4D29-B1D2-00E4F7F6178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012484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D621217-AC46-4DE0-8B07-F145BC4AD1F0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161515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42EAC-21E2-4B55-A7C8-685C137E6A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2B5ED-8D48-4CC1-B8D9-5F7350170F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806484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42EAC-21E2-4B55-A7C8-685C137E6A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2B5ED-8D48-4CC1-B8D9-5F7350170F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134600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42EAC-21E2-4B55-A7C8-685C137E6A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2B5ED-8D48-4CC1-B8D9-5F7350170F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97887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42EAC-21E2-4B55-A7C8-685C137E6A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2B5ED-8D48-4CC1-B8D9-5F7350170F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251852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42EAC-21E2-4B55-A7C8-685C137E6A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2B5ED-8D48-4CC1-B8D9-5F7350170F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819404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42EAC-21E2-4B55-A7C8-685C137E6A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2B5ED-8D48-4CC1-B8D9-5F7350170F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79915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>
                <a:latin typeface="Arial" panose="020B0604020202020204" pitchFamily="34" charset="0"/>
              </a:defRPr>
            </a:lvl1pPr>
            <a:lvl2pPr>
              <a:defRPr sz="2800">
                <a:latin typeface="Arial" panose="020B0604020202020204" pitchFamily="34" charset="0"/>
              </a:defRPr>
            </a:lvl2pPr>
            <a:lvl3pPr>
              <a:defRPr sz="2400">
                <a:latin typeface="Arial" panose="020B0604020202020204" pitchFamily="34" charset="0"/>
              </a:defRPr>
            </a:lvl3pPr>
            <a:lvl4pPr>
              <a:defRPr sz="2000">
                <a:latin typeface="Arial" panose="020B0604020202020204" pitchFamily="34" charset="0"/>
              </a:defRPr>
            </a:lvl4pPr>
            <a:lvl5pPr>
              <a:defRPr sz="2000">
                <a:latin typeface="Arial" panose="020B06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B903024-7AC3-7248-A5D6-A485CF6308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C419ADE7-4F68-C146-A9FF-9FB8FF552D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644769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42EAC-21E2-4B55-A7C8-685C137E6A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2B5ED-8D48-4CC1-B8D9-5F7350170F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247639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42EAC-21E2-4B55-A7C8-685C137E6A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2B5ED-8D48-4CC1-B8D9-5F7350170F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582630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42EAC-21E2-4B55-A7C8-685C137E6A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2B5ED-8D48-4CC1-B8D9-5F7350170F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82043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42EAC-21E2-4B55-A7C8-685C137E6A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2B5ED-8D48-4CC1-B8D9-5F7350170F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928642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42EAC-21E2-4B55-A7C8-685C137E6A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2B5ED-8D48-4CC1-B8D9-5F7350170F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879685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CBC7FBD0-D551-43EA-B76E-10004F78D3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B668CC5E-0F15-463E-AF0C-3491C97A340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777043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CBC7FBD0-D551-43EA-B76E-10004F78D3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B668CC5E-0F15-463E-AF0C-3491C97A340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556725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CBC7FBD0-D551-43EA-B76E-10004F78D3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B668CC5E-0F15-463E-AF0C-3491C97A340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183055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>
                <a:latin typeface="Arial" panose="020B0604020202020204" pitchFamily="34" charset="0"/>
              </a:defRPr>
            </a:lvl1pPr>
            <a:lvl2pPr>
              <a:defRPr sz="2400">
                <a:latin typeface="Arial" panose="020B0604020202020204" pitchFamily="34" charset="0"/>
              </a:defRPr>
            </a:lvl2pPr>
            <a:lvl3pPr>
              <a:defRPr sz="2000">
                <a:latin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>
                <a:latin typeface="Arial" panose="020B0604020202020204" pitchFamily="34" charset="0"/>
              </a:defRPr>
            </a:lvl1pPr>
            <a:lvl2pPr>
              <a:defRPr sz="2400">
                <a:latin typeface="Arial" panose="020B0604020202020204" pitchFamily="34" charset="0"/>
              </a:defRPr>
            </a:lvl2pPr>
            <a:lvl3pPr>
              <a:defRPr sz="2000">
                <a:latin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CBC7FBD0-D551-43EA-B76E-10004F78D3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B668CC5E-0F15-463E-AF0C-3491C97A340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709738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>
                <a:latin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>
                <a:latin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CBC7FBD0-D551-43EA-B76E-10004F78D3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B668CC5E-0F15-463E-AF0C-3491C97A340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80685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>
                <a:latin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B903024-7AC3-7248-A5D6-A485CF6308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C419ADE7-4F68-C146-A9FF-9FB8FF552D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975630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CBC7FBD0-D551-43EA-B76E-10004F78D3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B668CC5E-0F15-463E-AF0C-3491C97A340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726655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CBC7FBD0-D551-43EA-B76E-10004F78D3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B668CC5E-0F15-463E-AF0C-3491C97A340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95048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>
                <a:latin typeface="Arial" panose="020B0604020202020204" pitchFamily="34" charset="0"/>
              </a:defRPr>
            </a:lvl1pPr>
            <a:lvl2pPr>
              <a:defRPr sz="2800">
                <a:latin typeface="Arial" panose="020B0604020202020204" pitchFamily="34" charset="0"/>
              </a:defRPr>
            </a:lvl2pPr>
            <a:lvl3pPr>
              <a:defRPr sz="2400">
                <a:latin typeface="Arial" panose="020B0604020202020204" pitchFamily="34" charset="0"/>
              </a:defRPr>
            </a:lvl3pPr>
            <a:lvl4pPr>
              <a:defRPr sz="2000">
                <a:latin typeface="Arial" panose="020B0604020202020204" pitchFamily="34" charset="0"/>
              </a:defRPr>
            </a:lvl4pPr>
            <a:lvl5pPr>
              <a:defRPr sz="2000">
                <a:latin typeface="Arial" panose="020B06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CBC7FBD0-D551-43EA-B76E-10004F78D3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B668CC5E-0F15-463E-AF0C-3491C97A340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43308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>
                <a:latin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CBC7FBD0-D551-43EA-B76E-10004F78D3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B668CC5E-0F15-463E-AF0C-3491C97A340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487873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CBC7FBD0-D551-43EA-B76E-10004F78D3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B668CC5E-0F15-463E-AF0C-3491C97A340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608989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CBC7FBD0-D551-43EA-B76E-10004F78D3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B668CC5E-0F15-463E-AF0C-3491C97A340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199853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728B3F-2A5E-4CEC-9170-A04634840C8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623251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277ED7-9549-4DD5-9A0A-629A753860F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128279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17BA7E-529B-411E-BD30-7933DCF4611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415582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AABFDA-C3A3-4645-9DAD-B0EEF50FF9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59332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7.xml"/><Relationship Id="rId13" Type="http://schemas.openxmlformats.org/officeDocument/2006/relationships/slideLayout" Target="../slideLayouts/slideLayout122.xml"/><Relationship Id="rId3" Type="http://schemas.openxmlformats.org/officeDocument/2006/relationships/slideLayout" Target="../slideLayouts/slideLayout112.xml"/><Relationship Id="rId7" Type="http://schemas.openxmlformats.org/officeDocument/2006/relationships/slideLayout" Target="../slideLayouts/slideLayout116.xml"/><Relationship Id="rId12" Type="http://schemas.openxmlformats.org/officeDocument/2006/relationships/slideLayout" Target="../slideLayouts/slideLayout121.xml"/><Relationship Id="rId2" Type="http://schemas.openxmlformats.org/officeDocument/2006/relationships/slideLayout" Target="../slideLayouts/slideLayout111.xml"/><Relationship Id="rId1" Type="http://schemas.openxmlformats.org/officeDocument/2006/relationships/slideLayout" Target="../slideLayouts/slideLayout110.xml"/><Relationship Id="rId6" Type="http://schemas.openxmlformats.org/officeDocument/2006/relationships/slideLayout" Target="../slideLayouts/slideLayout115.xml"/><Relationship Id="rId11" Type="http://schemas.openxmlformats.org/officeDocument/2006/relationships/slideLayout" Target="../slideLayouts/slideLayout120.xml"/><Relationship Id="rId5" Type="http://schemas.openxmlformats.org/officeDocument/2006/relationships/slideLayout" Target="../slideLayouts/slideLayout114.xml"/><Relationship Id="rId15" Type="http://schemas.openxmlformats.org/officeDocument/2006/relationships/theme" Target="../theme/theme10.xml"/><Relationship Id="rId10" Type="http://schemas.openxmlformats.org/officeDocument/2006/relationships/slideLayout" Target="../slideLayouts/slideLayout119.xml"/><Relationship Id="rId4" Type="http://schemas.openxmlformats.org/officeDocument/2006/relationships/slideLayout" Target="../slideLayouts/slideLayout113.xml"/><Relationship Id="rId9" Type="http://schemas.openxmlformats.org/officeDocument/2006/relationships/slideLayout" Target="../slideLayouts/slideLayout118.xml"/><Relationship Id="rId14" Type="http://schemas.openxmlformats.org/officeDocument/2006/relationships/slideLayout" Target="../slideLayouts/slideLayout123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1.xml"/><Relationship Id="rId13" Type="http://schemas.openxmlformats.org/officeDocument/2006/relationships/slideLayout" Target="../slideLayouts/slideLayout136.xml"/><Relationship Id="rId3" Type="http://schemas.openxmlformats.org/officeDocument/2006/relationships/slideLayout" Target="../slideLayouts/slideLayout126.xml"/><Relationship Id="rId7" Type="http://schemas.openxmlformats.org/officeDocument/2006/relationships/slideLayout" Target="../slideLayouts/slideLayout130.xml"/><Relationship Id="rId12" Type="http://schemas.openxmlformats.org/officeDocument/2006/relationships/slideLayout" Target="../slideLayouts/slideLayout135.xml"/><Relationship Id="rId2" Type="http://schemas.openxmlformats.org/officeDocument/2006/relationships/slideLayout" Target="../slideLayouts/slideLayout125.xml"/><Relationship Id="rId1" Type="http://schemas.openxmlformats.org/officeDocument/2006/relationships/slideLayout" Target="../slideLayouts/slideLayout124.xml"/><Relationship Id="rId6" Type="http://schemas.openxmlformats.org/officeDocument/2006/relationships/slideLayout" Target="../slideLayouts/slideLayout129.xml"/><Relationship Id="rId11" Type="http://schemas.openxmlformats.org/officeDocument/2006/relationships/slideLayout" Target="../slideLayouts/slideLayout134.xml"/><Relationship Id="rId5" Type="http://schemas.openxmlformats.org/officeDocument/2006/relationships/slideLayout" Target="../slideLayouts/slideLayout128.xml"/><Relationship Id="rId10" Type="http://schemas.openxmlformats.org/officeDocument/2006/relationships/slideLayout" Target="../slideLayouts/slideLayout133.xml"/><Relationship Id="rId4" Type="http://schemas.openxmlformats.org/officeDocument/2006/relationships/slideLayout" Target="../slideLayouts/slideLayout127.xml"/><Relationship Id="rId9" Type="http://schemas.openxmlformats.org/officeDocument/2006/relationships/slideLayout" Target="../slideLayouts/slideLayout132.xml"/><Relationship Id="rId14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4.xml"/><Relationship Id="rId13" Type="http://schemas.openxmlformats.org/officeDocument/2006/relationships/slideLayout" Target="../slideLayouts/slideLayout149.xml"/><Relationship Id="rId3" Type="http://schemas.openxmlformats.org/officeDocument/2006/relationships/slideLayout" Target="../slideLayouts/slideLayout139.xml"/><Relationship Id="rId7" Type="http://schemas.openxmlformats.org/officeDocument/2006/relationships/slideLayout" Target="../slideLayouts/slideLayout143.xml"/><Relationship Id="rId12" Type="http://schemas.openxmlformats.org/officeDocument/2006/relationships/slideLayout" Target="../slideLayouts/slideLayout148.xml"/><Relationship Id="rId2" Type="http://schemas.openxmlformats.org/officeDocument/2006/relationships/slideLayout" Target="../slideLayouts/slideLayout138.xml"/><Relationship Id="rId1" Type="http://schemas.openxmlformats.org/officeDocument/2006/relationships/slideLayout" Target="../slideLayouts/slideLayout137.xml"/><Relationship Id="rId6" Type="http://schemas.openxmlformats.org/officeDocument/2006/relationships/slideLayout" Target="../slideLayouts/slideLayout142.xml"/><Relationship Id="rId11" Type="http://schemas.openxmlformats.org/officeDocument/2006/relationships/slideLayout" Target="../slideLayouts/slideLayout147.xml"/><Relationship Id="rId5" Type="http://schemas.openxmlformats.org/officeDocument/2006/relationships/slideLayout" Target="../slideLayouts/slideLayout141.xml"/><Relationship Id="rId10" Type="http://schemas.openxmlformats.org/officeDocument/2006/relationships/slideLayout" Target="../slideLayouts/slideLayout146.xml"/><Relationship Id="rId4" Type="http://schemas.openxmlformats.org/officeDocument/2006/relationships/slideLayout" Target="../slideLayouts/slideLayout140.xml"/><Relationship Id="rId9" Type="http://schemas.openxmlformats.org/officeDocument/2006/relationships/slideLayout" Target="../slideLayouts/slideLayout145.xml"/><Relationship Id="rId14" Type="http://schemas.openxmlformats.org/officeDocument/2006/relationships/theme" Target="../theme/theme1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slideLayout" Target="../slideLayouts/slideLayout73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3.xml"/><Relationship Id="rId13" Type="http://schemas.openxmlformats.org/officeDocument/2006/relationships/slideLayout" Target="../slideLayouts/slideLayout108.xml"/><Relationship Id="rId3" Type="http://schemas.openxmlformats.org/officeDocument/2006/relationships/slideLayout" Target="../slideLayouts/slideLayout98.xml"/><Relationship Id="rId7" Type="http://schemas.openxmlformats.org/officeDocument/2006/relationships/slideLayout" Target="../slideLayouts/slideLayout102.xml"/><Relationship Id="rId12" Type="http://schemas.openxmlformats.org/officeDocument/2006/relationships/slideLayout" Target="../slideLayouts/slideLayout107.xml"/><Relationship Id="rId2" Type="http://schemas.openxmlformats.org/officeDocument/2006/relationships/slideLayout" Target="../slideLayouts/slideLayout97.xml"/><Relationship Id="rId1" Type="http://schemas.openxmlformats.org/officeDocument/2006/relationships/slideLayout" Target="../slideLayouts/slideLayout96.xml"/><Relationship Id="rId6" Type="http://schemas.openxmlformats.org/officeDocument/2006/relationships/slideLayout" Target="../slideLayouts/slideLayout101.xml"/><Relationship Id="rId11" Type="http://schemas.openxmlformats.org/officeDocument/2006/relationships/slideLayout" Target="../slideLayouts/slideLayout106.xml"/><Relationship Id="rId5" Type="http://schemas.openxmlformats.org/officeDocument/2006/relationships/slideLayout" Target="../slideLayouts/slideLayout100.xml"/><Relationship Id="rId15" Type="http://schemas.openxmlformats.org/officeDocument/2006/relationships/theme" Target="../theme/theme9.xml"/><Relationship Id="rId10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99.xml"/><Relationship Id="rId9" Type="http://schemas.openxmlformats.org/officeDocument/2006/relationships/slideLayout" Target="../slideLayouts/slideLayout104.xml"/><Relationship Id="rId14" Type="http://schemas.openxmlformats.org/officeDocument/2006/relationships/slideLayout" Target="../slideLayouts/slideLayout10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defTabSz="457200"/>
            <a:fld id="{6B903024-7AC3-7248-A5D6-A485CF6308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10/5/2018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defTabSz="4572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defTabSz="457200"/>
            <a:fld id="{C419ADE7-4F68-C146-A9FF-9FB8FF552D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93997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  <p:sldLayoutId id="2147483729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34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34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itchFamily="34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91775A3-E5BC-489F-9BD3-F622E4C39F34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97162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4" r:id="rId1"/>
    <p:sldLayoutId id="2147484005" r:id="rId2"/>
    <p:sldLayoutId id="2147484006" r:id="rId3"/>
    <p:sldLayoutId id="2147484007" r:id="rId4"/>
    <p:sldLayoutId id="2147484008" r:id="rId5"/>
    <p:sldLayoutId id="2147484009" r:id="rId6"/>
    <p:sldLayoutId id="2147484010" r:id="rId7"/>
    <p:sldLayoutId id="2147484011" r:id="rId8"/>
    <p:sldLayoutId id="2147484012" r:id="rId9"/>
    <p:sldLayoutId id="2147484013" r:id="rId10"/>
    <p:sldLayoutId id="2147484014" r:id="rId11"/>
    <p:sldLayoutId id="2147484015" r:id="rId12"/>
    <p:sldLayoutId id="2147484016" r:id="rId13"/>
    <p:sldLayoutId id="2147484017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34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34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itchFamily="34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91775A3-E5BC-489F-9BD3-F622E4C39F34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40784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9" r:id="rId1"/>
    <p:sldLayoutId id="2147484020" r:id="rId2"/>
    <p:sldLayoutId id="2147484021" r:id="rId3"/>
    <p:sldLayoutId id="2147484022" r:id="rId4"/>
    <p:sldLayoutId id="2147484023" r:id="rId5"/>
    <p:sldLayoutId id="2147484024" r:id="rId6"/>
    <p:sldLayoutId id="2147484025" r:id="rId7"/>
    <p:sldLayoutId id="2147484026" r:id="rId8"/>
    <p:sldLayoutId id="2147484027" r:id="rId9"/>
    <p:sldLayoutId id="2147484028" r:id="rId10"/>
    <p:sldLayoutId id="2147484029" r:id="rId11"/>
    <p:sldLayoutId id="2147484030" r:id="rId12"/>
    <p:sldLayoutId id="214748403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34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34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itchFamily="34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91775A3-E5BC-489F-9BD3-F622E4C39F34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65276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3" r:id="rId1"/>
    <p:sldLayoutId id="2147484034" r:id="rId2"/>
    <p:sldLayoutId id="2147484035" r:id="rId3"/>
    <p:sldLayoutId id="2147484036" r:id="rId4"/>
    <p:sldLayoutId id="2147484037" r:id="rId5"/>
    <p:sldLayoutId id="2147484038" r:id="rId6"/>
    <p:sldLayoutId id="2147484039" r:id="rId7"/>
    <p:sldLayoutId id="2147484040" r:id="rId8"/>
    <p:sldLayoutId id="2147484041" r:id="rId9"/>
    <p:sldLayoutId id="2147484042" r:id="rId10"/>
    <p:sldLayoutId id="2147484043" r:id="rId11"/>
    <p:sldLayoutId id="2147484044" r:id="rId12"/>
    <p:sldLayoutId id="2147484045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DA7A2894-A709-4C9D-BDF5-EB9BC6ADC6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414154EE-FA8E-4C12-B9D6-E6CF5AC7CB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645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  <p:sldLayoutId id="2147483744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smtClean="0"/>
              <a:t>Click to edit Master text styles</a:t>
            </a:r>
          </a:p>
          <a:p>
            <a:pPr lvl="1"/>
            <a:r>
              <a:rPr lang="en-US" altLang="en-US" dirty="0" smtClean="0"/>
              <a:t>Second level</a:t>
            </a:r>
          </a:p>
          <a:p>
            <a:pPr lvl="2"/>
            <a:r>
              <a:rPr lang="en-US" altLang="en-US" dirty="0" smtClean="0"/>
              <a:t>Third level</a:t>
            </a:r>
          </a:p>
          <a:p>
            <a:pPr lvl="3"/>
            <a:r>
              <a:rPr lang="en-US" altLang="en-US" dirty="0" smtClean="0"/>
              <a:t>Fourth level</a:t>
            </a:r>
          </a:p>
          <a:p>
            <a:pPr lvl="4"/>
            <a:r>
              <a:rPr lang="en-US" altLang="en-US" dirty="0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CFC8270-EA6B-41B2-A156-921DCF70D3D2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60025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  <p:sldLayoutId id="2147483758" r:id="rId12"/>
    <p:sldLayoutId id="2147483759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panose="020B0604020202020204" pitchFamily="34" charset="0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panose="020B0604020202020204" pitchFamily="34" charset="0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panose="020B0604020202020204" pitchFamily="34" charset="0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anose="020B0604020202020204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smtClean="0"/>
              <a:t>Click to edit Master text styles</a:t>
            </a:r>
          </a:p>
          <a:p>
            <a:pPr lvl="1"/>
            <a:r>
              <a:rPr lang="en-US" altLang="en-US" dirty="0" smtClean="0"/>
              <a:t>Second level</a:t>
            </a:r>
          </a:p>
          <a:p>
            <a:pPr lvl="2"/>
            <a:r>
              <a:rPr lang="en-US" altLang="en-US" dirty="0" smtClean="0"/>
              <a:t>Third level</a:t>
            </a:r>
          </a:p>
          <a:p>
            <a:pPr lvl="3"/>
            <a:r>
              <a:rPr lang="en-US" altLang="en-US" dirty="0" smtClean="0"/>
              <a:t>Fourth level</a:t>
            </a:r>
          </a:p>
          <a:p>
            <a:pPr lvl="4"/>
            <a:r>
              <a:rPr lang="en-US" altLang="en-US" dirty="0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187002E-D804-4DB0-8E91-4109AAF3B07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64245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  <p:sldLayoutId id="214748380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panose="020B0604020202020204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panose="020B0604020202020204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panose="020B0604020202020204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anose="020B0604020202020204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E73060CC-8A49-42FA-8C76-8D198C39E5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DFAE7887-7D35-4E66-80E1-4483CD6A7A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0282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5" r:id="rId1"/>
    <p:sldLayoutId id="2147483856" r:id="rId2"/>
    <p:sldLayoutId id="2147483857" r:id="rId3"/>
    <p:sldLayoutId id="2147483858" r:id="rId4"/>
    <p:sldLayoutId id="2147483859" r:id="rId5"/>
    <p:sldLayoutId id="2147483860" r:id="rId6"/>
    <p:sldLayoutId id="2147483861" r:id="rId7"/>
    <p:sldLayoutId id="2147483862" r:id="rId8"/>
    <p:sldLayoutId id="2147483863" r:id="rId9"/>
    <p:sldLayoutId id="2147483864" r:id="rId10"/>
    <p:sldLayoutId id="214748386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55278DA-7259-46FB-9A26-87AB39C784EA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33025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0" r:id="rId1"/>
    <p:sldLayoutId id="2147483911" r:id="rId2"/>
    <p:sldLayoutId id="2147483912" r:id="rId3"/>
    <p:sldLayoutId id="2147483913" r:id="rId4"/>
    <p:sldLayoutId id="2147483914" r:id="rId5"/>
    <p:sldLayoutId id="2147483915" r:id="rId6"/>
    <p:sldLayoutId id="2147483916" r:id="rId7"/>
    <p:sldLayoutId id="2147483917" r:id="rId8"/>
    <p:sldLayoutId id="2147483918" r:id="rId9"/>
    <p:sldLayoutId id="2147483919" r:id="rId10"/>
    <p:sldLayoutId id="2147483920" r:id="rId11"/>
    <p:sldLayoutId id="2147483921" r:id="rId12"/>
    <p:sldLayoutId id="2147483922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E42EAC-21E2-4B55-A7C8-685C137E6A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22B5ED-8D48-4CC1-B8D9-5F7350170F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7086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2" r:id="rId1"/>
    <p:sldLayoutId id="2147483953" r:id="rId2"/>
    <p:sldLayoutId id="2147483954" r:id="rId3"/>
    <p:sldLayoutId id="2147483955" r:id="rId4"/>
    <p:sldLayoutId id="2147483956" r:id="rId5"/>
    <p:sldLayoutId id="2147483957" r:id="rId6"/>
    <p:sldLayoutId id="2147483958" r:id="rId7"/>
    <p:sldLayoutId id="2147483959" r:id="rId8"/>
    <p:sldLayoutId id="2147483960" r:id="rId9"/>
    <p:sldLayoutId id="2147483961" r:id="rId10"/>
    <p:sldLayoutId id="214748396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BC7FBD0-D551-43EA-B76E-10004F78D3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10/5/2018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668CC5E-0F15-463E-AF0C-3491C97A340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67741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7" r:id="rId1"/>
    <p:sldLayoutId id="2147483978" r:id="rId2"/>
    <p:sldLayoutId id="2147483979" r:id="rId3"/>
    <p:sldLayoutId id="2147483980" r:id="rId4"/>
    <p:sldLayoutId id="2147483981" r:id="rId5"/>
    <p:sldLayoutId id="2147483982" r:id="rId6"/>
    <p:sldLayoutId id="2147483983" r:id="rId7"/>
    <p:sldLayoutId id="2147483984" r:id="rId8"/>
    <p:sldLayoutId id="2147483985" r:id="rId9"/>
    <p:sldLayoutId id="2147483986" r:id="rId10"/>
    <p:sldLayoutId id="214748398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DB8CB44-EA5B-46DA-A15B-9729A54D5F31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46827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9" r:id="rId1"/>
    <p:sldLayoutId id="2147483990" r:id="rId2"/>
    <p:sldLayoutId id="2147483991" r:id="rId3"/>
    <p:sldLayoutId id="2147483992" r:id="rId4"/>
    <p:sldLayoutId id="2147483993" r:id="rId5"/>
    <p:sldLayoutId id="2147483994" r:id="rId6"/>
    <p:sldLayoutId id="2147483995" r:id="rId7"/>
    <p:sldLayoutId id="2147483996" r:id="rId8"/>
    <p:sldLayoutId id="2147483997" r:id="rId9"/>
    <p:sldLayoutId id="2147483998" r:id="rId10"/>
    <p:sldLayoutId id="2147483999" r:id="rId11"/>
    <p:sldLayoutId id="2147484000" r:id="rId12"/>
    <p:sldLayoutId id="2147484001" r:id="rId13"/>
    <p:sldLayoutId id="2147484002" r:id="rId14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21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138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24.w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6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.emf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8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1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1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1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15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1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15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8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1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1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1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1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78628"/>
            <a:ext cx="7772400" cy="933338"/>
          </a:xfrm>
        </p:spPr>
        <p:txBody>
          <a:bodyPr/>
          <a:lstStyle/>
          <a:p>
            <a:r>
              <a:rPr lang="en-US" sz="4000" dirty="0" smtClean="0"/>
              <a:t>Maximum Data Quality Workshop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5009322"/>
            <a:ext cx="6400800" cy="1643268"/>
          </a:xfrm>
        </p:spPr>
        <p:txBody>
          <a:bodyPr/>
          <a:lstStyle/>
          <a:p>
            <a:r>
              <a:rPr lang="en-US" sz="2400" dirty="0" smtClean="0"/>
              <a:t>Made possible by:</a:t>
            </a:r>
          </a:p>
          <a:p>
            <a:r>
              <a:rPr lang="en-US" sz="2400" dirty="0" smtClean="0"/>
              <a:t>UC </a:t>
            </a:r>
            <a:r>
              <a:rPr lang="en-US" sz="2400" dirty="0"/>
              <a:t>Office of the President, </a:t>
            </a:r>
            <a:r>
              <a:rPr lang="en-US" sz="2400" dirty="0" err="1"/>
              <a:t>Multicampus</a:t>
            </a:r>
            <a:r>
              <a:rPr lang="en-US" sz="2400" dirty="0"/>
              <a:t> Research Programs and Initiatives (MRPI) grant MR‐15‐328599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373849" y="2618410"/>
            <a:ext cx="639630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dirty="0" smtClean="0">
                <a:solidFill>
                  <a:srgbClr val="002060"/>
                </a:solidFill>
                <a:cs typeface="Arial" charset="0"/>
              </a:rPr>
              <a:t>Update on the Instrument</a:t>
            </a:r>
            <a:endParaRPr lang="en-US" sz="4000" b="1" dirty="0">
              <a:solidFill>
                <a:srgbClr val="00206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444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7315" name="Picture 3" descr="Picture 021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731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0"/>
            <a:ext cx="7772400" cy="1143000"/>
          </a:xfrm>
          <a:prstGeom prst="rect">
            <a:avLst/>
          </a:prstGeom>
        </p:spPr>
        <p:txBody>
          <a:bodyPr/>
          <a:lstStyle/>
          <a:p>
            <a:r>
              <a:rPr lang="en-US" altLang="en-US" dirty="0" err="1">
                <a:solidFill>
                  <a:schemeClr val="bg1"/>
                </a:solidFill>
              </a:rPr>
              <a:t>SuperTong</a:t>
            </a:r>
            <a:endParaRPr lang="en-US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276397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0" name="Picture 10" descr="pin_collection_edite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1638" y="155575"/>
            <a:ext cx="9948863" cy="746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24" name="Rectangle 4"/>
          <p:cNvSpPr>
            <a:spLocks noChangeArrowheads="1"/>
          </p:cNvSpPr>
          <p:nvPr/>
        </p:nvSpPr>
        <p:spPr bwMode="auto">
          <a:xfrm>
            <a:off x="0" y="0"/>
            <a:ext cx="9140825" cy="6254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solidFill>
                <a:prstClr val="black"/>
              </a:solidFill>
              <a:latin typeface="Arial" panose="020B0604020202020204" pitchFamily="34" charset="0"/>
              <a:cs typeface="Arial" charset="0"/>
            </a:endParaRPr>
          </a:p>
        </p:txBody>
      </p:sp>
      <p:sp>
        <p:nvSpPr>
          <p:cNvPr id="30725" name="Rectangle 5"/>
          <p:cNvSpPr>
            <a:spLocks noChangeArrowheads="1"/>
          </p:cNvSpPr>
          <p:nvPr/>
        </p:nvSpPr>
        <p:spPr bwMode="auto">
          <a:xfrm>
            <a:off x="0" y="625475"/>
            <a:ext cx="9140825" cy="874712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bg1">
                  <a:gamma/>
                  <a:shade val="46275"/>
                  <a:invGamma/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solidFill>
                <a:prstClr val="black"/>
              </a:solidFill>
              <a:latin typeface="Arial" panose="020B0604020202020204" pitchFamily="34" charset="0"/>
              <a:cs typeface="Arial" charset="0"/>
            </a:endParaRPr>
          </a:p>
        </p:txBody>
      </p:sp>
      <p:sp>
        <p:nvSpPr>
          <p:cNvPr id="30726" name="Rectangle 6"/>
          <p:cNvSpPr>
            <a:spLocks noGrp="1" noChangeArrowheads="1"/>
          </p:cNvSpPr>
          <p:nvPr>
            <p:ph type="title"/>
          </p:nvPr>
        </p:nvSpPr>
        <p:spPr>
          <a:xfrm>
            <a:off x="457200" y="155575"/>
            <a:ext cx="8229600" cy="935037"/>
          </a:xfrm>
        </p:spPr>
        <p:txBody>
          <a:bodyPr/>
          <a:lstStyle/>
          <a:p>
            <a:r>
              <a:rPr lang="en-US" altLang="en-US" sz="3600" dirty="0" smtClean="0"/>
              <a:t>What if we didn’t have to choose?</a:t>
            </a:r>
            <a:endParaRPr lang="en-US" altLang="en-US" sz="3600" dirty="0"/>
          </a:p>
        </p:txBody>
      </p:sp>
      <p:sp>
        <p:nvSpPr>
          <p:cNvPr id="30731" name="Text Box 11"/>
          <p:cNvSpPr txBox="1">
            <a:spLocks noChangeArrowheads="1"/>
          </p:cNvSpPr>
          <p:nvPr/>
        </p:nvSpPr>
        <p:spPr bwMode="auto">
          <a:xfrm>
            <a:off x="1398588" y="1133475"/>
            <a:ext cx="958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dirty="0">
                <a:solidFill>
                  <a:prstClr val="black"/>
                </a:solidFill>
                <a:latin typeface="Arial" panose="020B0604020202020204" pitchFamily="34" charset="0"/>
                <a:cs typeface="Arial" charset="0"/>
              </a:rPr>
              <a:t>Caltech</a:t>
            </a:r>
          </a:p>
        </p:txBody>
      </p:sp>
      <p:sp>
        <p:nvSpPr>
          <p:cNvPr id="30732" name="Text Box 12"/>
          <p:cNvSpPr txBox="1">
            <a:spLocks noChangeArrowheads="1"/>
          </p:cNvSpPr>
          <p:nvPr/>
        </p:nvSpPr>
        <p:spPr bwMode="auto">
          <a:xfrm>
            <a:off x="5395913" y="1673225"/>
            <a:ext cx="781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dirty="0">
                <a:solidFill>
                  <a:prstClr val="black"/>
                </a:solidFill>
                <a:latin typeface="Arial" panose="020B0604020202020204" pitchFamily="34" charset="0"/>
                <a:cs typeface="Arial" charset="0"/>
              </a:rPr>
              <a:t>SSRL</a:t>
            </a:r>
          </a:p>
        </p:txBody>
      </p:sp>
      <p:sp>
        <p:nvSpPr>
          <p:cNvPr id="30733" name="Text Box 13"/>
          <p:cNvSpPr txBox="1">
            <a:spLocks noChangeArrowheads="1"/>
          </p:cNvSpPr>
          <p:nvPr/>
        </p:nvSpPr>
        <p:spPr bwMode="auto">
          <a:xfrm>
            <a:off x="7253288" y="1663700"/>
            <a:ext cx="6413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dirty="0">
                <a:solidFill>
                  <a:prstClr val="black"/>
                </a:solidFill>
                <a:latin typeface="Arial" panose="020B0604020202020204" pitchFamily="34" charset="0"/>
                <a:cs typeface="Arial" charset="0"/>
              </a:rPr>
              <a:t>Yale</a:t>
            </a:r>
          </a:p>
        </p:txBody>
      </p:sp>
      <p:sp>
        <p:nvSpPr>
          <p:cNvPr id="30734" name="Text Box 14"/>
          <p:cNvSpPr txBox="1">
            <a:spLocks noChangeArrowheads="1"/>
          </p:cNvSpPr>
          <p:nvPr/>
        </p:nvSpPr>
        <p:spPr bwMode="auto">
          <a:xfrm>
            <a:off x="1452563" y="6348413"/>
            <a:ext cx="869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dirty="0">
                <a:solidFill>
                  <a:prstClr val="black"/>
                </a:solidFill>
                <a:latin typeface="Arial" panose="020B0604020202020204" pitchFamily="34" charset="0"/>
                <a:cs typeface="Arial" charset="0"/>
              </a:rPr>
              <a:t>Oxford</a:t>
            </a:r>
          </a:p>
        </p:txBody>
      </p:sp>
      <p:sp>
        <p:nvSpPr>
          <p:cNvPr id="30735" name="Text Box 15"/>
          <p:cNvSpPr txBox="1">
            <a:spLocks noChangeArrowheads="1"/>
          </p:cNvSpPr>
          <p:nvPr/>
        </p:nvSpPr>
        <p:spPr bwMode="auto">
          <a:xfrm>
            <a:off x="-61913" y="5322888"/>
            <a:ext cx="1073151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dirty="0">
                <a:solidFill>
                  <a:prstClr val="black"/>
                </a:solidFill>
                <a:latin typeface="Arial" panose="020B0604020202020204" pitchFamily="34" charset="0"/>
                <a:cs typeface="Arial" charset="0"/>
              </a:rPr>
              <a:t>SPring-8</a:t>
            </a:r>
          </a:p>
        </p:txBody>
      </p:sp>
      <p:sp>
        <p:nvSpPr>
          <p:cNvPr id="30736" name="Text Box 16"/>
          <p:cNvSpPr txBox="1">
            <a:spLocks noChangeArrowheads="1"/>
          </p:cNvSpPr>
          <p:nvPr/>
        </p:nvSpPr>
        <p:spPr bwMode="auto">
          <a:xfrm>
            <a:off x="3984625" y="6399213"/>
            <a:ext cx="869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dirty="0">
                <a:solidFill>
                  <a:prstClr val="black"/>
                </a:solidFill>
                <a:latin typeface="Arial" panose="020B0604020202020204" pitchFamily="34" charset="0"/>
                <a:cs typeface="Arial" charset="0"/>
              </a:rPr>
              <a:t>SPINE</a:t>
            </a:r>
          </a:p>
        </p:txBody>
      </p:sp>
      <p:sp>
        <p:nvSpPr>
          <p:cNvPr id="30737" name="Text Box 17"/>
          <p:cNvSpPr txBox="1">
            <a:spLocks noChangeArrowheads="1"/>
          </p:cNvSpPr>
          <p:nvPr/>
        </p:nvSpPr>
        <p:spPr bwMode="auto">
          <a:xfrm>
            <a:off x="6565900" y="6464300"/>
            <a:ext cx="1492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dirty="0" err="1">
                <a:solidFill>
                  <a:prstClr val="black"/>
                </a:solidFill>
                <a:latin typeface="Arial" panose="020B0604020202020204" pitchFamily="34" charset="0"/>
                <a:cs typeface="Arial" charset="0"/>
              </a:rPr>
              <a:t>MiTeGen</a:t>
            </a:r>
            <a:r>
              <a:rPr lang="en-US" altLang="en-US" dirty="0">
                <a:solidFill>
                  <a:prstClr val="black"/>
                </a:solidFill>
                <a:latin typeface="Arial" panose="020B0604020202020204" pitchFamily="34" charset="0"/>
                <a:cs typeface="Arial" charset="0"/>
              </a:rPr>
              <a:t> RT</a:t>
            </a:r>
          </a:p>
        </p:txBody>
      </p:sp>
      <p:sp>
        <p:nvSpPr>
          <p:cNvPr id="30738" name="Text Box 18"/>
          <p:cNvSpPr txBox="1">
            <a:spLocks noChangeArrowheads="1"/>
          </p:cNvSpPr>
          <p:nvPr/>
        </p:nvSpPr>
        <p:spPr bwMode="auto">
          <a:xfrm>
            <a:off x="7221538" y="5238750"/>
            <a:ext cx="717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dirty="0" err="1">
                <a:solidFill>
                  <a:prstClr val="black"/>
                </a:solidFill>
                <a:latin typeface="Arial" panose="020B0604020202020204" pitchFamily="34" charset="0"/>
                <a:cs typeface="Arial" charset="0"/>
              </a:rPr>
              <a:t>Syrrx</a:t>
            </a:r>
            <a:endParaRPr lang="en-US" altLang="en-US" dirty="0">
              <a:solidFill>
                <a:prstClr val="black"/>
              </a:solidFill>
              <a:latin typeface="Arial" panose="020B0604020202020204" pitchFamily="34" charset="0"/>
              <a:cs typeface="Arial" charset="0"/>
            </a:endParaRPr>
          </a:p>
        </p:txBody>
      </p:sp>
      <p:sp>
        <p:nvSpPr>
          <p:cNvPr id="30739" name="Text Box 19"/>
          <p:cNvSpPr txBox="1">
            <a:spLocks noChangeArrowheads="1"/>
          </p:cNvSpPr>
          <p:nvPr/>
        </p:nvSpPr>
        <p:spPr bwMode="auto">
          <a:xfrm>
            <a:off x="7950200" y="4327525"/>
            <a:ext cx="14033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dirty="0">
                <a:solidFill>
                  <a:prstClr val="black"/>
                </a:solidFill>
                <a:latin typeface="Arial" panose="020B0604020202020204" pitchFamily="34" charset="0"/>
                <a:cs typeface="Arial" charset="0"/>
              </a:rPr>
              <a:t>H. magnetic</a:t>
            </a:r>
          </a:p>
        </p:txBody>
      </p:sp>
      <p:sp>
        <p:nvSpPr>
          <p:cNvPr id="30740" name="Text Box 20"/>
          <p:cNvSpPr txBox="1">
            <a:spLocks noChangeArrowheads="1"/>
          </p:cNvSpPr>
          <p:nvPr/>
        </p:nvSpPr>
        <p:spPr bwMode="auto">
          <a:xfrm>
            <a:off x="3681413" y="4441825"/>
            <a:ext cx="1098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dirty="0">
                <a:solidFill>
                  <a:prstClr val="black"/>
                </a:solidFill>
                <a:latin typeface="Arial" panose="020B0604020202020204" pitchFamily="34" charset="0"/>
                <a:cs typeface="Arial" charset="0"/>
              </a:rPr>
              <a:t>H. hybrid</a:t>
            </a:r>
          </a:p>
        </p:txBody>
      </p:sp>
      <p:sp>
        <p:nvSpPr>
          <p:cNvPr id="30741" name="Text Box 21"/>
          <p:cNvSpPr txBox="1">
            <a:spLocks noChangeArrowheads="1"/>
          </p:cNvSpPr>
          <p:nvPr/>
        </p:nvSpPr>
        <p:spPr bwMode="auto">
          <a:xfrm>
            <a:off x="5300663" y="4392613"/>
            <a:ext cx="1174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dirty="0">
                <a:solidFill>
                  <a:prstClr val="black"/>
                </a:solidFill>
                <a:latin typeface="Arial" panose="020B0604020202020204" pitchFamily="34" charset="0"/>
                <a:cs typeface="Arial" charset="0"/>
              </a:rPr>
              <a:t>H. copper</a:t>
            </a:r>
          </a:p>
        </p:txBody>
      </p:sp>
      <p:sp>
        <p:nvSpPr>
          <p:cNvPr id="30742" name="Text Box 22"/>
          <p:cNvSpPr txBox="1">
            <a:spLocks noChangeArrowheads="1"/>
          </p:cNvSpPr>
          <p:nvPr/>
        </p:nvSpPr>
        <p:spPr bwMode="auto">
          <a:xfrm>
            <a:off x="2978150" y="5132388"/>
            <a:ext cx="1504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dirty="0">
                <a:solidFill>
                  <a:prstClr val="black"/>
                </a:solidFill>
                <a:latin typeface="Arial" panose="020B0604020202020204" pitchFamily="34" charset="0"/>
                <a:cs typeface="Arial" charset="0"/>
              </a:rPr>
              <a:t>H. screw cap</a:t>
            </a:r>
          </a:p>
        </p:txBody>
      </p:sp>
      <p:sp>
        <p:nvSpPr>
          <p:cNvPr id="30743" name="Text Box 23"/>
          <p:cNvSpPr txBox="1">
            <a:spLocks noChangeArrowheads="1"/>
          </p:cNvSpPr>
          <p:nvPr/>
        </p:nvSpPr>
        <p:spPr bwMode="auto">
          <a:xfrm>
            <a:off x="1389063" y="4259263"/>
            <a:ext cx="1225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dirty="0">
                <a:solidFill>
                  <a:prstClr val="black"/>
                </a:solidFill>
                <a:latin typeface="Arial" panose="020B0604020202020204" pitchFamily="34" charset="0"/>
                <a:cs typeface="Arial" charset="0"/>
              </a:rPr>
              <a:t>H. colored</a:t>
            </a:r>
          </a:p>
        </p:txBody>
      </p:sp>
      <p:sp>
        <p:nvSpPr>
          <p:cNvPr id="30744" name="Text Box 24"/>
          <p:cNvSpPr txBox="1">
            <a:spLocks noChangeArrowheads="1"/>
          </p:cNvSpPr>
          <p:nvPr/>
        </p:nvSpPr>
        <p:spPr bwMode="auto">
          <a:xfrm>
            <a:off x="1928813" y="3282950"/>
            <a:ext cx="2203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dirty="0">
                <a:solidFill>
                  <a:prstClr val="black"/>
                </a:solidFill>
                <a:latin typeface="Arial" panose="020B0604020202020204" pitchFamily="34" charset="0"/>
                <a:cs typeface="Arial" charset="0"/>
              </a:rPr>
              <a:t>Hampton screw cap</a:t>
            </a:r>
          </a:p>
        </p:txBody>
      </p:sp>
      <p:sp>
        <p:nvSpPr>
          <p:cNvPr id="30745" name="Text Box 25"/>
          <p:cNvSpPr txBox="1">
            <a:spLocks noChangeArrowheads="1"/>
          </p:cNvSpPr>
          <p:nvPr/>
        </p:nvSpPr>
        <p:spPr bwMode="auto">
          <a:xfrm>
            <a:off x="6067425" y="3335338"/>
            <a:ext cx="2203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dirty="0">
                <a:solidFill>
                  <a:prstClr val="black"/>
                </a:solidFill>
                <a:latin typeface="Arial" panose="020B0604020202020204" pitchFamily="34" charset="0"/>
                <a:cs typeface="Arial" charset="0"/>
              </a:rPr>
              <a:t>Hampton magnetic</a:t>
            </a:r>
          </a:p>
        </p:txBody>
      </p:sp>
      <p:sp>
        <p:nvSpPr>
          <p:cNvPr id="2" name="&quot;No&quot; Symbol 1"/>
          <p:cNvSpPr/>
          <p:nvPr/>
        </p:nvSpPr>
        <p:spPr>
          <a:xfrm>
            <a:off x="4483100" y="1847056"/>
            <a:ext cx="1091435" cy="973262"/>
          </a:xfrm>
          <a:prstGeom prst="noSmoking">
            <a:avLst>
              <a:gd name="adj" fmla="val 13075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23" name="&quot;No&quot; Symbol 22"/>
          <p:cNvSpPr/>
          <p:nvPr/>
        </p:nvSpPr>
        <p:spPr>
          <a:xfrm>
            <a:off x="246177" y="4575969"/>
            <a:ext cx="1091435" cy="973262"/>
          </a:xfrm>
          <a:prstGeom prst="noSmoking">
            <a:avLst>
              <a:gd name="adj" fmla="val 13075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24" name="&quot;No&quot; Symbol 23"/>
          <p:cNvSpPr/>
          <p:nvPr/>
        </p:nvSpPr>
        <p:spPr>
          <a:xfrm>
            <a:off x="2432432" y="917861"/>
            <a:ext cx="1091435" cy="973262"/>
          </a:xfrm>
          <a:prstGeom prst="noSmoking">
            <a:avLst>
              <a:gd name="adj" fmla="val 13075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6088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3" grpId="0" animBg="1"/>
      <p:bldP spid="2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650" name="Rectangle 2"/>
          <p:cNvSpPr>
            <a:spLocks noChangeArrowheads="1"/>
          </p:cNvSpPr>
          <p:nvPr/>
        </p:nvSpPr>
        <p:spPr bwMode="auto">
          <a:xfrm rot="16200000">
            <a:off x="1392238" y="2139950"/>
            <a:ext cx="596900" cy="2387600"/>
          </a:xfrm>
          <a:prstGeom prst="rect">
            <a:avLst/>
          </a:prstGeom>
          <a:solidFill>
            <a:schemeClr val="bg1"/>
          </a:solidFill>
          <a:ln w="76200" algn="ctr">
            <a:solidFill>
              <a:srgbClr val="00008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11651" name="Oval 3"/>
          <p:cNvSpPr>
            <a:spLocks noChangeArrowheads="1"/>
          </p:cNvSpPr>
          <p:nvPr/>
        </p:nvSpPr>
        <p:spPr bwMode="auto">
          <a:xfrm rot="16200000">
            <a:off x="682625" y="3171825"/>
            <a:ext cx="292100" cy="304800"/>
          </a:xfrm>
          <a:prstGeom prst="ellipse">
            <a:avLst/>
          </a:prstGeom>
          <a:noFill/>
          <a:ln w="38100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11652" name="Oval 4"/>
          <p:cNvSpPr>
            <a:spLocks noChangeArrowheads="1"/>
          </p:cNvSpPr>
          <p:nvPr/>
        </p:nvSpPr>
        <p:spPr bwMode="auto">
          <a:xfrm rot="16200000">
            <a:off x="2387600" y="3181350"/>
            <a:ext cx="292100" cy="304800"/>
          </a:xfrm>
          <a:prstGeom prst="ellipse">
            <a:avLst/>
          </a:prstGeom>
          <a:noFill/>
          <a:ln w="38100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11653" name="Line 5"/>
          <p:cNvSpPr>
            <a:spLocks noChangeShapeType="1"/>
          </p:cNvSpPr>
          <p:nvPr/>
        </p:nvSpPr>
        <p:spPr bwMode="auto">
          <a:xfrm rot="16200000" flipH="1">
            <a:off x="1673225" y="2346325"/>
            <a:ext cx="6350" cy="16827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11654" name="Line 6"/>
          <p:cNvSpPr>
            <a:spLocks noChangeShapeType="1"/>
          </p:cNvSpPr>
          <p:nvPr/>
        </p:nvSpPr>
        <p:spPr bwMode="auto">
          <a:xfrm rot="16200000" flipH="1">
            <a:off x="1670050" y="2613025"/>
            <a:ext cx="6350" cy="1727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11655" name="Rectangle 7"/>
          <p:cNvSpPr>
            <a:spLocks noChangeArrowheads="1"/>
          </p:cNvSpPr>
          <p:nvPr/>
        </p:nvSpPr>
        <p:spPr bwMode="auto">
          <a:xfrm>
            <a:off x="1549400" y="2857500"/>
            <a:ext cx="6235700" cy="2044700"/>
          </a:xfrm>
          <a:prstGeom prst="rect">
            <a:avLst/>
          </a:prstGeom>
          <a:solidFill>
            <a:srgbClr val="FF9900">
              <a:alpha val="44000"/>
            </a:srgbClr>
          </a:solidFill>
          <a:ln w="76200" algn="ctr">
            <a:solidFill>
              <a:srgbClr val="00008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11656" name="Rectangle 8"/>
          <p:cNvSpPr>
            <a:spLocks noChangeArrowheads="1"/>
          </p:cNvSpPr>
          <p:nvPr/>
        </p:nvSpPr>
        <p:spPr bwMode="auto">
          <a:xfrm>
            <a:off x="0" y="3810000"/>
            <a:ext cx="2717800" cy="127000"/>
          </a:xfrm>
          <a:prstGeom prst="rect">
            <a:avLst/>
          </a:prstGeom>
          <a:solidFill>
            <a:srgbClr val="333333"/>
          </a:solidFill>
          <a:ln w="9525" algn="ctr">
            <a:solidFill>
              <a:srgbClr val="333333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11657" name="Rectangle 9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Autofit/>
          </a:bodyPr>
          <a:lstStyle/>
          <a:p>
            <a:r>
              <a:rPr lang="en-US" altLang="en-US" dirty="0"/>
              <a:t>“infinite capacity” sample carousel</a:t>
            </a:r>
          </a:p>
        </p:txBody>
      </p:sp>
      <p:grpSp>
        <p:nvGrpSpPr>
          <p:cNvPr id="411658" name="Group 10"/>
          <p:cNvGrpSpPr>
            <a:grpSpLocks/>
          </p:cNvGrpSpPr>
          <p:nvPr/>
        </p:nvGrpSpPr>
        <p:grpSpPr bwMode="auto">
          <a:xfrm>
            <a:off x="2590800" y="4000500"/>
            <a:ext cx="850900" cy="571500"/>
            <a:chOff x="1624" y="3272"/>
            <a:chExt cx="536" cy="360"/>
          </a:xfrm>
        </p:grpSpPr>
        <p:sp>
          <p:nvSpPr>
            <p:cNvPr id="411659" name="Oval 11"/>
            <p:cNvSpPr>
              <a:spLocks noChangeArrowheads="1"/>
            </p:cNvSpPr>
            <p:nvPr/>
          </p:nvSpPr>
          <p:spPr bwMode="auto">
            <a:xfrm>
              <a:off x="1624" y="3544"/>
              <a:ext cx="536" cy="88"/>
            </a:xfrm>
            <a:prstGeom prst="ellipse">
              <a:avLst/>
            </a:prstGeom>
            <a:solidFill>
              <a:srgbClr val="333333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11660" name="Rectangle 12"/>
            <p:cNvSpPr>
              <a:spLocks noChangeArrowheads="1"/>
            </p:cNvSpPr>
            <p:nvPr/>
          </p:nvSpPr>
          <p:spPr bwMode="auto">
            <a:xfrm>
              <a:off x="1880" y="3272"/>
              <a:ext cx="32" cy="304"/>
            </a:xfrm>
            <a:prstGeom prst="rect">
              <a:avLst/>
            </a:prstGeom>
            <a:solidFill>
              <a:srgbClr val="333333"/>
            </a:solidFill>
            <a:ln w="9525" algn="ctr">
              <a:solidFill>
                <a:srgbClr val="333333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411661" name="Rectangle 13"/>
          <p:cNvSpPr>
            <a:spLocks noChangeArrowheads="1"/>
          </p:cNvSpPr>
          <p:nvPr/>
        </p:nvSpPr>
        <p:spPr bwMode="auto">
          <a:xfrm>
            <a:off x="4165600" y="3390900"/>
            <a:ext cx="1384300" cy="9017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4277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55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</p:spPr>
        <p:txBody>
          <a:bodyPr/>
          <a:lstStyle/>
          <a:p>
            <a:r>
              <a:rPr lang="en-US" altLang="en-US" dirty="0"/>
              <a:t>Carousel open</a:t>
            </a:r>
          </a:p>
        </p:txBody>
      </p:sp>
      <p:pic>
        <p:nvPicPr>
          <p:cNvPr id="407555" name="Picture 3" descr="Picture 0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691063"/>
            <a:ext cx="9596438" cy="1279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589423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54946" name="Group 2"/>
          <p:cNvGrpSpPr>
            <a:grpSpLocks/>
          </p:cNvGrpSpPr>
          <p:nvPr/>
        </p:nvGrpSpPr>
        <p:grpSpPr bwMode="auto">
          <a:xfrm flipH="1">
            <a:off x="1334124" y="-1227138"/>
            <a:ext cx="3957403" cy="9561513"/>
            <a:chOff x="1894" y="-773"/>
            <a:chExt cx="2781" cy="6023"/>
          </a:xfrm>
        </p:grpSpPr>
        <p:pic>
          <p:nvPicPr>
            <p:cNvPr id="3154947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624061">
              <a:off x="2393" y="-362"/>
              <a:ext cx="1681" cy="53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154948" name="Rectangle 4"/>
            <p:cNvSpPr>
              <a:spLocks noChangeArrowheads="1"/>
            </p:cNvSpPr>
            <p:nvPr/>
          </p:nvSpPr>
          <p:spPr bwMode="auto">
            <a:xfrm>
              <a:off x="1894" y="-347"/>
              <a:ext cx="666" cy="37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154949" name="Rectangle 5"/>
            <p:cNvSpPr>
              <a:spLocks noChangeArrowheads="1"/>
            </p:cNvSpPr>
            <p:nvPr/>
          </p:nvSpPr>
          <p:spPr bwMode="auto">
            <a:xfrm rot="284723">
              <a:off x="3852" y="1629"/>
              <a:ext cx="823" cy="33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154950" name="Rectangle 6"/>
            <p:cNvSpPr>
              <a:spLocks noChangeArrowheads="1"/>
            </p:cNvSpPr>
            <p:nvPr/>
          </p:nvSpPr>
          <p:spPr bwMode="auto">
            <a:xfrm rot="-1566722">
              <a:off x="2458" y="3251"/>
              <a:ext cx="547" cy="19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154951" name="Rectangle 7"/>
            <p:cNvSpPr>
              <a:spLocks noChangeArrowheads="1"/>
            </p:cNvSpPr>
            <p:nvPr/>
          </p:nvSpPr>
          <p:spPr bwMode="auto">
            <a:xfrm rot="-2115212">
              <a:off x="3215" y="-773"/>
              <a:ext cx="650" cy="15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3154964" name="Rectangle 20"/>
          <p:cNvSpPr>
            <a:spLocks noChangeArrowheads="1"/>
          </p:cNvSpPr>
          <p:nvPr/>
        </p:nvSpPr>
        <p:spPr bwMode="auto">
          <a:xfrm flipH="1">
            <a:off x="866775" y="2057400"/>
            <a:ext cx="381000" cy="3810000"/>
          </a:xfrm>
          <a:prstGeom prst="rect">
            <a:avLst/>
          </a:prstGeom>
          <a:solidFill>
            <a:srgbClr val="CC66FF">
              <a:alpha val="50000"/>
            </a:srgbClr>
          </a:solidFill>
          <a:ln w="9525">
            <a:miter lim="800000"/>
            <a:headEnd/>
            <a:tailEnd/>
          </a:ln>
          <a:effectLst/>
          <a:scene3d>
            <a:camera prst="legacyObliqueTopLeft">
              <a:rot lat="21299999" lon="2400000" rev="0"/>
            </a:camera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CC66FF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3154952" name="AutoShape 8"/>
          <p:cNvSpPr>
            <a:spLocks noChangeArrowheads="1"/>
          </p:cNvSpPr>
          <p:nvPr/>
        </p:nvSpPr>
        <p:spPr bwMode="auto">
          <a:xfrm rot="20618651" flipH="1" flipV="1">
            <a:off x="4524375" y="3276600"/>
            <a:ext cx="914400" cy="914400"/>
          </a:xfrm>
          <a:prstGeom prst="rtTriangle">
            <a:avLst/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3154953" name="Rectangle 9"/>
          <p:cNvSpPr>
            <a:spLocks noChangeArrowheads="1"/>
          </p:cNvSpPr>
          <p:nvPr/>
        </p:nvSpPr>
        <p:spPr bwMode="auto">
          <a:xfrm rot="20691244">
            <a:off x="4802187" y="3535363"/>
            <a:ext cx="863600" cy="685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3154955" name="AutoShape 11"/>
          <p:cNvSpPr>
            <a:spLocks noChangeArrowheads="1"/>
          </p:cNvSpPr>
          <p:nvPr/>
        </p:nvSpPr>
        <p:spPr bwMode="auto">
          <a:xfrm rot="16200000" flipH="1">
            <a:off x="6391275" y="2324100"/>
            <a:ext cx="1524000" cy="2667000"/>
          </a:xfrm>
          <a:prstGeom prst="can">
            <a:avLst>
              <a:gd name="adj" fmla="val 16341"/>
            </a:avLst>
          </a:prstGeom>
          <a:solidFill>
            <a:srgbClr val="00808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3154956" name="AutoShape 12"/>
          <p:cNvSpPr>
            <a:spLocks noChangeArrowheads="1"/>
          </p:cNvSpPr>
          <p:nvPr/>
        </p:nvSpPr>
        <p:spPr bwMode="auto">
          <a:xfrm rot="5400000" flipH="1">
            <a:off x="1321593" y="3305969"/>
            <a:ext cx="242888" cy="762000"/>
          </a:xfrm>
          <a:prstGeom prst="can">
            <a:avLst>
              <a:gd name="adj" fmla="val 29296"/>
            </a:avLst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3154957" name="Rectangle 13"/>
          <p:cNvSpPr>
            <a:spLocks noChangeArrowheads="1"/>
          </p:cNvSpPr>
          <p:nvPr/>
        </p:nvSpPr>
        <p:spPr bwMode="auto">
          <a:xfrm>
            <a:off x="5895975" y="3657600"/>
            <a:ext cx="76200" cy="762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99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3154958" name="Text Box 14"/>
          <p:cNvSpPr txBox="1">
            <a:spLocks noChangeArrowheads="1"/>
          </p:cNvSpPr>
          <p:nvPr/>
        </p:nvSpPr>
        <p:spPr bwMode="auto">
          <a:xfrm>
            <a:off x="6581775" y="3429000"/>
            <a:ext cx="11699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pinhole</a:t>
            </a:r>
          </a:p>
        </p:txBody>
      </p:sp>
      <p:sp>
        <p:nvSpPr>
          <p:cNvPr id="3154959" name="Text Box 15"/>
          <p:cNvSpPr txBox="1">
            <a:spLocks noChangeArrowheads="1"/>
          </p:cNvSpPr>
          <p:nvPr/>
        </p:nvSpPr>
        <p:spPr bwMode="auto">
          <a:xfrm rot="20682600">
            <a:off x="4538662" y="2747963"/>
            <a:ext cx="9810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mirror</a:t>
            </a:r>
          </a:p>
        </p:txBody>
      </p:sp>
      <p:sp>
        <p:nvSpPr>
          <p:cNvPr id="3154960" name="Line 16"/>
          <p:cNvSpPr>
            <a:spLocks noChangeShapeType="1"/>
          </p:cNvSpPr>
          <p:nvPr/>
        </p:nvSpPr>
        <p:spPr bwMode="auto">
          <a:xfrm flipV="1">
            <a:off x="3609975" y="3429000"/>
            <a:ext cx="8382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3154961" name="Line 17"/>
          <p:cNvSpPr>
            <a:spLocks noChangeShapeType="1"/>
          </p:cNvSpPr>
          <p:nvPr/>
        </p:nvSpPr>
        <p:spPr bwMode="auto">
          <a:xfrm flipV="1">
            <a:off x="3609975" y="3581400"/>
            <a:ext cx="1081087" cy="101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3154962" name="Line 18"/>
          <p:cNvSpPr>
            <a:spLocks noChangeShapeType="1"/>
          </p:cNvSpPr>
          <p:nvPr/>
        </p:nvSpPr>
        <p:spPr bwMode="auto">
          <a:xfrm>
            <a:off x="4829175" y="3810000"/>
            <a:ext cx="954087" cy="149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3154963" name="Rectangle 19"/>
          <p:cNvSpPr>
            <a:spLocks noChangeArrowheads="1"/>
          </p:cNvSpPr>
          <p:nvPr/>
        </p:nvSpPr>
        <p:spPr bwMode="auto">
          <a:xfrm>
            <a:off x="3194050" y="3657600"/>
            <a:ext cx="2778125" cy="76200"/>
          </a:xfrm>
          <a:prstGeom prst="rect">
            <a:avLst/>
          </a:prstGeom>
          <a:solidFill>
            <a:srgbClr val="6699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99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3154965" name="Rectangle 21"/>
          <p:cNvSpPr>
            <a:spLocks noChangeArrowheads="1"/>
          </p:cNvSpPr>
          <p:nvPr/>
        </p:nvSpPr>
        <p:spPr bwMode="auto">
          <a:xfrm rot="1620533">
            <a:off x="157162" y="2540000"/>
            <a:ext cx="2316163" cy="68263"/>
          </a:xfrm>
          <a:prstGeom prst="rect">
            <a:avLst/>
          </a:prstGeom>
          <a:solidFill>
            <a:srgbClr val="669900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99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3154966" name="Rectangle 22"/>
          <p:cNvSpPr>
            <a:spLocks noChangeArrowheads="1"/>
          </p:cNvSpPr>
          <p:nvPr/>
        </p:nvSpPr>
        <p:spPr bwMode="auto">
          <a:xfrm>
            <a:off x="1781175" y="3657600"/>
            <a:ext cx="631825" cy="61913"/>
          </a:xfrm>
          <a:prstGeom prst="rect">
            <a:avLst/>
          </a:prstGeom>
          <a:solidFill>
            <a:srgbClr val="6699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99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3154967" name="Rectangle 23"/>
          <p:cNvSpPr>
            <a:spLocks noChangeArrowheads="1"/>
          </p:cNvSpPr>
          <p:nvPr/>
        </p:nvSpPr>
        <p:spPr bwMode="auto">
          <a:xfrm rot="19979467" flipV="1">
            <a:off x="152400" y="4754563"/>
            <a:ext cx="2430462" cy="66675"/>
          </a:xfrm>
          <a:prstGeom prst="rect">
            <a:avLst/>
          </a:prstGeom>
          <a:solidFill>
            <a:srgbClr val="669900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99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3154968" name="AutoShape 24"/>
          <p:cNvSpPr>
            <a:spLocks noChangeArrowheads="1"/>
          </p:cNvSpPr>
          <p:nvPr/>
        </p:nvSpPr>
        <p:spPr bwMode="auto">
          <a:xfrm rot="19949778" flipH="1">
            <a:off x="5095875" y="4900613"/>
            <a:ext cx="2684462" cy="3117850"/>
          </a:xfrm>
          <a:prstGeom prst="can">
            <a:avLst>
              <a:gd name="adj" fmla="val 5264"/>
            </a:avLst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3154969" name="Line 25"/>
          <p:cNvSpPr>
            <a:spLocks noChangeShapeType="1"/>
          </p:cNvSpPr>
          <p:nvPr/>
        </p:nvSpPr>
        <p:spPr bwMode="auto">
          <a:xfrm rot="19949778" flipV="1">
            <a:off x="4386262" y="3424238"/>
            <a:ext cx="566738" cy="20431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3154970" name="Text Box 26"/>
          <p:cNvSpPr txBox="1">
            <a:spLocks noChangeArrowheads="1"/>
          </p:cNvSpPr>
          <p:nvPr/>
        </p:nvSpPr>
        <p:spPr bwMode="auto">
          <a:xfrm rot="19917014">
            <a:off x="5268912" y="5540375"/>
            <a:ext cx="17446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microscope</a:t>
            </a:r>
          </a:p>
        </p:txBody>
      </p:sp>
      <p:sp>
        <p:nvSpPr>
          <p:cNvPr id="28" name="Text Box 15"/>
          <p:cNvSpPr txBox="1">
            <a:spLocks noChangeArrowheads="1"/>
          </p:cNvSpPr>
          <p:nvPr/>
        </p:nvSpPr>
        <p:spPr bwMode="auto">
          <a:xfrm>
            <a:off x="4474646" y="650245"/>
            <a:ext cx="2034531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 dirty="0" smtClean="0">
                <a:solidFill>
                  <a:prstClr val="black"/>
                </a:solidFill>
                <a:latin typeface="Arial" panose="020B0604020202020204" pitchFamily="34" charset="0"/>
              </a:rPr>
              <a:t>SBS</a:t>
            </a:r>
          </a:p>
          <a:p>
            <a:r>
              <a:rPr lang="en-US" alt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f</a:t>
            </a:r>
            <a:r>
              <a:rPr lang="en-US" altLang="en-US" sz="2400" dirty="0" smtClean="0">
                <a:solidFill>
                  <a:prstClr val="black"/>
                </a:solidFill>
                <a:latin typeface="Arial" panose="020B0604020202020204" pitchFamily="34" charset="0"/>
              </a:rPr>
              <a:t>ormat</a:t>
            </a:r>
          </a:p>
          <a:p>
            <a:r>
              <a:rPr lang="en-US" altLang="en-US" sz="2400" dirty="0" smtClean="0">
                <a:solidFill>
                  <a:prstClr val="black"/>
                </a:solidFill>
                <a:latin typeface="Arial" panose="020B0604020202020204" pitchFamily="34" charset="0"/>
              </a:rPr>
              <a:t>crystallization</a:t>
            </a:r>
          </a:p>
          <a:p>
            <a:r>
              <a:rPr lang="en-US" altLang="en-US" sz="2400" dirty="0" smtClean="0">
                <a:solidFill>
                  <a:prstClr val="black"/>
                </a:solidFill>
                <a:latin typeface="Arial" panose="020B0604020202020204" pitchFamily="34" charset="0"/>
              </a:rPr>
              <a:t>tray</a:t>
            </a:r>
            <a:endParaRPr lang="en-US" altLang="en-US" sz="24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818997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476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65244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97" name="Text Box 37"/>
          <p:cNvSpPr txBox="1">
            <a:spLocks noChangeArrowheads="1"/>
          </p:cNvSpPr>
          <p:nvPr/>
        </p:nvSpPr>
        <p:spPr bwMode="auto">
          <a:xfrm>
            <a:off x="3721002" y="3926347"/>
            <a:ext cx="194155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 err="1">
                <a:solidFill>
                  <a:prstClr val="black"/>
                </a:solidFill>
                <a:ea typeface="MS PGothic" pitchFamily="34" charset="-128"/>
              </a:rPr>
              <a:t>NatX</a:t>
            </a:r>
            <a:r>
              <a:rPr lang="en-US" altLang="en-US" sz="1800" dirty="0">
                <a:solidFill>
                  <a:prstClr val="black"/>
                </a:solidFill>
                <a:ea typeface="MS PGothic" pitchFamily="34" charset="-128"/>
              </a:rPr>
              <a:t>-ray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 err="1">
                <a:solidFill>
                  <a:prstClr val="black"/>
                </a:solidFill>
                <a:ea typeface="MS PGothic" pitchFamily="34" charset="-128"/>
              </a:rPr>
              <a:t>CrystalQuick</a:t>
            </a:r>
            <a:r>
              <a:rPr lang="en-US" altLang="en-US" sz="1800" dirty="0">
                <a:solidFill>
                  <a:prstClr val="black"/>
                </a:solidFill>
                <a:ea typeface="MS PGothic" pitchFamily="34" charset="-128"/>
              </a:rPr>
              <a:t>™ X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3832353" y="1646238"/>
            <a:ext cx="1592665" cy="2062163"/>
            <a:chOff x="3832353" y="1646238"/>
            <a:chExt cx="1592665" cy="2062163"/>
          </a:xfrm>
        </p:grpSpPr>
        <p:sp>
          <p:nvSpPr>
            <p:cNvPr id="45093" name="Oval 34"/>
            <p:cNvSpPr>
              <a:spLocks noChangeArrowheads="1"/>
            </p:cNvSpPr>
            <p:nvPr/>
          </p:nvSpPr>
          <p:spPr bwMode="auto">
            <a:xfrm>
              <a:off x="4107375" y="2435226"/>
              <a:ext cx="1046725" cy="120015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 dirty="0">
                <a:solidFill>
                  <a:prstClr val="black"/>
                </a:solidFill>
                <a:ea typeface="MS PGothic" pitchFamily="34" charset="-128"/>
              </a:endParaRPr>
            </a:p>
          </p:txBody>
        </p:sp>
        <p:sp>
          <p:nvSpPr>
            <p:cNvPr id="45095" name="Rectangle 33"/>
            <p:cNvSpPr>
              <a:spLocks noChangeArrowheads="1"/>
            </p:cNvSpPr>
            <p:nvPr/>
          </p:nvSpPr>
          <p:spPr bwMode="auto">
            <a:xfrm>
              <a:off x="3836458" y="2995613"/>
              <a:ext cx="1588560" cy="712788"/>
            </a:xfrm>
            <a:prstGeom prst="rect">
              <a:avLst/>
            </a:prstGeom>
            <a:solidFill>
              <a:srgbClr val="4BFF4B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dirty="0">
                  <a:solidFill>
                    <a:prstClr val="black"/>
                  </a:solidFill>
                  <a:ea typeface="MS PGothic" pitchFamily="34" charset="-128"/>
                </a:rPr>
                <a:t>250 </a:t>
              </a:r>
              <a:r>
                <a:rPr lang="el-GR" altLang="en-US" sz="1800" dirty="0">
                  <a:solidFill>
                    <a:prstClr val="black"/>
                  </a:solidFill>
                  <a:ea typeface="MS PGothic" pitchFamily="34" charset="-128"/>
                </a:rPr>
                <a:t>μ</a:t>
              </a:r>
              <a:r>
                <a:rPr lang="en-US" altLang="en-US" sz="1800" dirty="0">
                  <a:solidFill>
                    <a:prstClr val="black"/>
                  </a:solidFill>
                  <a:ea typeface="MS PGothic" pitchFamily="34" charset="-128"/>
                </a:rPr>
                <a:t>m</a:t>
              </a:r>
              <a:endParaRPr lang="el-GR" altLang="en-US" sz="1800" dirty="0">
                <a:solidFill>
                  <a:prstClr val="black"/>
                </a:solidFill>
                <a:ea typeface="MS PGothic" pitchFamily="34" charset="-128"/>
              </a:endParaRPr>
            </a:p>
          </p:txBody>
        </p:sp>
        <p:sp>
          <p:nvSpPr>
            <p:cNvPr id="45096" name="Rectangle 35"/>
            <p:cNvSpPr>
              <a:spLocks noChangeArrowheads="1"/>
            </p:cNvSpPr>
            <p:nvPr/>
          </p:nvSpPr>
          <p:spPr bwMode="auto">
            <a:xfrm>
              <a:off x="4583532" y="2855913"/>
              <a:ext cx="76623" cy="88900"/>
            </a:xfrm>
            <a:prstGeom prst="rect">
              <a:avLst/>
            </a:prstGeom>
            <a:solidFill>
              <a:srgbClr val="FF0000"/>
            </a:solidFill>
            <a:ln w="9525">
              <a:miter lim="800000"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125400" prstMaterial="legacyMatte">
              <a:bevelT w="13500" h="13500" prst="angle"/>
              <a:bevelB w="13500" h="13500" prst="angle"/>
              <a:extrusionClr>
                <a:srgbClr val="FF00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 dirty="0">
                <a:solidFill>
                  <a:prstClr val="black"/>
                </a:solidFill>
                <a:ea typeface="MS PGothic" pitchFamily="34" charset="-128"/>
              </a:endParaRPr>
            </a:p>
          </p:txBody>
        </p:sp>
        <p:sp>
          <p:nvSpPr>
            <p:cNvPr id="45098" name="Rectangle 45"/>
            <p:cNvSpPr>
              <a:spLocks noChangeArrowheads="1"/>
            </p:cNvSpPr>
            <p:nvPr/>
          </p:nvSpPr>
          <p:spPr bwMode="auto">
            <a:xfrm>
              <a:off x="3832353" y="1646238"/>
              <a:ext cx="1588560" cy="119063"/>
            </a:xfrm>
            <a:prstGeom prst="rect">
              <a:avLst/>
            </a:prstGeom>
            <a:solidFill>
              <a:srgbClr val="4BFF4B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l-GR" altLang="en-US" sz="1800" dirty="0">
                <a:solidFill>
                  <a:prstClr val="black"/>
                </a:solidFill>
                <a:ea typeface="MS PGothic" pitchFamily="34" charset="-128"/>
              </a:endParaRPr>
            </a:p>
          </p:txBody>
        </p:sp>
        <p:sp>
          <p:nvSpPr>
            <p:cNvPr id="45099" name="Text Box 46"/>
            <p:cNvSpPr txBox="1">
              <a:spLocks noChangeArrowheads="1"/>
            </p:cNvSpPr>
            <p:nvPr/>
          </p:nvSpPr>
          <p:spPr bwMode="auto">
            <a:xfrm>
              <a:off x="3909704" y="1737747"/>
              <a:ext cx="1478290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dirty="0">
                  <a:solidFill>
                    <a:prstClr val="black"/>
                  </a:solidFill>
                  <a:ea typeface="MS PGothic" pitchFamily="34" charset="-128"/>
                </a:rPr>
                <a:t>~50 </a:t>
              </a:r>
              <a:r>
                <a:rPr lang="el-GR" altLang="en-US" sz="1800" dirty="0">
                  <a:solidFill>
                    <a:prstClr val="black"/>
                  </a:solidFill>
                  <a:ea typeface="MS PGothic" pitchFamily="34" charset="-128"/>
                </a:rPr>
                <a:t>μ</a:t>
              </a:r>
              <a:r>
                <a:rPr lang="en-US" altLang="en-US" sz="1800" dirty="0">
                  <a:solidFill>
                    <a:prstClr val="black"/>
                  </a:solidFill>
                  <a:ea typeface="MS PGothic" pitchFamily="34" charset="-128"/>
                </a:rPr>
                <a:t>m tape</a:t>
              </a:r>
              <a:endParaRPr lang="el-GR" altLang="en-US" sz="1800" dirty="0">
                <a:solidFill>
                  <a:prstClr val="black"/>
                </a:solidFill>
                <a:ea typeface="MS PGothic" pitchFamily="34" charset="-128"/>
              </a:endParaRPr>
            </a:p>
          </p:txBody>
        </p:sp>
      </p:grpSp>
      <p:sp>
        <p:nvSpPr>
          <p:cNvPr id="45103" name="Text Box 30"/>
          <p:cNvSpPr txBox="1">
            <a:spLocks noChangeArrowheads="1"/>
          </p:cNvSpPr>
          <p:nvPr/>
        </p:nvSpPr>
        <p:spPr bwMode="auto">
          <a:xfrm>
            <a:off x="214990" y="3926347"/>
            <a:ext cx="138112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 err="1">
                <a:solidFill>
                  <a:prstClr val="black"/>
                </a:solidFill>
                <a:ea typeface="MS PGothic" pitchFamily="34" charset="-128"/>
              </a:rPr>
              <a:t>Fluidigm</a:t>
            </a:r>
            <a:endParaRPr lang="en-US" altLang="en-US" sz="1800" dirty="0">
              <a:solidFill>
                <a:prstClr val="black"/>
              </a:solidFill>
              <a:ea typeface="MS PGothic" pitchFamily="34" charset="-128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prstClr val="black"/>
                </a:solidFill>
                <a:ea typeface="MS PGothic" pitchFamily="34" charset="-128"/>
              </a:rPr>
              <a:t>Topaz® DC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90488" y="2790368"/>
            <a:ext cx="1698625" cy="955676"/>
            <a:chOff x="90488" y="2616200"/>
            <a:chExt cx="1698625" cy="955676"/>
          </a:xfrm>
        </p:grpSpPr>
        <p:sp>
          <p:nvSpPr>
            <p:cNvPr id="45100" name="Rectangle 7"/>
            <p:cNvSpPr>
              <a:spLocks noChangeArrowheads="1"/>
            </p:cNvSpPr>
            <p:nvPr/>
          </p:nvSpPr>
          <p:spPr bwMode="auto">
            <a:xfrm>
              <a:off x="90488" y="2616200"/>
              <a:ext cx="1698625" cy="476250"/>
            </a:xfrm>
            <a:prstGeom prst="rect">
              <a:avLst/>
            </a:prstGeom>
            <a:solidFill>
              <a:srgbClr val="A7FFA7"/>
            </a:solidFill>
            <a:ln w="9525">
              <a:solidFill>
                <a:srgbClr val="9933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 b="1" dirty="0">
                <a:solidFill>
                  <a:prstClr val="white"/>
                </a:solidFill>
                <a:ea typeface="MS PGothic" pitchFamily="34" charset="-128"/>
              </a:endParaRPr>
            </a:p>
          </p:txBody>
        </p:sp>
        <p:sp>
          <p:nvSpPr>
            <p:cNvPr id="45101" name="Rectangle 9"/>
            <p:cNvSpPr>
              <a:spLocks noChangeArrowheads="1"/>
            </p:cNvSpPr>
            <p:nvPr/>
          </p:nvSpPr>
          <p:spPr bwMode="auto">
            <a:xfrm>
              <a:off x="676275" y="2720975"/>
              <a:ext cx="508000" cy="27463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 dirty="0">
                <a:solidFill>
                  <a:prstClr val="black"/>
                </a:solidFill>
                <a:ea typeface="MS PGothic" pitchFamily="34" charset="-128"/>
              </a:endParaRPr>
            </a:p>
          </p:txBody>
        </p:sp>
        <p:sp>
          <p:nvSpPr>
            <p:cNvPr id="45102" name="Rectangle 10"/>
            <p:cNvSpPr>
              <a:spLocks noChangeArrowheads="1"/>
            </p:cNvSpPr>
            <p:nvPr/>
          </p:nvSpPr>
          <p:spPr bwMode="auto">
            <a:xfrm>
              <a:off x="857250" y="2855913"/>
              <a:ext cx="88900" cy="88900"/>
            </a:xfrm>
            <a:prstGeom prst="rect">
              <a:avLst/>
            </a:prstGeom>
            <a:solidFill>
              <a:srgbClr val="FF0000"/>
            </a:solidFill>
            <a:ln w="9525">
              <a:miter lim="800000"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125400" prstMaterial="legacyMatte">
              <a:bevelT w="13500" h="13500" prst="angle"/>
              <a:bevelB w="13500" h="13500" prst="angle"/>
              <a:extrusionClr>
                <a:srgbClr val="FF00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 dirty="0">
                <a:solidFill>
                  <a:prstClr val="black"/>
                </a:solidFill>
                <a:ea typeface="MS PGothic" pitchFamily="34" charset="-128"/>
              </a:endParaRPr>
            </a:p>
          </p:txBody>
        </p:sp>
        <p:sp>
          <p:nvSpPr>
            <p:cNvPr id="45105" name="Text Box 40"/>
            <p:cNvSpPr txBox="1">
              <a:spLocks noChangeArrowheads="1"/>
            </p:cNvSpPr>
            <p:nvPr/>
          </p:nvSpPr>
          <p:spPr bwMode="auto">
            <a:xfrm>
              <a:off x="482600" y="3205163"/>
              <a:ext cx="950913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dirty="0">
                  <a:solidFill>
                    <a:prstClr val="black"/>
                  </a:solidFill>
                  <a:ea typeface="MS PGothic" pitchFamily="34" charset="-128"/>
                </a:rPr>
                <a:t>200 </a:t>
              </a:r>
              <a:r>
                <a:rPr lang="el-GR" altLang="en-US" sz="1800" dirty="0">
                  <a:solidFill>
                    <a:prstClr val="black"/>
                  </a:solidFill>
                  <a:ea typeface="MS PGothic" pitchFamily="34" charset="-128"/>
                </a:rPr>
                <a:t>μ</a:t>
              </a:r>
              <a:r>
                <a:rPr lang="en-US" altLang="en-US" sz="1800" dirty="0">
                  <a:solidFill>
                    <a:prstClr val="black"/>
                  </a:solidFill>
                  <a:ea typeface="MS PGothic" pitchFamily="34" charset="-128"/>
                </a:rPr>
                <a:t>m</a:t>
              </a:r>
              <a:endParaRPr lang="el-GR" altLang="en-US" sz="1800" dirty="0">
                <a:solidFill>
                  <a:prstClr val="black"/>
                </a:solidFill>
                <a:ea typeface="MS PGothic" pitchFamily="34" charset="-128"/>
              </a:endParaRPr>
            </a:p>
          </p:txBody>
        </p:sp>
        <p:sp>
          <p:nvSpPr>
            <p:cNvPr id="45061" name="Rectangle 62"/>
            <p:cNvSpPr>
              <a:spLocks noChangeArrowheads="1"/>
            </p:cNvSpPr>
            <p:nvPr/>
          </p:nvSpPr>
          <p:spPr bwMode="auto">
            <a:xfrm>
              <a:off x="95250" y="2717800"/>
              <a:ext cx="577850" cy="279400"/>
            </a:xfrm>
            <a:prstGeom prst="rect">
              <a:avLst/>
            </a:prstGeom>
            <a:solidFill>
              <a:srgbClr val="993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900" dirty="0">
                  <a:solidFill>
                    <a:prstClr val="white"/>
                  </a:solidFill>
                  <a:ea typeface="MS PGothic" pitchFamily="34" charset="-128"/>
                </a:rPr>
                <a:t>PDMS</a:t>
              </a:r>
            </a:p>
          </p:txBody>
        </p:sp>
        <p:sp>
          <p:nvSpPr>
            <p:cNvPr id="45062" name="Rectangle 63"/>
            <p:cNvSpPr>
              <a:spLocks noChangeArrowheads="1"/>
            </p:cNvSpPr>
            <p:nvPr/>
          </p:nvSpPr>
          <p:spPr bwMode="auto">
            <a:xfrm>
              <a:off x="1187450" y="2717800"/>
              <a:ext cx="596900" cy="279400"/>
            </a:xfrm>
            <a:prstGeom prst="rect">
              <a:avLst/>
            </a:prstGeom>
            <a:solidFill>
              <a:srgbClr val="993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900" dirty="0">
                  <a:solidFill>
                    <a:prstClr val="white"/>
                  </a:solidFill>
                  <a:ea typeface="MS PGothic" pitchFamily="34" charset="-128"/>
                </a:rPr>
                <a:t>PDMS</a:t>
              </a:r>
            </a:p>
          </p:txBody>
        </p:sp>
      </p:grpSp>
      <p:sp>
        <p:nvSpPr>
          <p:cNvPr id="45078" name="Text Box 37"/>
          <p:cNvSpPr txBox="1">
            <a:spLocks noChangeArrowheads="1"/>
          </p:cNvSpPr>
          <p:nvPr/>
        </p:nvSpPr>
        <p:spPr bwMode="auto">
          <a:xfrm>
            <a:off x="5697612" y="3923172"/>
            <a:ext cx="110806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 err="1">
                <a:solidFill>
                  <a:prstClr val="black"/>
                </a:solidFill>
                <a:ea typeface="MS PGothic" pitchFamily="34" charset="-128"/>
              </a:rPr>
              <a:t>MiTeGen</a:t>
            </a:r>
            <a:endParaRPr lang="en-US" altLang="en-US" sz="1800" dirty="0">
              <a:solidFill>
                <a:prstClr val="black"/>
              </a:solidFill>
              <a:ea typeface="MS PGothic" pitchFamily="34" charset="-128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prstClr val="black"/>
                </a:solidFill>
                <a:ea typeface="MS PGothic" pitchFamily="34" charset="-128"/>
              </a:rPr>
              <a:t>in-situ-1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5629275" y="1643063"/>
            <a:ext cx="1565181" cy="1633538"/>
            <a:chOff x="5629275" y="1643063"/>
            <a:chExt cx="1565181" cy="1633538"/>
          </a:xfrm>
        </p:grpSpPr>
        <p:sp>
          <p:nvSpPr>
            <p:cNvPr id="45074" name="Oval 34"/>
            <p:cNvSpPr>
              <a:spLocks noChangeArrowheads="1"/>
            </p:cNvSpPr>
            <p:nvPr/>
          </p:nvSpPr>
          <p:spPr bwMode="auto">
            <a:xfrm>
              <a:off x="5896004" y="2627313"/>
              <a:ext cx="1015162" cy="64928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 dirty="0">
                <a:solidFill>
                  <a:prstClr val="black"/>
                </a:solidFill>
                <a:ea typeface="MS PGothic" pitchFamily="34" charset="-128"/>
              </a:endParaRPr>
            </a:p>
          </p:txBody>
        </p:sp>
        <p:sp>
          <p:nvSpPr>
            <p:cNvPr id="45076" name="Rectangle 33"/>
            <p:cNvSpPr>
              <a:spLocks noChangeArrowheads="1"/>
            </p:cNvSpPr>
            <p:nvPr/>
          </p:nvSpPr>
          <p:spPr bwMode="auto">
            <a:xfrm>
              <a:off x="5633256" y="2992438"/>
              <a:ext cx="1540657" cy="284163"/>
            </a:xfrm>
            <a:prstGeom prst="rect">
              <a:avLst/>
            </a:prstGeom>
            <a:solidFill>
              <a:srgbClr val="4BFF4B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dirty="0">
                  <a:solidFill>
                    <a:prstClr val="black"/>
                  </a:solidFill>
                  <a:ea typeface="MS PGothic" pitchFamily="34" charset="-128"/>
                </a:rPr>
                <a:t>100 </a:t>
              </a:r>
              <a:r>
                <a:rPr lang="el-GR" altLang="en-US" sz="1800" dirty="0">
                  <a:solidFill>
                    <a:prstClr val="black"/>
                  </a:solidFill>
                  <a:ea typeface="MS PGothic" pitchFamily="34" charset="-128"/>
                </a:rPr>
                <a:t>μ</a:t>
              </a:r>
              <a:r>
                <a:rPr lang="en-US" altLang="en-US" sz="1800" dirty="0">
                  <a:solidFill>
                    <a:prstClr val="black"/>
                  </a:solidFill>
                  <a:ea typeface="MS PGothic" pitchFamily="34" charset="-128"/>
                </a:rPr>
                <a:t>m</a:t>
              </a:r>
              <a:endParaRPr lang="el-GR" altLang="en-US" sz="1800" dirty="0">
                <a:solidFill>
                  <a:prstClr val="black"/>
                </a:solidFill>
                <a:ea typeface="MS PGothic" pitchFamily="34" charset="-128"/>
              </a:endParaRPr>
            </a:p>
          </p:txBody>
        </p:sp>
        <p:sp>
          <p:nvSpPr>
            <p:cNvPr id="45077" name="Rectangle 35"/>
            <p:cNvSpPr>
              <a:spLocks noChangeArrowheads="1"/>
            </p:cNvSpPr>
            <p:nvPr/>
          </p:nvSpPr>
          <p:spPr bwMode="auto">
            <a:xfrm>
              <a:off x="6357803" y="2852738"/>
              <a:ext cx="74312" cy="88900"/>
            </a:xfrm>
            <a:prstGeom prst="rect">
              <a:avLst/>
            </a:prstGeom>
            <a:solidFill>
              <a:srgbClr val="FF0000"/>
            </a:solidFill>
            <a:ln w="9525">
              <a:miter lim="800000"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125400" prstMaterial="legacyMatte">
              <a:bevelT w="13500" h="13500" prst="angle"/>
              <a:bevelB w="13500" h="13500" prst="angle"/>
              <a:extrusionClr>
                <a:srgbClr val="FF00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 dirty="0">
                <a:solidFill>
                  <a:prstClr val="black"/>
                </a:solidFill>
                <a:ea typeface="MS PGothic" pitchFamily="34" charset="-128"/>
              </a:endParaRPr>
            </a:p>
          </p:txBody>
        </p:sp>
        <p:sp>
          <p:nvSpPr>
            <p:cNvPr id="45079" name="Rectangle 45"/>
            <p:cNvSpPr>
              <a:spLocks noChangeArrowheads="1"/>
            </p:cNvSpPr>
            <p:nvPr/>
          </p:nvSpPr>
          <p:spPr bwMode="auto">
            <a:xfrm>
              <a:off x="5629275" y="1643063"/>
              <a:ext cx="1540657" cy="119063"/>
            </a:xfrm>
            <a:prstGeom prst="rect">
              <a:avLst/>
            </a:prstGeom>
            <a:solidFill>
              <a:srgbClr val="4BFF4B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l-GR" altLang="en-US" sz="1800" dirty="0">
                <a:solidFill>
                  <a:prstClr val="black"/>
                </a:solidFill>
                <a:ea typeface="MS PGothic" pitchFamily="34" charset="-128"/>
              </a:endParaRPr>
            </a:p>
          </p:txBody>
        </p:sp>
        <p:sp>
          <p:nvSpPr>
            <p:cNvPr id="45080" name="Text Box 46"/>
            <p:cNvSpPr txBox="1">
              <a:spLocks noChangeArrowheads="1"/>
            </p:cNvSpPr>
            <p:nvPr/>
          </p:nvSpPr>
          <p:spPr bwMode="auto">
            <a:xfrm>
              <a:off x="5716166" y="1737747"/>
              <a:ext cx="1478290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dirty="0">
                  <a:solidFill>
                    <a:prstClr val="black"/>
                  </a:solidFill>
                  <a:ea typeface="MS PGothic" pitchFamily="34" charset="-128"/>
                </a:rPr>
                <a:t>~50 </a:t>
              </a:r>
              <a:r>
                <a:rPr lang="el-GR" altLang="en-US" sz="1800" dirty="0">
                  <a:solidFill>
                    <a:prstClr val="black"/>
                  </a:solidFill>
                  <a:ea typeface="MS PGothic" pitchFamily="34" charset="-128"/>
                </a:rPr>
                <a:t>μ</a:t>
              </a:r>
              <a:r>
                <a:rPr lang="en-US" altLang="en-US" sz="1800" dirty="0">
                  <a:solidFill>
                    <a:prstClr val="black"/>
                  </a:solidFill>
                  <a:ea typeface="MS PGothic" pitchFamily="34" charset="-128"/>
                </a:rPr>
                <a:t>m tape</a:t>
              </a:r>
              <a:endParaRPr lang="el-GR" altLang="en-US" sz="1800" dirty="0">
                <a:solidFill>
                  <a:prstClr val="black"/>
                </a:solidFill>
                <a:ea typeface="MS PGothic" pitchFamily="34" charset="-128"/>
              </a:endParaRPr>
            </a:p>
          </p:txBody>
        </p:sp>
      </p:grpSp>
      <p:sp>
        <p:nvSpPr>
          <p:cNvPr id="45064" name="TextBox 1"/>
          <p:cNvSpPr txBox="1">
            <a:spLocks noChangeArrowheads="1"/>
          </p:cNvSpPr>
          <p:nvPr/>
        </p:nvSpPr>
        <p:spPr bwMode="auto">
          <a:xfrm>
            <a:off x="0" y="0"/>
            <a:ext cx="9144000" cy="98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4400" i="1" dirty="0">
                <a:solidFill>
                  <a:prstClr val="black"/>
                </a:solidFill>
                <a:ea typeface="MS PGothic" pitchFamily="34" charset="-128"/>
              </a:rPr>
              <a:t>in-situ</a:t>
            </a:r>
            <a:r>
              <a:rPr lang="en-US" altLang="en-US" sz="4400" dirty="0">
                <a:solidFill>
                  <a:prstClr val="black"/>
                </a:solidFill>
                <a:ea typeface="MS PGothic" pitchFamily="34" charset="-128"/>
              </a:rPr>
              <a:t> diffraction </a:t>
            </a:r>
            <a:r>
              <a:rPr lang="en-US" altLang="en-US" sz="4400" dirty="0" smtClean="0">
                <a:solidFill>
                  <a:prstClr val="black"/>
                </a:solidFill>
                <a:ea typeface="MS PGothic" pitchFamily="34" charset="-128"/>
              </a:rPr>
              <a:t>trays</a:t>
            </a:r>
            <a:endParaRPr lang="en-US" altLang="en-US" sz="4400" dirty="0">
              <a:solidFill>
                <a:prstClr val="black"/>
              </a:solidFill>
              <a:ea typeface="MS PGothic" pitchFamily="34" charset="-128"/>
            </a:endParaRPr>
          </a:p>
        </p:txBody>
      </p:sp>
      <p:sp>
        <p:nvSpPr>
          <p:cNvPr id="45071" name="Text Box 37"/>
          <p:cNvSpPr txBox="1">
            <a:spLocks noChangeArrowheads="1"/>
          </p:cNvSpPr>
          <p:nvPr/>
        </p:nvSpPr>
        <p:spPr bwMode="auto">
          <a:xfrm>
            <a:off x="7229475" y="3924759"/>
            <a:ext cx="1505565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 err="1">
                <a:solidFill>
                  <a:prstClr val="black"/>
                </a:solidFill>
                <a:ea typeface="MS PGothic" pitchFamily="34" charset="-128"/>
              </a:rPr>
              <a:t>CrystalDirect</a:t>
            </a:r>
            <a:endParaRPr lang="en-US" altLang="en-US" sz="1800" dirty="0">
              <a:solidFill>
                <a:prstClr val="black"/>
              </a:solidFill>
              <a:ea typeface="MS PGothic" pitchFamily="34" charset="-128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7355491" y="1644650"/>
            <a:ext cx="1607345" cy="1674813"/>
            <a:chOff x="7355491" y="1644650"/>
            <a:chExt cx="1607345" cy="1674813"/>
          </a:xfrm>
        </p:grpSpPr>
        <p:sp>
          <p:nvSpPr>
            <p:cNvPr id="45067" name="Oval 34"/>
            <p:cNvSpPr>
              <a:spLocks noChangeArrowheads="1"/>
            </p:cNvSpPr>
            <p:nvPr/>
          </p:nvSpPr>
          <p:spPr bwMode="auto">
            <a:xfrm>
              <a:off x="7622116" y="2628900"/>
              <a:ext cx="1014764" cy="64928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 dirty="0">
                <a:solidFill>
                  <a:prstClr val="black"/>
                </a:solidFill>
                <a:ea typeface="MS PGothic" pitchFamily="34" charset="-128"/>
              </a:endParaRPr>
            </a:p>
          </p:txBody>
        </p:sp>
        <p:sp>
          <p:nvSpPr>
            <p:cNvPr id="45069" name="Rectangle 33"/>
            <p:cNvSpPr>
              <a:spLocks noChangeArrowheads="1"/>
            </p:cNvSpPr>
            <p:nvPr/>
          </p:nvSpPr>
          <p:spPr bwMode="auto">
            <a:xfrm>
              <a:off x="7359471" y="2994025"/>
              <a:ext cx="1540054" cy="71438"/>
            </a:xfrm>
            <a:prstGeom prst="rect">
              <a:avLst/>
            </a:prstGeom>
            <a:solidFill>
              <a:srgbClr val="4BFF4B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l-GR" altLang="en-US" sz="1800" dirty="0">
                <a:solidFill>
                  <a:prstClr val="black"/>
                </a:solidFill>
                <a:ea typeface="MS PGothic" pitchFamily="34" charset="-128"/>
              </a:endParaRPr>
            </a:p>
          </p:txBody>
        </p:sp>
        <p:sp>
          <p:nvSpPr>
            <p:cNvPr id="45070" name="Rectangle 35"/>
            <p:cNvSpPr>
              <a:spLocks noChangeArrowheads="1"/>
            </p:cNvSpPr>
            <p:nvPr/>
          </p:nvSpPr>
          <p:spPr bwMode="auto">
            <a:xfrm>
              <a:off x="8083734" y="2854325"/>
              <a:ext cx="74283" cy="88900"/>
            </a:xfrm>
            <a:prstGeom prst="rect">
              <a:avLst/>
            </a:prstGeom>
            <a:solidFill>
              <a:srgbClr val="FF0000"/>
            </a:solidFill>
            <a:ln w="9525">
              <a:miter lim="800000"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125400" prstMaterial="legacyMatte">
              <a:bevelT w="13500" h="13500" prst="angle"/>
              <a:bevelB w="13500" h="13500" prst="angle"/>
              <a:extrusionClr>
                <a:srgbClr val="FF00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 dirty="0">
                <a:solidFill>
                  <a:prstClr val="black"/>
                </a:solidFill>
                <a:ea typeface="MS PGothic" pitchFamily="34" charset="-128"/>
              </a:endParaRPr>
            </a:p>
          </p:txBody>
        </p:sp>
        <p:sp>
          <p:nvSpPr>
            <p:cNvPr id="45072" name="Rectangle 45"/>
            <p:cNvSpPr>
              <a:spLocks noChangeArrowheads="1"/>
            </p:cNvSpPr>
            <p:nvPr/>
          </p:nvSpPr>
          <p:spPr bwMode="auto">
            <a:xfrm>
              <a:off x="7355491" y="1644650"/>
              <a:ext cx="1540054" cy="119063"/>
            </a:xfrm>
            <a:prstGeom prst="rect">
              <a:avLst/>
            </a:prstGeom>
            <a:solidFill>
              <a:srgbClr val="4BFF4B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l-GR" altLang="en-US" sz="1800" dirty="0">
                <a:solidFill>
                  <a:prstClr val="black"/>
                </a:solidFill>
                <a:ea typeface="MS PGothic" pitchFamily="34" charset="-128"/>
              </a:endParaRPr>
            </a:p>
          </p:txBody>
        </p:sp>
        <p:sp>
          <p:nvSpPr>
            <p:cNvPr id="45073" name="Text Box 46"/>
            <p:cNvSpPr txBox="1">
              <a:spLocks noChangeArrowheads="1"/>
            </p:cNvSpPr>
            <p:nvPr/>
          </p:nvSpPr>
          <p:spPr bwMode="auto">
            <a:xfrm>
              <a:off x="7484546" y="1737747"/>
              <a:ext cx="1478290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dirty="0">
                  <a:solidFill>
                    <a:prstClr val="black"/>
                  </a:solidFill>
                  <a:ea typeface="MS PGothic" pitchFamily="34" charset="-128"/>
                </a:rPr>
                <a:t>~50 </a:t>
              </a:r>
              <a:r>
                <a:rPr lang="el-GR" altLang="en-US" sz="1800" dirty="0">
                  <a:solidFill>
                    <a:prstClr val="black"/>
                  </a:solidFill>
                  <a:ea typeface="MS PGothic" pitchFamily="34" charset="-128"/>
                </a:rPr>
                <a:t>μ</a:t>
              </a:r>
              <a:r>
                <a:rPr lang="en-US" altLang="en-US" sz="1800" dirty="0">
                  <a:solidFill>
                    <a:prstClr val="black"/>
                  </a:solidFill>
                  <a:ea typeface="MS PGothic" pitchFamily="34" charset="-128"/>
                </a:rPr>
                <a:t>m tape</a:t>
              </a:r>
              <a:endParaRPr lang="el-GR" altLang="en-US" sz="1800" dirty="0">
                <a:solidFill>
                  <a:prstClr val="black"/>
                </a:solidFill>
                <a:ea typeface="MS PGothic" pitchFamily="34" charset="-128"/>
              </a:endParaRPr>
            </a:p>
          </p:txBody>
        </p:sp>
        <p:sp>
          <p:nvSpPr>
            <p:cNvPr id="45066" name="Rectangle 33"/>
            <p:cNvSpPr>
              <a:spLocks noChangeArrowheads="1"/>
            </p:cNvSpPr>
            <p:nvPr/>
          </p:nvSpPr>
          <p:spPr bwMode="auto">
            <a:xfrm>
              <a:off x="7356475" y="3086100"/>
              <a:ext cx="1541463" cy="2333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dirty="0">
                  <a:solidFill>
                    <a:prstClr val="black"/>
                  </a:solidFill>
                  <a:ea typeface="MS PGothic" pitchFamily="34" charset="-128"/>
                </a:rPr>
                <a:t>25 </a:t>
              </a:r>
              <a:r>
                <a:rPr lang="el-GR" altLang="en-US" sz="1800" dirty="0">
                  <a:solidFill>
                    <a:prstClr val="black"/>
                  </a:solidFill>
                  <a:ea typeface="MS PGothic" pitchFamily="34" charset="-128"/>
                </a:rPr>
                <a:t>μ</a:t>
              </a:r>
              <a:r>
                <a:rPr lang="en-US" altLang="en-US" sz="1800" dirty="0">
                  <a:solidFill>
                    <a:prstClr val="black"/>
                  </a:solidFill>
                  <a:ea typeface="MS PGothic" pitchFamily="34" charset="-128"/>
                </a:rPr>
                <a:t>m</a:t>
              </a:r>
              <a:endParaRPr lang="el-GR" altLang="en-US" sz="1800" dirty="0">
                <a:solidFill>
                  <a:prstClr val="black"/>
                </a:solidFill>
                <a:ea typeface="MS PGothic" pitchFamily="34" charset="-128"/>
              </a:endParaRPr>
            </a:p>
          </p:txBody>
        </p:sp>
      </p:grpSp>
      <p:sp>
        <p:nvSpPr>
          <p:cNvPr id="62" name="Text Box 49"/>
          <p:cNvSpPr txBox="1">
            <a:spLocks noChangeArrowheads="1"/>
          </p:cNvSpPr>
          <p:nvPr/>
        </p:nvSpPr>
        <p:spPr bwMode="auto">
          <a:xfrm>
            <a:off x="1712681" y="3926347"/>
            <a:ext cx="207554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 err="1">
                <a:solidFill>
                  <a:prstClr val="black"/>
                </a:solidFill>
                <a:ea typeface="MS PGothic" pitchFamily="34" charset="-128"/>
              </a:rPr>
              <a:t>Microlytic</a:t>
            </a:r>
            <a:endParaRPr lang="en-US" altLang="en-US" sz="1800" dirty="0">
              <a:solidFill>
                <a:prstClr val="black"/>
              </a:solidFill>
              <a:ea typeface="MS PGothic" pitchFamily="34" charset="-128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 smtClean="0">
                <a:solidFill>
                  <a:prstClr val="black"/>
                </a:solidFill>
                <a:ea typeface="MS PGothic" pitchFamily="34" charset="-128"/>
              </a:rPr>
              <a:t>Crystal Former</a:t>
            </a:r>
            <a:r>
              <a:rPr lang="en-US" altLang="en-US" sz="1800" dirty="0">
                <a:solidFill>
                  <a:prstClr val="black"/>
                </a:solidFill>
                <a:ea typeface="MS PGothic" pitchFamily="34" charset="-128"/>
              </a:rPr>
              <a:t>™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2139595" y="1441450"/>
            <a:ext cx="1304407" cy="2376488"/>
            <a:chOff x="2139595" y="1441450"/>
            <a:chExt cx="1304407" cy="2376488"/>
          </a:xfrm>
        </p:grpSpPr>
        <p:sp>
          <p:nvSpPr>
            <p:cNvPr id="60" name="Rectangle 42"/>
            <p:cNvSpPr>
              <a:spLocks noChangeArrowheads="1"/>
            </p:cNvSpPr>
            <p:nvPr/>
          </p:nvSpPr>
          <p:spPr bwMode="auto">
            <a:xfrm>
              <a:off x="2139595" y="1441450"/>
              <a:ext cx="1304407" cy="2376488"/>
            </a:xfrm>
            <a:prstGeom prst="rect">
              <a:avLst/>
            </a:prstGeom>
            <a:solidFill>
              <a:srgbClr val="4BFF4B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l-GR" altLang="en-US" sz="1800" dirty="0">
                <a:solidFill>
                  <a:prstClr val="black"/>
                </a:solidFill>
                <a:ea typeface="MS PGothic" pitchFamily="34" charset="-128"/>
              </a:endParaRPr>
            </a:p>
          </p:txBody>
        </p:sp>
        <p:sp>
          <p:nvSpPr>
            <p:cNvPr id="61" name="Text Box 43"/>
            <p:cNvSpPr txBox="1">
              <a:spLocks noChangeArrowheads="1"/>
            </p:cNvSpPr>
            <p:nvPr/>
          </p:nvSpPr>
          <p:spPr bwMode="auto">
            <a:xfrm>
              <a:off x="2272171" y="3354388"/>
              <a:ext cx="1087157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dirty="0">
                  <a:solidFill>
                    <a:prstClr val="black"/>
                  </a:solidFill>
                  <a:ea typeface="MS PGothic" pitchFamily="34" charset="-128"/>
                </a:rPr>
                <a:t>1000 </a:t>
              </a:r>
              <a:r>
                <a:rPr lang="el-GR" altLang="en-US" sz="1800" dirty="0">
                  <a:solidFill>
                    <a:prstClr val="black"/>
                  </a:solidFill>
                  <a:ea typeface="MS PGothic" pitchFamily="34" charset="-128"/>
                </a:rPr>
                <a:t>μ</a:t>
              </a:r>
              <a:r>
                <a:rPr lang="en-US" altLang="en-US" sz="1800" dirty="0">
                  <a:solidFill>
                    <a:prstClr val="black"/>
                  </a:solidFill>
                  <a:ea typeface="MS PGothic" pitchFamily="34" charset="-128"/>
                </a:rPr>
                <a:t>m</a:t>
              </a:r>
            </a:p>
          </p:txBody>
        </p:sp>
        <p:sp>
          <p:nvSpPr>
            <p:cNvPr id="63" name="Rectangle 51"/>
            <p:cNvSpPr>
              <a:spLocks noChangeArrowheads="1"/>
            </p:cNvSpPr>
            <p:nvPr/>
          </p:nvSpPr>
          <p:spPr bwMode="auto">
            <a:xfrm>
              <a:off x="2612597" y="1541463"/>
              <a:ext cx="359527" cy="27463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 dirty="0">
                <a:solidFill>
                  <a:prstClr val="black"/>
                </a:solidFill>
                <a:ea typeface="MS PGothic" pitchFamily="34" charset="-128"/>
              </a:endParaRPr>
            </a:p>
          </p:txBody>
        </p:sp>
        <p:sp>
          <p:nvSpPr>
            <p:cNvPr id="64" name="Rectangle 52"/>
            <p:cNvSpPr>
              <a:spLocks noChangeArrowheads="1"/>
            </p:cNvSpPr>
            <p:nvPr/>
          </p:nvSpPr>
          <p:spPr bwMode="auto">
            <a:xfrm>
              <a:off x="2740679" y="1651000"/>
              <a:ext cx="62917" cy="88900"/>
            </a:xfrm>
            <a:prstGeom prst="rect">
              <a:avLst/>
            </a:prstGeom>
            <a:solidFill>
              <a:srgbClr val="FF0000"/>
            </a:solidFill>
            <a:ln w="9525">
              <a:miter lim="800000"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125400" prstMaterial="legacyMatte">
              <a:bevelT w="13500" h="13500" prst="angle"/>
              <a:bevelB w="13500" h="13500" prst="angle"/>
              <a:extrusionClr>
                <a:srgbClr val="FF00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 dirty="0">
                <a:solidFill>
                  <a:prstClr val="black"/>
                </a:solidFill>
                <a:ea typeface="MS PGothic" pitchFamily="34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069659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Text Box 3"/>
          <p:cNvSpPr txBox="1">
            <a:spLocks noChangeArrowheads="1"/>
          </p:cNvSpPr>
          <p:nvPr/>
        </p:nvSpPr>
        <p:spPr bwMode="auto">
          <a:xfrm>
            <a:off x="563563" y="1784350"/>
            <a:ext cx="7878762" cy="3444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4000" dirty="0">
                <a:solidFill>
                  <a:srgbClr val="000000"/>
                </a:solidFill>
                <a:cs typeface="Arial" panose="020B0604020202020204" pitchFamily="34" charset="0"/>
              </a:rPr>
              <a:t>1 </a:t>
            </a:r>
            <a:r>
              <a:rPr lang="el-GR" altLang="en-US" sz="4000" dirty="0">
                <a:solidFill>
                  <a:srgbClr val="000000"/>
                </a:solidFill>
                <a:cs typeface="Arial" panose="020B0604020202020204" pitchFamily="34" charset="0"/>
              </a:rPr>
              <a:t>μ</a:t>
            </a:r>
            <a:r>
              <a:rPr lang="en-US" altLang="en-US" sz="4000" dirty="0">
                <a:solidFill>
                  <a:srgbClr val="000000"/>
                </a:solidFill>
                <a:cs typeface="Arial" panose="020B0604020202020204" pitchFamily="34" charset="0"/>
              </a:rPr>
              <a:t>m crystal	≈ 	1 </a:t>
            </a:r>
            <a:r>
              <a:rPr lang="el-GR" altLang="en-US" sz="4000" dirty="0">
                <a:solidFill>
                  <a:srgbClr val="000000"/>
                </a:solidFill>
                <a:cs typeface="Arial" panose="020B0604020202020204" pitchFamily="34" charset="0"/>
              </a:rPr>
              <a:t>μ</a:t>
            </a:r>
            <a:r>
              <a:rPr lang="en-US" altLang="en-US" sz="4000" dirty="0">
                <a:solidFill>
                  <a:srgbClr val="000000"/>
                </a:solidFill>
                <a:cs typeface="Arial" pitchFamily="34" charset="0"/>
              </a:rPr>
              <a:t>m water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4000" dirty="0">
                <a:solidFill>
                  <a:srgbClr val="000000"/>
                </a:solidFill>
                <a:cs typeface="Arial" pitchFamily="34" charset="0"/>
              </a:rPr>
              <a:t>				≈ 	1 </a:t>
            </a:r>
            <a:r>
              <a:rPr lang="el-GR" altLang="en-US" sz="4000" dirty="0">
                <a:solidFill>
                  <a:srgbClr val="000000"/>
                </a:solidFill>
                <a:cs typeface="Arial" panose="020B0604020202020204" pitchFamily="34" charset="0"/>
              </a:rPr>
              <a:t>μ</a:t>
            </a:r>
            <a:r>
              <a:rPr lang="en-US" altLang="en-US" sz="4000" dirty="0">
                <a:solidFill>
                  <a:srgbClr val="000000"/>
                </a:solidFill>
                <a:cs typeface="Arial" pitchFamily="34" charset="0"/>
              </a:rPr>
              <a:t>m plastic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4000" dirty="0">
                <a:solidFill>
                  <a:srgbClr val="000000"/>
                </a:solidFill>
                <a:cs typeface="Arial" pitchFamily="34" charset="0"/>
              </a:rPr>
              <a:t>				≈ 	0.1 </a:t>
            </a:r>
            <a:r>
              <a:rPr lang="el-GR" altLang="en-US" sz="4000" dirty="0">
                <a:solidFill>
                  <a:srgbClr val="000000"/>
                </a:solidFill>
                <a:cs typeface="Arial" panose="020B0604020202020204" pitchFamily="34" charset="0"/>
              </a:rPr>
              <a:t>μ</a:t>
            </a:r>
            <a:r>
              <a:rPr lang="en-US" altLang="en-US" sz="4000" dirty="0">
                <a:solidFill>
                  <a:srgbClr val="000000"/>
                </a:solidFill>
                <a:cs typeface="Arial" pitchFamily="34" charset="0"/>
              </a:rPr>
              <a:t>m glass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4000" dirty="0">
                <a:solidFill>
                  <a:srgbClr val="000000"/>
                </a:solidFill>
                <a:cs typeface="Arial" pitchFamily="34" charset="0"/>
              </a:rPr>
              <a:t>				≈ 	1000 </a:t>
            </a:r>
            <a:r>
              <a:rPr lang="el-GR" altLang="en-US" sz="4000" dirty="0">
                <a:solidFill>
                  <a:srgbClr val="000000"/>
                </a:solidFill>
                <a:cs typeface="Arial" panose="020B0604020202020204" pitchFamily="34" charset="0"/>
              </a:rPr>
              <a:t>μ</a:t>
            </a:r>
            <a:r>
              <a:rPr lang="en-US" altLang="en-US" sz="4000" dirty="0">
                <a:solidFill>
                  <a:srgbClr val="000000"/>
                </a:solidFill>
                <a:cs typeface="Arial" panose="020B0604020202020204" pitchFamily="34" charset="0"/>
              </a:rPr>
              <a:t>m air</a:t>
            </a:r>
            <a:endParaRPr lang="el-GR" altLang="en-US" sz="400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20377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scattering/</a:t>
            </a:r>
            <a:r>
              <a:rPr lang="en-US" altLang="en-US" dirty="0" err="1" smtClean="0"/>
              <a:t>absorptoin</a:t>
            </a:r>
            <a:r>
              <a:rPr lang="en-US" altLang="en-US" dirty="0" smtClean="0"/>
              <a:t> “rules”:</a:t>
            </a:r>
          </a:p>
        </p:txBody>
      </p:sp>
      <p:grpSp>
        <p:nvGrpSpPr>
          <p:cNvPr id="203780" name="Group 12"/>
          <p:cNvGrpSpPr>
            <a:grpSpLocks/>
          </p:cNvGrpSpPr>
          <p:nvPr/>
        </p:nvGrpSpPr>
        <p:grpSpPr bwMode="auto">
          <a:xfrm rot="5400000">
            <a:off x="592137" y="4033838"/>
            <a:ext cx="2238375" cy="501650"/>
            <a:chOff x="1288" y="3758"/>
            <a:chExt cx="1410" cy="316"/>
          </a:xfrm>
        </p:grpSpPr>
        <p:sp>
          <p:nvSpPr>
            <p:cNvPr id="203796" name="Freeform 13"/>
            <p:cNvSpPr>
              <a:spLocks noChangeAspect="1"/>
            </p:cNvSpPr>
            <p:nvPr/>
          </p:nvSpPr>
          <p:spPr bwMode="auto">
            <a:xfrm>
              <a:off x="1288" y="3758"/>
              <a:ext cx="764" cy="316"/>
            </a:xfrm>
            <a:custGeom>
              <a:avLst/>
              <a:gdLst>
                <a:gd name="T0" fmla="*/ 220 w 2552"/>
                <a:gd name="T1" fmla="*/ 27 h 1384"/>
                <a:gd name="T2" fmla="*/ 108 w 2552"/>
                <a:gd name="T3" fmla="*/ 67 h 1384"/>
                <a:gd name="T4" fmla="*/ 31 w 2552"/>
                <a:gd name="T5" fmla="*/ 59 h 1384"/>
                <a:gd name="T6" fmla="*/ 1 w 2552"/>
                <a:gd name="T7" fmla="*/ 32 h 1384"/>
                <a:gd name="T8" fmla="*/ 27 w 2552"/>
                <a:gd name="T9" fmla="*/ 7 h 1384"/>
                <a:gd name="T10" fmla="*/ 96 w 2552"/>
                <a:gd name="T11" fmla="*/ 2 h 1384"/>
                <a:gd name="T12" fmla="*/ 151 w 2552"/>
                <a:gd name="T13" fmla="*/ 17 h 1384"/>
                <a:gd name="T14" fmla="*/ 212 w 2552"/>
                <a:gd name="T15" fmla="*/ 29 h 1384"/>
                <a:gd name="T16" fmla="*/ 229 w 2552"/>
                <a:gd name="T17" fmla="*/ 29 h 138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552" h="1384">
                  <a:moveTo>
                    <a:pt x="2456" y="512"/>
                  </a:moveTo>
                  <a:cubicBezTo>
                    <a:pt x="2008" y="844"/>
                    <a:pt x="1560" y="1176"/>
                    <a:pt x="1208" y="1280"/>
                  </a:cubicBezTo>
                  <a:cubicBezTo>
                    <a:pt x="856" y="1384"/>
                    <a:pt x="544" y="1248"/>
                    <a:pt x="344" y="1136"/>
                  </a:cubicBezTo>
                  <a:cubicBezTo>
                    <a:pt x="144" y="1024"/>
                    <a:pt x="16" y="776"/>
                    <a:pt x="8" y="608"/>
                  </a:cubicBezTo>
                  <a:cubicBezTo>
                    <a:pt x="0" y="440"/>
                    <a:pt x="120" y="224"/>
                    <a:pt x="296" y="128"/>
                  </a:cubicBezTo>
                  <a:cubicBezTo>
                    <a:pt x="472" y="32"/>
                    <a:pt x="832" y="0"/>
                    <a:pt x="1064" y="32"/>
                  </a:cubicBezTo>
                  <a:cubicBezTo>
                    <a:pt x="1296" y="64"/>
                    <a:pt x="1472" y="232"/>
                    <a:pt x="1688" y="320"/>
                  </a:cubicBezTo>
                  <a:cubicBezTo>
                    <a:pt x="1904" y="408"/>
                    <a:pt x="2216" y="520"/>
                    <a:pt x="2360" y="560"/>
                  </a:cubicBezTo>
                  <a:cubicBezTo>
                    <a:pt x="2504" y="600"/>
                    <a:pt x="2528" y="580"/>
                    <a:pt x="2552" y="560"/>
                  </a:cubicBezTo>
                </a:path>
              </a:pathLst>
            </a:custGeom>
            <a:solidFill>
              <a:schemeClr val="accent1"/>
            </a:solidFill>
            <a:ln w="88900">
              <a:solidFill>
                <a:srgbClr val="808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3797" name="Rectangle 14"/>
            <p:cNvSpPr>
              <a:spLocks noChangeArrowheads="1"/>
            </p:cNvSpPr>
            <p:nvPr/>
          </p:nvSpPr>
          <p:spPr bwMode="auto">
            <a:xfrm>
              <a:off x="1508" y="3902"/>
              <a:ext cx="56" cy="56"/>
            </a:xfrm>
            <a:prstGeom prst="rect">
              <a:avLst/>
            </a:prstGeom>
            <a:solidFill>
              <a:srgbClr val="FF0000"/>
            </a:solidFill>
            <a:ln w="9525">
              <a:miter lim="800000"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125400" prstMaterial="legacyMatte">
              <a:bevelT w="13500" h="13500" prst="angle"/>
              <a:bevelB w="13500" h="13500" prst="angle"/>
              <a:extrusionClr>
                <a:srgbClr val="FF00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altLang="en-US" sz="1800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03798" name="Freeform 15"/>
            <p:cNvSpPr>
              <a:spLocks/>
            </p:cNvSpPr>
            <p:nvPr/>
          </p:nvSpPr>
          <p:spPr bwMode="auto">
            <a:xfrm>
              <a:off x="1986" y="3846"/>
              <a:ext cx="712" cy="66"/>
            </a:xfrm>
            <a:custGeom>
              <a:avLst/>
              <a:gdLst>
                <a:gd name="T0" fmla="*/ 0 w 712"/>
                <a:gd name="T1" fmla="*/ 53 h 66"/>
                <a:gd name="T2" fmla="*/ 124 w 712"/>
                <a:gd name="T3" fmla="*/ 1 h 66"/>
                <a:gd name="T4" fmla="*/ 264 w 712"/>
                <a:gd name="T5" fmla="*/ 61 h 66"/>
                <a:gd name="T6" fmla="*/ 420 w 712"/>
                <a:gd name="T7" fmla="*/ 5 h 66"/>
                <a:gd name="T8" fmla="*/ 564 w 712"/>
                <a:gd name="T9" fmla="*/ 65 h 66"/>
                <a:gd name="T10" fmla="*/ 712 w 712"/>
                <a:gd name="T11" fmla="*/ 1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12" h="66">
                  <a:moveTo>
                    <a:pt x="0" y="53"/>
                  </a:moveTo>
                  <a:cubicBezTo>
                    <a:pt x="40" y="26"/>
                    <a:pt x="80" y="0"/>
                    <a:pt x="124" y="1"/>
                  </a:cubicBezTo>
                  <a:cubicBezTo>
                    <a:pt x="168" y="2"/>
                    <a:pt x="215" y="60"/>
                    <a:pt x="264" y="61"/>
                  </a:cubicBezTo>
                  <a:cubicBezTo>
                    <a:pt x="313" y="62"/>
                    <a:pt x="370" y="4"/>
                    <a:pt x="420" y="5"/>
                  </a:cubicBezTo>
                  <a:cubicBezTo>
                    <a:pt x="470" y="6"/>
                    <a:pt x="515" y="66"/>
                    <a:pt x="564" y="65"/>
                  </a:cubicBezTo>
                  <a:cubicBezTo>
                    <a:pt x="613" y="64"/>
                    <a:pt x="687" y="12"/>
                    <a:pt x="712" y="1"/>
                  </a:cubicBezTo>
                </a:path>
              </a:pathLst>
            </a:custGeom>
            <a:noFill/>
            <a:ln w="88900">
              <a:solidFill>
                <a:srgbClr val="8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3799" name="Freeform 16"/>
            <p:cNvSpPr>
              <a:spLocks/>
            </p:cNvSpPr>
            <p:nvPr/>
          </p:nvSpPr>
          <p:spPr bwMode="auto">
            <a:xfrm rot="10800000" flipH="1">
              <a:off x="1962" y="3842"/>
              <a:ext cx="712" cy="66"/>
            </a:xfrm>
            <a:custGeom>
              <a:avLst/>
              <a:gdLst>
                <a:gd name="T0" fmla="*/ 0 w 712"/>
                <a:gd name="T1" fmla="*/ 53 h 66"/>
                <a:gd name="T2" fmla="*/ 124 w 712"/>
                <a:gd name="T3" fmla="*/ 1 h 66"/>
                <a:gd name="T4" fmla="*/ 264 w 712"/>
                <a:gd name="T5" fmla="*/ 61 h 66"/>
                <a:gd name="T6" fmla="*/ 420 w 712"/>
                <a:gd name="T7" fmla="*/ 5 h 66"/>
                <a:gd name="T8" fmla="*/ 564 w 712"/>
                <a:gd name="T9" fmla="*/ 65 h 66"/>
                <a:gd name="T10" fmla="*/ 712 w 712"/>
                <a:gd name="T11" fmla="*/ 1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12" h="66">
                  <a:moveTo>
                    <a:pt x="0" y="53"/>
                  </a:moveTo>
                  <a:cubicBezTo>
                    <a:pt x="40" y="26"/>
                    <a:pt x="80" y="0"/>
                    <a:pt x="124" y="1"/>
                  </a:cubicBezTo>
                  <a:cubicBezTo>
                    <a:pt x="168" y="2"/>
                    <a:pt x="215" y="60"/>
                    <a:pt x="264" y="61"/>
                  </a:cubicBezTo>
                  <a:cubicBezTo>
                    <a:pt x="313" y="62"/>
                    <a:pt x="370" y="4"/>
                    <a:pt x="420" y="5"/>
                  </a:cubicBezTo>
                  <a:cubicBezTo>
                    <a:pt x="470" y="6"/>
                    <a:pt x="515" y="66"/>
                    <a:pt x="564" y="65"/>
                  </a:cubicBezTo>
                  <a:cubicBezTo>
                    <a:pt x="613" y="64"/>
                    <a:pt x="687" y="12"/>
                    <a:pt x="712" y="1"/>
                  </a:cubicBezTo>
                </a:path>
              </a:pathLst>
            </a:custGeom>
            <a:noFill/>
            <a:ln w="88900">
              <a:solidFill>
                <a:srgbClr val="8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3800" name="Oval 17"/>
            <p:cNvSpPr>
              <a:spLocks noChangeArrowheads="1"/>
            </p:cNvSpPr>
            <p:nvPr/>
          </p:nvSpPr>
          <p:spPr bwMode="auto">
            <a:xfrm>
              <a:off x="1946" y="3770"/>
              <a:ext cx="90" cy="84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altLang="en-US" sz="1800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</p:grpSp>
      <p:grpSp>
        <p:nvGrpSpPr>
          <p:cNvPr id="203781" name="Group 2"/>
          <p:cNvGrpSpPr>
            <a:grpSpLocks/>
          </p:cNvGrpSpPr>
          <p:nvPr/>
        </p:nvGrpSpPr>
        <p:grpSpPr bwMode="auto">
          <a:xfrm>
            <a:off x="2090738" y="2965450"/>
            <a:ext cx="1809750" cy="2449513"/>
            <a:chOff x="2090550" y="2964790"/>
            <a:chExt cx="1810415" cy="2449974"/>
          </a:xfrm>
        </p:grpSpPr>
        <p:sp>
          <p:nvSpPr>
            <p:cNvPr id="203789" name="Freeform 3"/>
            <p:cNvSpPr>
              <a:spLocks/>
            </p:cNvSpPr>
            <p:nvPr/>
          </p:nvSpPr>
          <p:spPr bwMode="auto">
            <a:xfrm rot="-7731896">
              <a:off x="1964267" y="3091073"/>
              <a:ext cx="2062982" cy="1810415"/>
            </a:xfrm>
            <a:custGeom>
              <a:avLst/>
              <a:gdLst>
                <a:gd name="T0" fmla="*/ 663460 w 12531"/>
                <a:gd name="T1" fmla="*/ 1074143 h 11874"/>
                <a:gd name="T2" fmla="*/ 1350956 w 12531"/>
                <a:gd name="T3" fmla="*/ 1775500 h 11874"/>
                <a:gd name="T4" fmla="*/ 2004209 w 12531"/>
                <a:gd name="T5" fmla="*/ 1619524 h 11874"/>
                <a:gd name="T6" fmla="*/ 1904937 w 12531"/>
                <a:gd name="T7" fmla="*/ 891638 h 11874"/>
                <a:gd name="T8" fmla="*/ 1238184 w 12531"/>
                <a:gd name="T9" fmla="*/ 474178 h 11874"/>
                <a:gd name="T10" fmla="*/ 11359 w 12531"/>
                <a:gd name="T11" fmla="*/ 13875 h 11874"/>
                <a:gd name="T12" fmla="*/ 663460 w 12531"/>
                <a:gd name="T13" fmla="*/ 1074143 h 1187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2531" h="11874">
                  <a:moveTo>
                    <a:pt x="4030" y="7045"/>
                  </a:moveTo>
                  <a:cubicBezTo>
                    <a:pt x="5386" y="8971"/>
                    <a:pt x="6849" y="11049"/>
                    <a:pt x="8206" y="11645"/>
                  </a:cubicBezTo>
                  <a:cubicBezTo>
                    <a:pt x="9562" y="12240"/>
                    <a:pt x="11503" y="11601"/>
                    <a:pt x="12174" y="10622"/>
                  </a:cubicBezTo>
                  <a:cubicBezTo>
                    <a:pt x="12845" y="9643"/>
                    <a:pt x="12529" y="7259"/>
                    <a:pt x="11571" y="5848"/>
                  </a:cubicBezTo>
                  <a:cubicBezTo>
                    <a:pt x="10613" y="4437"/>
                    <a:pt x="9016" y="3734"/>
                    <a:pt x="7521" y="3110"/>
                  </a:cubicBezTo>
                  <a:cubicBezTo>
                    <a:pt x="6026" y="2485"/>
                    <a:pt x="649" y="-565"/>
                    <a:pt x="69" y="91"/>
                  </a:cubicBezTo>
                  <a:cubicBezTo>
                    <a:pt x="-509" y="747"/>
                    <a:pt x="2674" y="5119"/>
                    <a:pt x="4030" y="7045"/>
                  </a:cubicBezTo>
                  <a:close/>
                </a:path>
              </a:pathLst>
            </a:cu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203790" name="Group 12"/>
            <p:cNvGrpSpPr>
              <a:grpSpLocks/>
            </p:cNvGrpSpPr>
            <p:nvPr/>
          </p:nvGrpSpPr>
          <p:grpSpPr bwMode="auto">
            <a:xfrm rot="5400000">
              <a:off x="1762102" y="4044752"/>
              <a:ext cx="2238375" cy="501650"/>
              <a:chOff x="1288" y="3758"/>
              <a:chExt cx="1410" cy="316"/>
            </a:xfrm>
          </p:grpSpPr>
          <p:sp>
            <p:nvSpPr>
              <p:cNvPr id="203791" name="Freeform 13"/>
              <p:cNvSpPr>
                <a:spLocks noChangeAspect="1"/>
              </p:cNvSpPr>
              <p:nvPr/>
            </p:nvSpPr>
            <p:spPr bwMode="auto">
              <a:xfrm>
                <a:off x="1288" y="3758"/>
                <a:ext cx="764" cy="316"/>
              </a:xfrm>
              <a:custGeom>
                <a:avLst/>
                <a:gdLst>
                  <a:gd name="T0" fmla="*/ 220 w 2552"/>
                  <a:gd name="T1" fmla="*/ 27 h 1384"/>
                  <a:gd name="T2" fmla="*/ 108 w 2552"/>
                  <a:gd name="T3" fmla="*/ 67 h 1384"/>
                  <a:gd name="T4" fmla="*/ 31 w 2552"/>
                  <a:gd name="T5" fmla="*/ 59 h 1384"/>
                  <a:gd name="T6" fmla="*/ 1 w 2552"/>
                  <a:gd name="T7" fmla="*/ 32 h 1384"/>
                  <a:gd name="T8" fmla="*/ 27 w 2552"/>
                  <a:gd name="T9" fmla="*/ 7 h 1384"/>
                  <a:gd name="T10" fmla="*/ 96 w 2552"/>
                  <a:gd name="T11" fmla="*/ 2 h 1384"/>
                  <a:gd name="T12" fmla="*/ 151 w 2552"/>
                  <a:gd name="T13" fmla="*/ 17 h 1384"/>
                  <a:gd name="T14" fmla="*/ 212 w 2552"/>
                  <a:gd name="T15" fmla="*/ 29 h 1384"/>
                  <a:gd name="T16" fmla="*/ 229 w 2552"/>
                  <a:gd name="T17" fmla="*/ 29 h 138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552" h="1384">
                    <a:moveTo>
                      <a:pt x="2456" y="512"/>
                    </a:moveTo>
                    <a:cubicBezTo>
                      <a:pt x="2008" y="844"/>
                      <a:pt x="1560" y="1176"/>
                      <a:pt x="1208" y="1280"/>
                    </a:cubicBezTo>
                    <a:cubicBezTo>
                      <a:pt x="856" y="1384"/>
                      <a:pt x="544" y="1248"/>
                      <a:pt x="344" y="1136"/>
                    </a:cubicBezTo>
                    <a:cubicBezTo>
                      <a:pt x="144" y="1024"/>
                      <a:pt x="16" y="776"/>
                      <a:pt x="8" y="608"/>
                    </a:cubicBezTo>
                    <a:cubicBezTo>
                      <a:pt x="0" y="440"/>
                      <a:pt x="120" y="224"/>
                      <a:pt x="296" y="128"/>
                    </a:cubicBezTo>
                    <a:cubicBezTo>
                      <a:pt x="472" y="32"/>
                      <a:pt x="832" y="0"/>
                      <a:pt x="1064" y="32"/>
                    </a:cubicBezTo>
                    <a:cubicBezTo>
                      <a:pt x="1296" y="64"/>
                      <a:pt x="1472" y="232"/>
                      <a:pt x="1688" y="320"/>
                    </a:cubicBezTo>
                    <a:cubicBezTo>
                      <a:pt x="1904" y="408"/>
                      <a:pt x="2216" y="520"/>
                      <a:pt x="2360" y="560"/>
                    </a:cubicBezTo>
                    <a:cubicBezTo>
                      <a:pt x="2504" y="600"/>
                      <a:pt x="2528" y="580"/>
                      <a:pt x="2552" y="560"/>
                    </a:cubicBezTo>
                  </a:path>
                </a:pathLst>
              </a:custGeom>
              <a:solidFill>
                <a:schemeClr val="accent1"/>
              </a:solidFill>
              <a:ln w="88900">
                <a:solidFill>
                  <a:srgbClr val="808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3792" name="Rectangle 14"/>
              <p:cNvSpPr>
                <a:spLocks noChangeArrowheads="1"/>
              </p:cNvSpPr>
              <p:nvPr/>
            </p:nvSpPr>
            <p:spPr bwMode="auto">
              <a:xfrm>
                <a:off x="1508" y="3902"/>
                <a:ext cx="56" cy="56"/>
              </a:xfrm>
              <a:prstGeom prst="rect">
                <a:avLst/>
              </a:prstGeom>
              <a:solidFill>
                <a:srgbClr val="FF0000"/>
              </a:solidFill>
              <a:ln w="9525">
                <a:miter lim="800000"/>
                <a:headEnd/>
                <a:tailEnd/>
              </a:ln>
              <a:effectLst/>
              <a:scene3d>
                <a:camera prst="legacyObliqueTopRight"/>
                <a:lightRig rig="legacyFlat3" dir="b"/>
              </a:scene3d>
              <a:sp3d extrusionH="125400" prstMaterial="legacyMatte">
                <a:bevelT w="13500" h="13500" prst="angle"/>
                <a:bevelB w="13500" h="13500" prst="angle"/>
                <a:extrusionClr>
                  <a:srgbClr val="FF0000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altLang="en-US" sz="1800" dirty="0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3793" name="Freeform 15"/>
              <p:cNvSpPr>
                <a:spLocks/>
              </p:cNvSpPr>
              <p:nvPr/>
            </p:nvSpPr>
            <p:spPr bwMode="auto">
              <a:xfrm>
                <a:off x="1986" y="3846"/>
                <a:ext cx="712" cy="66"/>
              </a:xfrm>
              <a:custGeom>
                <a:avLst/>
                <a:gdLst>
                  <a:gd name="T0" fmla="*/ 0 w 712"/>
                  <a:gd name="T1" fmla="*/ 53 h 66"/>
                  <a:gd name="T2" fmla="*/ 124 w 712"/>
                  <a:gd name="T3" fmla="*/ 1 h 66"/>
                  <a:gd name="T4" fmla="*/ 264 w 712"/>
                  <a:gd name="T5" fmla="*/ 61 h 66"/>
                  <a:gd name="T6" fmla="*/ 420 w 712"/>
                  <a:gd name="T7" fmla="*/ 5 h 66"/>
                  <a:gd name="T8" fmla="*/ 564 w 712"/>
                  <a:gd name="T9" fmla="*/ 65 h 66"/>
                  <a:gd name="T10" fmla="*/ 712 w 712"/>
                  <a:gd name="T11" fmla="*/ 1 h 6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12" h="66">
                    <a:moveTo>
                      <a:pt x="0" y="53"/>
                    </a:moveTo>
                    <a:cubicBezTo>
                      <a:pt x="40" y="26"/>
                      <a:pt x="80" y="0"/>
                      <a:pt x="124" y="1"/>
                    </a:cubicBezTo>
                    <a:cubicBezTo>
                      <a:pt x="168" y="2"/>
                      <a:pt x="215" y="60"/>
                      <a:pt x="264" y="61"/>
                    </a:cubicBezTo>
                    <a:cubicBezTo>
                      <a:pt x="313" y="62"/>
                      <a:pt x="370" y="4"/>
                      <a:pt x="420" y="5"/>
                    </a:cubicBezTo>
                    <a:cubicBezTo>
                      <a:pt x="470" y="6"/>
                      <a:pt x="515" y="66"/>
                      <a:pt x="564" y="65"/>
                    </a:cubicBezTo>
                    <a:cubicBezTo>
                      <a:pt x="613" y="64"/>
                      <a:pt x="687" y="12"/>
                      <a:pt x="712" y="1"/>
                    </a:cubicBezTo>
                  </a:path>
                </a:pathLst>
              </a:custGeom>
              <a:noFill/>
              <a:ln w="88900">
                <a:solidFill>
                  <a:srgbClr val="8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3794" name="Freeform 16"/>
              <p:cNvSpPr>
                <a:spLocks/>
              </p:cNvSpPr>
              <p:nvPr/>
            </p:nvSpPr>
            <p:spPr bwMode="auto">
              <a:xfrm rot="10800000" flipH="1">
                <a:off x="1962" y="3842"/>
                <a:ext cx="712" cy="66"/>
              </a:xfrm>
              <a:custGeom>
                <a:avLst/>
                <a:gdLst>
                  <a:gd name="T0" fmla="*/ 0 w 712"/>
                  <a:gd name="T1" fmla="*/ 53 h 66"/>
                  <a:gd name="T2" fmla="*/ 124 w 712"/>
                  <a:gd name="T3" fmla="*/ 1 h 66"/>
                  <a:gd name="T4" fmla="*/ 264 w 712"/>
                  <a:gd name="T5" fmla="*/ 61 h 66"/>
                  <a:gd name="T6" fmla="*/ 420 w 712"/>
                  <a:gd name="T7" fmla="*/ 5 h 66"/>
                  <a:gd name="T8" fmla="*/ 564 w 712"/>
                  <a:gd name="T9" fmla="*/ 65 h 66"/>
                  <a:gd name="T10" fmla="*/ 712 w 712"/>
                  <a:gd name="T11" fmla="*/ 1 h 6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12" h="66">
                    <a:moveTo>
                      <a:pt x="0" y="53"/>
                    </a:moveTo>
                    <a:cubicBezTo>
                      <a:pt x="40" y="26"/>
                      <a:pt x="80" y="0"/>
                      <a:pt x="124" y="1"/>
                    </a:cubicBezTo>
                    <a:cubicBezTo>
                      <a:pt x="168" y="2"/>
                      <a:pt x="215" y="60"/>
                      <a:pt x="264" y="61"/>
                    </a:cubicBezTo>
                    <a:cubicBezTo>
                      <a:pt x="313" y="62"/>
                      <a:pt x="370" y="4"/>
                      <a:pt x="420" y="5"/>
                    </a:cubicBezTo>
                    <a:cubicBezTo>
                      <a:pt x="470" y="6"/>
                      <a:pt x="515" y="66"/>
                      <a:pt x="564" y="65"/>
                    </a:cubicBezTo>
                    <a:cubicBezTo>
                      <a:pt x="613" y="64"/>
                      <a:pt x="687" y="12"/>
                      <a:pt x="712" y="1"/>
                    </a:cubicBezTo>
                  </a:path>
                </a:pathLst>
              </a:custGeom>
              <a:noFill/>
              <a:ln w="88900">
                <a:solidFill>
                  <a:srgbClr val="8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3795" name="Oval 17"/>
              <p:cNvSpPr>
                <a:spLocks noChangeArrowheads="1"/>
              </p:cNvSpPr>
              <p:nvPr/>
            </p:nvSpPr>
            <p:spPr bwMode="auto">
              <a:xfrm>
                <a:off x="1946" y="3770"/>
                <a:ext cx="90" cy="84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altLang="en-US" sz="1800" dirty="0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203782" name="Group 1"/>
          <p:cNvGrpSpPr>
            <a:grpSpLocks/>
          </p:cNvGrpSpPr>
          <p:nvPr/>
        </p:nvGrpSpPr>
        <p:grpSpPr bwMode="auto">
          <a:xfrm>
            <a:off x="641350" y="3429000"/>
            <a:ext cx="373063" cy="1449388"/>
            <a:chOff x="640737" y="3429162"/>
            <a:chExt cx="373063" cy="1449256"/>
          </a:xfrm>
        </p:grpSpPr>
        <p:sp>
          <p:nvSpPr>
            <p:cNvPr id="203783" name="Freeform 13"/>
            <p:cNvSpPr>
              <a:spLocks noChangeAspect="1"/>
            </p:cNvSpPr>
            <p:nvPr/>
          </p:nvSpPr>
          <p:spPr bwMode="auto">
            <a:xfrm rot="5400000">
              <a:off x="584381" y="3485518"/>
              <a:ext cx="390525" cy="277813"/>
            </a:xfrm>
            <a:custGeom>
              <a:avLst/>
              <a:gdLst>
                <a:gd name="T0" fmla="*/ 112475 w 2552"/>
                <a:gd name="T1" fmla="*/ 23486 h 1384"/>
                <a:gd name="T2" fmla="*/ 55396 w 2552"/>
                <a:gd name="T3" fmla="*/ 58614 h 1384"/>
                <a:gd name="T4" fmla="*/ 15762 w 2552"/>
                <a:gd name="T5" fmla="*/ 51990 h 1384"/>
                <a:gd name="T6" fmla="*/ 306 w 2552"/>
                <a:gd name="T7" fmla="*/ 27902 h 1384"/>
                <a:gd name="T8" fmla="*/ 13619 w 2552"/>
                <a:gd name="T9" fmla="*/ 5821 h 1384"/>
                <a:gd name="T10" fmla="*/ 48816 w 2552"/>
                <a:gd name="T11" fmla="*/ 1405 h 1384"/>
                <a:gd name="T12" fmla="*/ 77279 w 2552"/>
                <a:gd name="T13" fmla="*/ 14653 h 1384"/>
                <a:gd name="T14" fmla="*/ 108190 w 2552"/>
                <a:gd name="T15" fmla="*/ 25694 h 1384"/>
                <a:gd name="T16" fmla="*/ 116913 w 2552"/>
                <a:gd name="T17" fmla="*/ 25694 h 138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552" h="1384">
                  <a:moveTo>
                    <a:pt x="2456" y="512"/>
                  </a:moveTo>
                  <a:cubicBezTo>
                    <a:pt x="2008" y="844"/>
                    <a:pt x="1560" y="1176"/>
                    <a:pt x="1208" y="1280"/>
                  </a:cubicBezTo>
                  <a:cubicBezTo>
                    <a:pt x="856" y="1384"/>
                    <a:pt x="544" y="1248"/>
                    <a:pt x="344" y="1136"/>
                  </a:cubicBezTo>
                  <a:cubicBezTo>
                    <a:pt x="144" y="1024"/>
                    <a:pt x="16" y="776"/>
                    <a:pt x="8" y="608"/>
                  </a:cubicBezTo>
                  <a:cubicBezTo>
                    <a:pt x="0" y="440"/>
                    <a:pt x="120" y="224"/>
                    <a:pt x="296" y="128"/>
                  </a:cubicBezTo>
                  <a:cubicBezTo>
                    <a:pt x="472" y="32"/>
                    <a:pt x="832" y="0"/>
                    <a:pt x="1064" y="32"/>
                  </a:cubicBezTo>
                  <a:cubicBezTo>
                    <a:pt x="1296" y="64"/>
                    <a:pt x="1472" y="232"/>
                    <a:pt x="1688" y="320"/>
                  </a:cubicBezTo>
                  <a:cubicBezTo>
                    <a:pt x="1904" y="408"/>
                    <a:pt x="2216" y="520"/>
                    <a:pt x="2360" y="560"/>
                  </a:cubicBezTo>
                  <a:cubicBezTo>
                    <a:pt x="2504" y="600"/>
                    <a:pt x="2528" y="580"/>
                    <a:pt x="2552" y="560"/>
                  </a:cubicBezTo>
                </a:path>
              </a:pathLst>
            </a:custGeom>
            <a:solidFill>
              <a:schemeClr val="accent1"/>
            </a:solidFill>
            <a:ln w="88900">
              <a:solidFill>
                <a:srgbClr val="808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3784" name="Rectangle 14"/>
            <p:cNvSpPr>
              <a:spLocks noChangeArrowheads="1"/>
            </p:cNvSpPr>
            <p:nvPr/>
          </p:nvSpPr>
          <p:spPr bwMode="auto">
            <a:xfrm rot="5400000">
              <a:off x="715350" y="3551399"/>
              <a:ext cx="88900" cy="88900"/>
            </a:xfrm>
            <a:prstGeom prst="rect">
              <a:avLst/>
            </a:prstGeom>
            <a:solidFill>
              <a:srgbClr val="FF0000"/>
            </a:solidFill>
            <a:ln w="9525">
              <a:miter lim="800000"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125400" prstMaterial="legacyMatte">
              <a:bevelT w="13500" h="13500" prst="angle"/>
              <a:bevelB w="13500" h="13500" prst="angle"/>
              <a:extrusionClr>
                <a:srgbClr val="FF00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altLang="en-US" sz="1800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03785" name="Oval 17"/>
            <p:cNvSpPr>
              <a:spLocks noChangeArrowheads="1"/>
            </p:cNvSpPr>
            <p:nvPr/>
          </p:nvSpPr>
          <p:spPr bwMode="auto">
            <a:xfrm rot="5400000">
              <a:off x="875687" y="4251487"/>
              <a:ext cx="142875" cy="133350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altLang="en-US" sz="1800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03786" name="Freeform 15"/>
            <p:cNvSpPr>
              <a:spLocks/>
            </p:cNvSpPr>
            <p:nvPr/>
          </p:nvSpPr>
          <p:spPr bwMode="auto">
            <a:xfrm rot="5400000">
              <a:off x="237210" y="4260880"/>
              <a:ext cx="1130300" cy="104775"/>
            </a:xfrm>
            <a:custGeom>
              <a:avLst/>
              <a:gdLst>
                <a:gd name="T0" fmla="*/ 0 w 712"/>
                <a:gd name="T1" fmla="*/ 84138 h 66"/>
                <a:gd name="T2" fmla="*/ 196850 w 712"/>
                <a:gd name="T3" fmla="*/ 1588 h 66"/>
                <a:gd name="T4" fmla="*/ 419100 w 712"/>
                <a:gd name="T5" fmla="*/ 96838 h 66"/>
                <a:gd name="T6" fmla="*/ 666750 w 712"/>
                <a:gd name="T7" fmla="*/ 7938 h 66"/>
                <a:gd name="T8" fmla="*/ 895350 w 712"/>
                <a:gd name="T9" fmla="*/ 103188 h 66"/>
                <a:gd name="T10" fmla="*/ 1130300 w 712"/>
                <a:gd name="T11" fmla="*/ 1588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12" h="66">
                  <a:moveTo>
                    <a:pt x="0" y="53"/>
                  </a:moveTo>
                  <a:cubicBezTo>
                    <a:pt x="40" y="26"/>
                    <a:pt x="80" y="0"/>
                    <a:pt x="124" y="1"/>
                  </a:cubicBezTo>
                  <a:cubicBezTo>
                    <a:pt x="168" y="2"/>
                    <a:pt x="215" y="60"/>
                    <a:pt x="264" y="61"/>
                  </a:cubicBezTo>
                  <a:cubicBezTo>
                    <a:pt x="313" y="62"/>
                    <a:pt x="370" y="4"/>
                    <a:pt x="420" y="5"/>
                  </a:cubicBezTo>
                  <a:cubicBezTo>
                    <a:pt x="470" y="6"/>
                    <a:pt x="515" y="66"/>
                    <a:pt x="564" y="65"/>
                  </a:cubicBezTo>
                  <a:cubicBezTo>
                    <a:pt x="613" y="64"/>
                    <a:pt x="687" y="12"/>
                    <a:pt x="712" y="1"/>
                  </a:cubicBezTo>
                </a:path>
              </a:pathLst>
            </a:custGeom>
            <a:noFill/>
            <a:ln w="88900">
              <a:solidFill>
                <a:srgbClr val="8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3787" name="Freeform 16"/>
            <p:cNvSpPr>
              <a:spLocks/>
            </p:cNvSpPr>
            <p:nvPr/>
          </p:nvSpPr>
          <p:spPr bwMode="auto">
            <a:xfrm rot="16200000" flipH="1">
              <a:off x="243560" y="4222780"/>
              <a:ext cx="1130300" cy="104775"/>
            </a:xfrm>
            <a:custGeom>
              <a:avLst/>
              <a:gdLst>
                <a:gd name="T0" fmla="*/ 0 w 712"/>
                <a:gd name="T1" fmla="*/ 84138 h 66"/>
                <a:gd name="T2" fmla="*/ 196850 w 712"/>
                <a:gd name="T3" fmla="*/ 1588 h 66"/>
                <a:gd name="T4" fmla="*/ 419100 w 712"/>
                <a:gd name="T5" fmla="*/ 96838 h 66"/>
                <a:gd name="T6" fmla="*/ 666750 w 712"/>
                <a:gd name="T7" fmla="*/ 7938 h 66"/>
                <a:gd name="T8" fmla="*/ 895350 w 712"/>
                <a:gd name="T9" fmla="*/ 103188 h 66"/>
                <a:gd name="T10" fmla="*/ 1130300 w 712"/>
                <a:gd name="T11" fmla="*/ 1588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12" h="66">
                  <a:moveTo>
                    <a:pt x="0" y="53"/>
                  </a:moveTo>
                  <a:cubicBezTo>
                    <a:pt x="40" y="26"/>
                    <a:pt x="80" y="0"/>
                    <a:pt x="124" y="1"/>
                  </a:cubicBezTo>
                  <a:cubicBezTo>
                    <a:pt x="168" y="2"/>
                    <a:pt x="215" y="60"/>
                    <a:pt x="264" y="61"/>
                  </a:cubicBezTo>
                  <a:cubicBezTo>
                    <a:pt x="313" y="62"/>
                    <a:pt x="370" y="4"/>
                    <a:pt x="420" y="5"/>
                  </a:cubicBezTo>
                  <a:cubicBezTo>
                    <a:pt x="470" y="6"/>
                    <a:pt x="515" y="66"/>
                    <a:pt x="564" y="65"/>
                  </a:cubicBezTo>
                  <a:cubicBezTo>
                    <a:pt x="613" y="64"/>
                    <a:pt x="687" y="12"/>
                    <a:pt x="712" y="1"/>
                  </a:cubicBezTo>
                </a:path>
              </a:pathLst>
            </a:custGeom>
            <a:noFill/>
            <a:ln w="88900">
              <a:solidFill>
                <a:srgbClr val="8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3788" name="Oval 17"/>
            <p:cNvSpPr>
              <a:spLocks noChangeArrowheads="1"/>
            </p:cNvSpPr>
            <p:nvPr/>
          </p:nvSpPr>
          <p:spPr bwMode="auto">
            <a:xfrm rot="5400000">
              <a:off x="837285" y="3689380"/>
              <a:ext cx="142875" cy="133350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altLang="en-US" sz="1800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2011680" y="5695406"/>
            <a:ext cx="66078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C00000"/>
                </a:solidFill>
                <a:latin typeface="Arial" panose="020B0604020202020204" pitchFamily="34" charset="0"/>
              </a:rPr>
              <a:t>Optimum: support thickness = crystal thickness</a:t>
            </a:r>
            <a:endParaRPr lang="en-US" sz="2400" dirty="0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7959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34247620"/>
              </p:ext>
            </p:extLst>
          </p:nvPr>
        </p:nvGraphicFramePr>
        <p:xfrm>
          <a:off x="384175" y="685800"/>
          <a:ext cx="8680450" cy="5580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61" name="Chart" r:id="rId3" imgW="5692246" imgH="3931873" progId="MSGraph.Chart.8">
                  <p:embed followColorScheme="full"/>
                </p:oleObj>
              </mc:Choice>
              <mc:Fallback>
                <p:oleObj name="Chart" r:id="rId3" imgW="5692246" imgH="3931873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4175" y="685800"/>
                        <a:ext cx="8680450" cy="55800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684" name="Text Box 4"/>
          <p:cNvSpPr txBox="1">
            <a:spLocks noChangeArrowheads="1"/>
          </p:cNvSpPr>
          <p:nvPr/>
        </p:nvSpPr>
        <p:spPr bwMode="auto">
          <a:xfrm>
            <a:off x="2749969" y="6057900"/>
            <a:ext cx="378020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charset="0"/>
              </a:rPr>
              <a:t>X-ray beam size (</a:t>
            </a:r>
            <a:r>
              <a:rPr lang="el-GR" altLang="en-US" sz="28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charset="0"/>
              </a:rPr>
              <a:t>μ</a:t>
            </a:r>
            <a:r>
              <a:rPr lang="en-US" altLang="en-US" sz="28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charset="0"/>
              </a:rPr>
              <a:t>m)</a:t>
            </a:r>
            <a:endParaRPr lang="en-US" altLang="en-US" sz="2800" b="1" dirty="0">
              <a:solidFill>
                <a:prstClr val="black"/>
              </a:solidFill>
              <a:latin typeface="Arial" panose="020B0604020202020204" pitchFamily="34" charset="0"/>
              <a:cs typeface="Arial" charset="0"/>
            </a:endParaRPr>
          </a:p>
        </p:txBody>
      </p:sp>
      <p:sp>
        <p:nvSpPr>
          <p:cNvPr id="71685" name="Text Box 5"/>
          <p:cNvSpPr txBox="1">
            <a:spLocks noChangeArrowheads="1"/>
          </p:cNvSpPr>
          <p:nvPr/>
        </p:nvSpPr>
        <p:spPr bwMode="auto">
          <a:xfrm rot="-5400000">
            <a:off x="-886629" y="2784123"/>
            <a:ext cx="264207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charset="0"/>
              </a:rPr>
              <a:t>R</a:t>
            </a:r>
            <a:r>
              <a:rPr lang="en-US" altLang="en-US" sz="28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charset="0"/>
              </a:rPr>
              <a:t>esolution (Å)</a:t>
            </a:r>
            <a:endParaRPr lang="en-US" altLang="en-US" sz="2800" b="1" dirty="0">
              <a:solidFill>
                <a:prstClr val="black"/>
              </a:solidFill>
              <a:latin typeface="Arial" panose="020B0604020202020204" pitchFamily="34" charset="0"/>
              <a:cs typeface="Arial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6574976" y="2975428"/>
            <a:ext cx="1436912" cy="2278744"/>
            <a:chOff x="6574976" y="2975428"/>
            <a:chExt cx="1436912" cy="2278744"/>
          </a:xfrm>
        </p:grpSpPr>
        <p:sp>
          <p:nvSpPr>
            <p:cNvPr id="20" name="Oval 19"/>
            <p:cNvSpPr/>
            <p:nvPr/>
          </p:nvSpPr>
          <p:spPr>
            <a:xfrm>
              <a:off x="6775448" y="3751942"/>
              <a:ext cx="1097280" cy="1097280"/>
            </a:xfrm>
            <a:prstGeom prst="ellipse">
              <a:avLst/>
            </a:prstGeom>
            <a:solidFill>
              <a:srgbClr val="FF9393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2" name="Can 21"/>
            <p:cNvSpPr/>
            <p:nvPr/>
          </p:nvSpPr>
          <p:spPr>
            <a:xfrm rot="16200000">
              <a:off x="6342746" y="3585031"/>
              <a:ext cx="1901371" cy="1436912"/>
            </a:xfrm>
            <a:prstGeom prst="can">
              <a:avLst>
                <a:gd name="adj" fmla="val 58036"/>
              </a:avLst>
            </a:prstGeom>
            <a:solidFill>
              <a:srgbClr val="69A12B">
                <a:alpha val="50196"/>
              </a:srgb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633029" y="2975428"/>
              <a:ext cx="11756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charset="0"/>
                </a:rPr>
                <a:t>too big</a:t>
              </a:r>
              <a:endParaRPr lang="en-US" dirty="0">
                <a:solidFill>
                  <a:prstClr val="black"/>
                </a:solidFill>
                <a:latin typeface="Arial" panose="020B0604020202020204" pitchFamily="34" charset="0"/>
                <a:cs typeface="Arial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2045041" y="3345542"/>
            <a:ext cx="1242444" cy="1525451"/>
            <a:chOff x="2045041" y="3345542"/>
            <a:chExt cx="1242444" cy="1525451"/>
          </a:xfrm>
        </p:grpSpPr>
        <p:grpSp>
          <p:nvGrpSpPr>
            <p:cNvPr id="12" name="Group 11"/>
            <p:cNvGrpSpPr/>
            <p:nvPr/>
          </p:nvGrpSpPr>
          <p:grpSpPr>
            <a:xfrm>
              <a:off x="2045041" y="3773713"/>
              <a:ext cx="1219402" cy="1097280"/>
              <a:chOff x="2378869" y="3265714"/>
              <a:chExt cx="1219402" cy="1097280"/>
            </a:xfrm>
          </p:grpSpPr>
          <p:sp>
            <p:nvSpPr>
              <p:cNvPr id="3" name="Arc 2"/>
              <p:cNvSpPr/>
              <p:nvPr/>
            </p:nvSpPr>
            <p:spPr>
              <a:xfrm>
                <a:off x="2924177" y="3271837"/>
                <a:ext cx="445294" cy="1064417"/>
              </a:xfrm>
              <a:prstGeom prst="arc">
                <a:avLst>
                  <a:gd name="adj1" fmla="val 16200000"/>
                  <a:gd name="adj2" fmla="val 5371115"/>
                </a:avLst>
              </a:prstGeom>
              <a:solidFill>
                <a:srgbClr val="FF9393"/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1" name="Arc 10"/>
              <p:cNvSpPr/>
              <p:nvPr/>
            </p:nvSpPr>
            <p:spPr>
              <a:xfrm>
                <a:off x="2717000" y="3278980"/>
                <a:ext cx="445294" cy="1064417"/>
              </a:xfrm>
              <a:prstGeom prst="arc">
                <a:avLst>
                  <a:gd name="adj1" fmla="val 5381432"/>
                  <a:gd name="adj2" fmla="val 16198100"/>
                </a:avLst>
              </a:prstGeom>
              <a:solidFill>
                <a:srgbClr val="FF9393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4" name="Freeform 3"/>
              <p:cNvSpPr/>
              <p:nvPr/>
            </p:nvSpPr>
            <p:spPr>
              <a:xfrm>
                <a:off x="2814416" y="3267371"/>
                <a:ext cx="383622" cy="1085906"/>
              </a:xfrm>
              <a:custGeom>
                <a:avLst/>
                <a:gdLst>
                  <a:gd name="connsiteX0" fmla="*/ 359791 w 359791"/>
                  <a:gd name="connsiteY0" fmla="*/ 13991 h 1085906"/>
                  <a:gd name="connsiteX1" fmla="*/ 276448 w 359791"/>
                  <a:gd name="connsiteY1" fmla="*/ 4466 h 1085906"/>
                  <a:gd name="connsiteX2" fmla="*/ 231204 w 359791"/>
                  <a:gd name="connsiteY2" fmla="*/ 2085 h 1085906"/>
                  <a:gd name="connsiteX3" fmla="*/ 152623 w 359791"/>
                  <a:gd name="connsiteY3" fmla="*/ 2085 h 1085906"/>
                  <a:gd name="connsiteX4" fmla="*/ 93091 w 359791"/>
                  <a:gd name="connsiteY4" fmla="*/ 16373 h 1085906"/>
                  <a:gd name="connsiteX5" fmla="*/ 45466 w 359791"/>
                  <a:gd name="connsiteY5" fmla="*/ 164010 h 1085906"/>
                  <a:gd name="connsiteX6" fmla="*/ 223 w 359791"/>
                  <a:gd name="connsiteY6" fmla="*/ 595016 h 1085906"/>
                  <a:gd name="connsiteX7" fmla="*/ 31179 w 359791"/>
                  <a:gd name="connsiteY7" fmla="*/ 976016 h 1085906"/>
                  <a:gd name="connsiteX8" fmla="*/ 97854 w 359791"/>
                  <a:gd name="connsiteY8" fmla="*/ 1073648 h 1085906"/>
                  <a:gd name="connsiteX9" fmla="*/ 159766 w 359791"/>
                  <a:gd name="connsiteY9" fmla="*/ 1080791 h 1085906"/>
                  <a:gd name="connsiteX10" fmla="*/ 219298 w 359791"/>
                  <a:gd name="connsiteY10" fmla="*/ 1085554 h 1085906"/>
                  <a:gd name="connsiteX11" fmla="*/ 276448 w 359791"/>
                  <a:gd name="connsiteY11" fmla="*/ 1085554 h 1085906"/>
                  <a:gd name="connsiteX12" fmla="*/ 340741 w 359791"/>
                  <a:gd name="connsiteY12" fmla="*/ 1085554 h 1085906"/>
                  <a:gd name="connsiteX13" fmla="*/ 359791 w 359791"/>
                  <a:gd name="connsiteY13" fmla="*/ 1083173 h 1085906"/>
                  <a:gd name="connsiteX0" fmla="*/ 359791 w 359791"/>
                  <a:gd name="connsiteY0" fmla="*/ 13991 h 1085906"/>
                  <a:gd name="connsiteX1" fmla="*/ 276448 w 359791"/>
                  <a:gd name="connsiteY1" fmla="*/ 4466 h 1085906"/>
                  <a:gd name="connsiteX2" fmla="*/ 231204 w 359791"/>
                  <a:gd name="connsiteY2" fmla="*/ 2085 h 1085906"/>
                  <a:gd name="connsiteX3" fmla="*/ 152623 w 359791"/>
                  <a:gd name="connsiteY3" fmla="*/ 2085 h 1085906"/>
                  <a:gd name="connsiteX4" fmla="*/ 93091 w 359791"/>
                  <a:gd name="connsiteY4" fmla="*/ 16373 h 1085906"/>
                  <a:gd name="connsiteX5" fmla="*/ 45466 w 359791"/>
                  <a:gd name="connsiteY5" fmla="*/ 164010 h 1085906"/>
                  <a:gd name="connsiteX6" fmla="*/ 223 w 359791"/>
                  <a:gd name="connsiteY6" fmla="*/ 595016 h 1085906"/>
                  <a:gd name="connsiteX7" fmla="*/ 31179 w 359791"/>
                  <a:gd name="connsiteY7" fmla="*/ 976016 h 1085906"/>
                  <a:gd name="connsiteX8" fmla="*/ 97854 w 359791"/>
                  <a:gd name="connsiteY8" fmla="*/ 1073648 h 1085906"/>
                  <a:gd name="connsiteX9" fmla="*/ 159766 w 359791"/>
                  <a:gd name="connsiteY9" fmla="*/ 1080791 h 1085906"/>
                  <a:gd name="connsiteX10" fmla="*/ 219298 w 359791"/>
                  <a:gd name="connsiteY10" fmla="*/ 1085554 h 1085906"/>
                  <a:gd name="connsiteX11" fmla="*/ 276448 w 359791"/>
                  <a:gd name="connsiteY11" fmla="*/ 1085554 h 1085906"/>
                  <a:gd name="connsiteX12" fmla="*/ 340741 w 359791"/>
                  <a:gd name="connsiteY12" fmla="*/ 1085554 h 1085906"/>
                  <a:gd name="connsiteX13" fmla="*/ 359791 w 359791"/>
                  <a:gd name="connsiteY13" fmla="*/ 1083173 h 1085906"/>
                  <a:gd name="connsiteX14" fmla="*/ 359791 w 359791"/>
                  <a:gd name="connsiteY14" fmla="*/ 13991 h 1085906"/>
                  <a:gd name="connsiteX0" fmla="*/ 359791 w 383622"/>
                  <a:gd name="connsiteY0" fmla="*/ 13991 h 1085906"/>
                  <a:gd name="connsiteX1" fmla="*/ 276448 w 383622"/>
                  <a:gd name="connsiteY1" fmla="*/ 4466 h 1085906"/>
                  <a:gd name="connsiteX2" fmla="*/ 231204 w 383622"/>
                  <a:gd name="connsiteY2" fmla="*/ 2085 h 1085906"/>
                  <a:gd name="connsiteX3" fmla="*/ 152623 w 383622"/>
                  <a:gd name="connsiteY3" fmla="*/ 2085 h 1085906"/>
                  <a:gd name="connsiteX4" fmla="*/ 93091 w 383622"/>
                  <a:gd name="connsiteY4" fmla="*/ 16373 h 1085906"/>
                  <a:gd name="connsiteX5" fmla="*/ 45466 w 383622"/>
                  <a:gd name="connsiteY5" fmla="*/ 164010 h 1085906"/>
                  <a:gd name="connsiteX6" fmla="*/ 223 w 383622"/>
                  <a:gd name="connsiteY6" fmla="*/ 595016 h 1085906"/>
                  <a:gd name="connsiteX7" fmla="*/ 31179 w 383622"/>
                  <a:gd name="connsiteY7" fmla="*/ 976016 h 1085906"/>
                  <a:gd name="connsiteX8" fmla="*/ 97854 w 383622"/>
                  <a:gd name="connsiteY8" fmla="*/ 1073648 h 1085906"/>
                  <a:gd name="connsiteX9" fmla="*/ 159766 w 383622"/>
                  <a:gd name="connsiteY9" fmla="*/ 1080791 h 1085906"/>
                  <a:gd name="connsiteX10" fmla="*/ 219298 w 383622"/>
                  <a:gd name="connsiteY10" fmla="*/ 1085554 h 1085906"/>
                  <a:gd name="connsiteX11" fmla="*/ 276448 w 383622"/>
                  <a:gd name="connsiteY11" fmla="*/ 1085554 h 1085906"/>
                  <a:gd name="connsiteX12" fmla="*/ 340741 w 383622"/>
                  <a:gd name="connsiteY12" fmla="*/ 1085554 h 1085906"/>
                  <a:gd name="connsiteX13" fmla="*/ 359791 w 383622"/>
                  <a:gd name="connsiteY13" fmla="*/ 1083173 h 1085906"/>
                  <a:gd name="connsiteX14" fmla="*/ 383604 w 383622"/>
                  <a:gd name="connsiteY14" fmla="*/ 466429 h 1085906"/>
                  <a:gd name="connsiteX15" fmla="*/ 359791 w 383622"/>
                  <a:gd name="connsiteY15" fmla="*/ 13991 h 1085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83622" h="1085906">
                    <a:moveTo>
                      <a:pt x="359791" y="13991"/>
                    </a:moveTo>
                    <a:lnTo>
                      <a:pt x="276448" y="4466"/>
                    </a:lnTo>
                    <a:cubicBezTo>
                      <a:pt x="255017" y="2482"/>
                      <a:pt x="251841" y="2482"/>
                      <a:pt x="231204" y="2085"/>
                    </a:cubicBezTo>
                    <a:cubicBezTo>
                      <a:pt x="210567" y="1688"/>
                      <a:pt x="175642" y="-296"/>
                      <a:pt x="152623" y="2085"/>
                    </a:cubicBezTo>
                    <a:cubicBezTo>
                      <a:pt x="129604" y="4466"/>
                      <a:pt x="110950" y="-10614"/>
                      <a:pt x="93091" y="16373"/>
                    </a:cubicBezTo>
                    <a:cubicBezTo>
                      <a:pt x="75232" y="43360"/>
                      <a:pt x="60944" y="67570"/>
                      <a:pt x="45466" y="164010"/>
                    </a:cubicBezTo>
                    <a:cubicBezTo>
                      <a:pt x="29988" y="260450"/>
                      <a:pt x="2604" y="459682"/>
                      <a:pt x="223" y="595016"/>
                    </a:cubicBezTo>
                    <a:cubicBezTo>
                      <a:pt x="-2158" y="730350"/>
                      <a:pt x="14907" y="896244"/>
                      <a:pt x="31179" y="976016"/>
                    </a:cubicBezTo>
                    <a:cubicBezTo>
                      <a:pt x="47451" y="1055788"/>
                      <a:pt x="76423" y="1056185"/>
                      <a:pt x="97854" y="1073648"/>
                    </a:cubicBezTo>
                    <a:cubicBezTo>
                      <a:pt x="119285" y="1091111"/>
                      <a:pt x="139525" y="1078807"/>
                      <a:pt x="159766" y="1080791"/>
                    </a:cubicBezTo>
                    <a:cubicBezTo>
                      <a:pt x="180007" y="1082775"/>
                      <a:pt x="199851" y="1084760"/>
                      <a:pt x="219298" y="1085554"/>
                    </a:cubicBezTo>
                    <a:cubicBezTo>
                      <a:pt x="238745" y="1086348"/>
                      <a:pt x="276448" y="1085554"/>
                      <a:pt x="276448" y="1085554"/>
                    </a:cubicBezTo>
                    <a:lnTo>
                      <a:pt x="340741" y="1085554"/>
                    </a:lnTo>
                    <a:cubicBezTo>
                      <a:pt x="354631" y="1085157"/>
                      <a:pt x="357211" y="1084165"/>
                      <a:pt x="359791" y="1083173"/>
                    </a:cubicBezTo>
                    <a:cubicBezTo>
                      <a:pt x="358997" y="875210"/>
                      <a:pt x="384398" y="674392"/>
                      <a:pt x="383604" y="466429"/>
                    </a:cubicBezTo>
                    <a:lnTo>
                      <a:pt x="359791" y="13991"/>
                    </a:lnTo>
                    <a:close/>
                  </a:path>
                </a:pathLst>
              </a:custGeom>
              <a:solidFill>
                <a:srgbClr val="FF939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9" name="Arc 8"/>
              <p:cNvSpPr/>
              <p:nvPr/>
            </p:nvSpPr>
            <p:spPr>
              <a:xfrm>
                <a:off x="2702714" y="3276599"/>
                <a:ext cx="423869" cy="1064417"/>
              </a:xfrm>
              <a:prstGeom prst="arc">
                <a:avLst>
                  <a:gd name="adj1" fmla="val 16200000"/>
                  <a:gd name="adj2" fmla="val 5371115"/>
                </a:avLst>
              </a:prstGeom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" name="Arc 9"/>
              <p:cNvSpPr/>
              <p:nvPr/>
            </p:nvSpPr>
            <p:spPr>
              <a:xfrm>
                <a:off x="2921795" y="3274218"/>
                <a:ext cx="445294" cy="1064417"/>
              </a:xfrm>
              <a:prstGeom prst="arc">
                <a:avLst>
                  <a:gd name="adj1" fmla="val 5340443"/>
                  <a:gd name="adj2" fmla="val 16483218"/>
                </a:avLst>
              </a:prstGeom>
              <a:solidFill>
                <a:srgbClr val="FF9393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2" name="Oval 1"/>
              <p:cNvSpPr/>
              <p:nvPr/>
            </p:nvSpPr>
            <p:spPr>
              <a:xfrm>
                <a:off x="2500991" y="3265714"/>
                <a:ext cx="1097280" cy="1097280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8" name="Oval 7"/>
              <p:cNvSpPr/>
              <p:nvPr/>
            </p:nvSpPr>
            <p:spPr>
              <a:xfrm>
                <a:off x="2719388" y="3700463"/>
                <a:ext cx="200025" cy="228600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5" name="Can 4"/>
              <p:cNvSpPr/>
              <p:nvPr/>
            </p:nvSpPr>
            <p:spPr>
              <a:xfrm rot="16200000">
                <a:off x="2534841" y="3542110"/>
                <a:ext cx="235744" cy="547688"/>
              </a:xfrm>
              <a:prstGeom prst="can">
                <a:avLst>
                  <a:gd name="adj" fmla="val 93434"/>
                </a:avLst>
              </a:prstGeom>
              <a:solidFill>
                <a:srgbClr val="69A12B">
                  <a:alpha val="50196"/>
                </a:srgb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27" name="TextBox 26"/>
            <p:cNvSpPr txBox="1"/>
            <p:nvPr/>
          </p:nvSpPr>
          <p:spPr>
            <a:xfrm>
              <a:off x="2111828" y="3345542"/>
              <a:ext cx="11756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charset="0"/>
                </a:rPr>
                <a:t>too small</a:t>
              </a:r>
              <a:endParaRPr lang="en-US" dirty="0">
                <a:solidFill>
                  <a:prstClr val="black"/>
                </a:solidFill>
                <a:latin typeface="Arial" panose="020B0604020202020204" pitchFamily="34" charset="0"/>
                <a:cs typeface="Arial" charset="0"/>
              </a:endParaRPr>
            </a:p>
          </p:txBody>
        </p:sp>
      </p:grpSp>
      <p:sp>
        <p:nvSpPr>
          <p:cNvPr id="24" name="Oval 23"/>
          <p:cNvSpPr/>
          <p:nvPr/>
        </p:nvSpPr>
        <p:spPr>
          <a:xfrm>
            <a:off x="4373334" y="3788227"/>
            <a:ext cx="1097280" cy="1097280"/>
          </a:xfrm>
          <a:prstGeom prst="ellipse">
            <a:avLst/>
          </a:prstGeom>
          <a:solidFill>
            <a:srgbClr val="FF9393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4042235" y="3360057"/>
            <a:ext cx="1647372" cy="1531256"/>
            <a:chOff x="4042235" y="3360057"/>
            <a:chExt cx="1647372" cy="1531256"/>
          </a:xfrm>
        </p:grpSpPr>
        <p:sp>
          <p:nvSpPr>
            <p:cNvPr id="25" name="Can 24"/>
            <p:cNvSpPr/>
            <p:nvPr/>
          </p:nvSpPr>
          <p:spPr>
            <a:xfrm rot="16200000">
              <a:off x="4321635" y="3523342"/>
              <a:ext cx="1088571" cy="1647372"/>
            </a:xfrm>
            <a:prstGeom prst="can">
              <a:avLst>
                <a:gd name="adj" fmla="val 70036"/>
              </a:avLst>
            </a:prstGeom>
            <a:solidFill>
              <a:srgbClr val="69A12B">
                <a:alpha val="50196"/>
              </a:srgb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4288972" y="3360057"/>
              <a:ext cx="11756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prstClr val="black"/>
                  </a:solidFill>
                  <a:latin typeface="Arial" panose="020B0604020202020204" pitchFamily="34" charset="0"/>
                  <a:cs typeface="Arial" charset="0"/>
                </a:rPr>
                <a:t>j</a:t>
              </a:r>
              <a:r>
                <a:rPr lang="en-US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charset="0"/>
                </a:rPr>
                <a:t>ust right</a:t>
              </a:r>
              <a:endParaRPr lang="en-US" dirty="0">
                <a:solidFill>
                  <a:prstClr val="black"/>
                </a:solidFill>
                <a:latin typeface="Arial" panose="020B0604020202020204" pitchFamily="34" charset="0"/>
                <a:cs typeface="Arial" charset="0"/>
              </a:endParaRPr>
            </a:p>
          </p:txBody>
        </p:sp>
      </p:grpSp>
      <p:sp>
        <p:nvSpPr>
          <p:cNvPr id="23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78794"/>
          </a:xfrm>
        </p:spPr>
        <p:txBody>
          <a:bodyPr>
            <a:normAutofit/>
          </a:bodyPr>
          <a:lstStyle/>
          <a:p>
            <a:r>
              <a:rPr lang="en-US" dirty="0" smtClean="0">
                <a:cs typeface="Arial" panose="020B0604020202020204" pitchFamily="34" charset="0"/>
              </a:rPr>
              <a:t>Match crystal to beam</a:t>
            </a:r>
            <a:endParaRPr lang="en-US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340301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8610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“8-shooter” adjustable beam size</a:t>
            </a:r>
            <a:endParaRPr lang="en-US" dirty="0"/>
          </a:p>
        </p:txBody>
      </p:sp>
      <p:pic>
        <p:nvPicPr>
          <p:cNvPr id="11266" name="Picture 2" descr="C:\Users\JMHolton\AppData\Local\Temp\IMG_001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98" t="34339" r="11783" b="35277"/>
          <a:stretch/>
        </p:blipFill>
        <p:spPr bwMode="auto">
          <a:xfrm rot="10800000">
            <a:off x="4038600" y="1107336"/>
            <a:ext cx="4916855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20"/>
          <p:cNvSpPr/>
          <p:nvPr/>
        </p:nvSpPr>
        <p:spPr>
          <a:xfrm>
            <a:off x="2317751" y="3787415"/>
            <a:ext cx="1670049" cy="203200"/>
          </a:xfrm>
          <a:prstGeom prst="rect">
            <a:avLst/>
          </a:prstGeom>
          <a:solidFill>
            <a:srgbClr val="00FF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1651000" y="1552215"/>
            <a:ext cx="1284051" cy="2743200"/>
          </a:xfrm>
          <a:prstGeom prst="ellipse">
            <a:avLst/>
          </a:prstGeom>
          <a:gradFill>
            <a:gsLst>
              <a:gs pos="10000">
                <a:srgbClr val="CBCBCB"/>
              </a:gs>
              <a:gs pos="12000">
                <a:srgbClr val="5F5F5F"/>
              </a:gs>
              <a:gs pos="26000">
                <a:srgbClr val="5F5F5F"/>
              </a:gs>
              <a:gs pos="42000">
                <a:schemeClr val="bg1">
                  <a:lumMod val="65000"/>
                </a:schemeClr>
              </a:gs>
              <a:gs pos="48000">
                <a:srgbClr val="B2B2B2"/>
              </a:gs>
              <a:gs pos="64000">
                <a:schemeClr val="bg1">
                  <a:lumMod val="75000"/>
                </a:schemeClr>
              </a:gs>
              <a:gs pos="90000">
                <a:srgbClr val="777777"/>
              </a:gs>
              <a:gs pos="100000">
                <a:srgbClr val="EAEAEA"/>
              </a:gs>
            </a:gsLst>
            <a:lin ang="1800000" scaled="0"/>
          </a:gradFill>
          <a:effectLst>
            <a:outerShdw dist="50800" algn="l" rotWithShape="0">
              <a:schemeClr val="tx1">
                <a:lumMod val="50000"/>
                <a:lumOff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9" name="Oval 8"/>
          <p:cNvSpPr>
            <a:spLocks noChangeAspect="1"/>
          </p:cNvSpPr>
          <p:nvPr/>
        </p:nvSpPr>
        <p:spPr>
          <a:xfrm>
            <a:off x="1789854" y="2783736"/>
            <a:ext cx="131136" cy="280156"/>
          </a:xfrm>
          <a:prstGeom prst="ellipse">
            <a:avLst/>
          </a:prstGeom>
          <a:solidFill>
            <a:schemeClr val="bg1"/>
          </a:solidFill>
          <a:effectLst>
            <a:innerShdw dist="50800" dir="10800000">
              <a:schemeClr val="tx1">
                <a:lumMod val="50000"/>
                <a:lumOff val="5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8" name="Oval 7"/>
          <p:cNvSpPr>
            <a:spLocks noChangeAspect="1"/>
          </p:cNvSpPr>
          <p:nvPr/>
        </p:nvSpPr>
        <p:spPr>
          <a:xfrm>
            <a:off x="1923070" y="2150466"/>
            <a:ext cx="98353" cy="210117"/>
          </a:xfrm>
          <a:prstGeom prst="ellipse">
            <a:avLst/>
          </a:prstGeom>
          <a:solidFill>
            <a:schemeClr val="bg1"/>
          </a:solidFill>
          <a:effectLst>
            <a:innerShdw dist="50800" dir="10800000">
              <a:schemeClr val="tx1">
                <a:lumMod val="50000"/>
                <a:lumOff val="5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0" name="Oval 9"/>
          <p:cNvSpPr>
            <a:spLocks noChangeAspect="1"/>
          </p:cNvSpPr>
          <p:nvPr/>
        </p:nvSpPr>
        <p:spPr>
          <a:xfrm>
            <a:off x="1890284" y="3376151"/>
            <a:ext cx="163921" cy="350196"/>
          </a:xfrm>
          <a:prstGeom prst="ellipse">
            <a:avLst/>
          </a:prstGeom>
          <a:solidFill>
            <a:schemeClr val="bg1"/>
          </a:solidFill>
          <a:effectLst>
            <a:innerShdw dist="50800" dir="10800000">
              <a:schemeClr val="tx1">
                <a:lumMod val="50000"/>
                <a:lumOff val="5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2252046" y="1880527"/>
            <a:ext cx="81960" cy="175097"/>
          </a:xfrm>
          <a:prstGeom prst="ellipse">
            <a:avLst/>
          </a:prstGeom>
          <a:solidFill>
            <a:schemeClr val="bg1"/>
          </a:solidFill>
          <a:effectLst>
            <a:innerShdw dist="50800" dir="10800000">
              <a:schemeClr val="tx1">
                <a:lumMod val="50000"/>
                <a:lumOff val="5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4" name="Oval 13"/>
          <p:cNvSpPr>
            <a:spLocks noChangeAspect="1"/>
          </p:cNvSpPr>
          <p:nvPr/>
        </p:nvSpPr>
        <p:spPr>
          <a:xfrm>
            <a:off x="2705235" y="2853776"/>
            <a:ext cx="65568" cy="140079"/>
          </a:xfrm>
          <a:prstGeom prst="ellipse">
            <a:avLst/>
          </a:prstGeom>
          <a:solidFill>
            <a:schemeClr val="bg1"/>
          </a:solidFill>
          <a:effectLst>
            <a:innerShdw dist="50800" dir="10800000">
              <a:schemeClr val="tx1">
                <a:lumMod val="50000"/>
                <a:lumOff val="5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7" name="Oval 16"/>
          <p:cNvSpPr>
            <a:spLocks noChangeAspect="1"/>
          </p:cNvSpPr>
          <p:nvPr/>
        </p:nvSpPr>
        <p:spPr>
          <a:xfrm>
            <a:off x="2592319" y="2189134"/>
            <a:ext cx="65568" cy="140079"/>
          </a:xfrm>
          <a:prstGeom prst="ellipse">
            <a:avLst/>
          </a:prstGeom>
          <a:solidFill>
            <a:schemeClr val="bg1"/>
          </a:solidFill>
          <a:effectLst>
            <a:innerShdw dist="50800" dir="10800000">
              <a:schemeClr val="tx1">
                <a:lumMod val="50000"/>
                <a:lumOff val="5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8" name="Oval 17"/>
          <p:cNvSpPr>
            <a:spLocks noChangeAspect="1"/>
          </p:cNvSpPr>
          <p:nvPr/>
        </p:nvSpPr>
        <p:spPr>
          <a:xfrm>
            <a:off x="2608711" y="3516230"/>
            <a:ext cx="32784" cy="70039"/>
          </a:xfrm>
          <a:prstGeom prst="ellipse">
            <a:avLst/>
          </a:prstGeom>
          <a:solidFill>
            <a:schemeClr val="bg1"/>
          </a:solidFill>
          <a:effectLst>
            <a:innerShdw dist="50800" dir="10800000">
              <a:schemeClr val="tx1">
                <a:lumMod val="50000"/>
                <a:lumOff val="5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04800" y="945438"/>
            <a:ext cx="1418978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rotary </a:t>
            </a:r>
          </a:p>
          <a:p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pinholes:</a:t>
            </a:r>
          </a:p>
          <a:p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300</a:t>
            </a:r>
          </a:p>
          <a:p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</a:t>
            </a:r>
          </a:p>
          <a:p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75</a:t>
            </a:r>
          </a:p>
          <a:p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</a:t>
            </a:r>
          </a:p>
          <a:p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</a:p>
          <a:p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</a:p>
          <a:p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endParaRPr lang="en-US" sz="2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Oval 25"/>
          <p:cNvSpPr>
            <a:spLocks noChangeAspect="1"/>
          </p:cNvSpPr>
          <p:nvPr/>
        </p:nvSpPr>
        <p:spPr>
          <a:xfrm>
            <a:off x="2282823" y="3857051"/>
            <a:ext cx="22393" cy="47837"/>
          </a:xfrm>
          <a:prstGeom prst="ellipse">
            <a:avLst/>
          </a:prstGeom>
          <a:solidFill>
            <a:schemeClr val="bg1"/>
          </a:solidFill>
          <a:effectLst>
            <a:innerShdw dist="50800" dir="10800000">
              <a:schemeClr val="tx1">
                <a:lumMod val="50000"/>
                <a:lumOff val="5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 flipH="1">
            <a:off x="125129" y="3851712"/>
            <a:ext cx="2183101" cy="60959"/>
          </a:xfrm>
          <a:prstGeom prst="rect">
            <a:avLst/>
          </a:prstGeom>
          <a:solidFill>
            <a:srgbClr val="00FF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20482" name="Picture 2" descr="http://bl831.als.lbl.gov/~mcfuser/shit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21423" y="4578571"/>
            <a:ext cx="5304397" cy="2110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6445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MRPI Technical Highlights</a:t>
            </a:r>
            <a:endParaRPr lang="en-US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458200" cy="5181600"/>
          </a:xfrm>
        </p:spPr>
        <p:txBody>
          <a:bodyPr>
            <a:normAutofit lnSpcReduction="10000"/>
          </a:bodyPr>
          <a:lstStyle/>
          <a:p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Dectris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Pilatus3 6M installation - May 2016</a:t>
            </a:r>
          </a:p>
          <a:p>
            <a:pPr lvl="1"/>
            <a:r>
              <a:rPr lang="en-US" sz="2400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 Hz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framing, 2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ms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dead time, </a:t>
            </a:r>
            <a:r>
              <a:rPr lang="en-US" sz="2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previously 0.3 Hz</a:t>
            </a:r>
          </a:p>
          <a:p>
            <a:pPr lvl="1"/>
            <a:r>
              <a:rPr lang="en-US" sz="2400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0.8%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calibration error, </a:t>
            </a:r>
            <a:r>
              <a:rPr lang="en-US" sz="2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previously 2.5%</a:t>
            </a:r>
          </a:p>
          <a:p>
            <a:pPr lvl="1"/>
            <a:r>
              <a:rPr lang="en-US" sz="2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Repaired and re-installed 6 times, 10% replaced</a:t>
            </a:r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Complete control system update</a:t>
            </a:r>
          </a:p>
          <a:p>
            <a:pPr lvl="1"/>
            <a:r>
              <a:rPr lang="en-US" sz="2400" dirty="0" err="1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Shutterless</a:t>
            </a:r>
            <a:r>
              <a:rPr lang="en-US" sz="2400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data collection</a:t>
            </a:r>
          </a:p>
          <a:p>
            <a:pPr lvl="1"/>
            <a:r>
              <a:rPr lang="en-US" sz="2400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2400" dirty="0" err="1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Rastering</a:t>
            </a:r>
            <a:r>
              <a:rPr lang="en-US" sz="2400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automated sample alignment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Re-write 64k lines of code</a:t>
            </a:r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Overhaul of data archiving infrastructure</a:t>
            </a:r>
          </a:p>
          <a:p>
            <a:pPr lvl="1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LTO4 to </a:t>
            </a:r>
            <a:r>
              <a:rPr lang="en-US" sz="2400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LTO6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, support USB3 </a:t>
            </a:r>
            <a:r>
              <a:rPr lang="en-US" sz="2400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user hard drives</a:t>
            </a:r>
          </a:p>
          <a:p>
            <a:r>
              <a:rPr lang="en-US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First remote data collection – Apr 2017</a:t>
            </a:r>
          </a:p>
          <a:p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457200"/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2973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1348"/>
            <a:ext cx="8229600" cy="1143000"/>
          </a:xfrm>
        </p:spPr>
        <p:txBody>
          <a:bodyPr/>
          <a:lstStyle/>
          <a:p>
            <a:r>
              <a:rPr lang="en-US" dirty="0" smtClean="0"/>
              <a:t>Crystal lifetime vs pinhole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7840227"/>
              </p:ext>
            </p:extLst>
          </p:nvPr>
        </p:nvGraphicFramePr>
        <p:xfrm>
          <a:off x="413656" y="1306278"/>
          <a:ext cx="8229600" cy="5120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7400"/>
                <a:gridCol w="2057400"/>
                <a:gridCol w="2057400"/>
                <a:gridCol w="20574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pinhole</a:t>
                      </a:r>
                    </a:p>
                    <a:p>
                      <a:pPr algn="ctr"/>
                      <a:r>
                        <a:rPr lang="en-US" sz="3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(µm)</a:t>
                      </a:r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beam size</a:t>
                      </a:r>
                      <a:r>
                        <a:rPr lang="en-US" sz="3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Cryo</a:t>
                      </a:r>
                      <a:r>
                        <a:rPr lang="en-US" sz="3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(min)</a:t>
                      </a:r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Room T</a:t>
                      </a:r>
                    </a:p>
                    <a:p>
                      <a:pPr algn="ctr"/>
                      <a:r>
                        <a:rPr lang="en-US" sz="3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(s)</a:t>
                      </a:r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60x80</a:t>
                      </a:r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1.7</a:t>
                      </a:r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75</a:t>
                      </a:r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60x78</a:t>
                      </a:r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2.0</a:t>
                      </a:r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</a:t>
                      </a:r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60x54</a:t>
                      </a:r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3.4</a:t>
                      </a:r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54x34</a:t>
                      </a:r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2.3</a:t>
                      </a:r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44x24</a:t>
                      </a:r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2.4</a:t>
                      </a:r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40x19</a:t>
                      </a:r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2.8</a:t>
                      </a:r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34x14</a:t>
                      </a:r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4.1</a:t>
                      </a:r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04145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4238898" y="6334780"/>
            <a:ext cx="92365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2800" b="1" dirty="0" smtClean="0">
                <a:solidFill>
                  <a:srgbClr val="000000"/>
                </a:solidFill>
                <a:cs typeface="Arial" charset="0"/>
              </a:rPr>
              <a:t>time</a:t>
            </a:r>
            <a:endParaRPr lang="en-US" altLang="en-US" sz="2800" b="1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7" name="Text Box 5"/>
          <p:cNvSpPr txBox="1">
            <a:spLocks noChangeArrowheads="1"/>
          </p:cNvSpPr>
          <p:nvPr/>
        </p:nvSpPr>
        <p:spPr bwMode="auto">
          <a:xfrm rot="-5400000">
            <a:off x="391396" y="3753207"/>
            <a:ext cx="166423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2800" b="1" dirty="0" smtClean="0">
                <a:solidFill>
                  <a:srgbClr val="000000"/>
                </a:solidFill>
                <a:cs typeface="Arial" charset="0"/>
              </a:rPr>
              <a:t>intensity</a:t>
            </a:r>
            <a:endParaRPr lang="en-US" altLang="en-US" sz="2800" b="1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6" name="Freeform 6"/>
          <p:cNvSpPr>
            <a:spLocks/>
          </p:cNvSpPr>
          <p:nvPr/>
        </p:nvSpPr>
        <p:spPr bwMode="auto">
          <a:xfrm>
            <a:off x="1770967" y="2511366"/>
            <a:ext cx="5826856" cy="3330671"/>
          </a:xfrm>
          <a:custGeom>
            <a:avLst/>
            <a:gdLst>
              <a:gd name="T0" fmla="*/ 0 w 1968"/>
              <a:gd name="T1" fmla="*/ 2147483647 h 1280"/>
              <a:gd name="T2" fmla="*/ 2147483647 w 1968"/>
              <a:gd name="T3" fmla="*/ 2147483647 h 1280"/>
              <a:gd name="T4" fmla="*/ 2147483647 w 1968"/>
              <a:gd name="T5" fmla="*/ 2147483647 h 1280"/>
              <a:gd name="T6" fmla="*/ 2147483647 w 1968"/>
              <a:gd name="T7" fmla="*/ 2147483647 h 1280"/>
              <a:gd name="T8" fmla="*/ 2147483647 w 1968"/>
              <a:gd name="T9" fmla="*/ 2147483647 h 1280"/>
              <a:gd name="T10" fmla="*/ 2147483647 w 1968"/>
              <a:gd name="T11" fmla="*/ 2147483647 h 1280"/>
              <a:gd name="T12" fmla="*/ 2147483647 w 1968"/>
              <a:gd name="T13" fmla="*/ 2147483647 h 1280"/>
              <a:gd name="T14" fmla="*/ 2147483647 w 1968"/>
              <a:gd name="T15" fmla="*/ 2147483647 h 128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connsiteX0" fmla="*/ 0 w 7141"/>
              <a:gd name="connsiteY0" fmla="*/ 9992 h 10005"/>
              <a:gd name="connsiteX1" fmla="*/ 312 w 7141"/>
              <a:gd name="connsiteY1" fmla="*/ 9376 h 10005"/>
              <a:gd name="connsiteX2" fmla="*/ 1531 w 7141"/>
              <a:gd name="connsiteY2" fmla="*/ 6751 h 10005"/>
              <a:gd name="connsiteX3" fmla="*/ 2263 w 7141"/>
              <a:gd name="connsiteY3" fmla="*/ 1 h 10005"/>
              <a:gd name="connsiteX4" fmla="*/ 2751 w 7141"/>
              <a:gd name="connsiteY4" fmla="*/ 6376 h 10005"/>
              <a:gd name="connsiteX5" fmla="*/ 3239 w 7141"/>
              <a:gd name="connsiteY5" fmla="*/ 8626 h 10005"/>
              <a:gd name="connsiteX6" fmla="*/ 4458 w 7141"/>
              <a:gd name="connsiteY6" fmla="*/ 9751 h 10005"/>
              <a:gd name="connsiteX7" fmla="*/ 7141 w 7141"/>
              <a:gd name="connsiteY7" fmla="*/ 9751 h 10005"/>
              <a:gd name="connsiteX0" fmla="*/ 0 w 10000"/>
              <a:gd name="connsiteY0" fmla="*/ 9987 h 10085"/>
              <a:gd name="connsiteX1" fmla="*/ 1388 w 10000"/>
              <a:gd name="connsiteY1" fmla="*/ 9733 h 10085"/>
              <a:gd name="connsiteX2" fmla="*/ 2144 w 10000"/>
              <a:gd name="connsiteY2" fmla="*/ 6748 h 10085"/>
              <a:gd name="connsiteX3" fmla="*/ 3169 w 10000"/>
              <a:gd name="connsiteY3" fmla="*/ 1 h 10085"/>
              <a:gd name="connsiteX4" fmla="*/ 3852 w 10000"/>
              <a:gd name="connsiteY4" fmla="*/ 6373 h 10085"/>
              <a:gd name="connsiteX5" fmla="*/ 4536 w 10000"/>
              <a:gd name="connsiteY5" fmla="*/ 8622 h 10085"/>
              <a:gd name="connsiteX6" fmla="*/ 6243 w 10000"/>
              <a:gd name="connsiteY6" fmla="*/ 9746 h 10085"/>
              <a:gd name="connsiteX7" fmla="*/ 10000 w 10000"/>
              <a:gd name="connsiteY7" fmla="*/ 9746 h 10085"/>
              <a:gd name="connsiteX0" fmla="*/ 0 w 10000"/>
              <a:gd name="connsiteY0" fmla="*/ 9987 h 10085"/>
              <a:gd name="connsiteX1" fmla="*/ 1388 w 10000"/>
              <a:gd name="connsiteY1" fmla="*/ 9733 h 10085"/>
              <a:gd name="connsiteX2" fmla="*/ 2144 w 10000"/>
              <a:gd name="connsiteY2" fmla="*/ 6748 h 10085"/>
              <a:gd name="connsiteX3" fmla="*/ 3169 w 10000"/>
              <a:gd name="connsiteY3" fmla="*/ 1 h 10085"/>
              <a:gd name="connsiteX4" fmla="*/ 4065 w 10000"/>
              <a:gd name="connsiteY4" fmla="*/ 6132 h 10085"/>
              <a:gd name="connsiteX5" fmla="*/ 4536 w 10000"/>
              <a:gd name="connsiteY5" fmla="*/ 8622 h 10085"/>
              <a:gd name="connsiteX6" fmla="*/ 6243 w 10000"/>
              <a:gd name="connsiteY6" fmla="*/ 9746 h 10085"/>
              <a:gd name="connsiteX7" fmla="*/ 10000 w 10000"/>
              <a:gd name="connsiteY7" fmla="*/ 9746 h 10085"/>
              <a:gd name="connsiteX0" fmla="*/ 0 w 6243"/>
              <a:gd name="connsiteY0" fmla="*/ 9987 h 10085"/>
              <a:gd name="connsiteX1" fmla="*/ 1388 w 6243"/>
              <a:gd name="connsiteY1" fmla="*/ 9733 h 10085"/>
              <a:gd name="connsiteX2" fmla="*/ 2144 w 6243"/>
              <a:gd name="connsiteY2" fmla="*/ 6748 h 10085"/>
              <a:gd name="connsiteX3" fmla="*/ 3169 w 6243"/>
              <a:gd name="connsiteY3" fmla="*/ 1 h 10085"/>
              <a:gd name="connsiteX4" fmla="*/ 4065 w 6243"/>
              <a:gd name="connsiteY4" fmla="*/ 6132 h 10085"/>
              <a:gd name="connsiteX5" fmla="*/ 4536 w 6243"/>
              <a:gd name="connsiteY5" fmla="*/ 8622 h 10085"/>
              <a:gd name="connsiteX6" fmla="*/ 6243 w 6243"/>
              <a:gd name="connsiteY6" fmla="*/ 9746 h 10085"/>
              <a:gd name="connsiteX0" fmla="*/ 0 w 10000"/>
              <a:gd name="connsiteY0" fmla="*/ 9903 h 10012"/>
              <a:gd name="connsiteX1" fmla="*/ 2223 w 10000"/>
              <a:gd name="connsiteY1" fmla="*/ 9651 h 10012"/>
              <a:gd name="connsiteX2" fmla="*/ 3434 w 10000"/>
              <a:gd name="connsiteY2" fmla="*/ 6691 h 10012"/>
              <a:gd name="connsiteX3" fmla="*/ 5076 w 10000"/>
              <a:gd name="connsiteY3" fmla="*/ 1 h 10012"/>
              <a:gd name="connsiteX4" fmla="*/ 6511 w 10000"/>
              <a:gd name="connsiteY4" fmla="*/ 6080 h 10012"/>
              <a:gd name="connsiteX5" fmla="*/ 7266 w 10000"/>
              <a:gd name="connsiteY5" fmla="*/ 8549 h 10012"/>
              <a:gd name="connsiteX6" fmla="*/ 10000 w 10000"/>
              <a:gd name="connsiteY6" fmla="*/ 10012 h 10012"/>
              <a:gd name="connsiteX0" fmla="*/ 0 w 10000"/>
              <a:gd name="connsiteY0" fmla="*/ 9903 h 10012"/>
              <a:gd name="connsiteX1" fmla="*/ 2223 w 10000"/>
              <a:gd name="connsiteY1" fmla="*/ 9651 h 10012"/>
              <a:gd name="connsiteX2" fmla="*/ 3434 w 10000"/>
              <a:gd name="connsiteY2" fmla="*/ 6691 h 10012"/>
              <a:gd name="connsiteX3" fmla="*/ 5076 w 10000"/>
              <a:gd name="connsiteY3" fmla="*/ 1 h 10012"/>
              <a:gd name="connsiteX4" fmla="*/ 6511 w 10000"/>
              <a:gd name="connsiteY4" fmla="*/ 6080 h 10012"/>
              <a:gd name="connsiteX5" fmla="*/ 7620 w 10000"/>
              <a:gd name="connsiteY5" fmla="*/ 9401 h 10012"/>
              <a:gd name="connsiteX6" fmla="*/ 10000 w 10000"/>
              <a:gd name="connsiteY6" fmla="*/ 10012 h 10012"/>
              <a:gd name="connsiteX0" fmla="*/ 0 w 10000"/>
              <a:gd name="connsiteY0" fmla="*/ 9903 h 10012"/>
              <a:gd name="connsiteX1" fmla="*/ 2223 w 10000"/>
              <a:gd name="connsiteY1" fmla="*/ 9651 h 10012"/>
              <a:gd name="connsiteX2" fmla="*/ 3434 w 10000"/>
              <a:gd name="connsiteY2" fmla="*/ 6691 h 10012"/>
              <a:gd name="connsiteX3" fmla="*/ 5076 w 10000"/>
              <a:gd name="connsiteY3" fmla="*/ 1 h 10012"/>
              <a:gd name="connsiteX4" fmla="*/ 6511 w 10000"/>
              <a:gd name="connsiteY4" fmla="*/ 6080 h 10012"/>
              <a:gd name="connsiteX5" fmla="*/ 7620 w 10000"/>
              <a:gd name="connsiteY5" fmla="*/ 9401 h 10012"/>
              <a:gd name="connsiteX6" fmla="*/ 10000 w 10000"/>
              <a:gd name="connsiteY6" fmla="*/ 10012 h 10012"/>
              <a:gd name="connsiteX0" fmla="*/ 0 w 10000"/>
              <a:gd name="connsiteY0" fmla="*/ 9903 h 10012"/>
              <a:gd name="connsiteX1" fmla="*/ 2223 w 10000"/>
              <a:gd name="connsiteY1" fmla="*/ 9651 h 10012"/>
              <a:gd name="connsiteX2" fmla="*/ 3434 w 10000"/>
              <a:gd name="connsiteY2" fmla="*/ 6691 h 10012"/>
              <a:gd name="connsiteX3" fmla="*/ 5076 w 10000"/>
              <a:gd name="connsiteY3" fmla="*/ 1 h 10012"/>
              <a:gd name="connsiteX4" fmla="*/ 6511 w 10000"/>
              <a:gd name="connsiteY4" fmla="*/ 6080 h 10012"/>
              <a:gd name="connsiteX5" fmla="*/ 7620 w 10000"/>
              <a:gd name="connsiteY5" fmla="*/ 9401 h 10012"/>
              <a:gd name="connsiteX6" fmla="*/ 10000 w 10000"/>
              <a:gd name="connsiteY6" fmla="*/ 10012 h 10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00" h="10012">
                <a:moveTo>
                  <a:pt x="0" y="9903"/>
                </a:moveTo>
                <a:cubicBezTo>
                  <a:pt x="2736" y="9616"/>
                  <a:pt x="1629" y="9991"/>
                  <a:pt x="2223" y="9651"/>
                </a:cubicBezTo>
                <a:cubicBezTo>
                  <a:pt x="2817" y="9311"/>
                  <a:pt x="2959" y="8299"/>
                  <a:pt x="3434" y="6691"/>
                </a:cubicBezTo>
                <a:cubicBezTo>
                  <a:pt x="3910" y="5083"/>
                  <a:pt x="4564" y="103"/>
                  <a:pt x="5076" y="1"/>
                </a:cubicBezTo>
                <a:cubicBezTo>
                  <a:pt x="5589" y="-101"/>
                  <a:pt x="6087" y="4513"/>
                  <a:pt x="6511" y="6080"/>
                </a:cubicBezTo>
                <a:cubicBezTo>
                  <a:pt x="6935" y="7647"/>
                  <a:pt x="7039" y="8746"/>
                  <a:pt x="7620" y="9401"/>
                </a:cubicBezTo>
                <a:cubicBezTo>
                  <a:pt x="8201" y="10056"/>
                  <a:pt x="8542" y="9825"/>
                  <a:pt x="10000" y="10012"/>
                </a:cubicBezTo>
              </a:path>
            </a:pathLst>
          </a:custGeom>
          <a:solidFill>
            <a:srgbClr val="00B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/>
          <a:lstStyle/>
          <a:p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4069724" y="1886739"/>
            <a:ext cx="1314784" cy="3953814"/>
            <a:chOff x="4069724" y="1326524"/>
            <a:chExt cx="1314784" cy="3953814"/>
          </a:xfrm>
        </p:grpSpPr>
        <p:sp>
          <p:nvSpPr>
            <p:cNvPr id="2" name="Rectangle 1"/>
            <p:cNvSpPr/>
            <p:nvPr/>
          </p:nvSpPr>
          <p:spPr>
            <a:xfrm>
              <a:off x="4481848" y="1815921"/>
              <a:ext cx="489397" cy="3464417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4069724" y="1326524"/>
              <a:ext cx="131478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solidFill>
                    <a:srgbClr val="FF0000"/>
                  </a:solidFill>
                  <a:cs typeface="Arial" charset="0"/>
                </a:rPr>
                <a:t>2.03 </a:t>
              </a:r>
              <a:r>
                <a:rPr lang="en-US" sz="2400" b="1" dirty="0" err="1" smtClean="0">
                  <a:solidFill>
                    <a:srgbClr val="FF0000"/>
                  </a:solidFill>
                  <a:cs typeface="Arial" charset="0"/>
                </a:rPr>
                <a:t>ms</a:t>
              </a:r>
              <a:endParaRPr lang="en-US" sz="2400" b="1" dirty="0">
                <a:solidFill>
                  <a:srgbClr val="FF0000"/>
                </a:solidFill>
                <a:cs typeface="Arial" charset="0"/>
              </a:endParaRPr>
            </a:p>
          </p:txBody>
        </p:sp>
      </p:grpSp>
      <p:sp>
        <p:nvSpPr>
          <p:cNvPr id="11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296863"/>
            <a:ext cx="7772400" cy="1455737"/>
          </a:xfrm>
        </p:spPr>
        <p:txBody>
          <a:bodyPr/>
          <a:lstStyle/>
          <a:p>
            <a:pPr eaLnBrk="1" hangingPunct="1"/>
            <a:r>
              <a:rPr lang="en-US" altLang="en-US" sz="5400" dirty="0" smtClean="0"/>
              <a:t>Optimal exposure time</a:t>
            </a:r>
            <a:r>
              <a:rPr lang="en-US" altLang="en-US" sz="4000" dirty="0" smtClean="0"/>
              <a:t/>
            </a:r>
            <a:br>
              <a:rPr lang="en-US" altLang="en-US" sz="4000" dirty="0" smtClean="0"/>
            </a:br>
            <a:r>
              <a:rPr lang="en-US" altLang="en-US" sz="2800" dirty="0" smtClean="0"/>
              <a:t>(anomalous on a PAD)</a:t>
            </a:r>
          </a:p>
        </p:txBody>
      </p:sp>
    </p:spTree>
    <p:extLst>
      <p:ext uri="{BB962C8B-B14F-4D97-AF65-F5344CB8AC3E}">
        <p14:creationId xmlns:p14="http://schemas.microsoft.com/office/powerpoint/2010/main" val="94658782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3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296863"/>
            <a:ext cx="7772400" cy="1455737"/>
          </a:xfrm>
        </p:spPr>
        <p:txBody>
          <a:bodyPr/>
          <a:lstStyle/>
          <a:p>
            <a:pPr eaLnBrk="1" hangingPunct="1"/>
            <a:r>
              <a:rPr lang="en-US" altLang="en-US" sz="5400" dirty="0" smtClean="0"/>
              <a:t>Optimal exposure time</a:t>
            </a:r>
            <a:r>
              <a:rPr lang="en-US" altLang="en-US" sz="4000" dirty="0" smtClean="0"/>
              <a:t/>
            </a:r>
            <a:br>
              <a:rPr lang="en-US" altLang="en-US" sz="4000" dirty="0" smtClean="0"/>
            </a:br>
            <a:r>
              <a:rPr lang="en-US" altLang="en-US" sz="2800" dirty="0" smtClean="0"/>
              <a:t>(anomalous on a PAD)</a:t>
            </a:r>
          </a:p>
        </p:txBody>
      </p:sp>
      <p:sp>
        <p:nvSpPr>
          <p:cNvPr id="209924" name="Rectangle 4"/>
          <p:cNvSpPr>
            <a:spLocks noChangeArrowheads="1"/>
          </p:cNvSpPr>
          <p:nvPr/>
        </p:nvSpPr>
        <p:spPr bwMode="auto">
          <a:xfrm>
            <a:off x="0" y="3124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>
              <a:solidFill>
                <a:srgbClr val="000000"/>
              </a:solidFill>
              <a:cs typeface="Arial" pitchFamily="34" charset="0"/>
            </a:endParaRPr>
          </a:p>
        </p:txBody>
      </p:sp>
      <p:graphicFrame>
        <p:nvGraphicFramePr>
          <p:cNvPr id="209925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92745135"/>
              </p:ext>
            </p:extLst>
          </p:nvPr>
        </p:nvGraphicFramePr>
        <p:xfrm>
          <a:off x="3001963" y="2447925"/>
          <a:ext cx="3011487" cy="795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85" name="Equation" r:id="rId3" imgW="876240" imgH="228600" progId="Equation.3">
                  <p:embed/>
                </p:oleObj>
              </mc:Choice>
              <mc:Fallback>
                <p:oleObj name="Equation" r:id="rId3" imgW="87624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01963" y="2447925"/>
                        <a:ext cx="3011487" cy="7953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9926" name="Text Box 6"/>
          <p:cNvSpPr txBox="1">
            <a:spLocks noChangeArrowheads="1"/>
          </p:cNvSpPr>
          <p:nvPr/>
        </p:nvSpPr>
        <p:spPr bwMode="auto">
          <a:xfrm>
            <a:off x="504825" y="4144963"/>
            <a:ext cx="5226111" cy="1877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i="1" dirty="0" err="1" smtClean="0">
                <a:solidFill>
                  <a:srgbClr val="000000"/>
                </a:solidFill>
                <a:latin typeface="Arial"/>
                <a:cs typeface="Arial" pitchFamily="34" charset="0"/>
              </a:rPr>
              <a:t>t</a:t>
            </a:r>
            <a:r>
              <a:rPr lang="en-US" altLang="en-US" sz="2800" i="1" baseline="-25000" dirty="0" err="1" smtClean="0">
                <a:solidFill>
                  <a:srgbClr val="000000"/>
                </a:solidFill>
                <a:latin typeface="Arial"/>
                <a:cs typeface="Arial" pitchFamily="34" charset="0"/>
              </a:rPr>
              <a:t>mad</a:t>
            </a:r>
            <a:r>
              <a:rPr lang="en-US" altLang="en-US" sz="2800" i="1" dirty="0" smtClean="0">
                <a:solidFill>
                  <a:srgbClr val="000000"/>
                </a:solidFill>
                <a:latin typeface="Arial"/>
                <a:cs typeface="Arial" pitchFamily="34" charset="0"/>
              </a:rPr>
              <a:t> </a:t>
            </a:r>
            <a:r>
              <a:rPr lang="en-US" altLang="en-US" sz="2800" dirty="0">
                <a:solidFill>
                  <a:srgbClr val="000000"/>
                </a:solidFill>
                <a:latin typeface="Arial"/>
                <a:cs typeface="Arial" pitchFamily="34" charset="0"/>
              </a:rPr>
              <a:t>	Optimal exposure time </a:t>
            </a:r>
            <a:r>
              <a:rPr lang="en-US" altLang="en-US" sz="2800" dirty="0" smtClean="0">
                <a:solidFill>
                  <a:srgbClr val="000000"/>
                </a:solidFill>
                <a:latin typeface="Arial"/>
                <a:cs typeface="Arial" pitchFamily="34" charset="0"/>
              </a:rPr>
              <a:t>(</a:t>
            </a:r>
            <a:r>
              <a:rPr lang="en-US" altLang="en-US" sz="2800" dirty="0">
                <a:solidFill>
                  <a:srgbClr val="000000"/>
                </a:solidFill>
                <a:latin typeface="Arial"/>
                <a:cs typeface="Arial" pitchFamily="34" charset="0"/>
              </a:rPr>
              <a:t>s)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i="1" dirty="0" err="1" smtClean="0">
                <a:solidFill>
                  <a:srgbClr val="000000"/>
                </a:solidFill>
                <a:latin typeface="Arial"/>
                <a:cs typeface="Arial" pitchFamily="34" charset="0"/>
              </a:rPr>
              <a:t>t</a:t>
            </a:r>
            <a:r>
              <a:rPr lang="en-US" altLang="en-US" sz="2800" i="1" baseline="-25000" dirty="0" err="1" smtClean="0">
                <a:solidFill>
                  <a:srgbClr val="000000"/>
                </a:solidFill>
                <a:latin typeface="Arial"/>
                <a:cs typeface="Arial" pitchFamily="34" charset="0"/>
              </a:rPr>
              <a:t>ro</a:t>
            </a:r>
            <a:r>
              <a:rPr lang="en-US" altLang="en-US" sz="2800" i="1" dirty="0" smtClean="0">
                <a:solidFill>
                  <a:srgbClr val="000000"/>
                </a:solidFill>
                <a:latin typeface="Arial"/>
                <a:cs typeface="Arial" pitchFamily="34" charset="0"/>
              </a:rPr>
              <a:t> </a:t>
            </a:r>
            <a:r>
              <a:rPr lang="en-US" altLang="en-US" sz="2800" dirty="0">
                <a:solidFill>
                  <a:srgbClr val="000000"/>
                </a:solidFill>
                <a:latin typeface="Arial"/>
                <a:cs typeface="Arial" pitchFamily="34" charset="0"/>
              </a:rPr>
              <a:t>	</a:t>
            </a:r>
            <a:r>
              <a:rPr lang="en-US" altLang="en-US" sz="2800" dirty="0" smtClean="0">
                <a:solidFill>
                  <a:srgbClr val="000000"/>
                </a:solidFill>
                <a:latin typeface="Arial"/>
                <a:cs typeface="Arial" pitchFamily="34" charset="0"/>
              </a:rPr>
              <a:t>read-out time (s)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dirty="0">
                <a:solidFill>
                  <a:srgbClr val="000000"/>
                </a:solidFill>
                <a:latin typeface="Arial"/>
                <a:cs typeface="Arial" pitchFamily="34" charset="0"/>
              </a:rPr>
              <a:t>	</a:t>
            </a:r>
            <a:r>
              <a:rPr lang="en-US" altLang="en-US" sz="2800" dirty="0" smtClean="0">
                <a:solidFill>
                  <a:srgbClr val="000000"/>
                </a:solidFill>
                <a:latin typeface="Arial"/>
                <a:cs typeface="Arial" pitchFamily="34" charset="0"/>
              </a:rPr>
              <a:t>2.03 </a:t>
            </a:r>
            <a:r>
              <a:rPr lang="en-US" altLang="en-US" sz="2800" dirty="0" err="1" smtClean="0">
                <a:solidFill>
                  <a:srgbClr val="000000"/>
                </a:solidFill>
                <a:latin typeface="Arial"/>
                <a:cs typeface="Arial" pitchFamily="34" charset="0"/>
              </a:rPr>
              <a:t>ms</a:t>
            </a:r>
            <a:r>
              <a:rPr lang="en-US" altLang="en-US" sz="2800" dirty="0" smtClean="0">
                <a:solidFill>
                  <a:srgbClr val="000000"/>
                </a:solidFill>
                <a:latin typeface="Arial"/>
                <a:cs typeface="Arial" pitchFamily="34" charset="0"/>
              </a:rPr>
              <a:t> on Pilatus</a:t>
            </a:r>
            <a:r>
              <a:rPr lang="en-US" altLang="en-US" sz="2800" baseline="30000" dirty="0" smtClean="0">
                <a:solidFill>
                  <a:srgbClr val="000000"/>
                </a:solidFill>
                <a:latin typeface="Arial"/>
                <a:cs typeface="Arial" pitchFamily="34" charset="0"/>
              </a:rPr>
              <a:t>3</a:t>
            </a:r>
            <a:r>
              <a:rPr lang="en-US" altLang="en-US" sz="2800" dirty="0" smtClean="0">
                <a:solidFill>
                  <a:srgbClr val="000000"/>
                </a:solidFill>
                <a:latin typeface="Arial"/>
                <a:cs typeface="Arial" pitchFamily="34" charset="0"/>
              </a:rPr>
              <a:t> </a:t>
            </a:r>
            <a:r>
              <a:rPr lang="en-US" altLang="en-US" sz="2800" dirty="0">
                <a:solidFill>
                  <a:srgbClr val="000000"/>
                </a:solidFill>
                <a:latin typeface="Arial"/>
                <a:cs typeface="Arial" pitchFamily="34" charset="0"/>
              </a:rPr>
              <a:t>S</a:t>
            </a:r>
            <a:endParaRPr lang="en-US" altLang="en-US" sz="2800" dirty="0" smtClean="0">
              <a:solidFill>
                <a:srgbClr val="000000"/>
              </a:solidFill>
              <a:latin typeface="Arial"/>
              <a:cs typeface="Arial" pitchFamily="34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dirty="0">
                <a:solidFill>
                  <a:srgbClr val="000000"/>
                </a:solidFill>
                <a:latin typeface="Arial"/>
                <a:cs typeface="Arial" pitchFamily="34" charset="0"/>
              </a:rPr>
              <a:t>	</a:t>
            </a:r>
            <a:r>
              <a:rPr lang="en-US" altLang="en-US" sz="2800" dirty="0" smtClean="0">
                <a:solidFill>
                  <a:srgbClr val="000000"/>
                </a:solidFill>
                <a:latin typeface="Arial"/>
                <a:cs typeface="Arial" pitchFamily="34" charset="0"/>
              </a:rPr>
              <a:t>0.95 </a:t>
            </a:r>
            <a:r>
              <a:rPr lang="en-US" altLang="en-US" sz="2800" dirty="0" err="1">
                <a:solidFill>
                  <a:srgbClr val="000000"/>
                </a:solidFill>
                <a:latin typeface="Arial"/>
                <a:cs typeface="Arial" pitchFamily="34" charset="0"/>
              </a:rPr>
              <a:t>m</a:t>
            </a:r>
            <a:r>
              <a:rPr lang="en-US" altLang="en-US" sz="2800" dirty="0" err="1" smtClean="0">
                <a:solidFill>
                  <a:srgbClr val="000000"/>
                </a:solidFill>
                <a:latin typeface="Arial"/>
                <a:cs typeface="Arial" pitchFamily="34" charset="0"/>
              </a:rPr>
              <a:t>s</a:t>
            </a:r>
            <a:r>
              <a:rPr lang="en-US" altLang="en-US" sz="2800" dirty="0" smtClean="0">
                <a:solidFill>
                  <a:srgbClr val="000000"/>
                </a:solidFill>
                <a:latin typeface="Arial"/>
                <a:cs typeface="Arial" pitchFamily="34" charset="0"/>
              </a:rPr>
              <a:t> on Pilatus</a:t>
            </a:r>
            <a:r>
              <a:rPr lang="en-US" altLang="en-US" sz="2800" baseline="30000" dirty="0" smtClean="0">
                <a:solidFill>
                  <a:srgbClr val="000000"/>
                </a:solidFill>
                <a:latin typeface="Arial"/>
                <a:cs typeface="Arial" pitchFamily="34" charset="0"/>
              </a:rPr>
              <a:t>3</a:t>
            </a:r>
            <a:r>
              <a:rPr lang="en-US" altLang="en-US" sz="2800" dirty="0" smtClean="0">
                <a:solidFill>
                  <a:srgbClr val="000000"/>
                </a:solidFill>
                <a:latin typeface="Arial"/>
                <a:cs typeface="Arial" pitchFamily="34" charset="0"/>
              </a:rPr>
              <a:t> X</a:t>
            </a:r>
            <a:endParaRPr lang="en-US" altLang="en-US" sz="2800" dirty="0">
              <a:solidFill>
                <a:srgbClr val="000000"/>
              </a:solidFill>
              <a:latin typeface="Arial"/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019800" y="3200400"/>
            <a:ext cx="2273379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solidFill>
                  <a:srgbClr val="000000"/>
                </a:solidFill>
                <a:cs typeface="Arial" charset="0"/>
              </a:rPr>
              <a:t>Pilatus 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solidFill>
                  <a:srgbClr val="FF0000"/>
                </a:solidFill>
                <a:cs typeface="Arial" charset="0"/>
              </a:rPr>
              <a:t>&gt;0.2 s/frame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solidFill>
                  <a:srgbClr val="000000"/>
                </a:solidFill>
                <a:cs typeface="Arial" charset="0"/>
              </a:rPr>
              <a:t>Upgrade: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solidFill>
                  <a:srgbClr val="FF0000"/>
                </a:solidFill>
                <a:cs typeface="Arial" charset="0"/>
              </a:rPr>
              <a:t>&gt;0.1 s/frame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6000" y="5105400"/>
            <a:ext cx="260039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solidFill>
                  <a:srgbClr val="000000"/>
                </a:solidFill>
                <a:cs typeface="Arial" charset="0"/>
              </a:rPr>
              <a:t>8.3.1 is too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000000"/>
                </a:solidFill>
                <a:cs typeface="Arial" charset="0"/>
              </a:rPr>
              <a:t>h</a:t>
            </a:r>
            <a:r>
              <a:rPr lang="en-US" sz="2800" b="1" dirty="0" smtClean="0">
                <a:solidFill>
                  <a:srgbClr val="000000"/>
                </a:solidFill>
                <a:cs typeface="Arial" charset="0"/>
              </a:rPr>
              <a:t>ot for Pilatus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485198" y="6096000"/>
            <a:ext cx="33425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solidFill>
                  <a:srgbClr val="C00000"/>
                </a:solidFill>
                <a:cs typeface="Arial" charset="0"/>
              </a:rPr>
              <a:t>Attenuate for MAD</a:t>
            </a:r>
          </a:p>
        </p:txBody>
      </p:sp>
    </p:spTree>
    <p:extLst>
      <p:ext uri="{BB962C8B-B14F-4D97-AF65-F5344CB8AC3E}">
        <p14:creationId xmlns:p14="http://schemas.microsoft.com/office/powerpoint/2010/main" val="1464306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% exposure_time.com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25896" y="1726908"/>
            <a:ext cx="8753061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cs typeface="Arial" charset="0"/>
              </a:rPr>
              <a:t>  The last tune up was at  11111.0 eV (1.11587 A) </a:t>
            </a:r>
            <a:r>
              <a:rPr lang="en-US" dirty="0" err="1">
                <a:solidFill>
                  <a:srgbClr val="000000"/>
                </a:solidFill>
                <a:cs typeface="Arial" charset="0"/>
              </a:rPr>
              <a:t>convergance</a:t>
            </a:r>
            <a:r>
              <a:rPr lang="en-US" dirty="0">
                <a:solidFill>
                  <a:srgbClr val="000000"/>
                </a:solidFill>
                <a:cs typeface="Arial" charset="0"/>
              </a:rPr>
              <a:t>: 2 x 0.35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  <a:cs typeface="Arial" charset="0"/>
              </a:rPr>
              <a:t>with </a:t>
            </a:r>
            <a:r>
              <a:rPr lang="en-US" dirty="0">
                <a:solidFill>
                  <a:srgbClr val="C00000"/>
                </a:solidFill>
                <a:cs typeface="Arial" charset="0"/>
              </a:rPr>
              <a:t>Dose Rate  47280  </a:t>
            </a:r>
            <a:r>
              <a:rPr lang="en-US" dirty="0" err="1">
                <a:solidFill>
                  <a:srgbClr val="C00000"/>
                </a:solidFill>
                <a:cs typeface="Arial" charset="0"/>
              </a:rPr>
              <a:t>Gy</a:t>
            </a:r>
            <a:r>
              <a:rPr lang="en-US" dirty="0">
                <a:solidFill>
                  <a:srgbClr val="C00000"/>
                </a:solidFill>
                <a:cs typeface="Arial" charset="0"/>
              </a:rPr>
              <a:t>/s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cs typeface="Arial" charset="0"/>
              </a:rPr>
              <a:t>Based on a Dose Rate of 4.73e+04 Grays/Sec at 2 </a:t>
            </a:r>
            <a:r>
              <a:rPr lang="en-US" dirty="0" err="1">
                <a:solidFill>
                  <a:srgbClr val="000000"/>
                </a:solidFill>
                <a:cs typeface="Arial" charset="0"/>
              </a:rPr>
              <a:t>mRad</a:t>
            </a:r>
            <a:r>
              <a:rPr lang="en-US" dirty="0">
                <a:solidFill>
                  <a:srgbClr val="000000"/>
                </a:solidFill>
                <a:cs typeface="Arial" charset="0"/>
              </a:rPr>
              <a:t> with slits 100.00% flux, the Dose Rate now at 2.0000 </a:t>
            </a:r>
            <a:r>
              <a:rPr lang="en-US" dirty="0" err="1">
                <a:solidFill>
                  <a:srgbClr val="000000"/>
                </a:solidFill>
                <a:cs typeface="Arial" charset="0"/>
              </a:rPr>
              <a:t>mRad</a:t>
            </a:r>
            <a:r>
              <a:rPr lang="en-US" dirty="0">
                <a:solidFill>
                  <a:srgbClr val="000000"/>
                </a:solidFill>
                <a:cs typeface="Arial" charset="0"/>
              </a:rPr>
              <a:t>, or 100.00% flux, is 4.73e+04 Grays/Sec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cs typeface="Arial" charset="0"/>
              </a:rPr>
              <a:t>What is the current, or expected dose rate (</a:t>
            </a:r>
            <a:r>
              <a:rPr lang="en-US" dirty="0" err="1">
                <a:solidFill>
                  <a:srgbClr val="000000"/>
                </a:solidFill>
                <a:cs typeface="Arial" charset="0"/>
              </a:rPr>
              <a:t>Gy</a:t>
            </a:r>
            <a:r>
              <a:rPr lang="en-US" dirty="0">
                <a:solidFill>
                  <a:srgbClr val="000000"/>
                </a:solidFill>
                <a:cs typeface="Arial" charset="0"/>
              </a:rPr>
              <a:t>/s) [4.73e+04] : --&gt;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cs typeface="Arial" charset="0"/>
              </a:rPr>
              <a:t>Expected 1/2 life dose of typical protein crystals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C00000"/>
                </a:solidFill>
                <a:cs typeface="Arial" charset="0"/>
              </a:rPr>
              <a:t>Native    2e+7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cs typeface="Arial" charset="0"/>
              </a:rPr>
              <a:t>MAD       5e+6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cs typeface="Arial" charset="0"/>
              </a:rPr>
              <a:t>S SAD     3e+6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cs typeface="Arial" charset="0"/>
              </a:rPr>
              <a:t>Br/I/RNA  1e+6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cs typeface="Arial" charset="0"/>
              </a:rPr>
              <a:t>RT        2e+5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cs typeface="Arial" charset="0"/>
              </a:rPr>
              <a:t>What is the Max total dose YOU want: [2e+7] --&gt;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cs typeface="Arial" charset="0"/>
              </a:rPr>
              <a:t>Total time for dataset must not exceed </a:t>
            </a:r>
            <a:r>
              <a:rPr lang="en-US" dirty="0">
                <a:solidFill>
                  <a:srgbClr val="C00000"/>
                </a:solidFill>
                <a:cs typeface="Arial" charset="0"/>
              </a:rPr>
              <a:t>422.8</a:t>
            </a:r>
            <a:r>
              <a:rPr lang="en-US" dirty="0">
                <a:solidFill>
                  <a:srgbClr val="000000"/>
                </a:solidFill>
                <a:cs typeface="Arial" charset="0"/>
              </a:rPr>
              <a:t> seconds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cs typeface="Arial" charset="0"/>
              </a:rPr>
              <a:t>How many frames will be in this data set [</a:t>
            </a:r>
            <a:r>
              <a:rPr lang="en-US" dirty="0">
                <a:solidFill>
                  <a:srgbClr val="C00000"/>
                </a:solidFill>
                <a:cs typeface="Arial" charset="0"/>
              </a:rPr>
              <a:t>1800</a:t>
            </a:r>
            <a:r>
              <a:rPr lang="en-US" dirty="0">
                <a:solidFill>
                  <a:srgbClr val="000000"/>
                </a:solidFill>
                <a:cs typeface="Arial" charset="0"/>
              </a:rPr>
              <a:t>]: --&gt;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cs typeface="Arial" charset="0"/>
              </a:rPr>
              <a:t>   Based on these parameters, the exposure time can be up to </a:t>
            </a:r>
            <a:r>
              <a:rPr lang="en-US" dirty="0">
                <a:solidFill>
                  <a:srgbClr val="C00000"/>
                </a:solidFill>
                <a:cs typeface="Arial" charset="0"/>
              </a:rPr>
              <a:t>0.235 seconds/frame</a:t>
            </a:r>
            <a:r>
              <a:rPr lang="en-US" dirty="0">
                <a:solidFill>
                  <a:srgbClr val="000000"/>
                </a:solidFill>
                <a:cs typeface="Arial" charset="0"/>
              </a:rPr>
              <a:t>, or 4.73e+04 </a:t>
            </a:r>
            <a:r>
              <a:rPr lang="en-US" dirty="0" err="1">
                <a:solidFill>
                  <a:srgbClr val="000000"/>
                </a:solidFill>
                <a:cs typeface="Arial" charset="0"/>
              </a:rPr>
              <a:t>Gy</a:t>
            </a:r>
            <a:r>
              <a:rPr lang="en-US" dirty="0">
                <a:solidFill>
                  <a:srgbClr val="000000"/>
                </a:solidFill>
                <a:cs typeface="Arial" charset="0"/>
              </a:rPr>
              <a:t>/s</a:t>
            </a:r>
          </a:p>
        </p:txBody>
      </p:sp>
    </p:spTree>
    <p:extLst>
      <p:ext uri="{BB962C8B-B14F-4D97-AF65-F5344CB8AC3E}">
        <p14:creationId xmlns:p14="http://schemas.microsoft.com/office/powerpoint/2010/main" val="1070065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2578" y="105562"/>
            <a:ext cx="6472766" cy="663901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4489" y="58702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srgbClr val="000000"/>
              </a:solidFill>
              <a:cs typeface="Arial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335346" y="4489387"/>
            <a:ext cx="1743364" cy="1477328"/>
            <a:chOff x="72556" y="3222925"/>
            <a:chExt cx="1743364" cy="1477328"/>
          </a:xfrm>
        </p:grpSpPr>
        <p:sp>
          <p:nvSpPr>
            <p:cNvPr id="7" name="Rectangle 6"/>
            <p:cNvSpPr/>
            <p:nvPr/>
          </p:nvSpPr>
          <p:spPr>
            <a:xfrm>
              <a:off x="72556" y="3258542"/>
              <a:ext cx="1743364" cy="141595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26446" y="3222925"/>
              <a:ext cx="1111202" cy="1477328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000" dirty="0" smtClean="0">
                  <a:solidFill>
                    <a:srgbClr val="000000"/>
                  </a:solidFill>
                  <a:cs typeface="Arial" charset="0"/>
                </a:rPr>
                <a:t>1% high</a:t>
              </a:r>
            </a:p>
            <a:p>
              <a:pPr>
                <a:lnSpc>
                  <a:spcPct val="150000"/>
                </a:lnSpc>
              </a:pPr>
              <a:r>
                <a:rPr lang="en-US" sz="2000" dirty="0" smtClean="0">
                  <a:solidFill>
                    <a:srgbClr val="000000"/>
                  </a:solidFill>
                  <a:cs typeface="Arial" charset="0"/>
                </a:rPr>
                <a:t>average</a:t>
              </a:r>
            </a:p>
            <a:p>
              <a:pPr>
                <a:lnSpc>
                  <a:spcPct val="150000"/>
                </a:lnSpc>
              </a:pPr>
              <a:r>
                <a:rPr lang="en-US" sz="2000" dirty="0" smtClean="0">
                  <a:solidFill>
                    <a:srgbClr val="000000"/>
                  </a:solidFill>
                  <a:cs typeface="Arial" charset="0"/>
                </a:rPr>
                <a:t>1% low</a:t>
              </a:r>
            </a:p>
          </p:txBody>
        </p:sp>
        <p:cxnSp>
          <p:nvCxnSpPr>
            <p:cNvPr id="9" name="Straight Connector 8"/>
            <p:cNvCxnSpPr/>
            <p:nvPr/>
          </p:nvCxnSpPr>
          <p:spPr>
            <a:xfrm>
              <a:off x="375353" y="3508583"/>
              <a:ext cx="281872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375353" y="4003882"/>
              <a:ext cx="281872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373048" y="4461620"/>
              <a:ext cx="281872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11"/>
            <p:cNvSpPr/>
            <p:nvPr/>
          </p:nvSpPr>
          <p:spPr>
            <a:xfrm>
              <a:off x="162896" y="3503821"/>
              <a:ext cx="424913" cy="965916"/>
            </a:xfrm>
            <a:prstGeom prst="rect">
              <a:avLst/>
            </a:prstGeom>
            <a:gradFill flip="none" rotWithShape="1">
              <a:gsLst>
                <a:gs pos="0">
                  <a:schemeClr val="tx1"/>
                </a:gs>
                <a:gs pos="100000">
                  <a:schemeClr val="bg1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FF"/>
                </a:solidFill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124177" y="139428"/>
            <a:ext cx="2340705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  <a:cs typeface="Arial" charset="0"/>
              </a:rPr>
              <a:t>Relative Pixel</a:t>
            </a:r>
          </a:p>
          <a:p>
            <a:r>
              <a:rPr lang="en-US" sz="2400" dirty="0" smtClean="0">
                <a:solidFill>
                  <a:srgbClr val="000000"/>
                </a:solidFill>
                <a:cs typeface="Arial" charset="0"/>
              </a:rPr>
              <a:t>Calibration</a:t>
            </a:r>
          </a:p>
          <a:p>
            <a:endParaRPr lang="en-US" sz="2400" dirty="0">
              <a:solidFill>
                <a:srgbClr val="000000"/>
              </a:solidFill>
              <a:cs typeface="Arial" charset="0"/>
            </a:endParaRPr>
          </a:p>
          <a:p>
            <a:r>
              <a:rPr lang="en-US" sz="2400" dirty="0" smtClean="0">
                <a:solidFill>
                  <a:srgbClr val="000000"/>
                </a:solidFill>
                <a:cs typeface="Arial" charset="0"/>
              </a:rPr>
              <a:t>ALS 8.3.1</a:t>
            </a:r>
          </a:p>
          <a:p>
            <a:r>
              <a:rPr lang="en-US" sz="2400" dirty="0" smtClean="0">
                <a:solidFill>
                  <a:srgbClr val="000000"/>
                </a:solidFill>
                <a:cs typeface="Arial" charset="0"/>
              </a:rPr>
              <a:t>Pilatus3 6M </a:t>
            </a:r>
          </a:p>
          <a:p>
            <a:endParaRPr lang="en-US" sz="2400" dirty="0" smtClean="0">
              <a:solidFill>
                <a:srgbClr val="000000"/>
              </a:solidFill>
              <a:cs typeface="Arial" charset="0"/>
            </a:endParaRPr>
          </a:p>
          <a:p>
            <a:r>
              <a:rPr lang="en-US" sz="2400" dirty="0" smtClean="0">
                <a:solidFill>
                  <a:srgbClr val="000000"/>
                </a:solidFill>
                <a:cs typeface="Arial" charset="0"/>
              </a:rPr>
              <a:t>0.9793 Å x-rays</a:t>
            </a:r>
          </a:p>
          <a:p>
            <a:endParaRPr lang="en-US" sz="2400" dirty="0">
              <a:solidFill>
                <a:srgbClr val="000000"/>
              </a:solidFill>
              <a:cs typeface="Arial" charset="0"/>
            </a:endParaRPr>
          </a:p>
          <a:p>
            <a:r>
              <a:rPr lang="en-US" sz="2400" dirty="0" smtClean="0">
                <a:solidFill>
                  <a:srgbClr val="000000"/>
                </a:solidFill>
                <a:cs typeface="Arial" charset="0"/>
              </a:rPr>
              <a:t>RMS = </a:t>
            </a:r>
            <a:r>
              <a:rPr lang="en-US" sz="2400" dirty="0" smtClean="0">
                <a:solidFill>
                  <a:srgbClr val="669900"/>
                </a:solidFill>
                <a:cs typeface="Arial" charset="0"/>
              </a:rPr>
              <a:t>0.8%</a:t>
            </a:r>
          </a:p>
        </p:txBody>
      </p:sp>
    </p:spTree>
    <p:extLst>
      <p:ext uri="{BB962C8B-B14F-4D97-AF65-F5344CB8AC3E}">
        <p14:creationId xmlns:p14="http://schemas.microsoft.com/office/powerpoint/2010/main" val="691360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93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718" t="16413" r="23200" b="6912"/>
          <a:stretch/>
        </p:blipFill>
        <p:spPr bwMode="auto">
          <a:xfrm>
            <a:off x="0" y="833509"/>
            <a:ext cx="8707272" cy="604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05469"/>
          </a:xfrm>
        </p:spPr>
        <p:txBody>
          <a:bodyPr/>
          <a:lstStyle/>
          <a:p>
            <a:r>
              <a:rPr lang="en-US" dirty="0" smtClean="0"/>
              <a:t>S-SAD merging 20 </a:t>
            </a:r>
            <a:r>
              <a:rPr lang="en-US" dirty="0" err="1" smtClean="0"/>
              <a:t>xtals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6526696" y="2781711"/>
            <a:ext cx="280946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  <a:cs typeface="Arial" charset="0"/>
              </a:rPr>
              <a:t>Knott </a:t>
            </a:r>
            <a:r>
              <a:rPr lang="en-US" i="1" dirty="0" smtClean="0">
                <a:solidFill>
                  <a:srgbClr val="000000"/>
                </a:solidFill>
                <a:cs typeface="Arial" charset="0"/>
              </a:rPr>
              <a:t>et al. </a:t>
            </a:r>
            <a:r>
              <a:rPr lang="en-US" dirty="0" smtClean="0">
                <a:solidFill>
                  <a:srgbClr val="000000"/>
                </a:solidFill>
                <a:cs typeface="Arial" charset="0"/>
              </a:rPr>
              <a:t>(2017</a:t>
            </a:r>
            <a:r>
              <a:rPr lang="en-US" dirty="0">
                <a:solidFill>
                  <a:srgbClr val="000000"/>
                </a:solidFill>
                <a:cs typeface="Arial" charset="0"/>
              </a:rPr>
              <a:t>). "Guide-bound </a:t>
            </a:r>
            <a:r>
              <a:rPr lang="en-US" dirty="0" smtClean="0">
                <a:solidFill>
                  <a:srgbClr val="000000"/>
                </a:solidFill>
                <a:cs typeface="Arial" charset="0"/>
              </a:rPr>
              <a:t>CRISPR-Cas13a." </a:t>
            </a:r>
            <a:r>
              <a:rPr lang="en-US" u="sng" dirty="0">
                <a:solidFill>
                  <a:srgbClr val="000000"/>
                </a:solidFill>
                <a:cs typeface="Arial" charset="0"/>
              </a:rPr>
              <a:t>Nature </a:t>
            </a:r>
            <a:r>
              <a:rPr lang="en-US" u="sng" dirty="0" smtClean="0">
                <a:solidFill>
                  <a:srgbClr val="000000"/>
                </a:solidFill>
                <a:cs typeface="Arial" charset="0"/>
              </a:rPr>
              <a:t>S&amp;MB </a:t>
            </a:r>
            <a:r>
              <a:rPr lang="en-US" b="1" u="sng" dirty="0" smtClean="0">
                <a:solidFill>
                  <a:srgbClr val="000000"/>
                </a:solidFill>
                <a:cs typeface="Arial" charset="0"/>
              </a:rPr>
              <a:t>online</a:t>
            </a:r>
            <a:endParaRPr lang="en-US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6513048" y="5128789"/>
            <a:ext cx="1046922" cy="371061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0741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16302229"/>
              </p:ext>
            </p:extLst>
          </p:nvPr>
        </p:nvGraphicFramePr>
        <p:xfrm>
          <a:off x="434396" y="727403"/>
          <a:ext cx="9268345" cy="55921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1684" name="Text Box 4"/>
          <p:cNvSpPr txBox="1">
            <a:spLocks noChangeArrowheads="1"/>
          </p:cNvSpPr>
          <p:nvPr/>
        </p:nvSpPr>
        <p:spPr bwMode="auto">
          <a:xfrm>
            <a:off x="3713732" y="6177169"/>
            <a:ext cx="222368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charset="0"/>
              </a:rPr>
              <a:t>observation</a:t>
            </a:r>
            <a:endParaRPr lang="en-US" altLang="en-US" sz="2800" b="1" dirty="0">
              <a:solidFill>
                <a:prstClr val="black"/>
              </a:solidFill>
              <a:latin typeface="Arial" panose="020B0604020202020204" pitchFamily="34" charset="0"/>
              <a:cs typeface="Arial" charset="0"/>
            </a:endParaRPr>
          </a:p>
        </p:txBody>
      </p:sp>
      <p:sp>
        <p:nvSpPr>
          <p:cNvPr id="71685" name="Text Box 5"/>
          <p:cNvSpPr txBox="1">
            <a:spLocks noChangeArrowheads="1"/>
          </p:cNvSpPr>
          <p:nvPr/>
        </p:nvSpPr>
        <p:spPr bwMode="auto">
          <a:xfrm rot="-5400000">
            <a:off x="-397723" y="3030866"/>
            <a:ext cx="166423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charset="0"/>
              </a:rPr>
              <a:t>intensity</a:t>
            </a:r>
            <a:endParaRPr lang="en-US" altLang="en-US" sz="2800" b="1" dirty="0">
              <a:solidFill>
                <a:prstClr val="black"/>
              </a:solidFill>
              <a:latin typeface="Arial" panose="020B0604020202020204" pitchFamily="34" charset="0"/>
              <a:cs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22860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rgbClr val="000000"/>
                </a:solidFill>
                <a:cs typeface="Arial" panose="020B0604020202020204" pitchFamily="34" charset="0"/>
              </a:rPr>
              <a:t>Systematic vs random error</a:t>
            </a:r>
            <a:endParaRPr lang="en-US" sz="440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076674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70C0"/>
                </a:solidFill>
              </a:rPr>
              <a:t>ALS 8.3.1 capabilities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62756" y="1600200"/>
            <a:ext cx="7524044" cy="4525963"/>
          </a:xfrm>
        </p:spPr>
        <p:txBody>
          <a:bodyPr/>
          <a:lstStyle/>
          <a:p>
            <a:r>
              <a:rPr lang="en-US" sz="2800" dirty="0" smtClean="0"/>
              <a:t>200s data sets in </a:t>
            </a:r>
            <a:r>
              <a:rPr lang="en-US" sz="2800" dirty="0" err="1" smtClean="0"/>
              <a:t>shutterless</a:t>
            </a:r>
            <a:r>
              <a:rPr lang="en-US" sz="2800" dirty="0" smtClean="0"/>
              <a:t> mode</a:t>
            </a:r>
          </a:p>
          <a:p>
            <a:r>
              <a:rPr lang="en-US" sz="2800" dirty="0" smtClean="0"/>
              <a:t>Support for room temperature</a:t>
            </a:r>
          </a:p>
          <a:p>
            <a:r>
              <a:rPr lang="en-US" sz="2800" i="1" dirty="0" smtClean="0"/>
              <a:t>in-situ</a:t>
            </a:r>
            <a:r>
              <a:rPr lang="en-US" sz="2800" dirty="0" smtClean="0"/>
              <a:t> screening from trays</a:t>
            </a:r>
          </a:p>
          <a:p>
            <a:r>
              <a:rPr lang="en-US" sz="2800" dirty="0" smtClean="0"/>
              <a:t>15-100 </a:t>
            </a:r>
            <a:r>
              <a:rPr lang="el-GR" sz="2800" dirty="0" smtClean="0"/>
              <a:t>μ</a:t>
            </a:r>
            <a:r>
              <a:rPr lang="en-US" sz="2800" dirty="0" smtClean="0"/>
              <a:t>m beam sizes</a:t>
            </a:r>
          </a:p>
          <a:p>
            <a:r>
              <a:rPr lang="en-US" sz="2800" dirty="0" smtClean="0"/>
              <a:t>True BLU-ICE interface</a:t>
            </a:r>
          </a:p>
          <a:p>
            <a:r>
              <a:rPr lang="en-US" sz="2800" dirty="0" smtClean="0"/>
              <a:t>Excellent detector calibration</a:t>
            </a:r>
          </a:p>
          <a:p>
            <a:r>
              <a:rPr lang="en-US" sz="2800" dirty="0" smtClean="0"/>
              <a:t>Infinite capacity sample carousel</a:t>
            </a:r>
          </a:p>
          <a:p>
            <a:r>
              <a:rPr lang="en-US" sz="2800" dirty="0" smtClean="0"/>
              <a:t>Automated data backup</a:t>
            </a:r>
          </a:p>
          <a:p>
            <a:r>
              <a:rPr lang="en-US" sz="2800" dirty="0" smtClean="0">
                <a:solidFill>
                  <a:srgbClr val="C00000"/>
                </a:solidFill>
              </a:rPr>
              <a:t>Remote operation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2899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800" dirty="0" smtClean="0"/>
              <a:t>How do I get time on ALS 8.3.1?</a:t>
            </a:r>
            <a:endParaRPr lang="en-US" sz="4800" dirty="0"/>
          </a:p>
        </p:txBody>
      </p:sp>
      <p:pic>
        <p:nvPicPr>
          <p:cNvPr id="3074" name="Picture 2" descr="http://bl1231.als.lbl.gov/mugshots/Tanamachi_200x2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124200"/>
            <a:ext cx="30480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2400" y="1295400"/>
            <a:ext cx="8839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Check for available shifts 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on the schedule: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4000" b="1" dirty="0">
                <a:latin typeface="Courier New" panose="02070309020205020404" pitchFamily="49" charset="0"/>
                <a:cs typeface="Courier New" panose="02070309020205020404" pitchFamily="49" charset="0"/>
              </a:rPr>
              <a:t>http://</a:t>
            </a:r>
            <a:r>
              <a:rPr lang="en-US" sz="4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bl831.als.lbl.gov/</a:t>
            </a:r>
            <a:endParaRPr lang="en-US" sz="40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038600" y="3124200"/>
            <a:ext cx="4419600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Contact Jane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Tanamachi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JTanamachi@LBL.GOV</a:t>
            </a:r>
          </a:p>
          <a:p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510-495-2404</a:t>
            </a:r>
          </a:p>
          <a:p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No proposals, no reviews, no kidding</a:t>
            </a:r>
          </a:p>
        </p:txBody>
      </p:sp>
    </p:spTree>
    <p:extLst>
      <p:ext uri="{BB962C8B-B14F-4D97-AF65-F5344CB8AC3E}">
        <p14:creationId xmlns:p14="http://schemas.microsoft.com/office/powerpoint/2010/main" val="2902821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/>
          <a:lstStyle/>
          <a:p>
            <a:r>
              <a:rPr lang="en-US" dirty="0" smtClean="0"/>
              <a:t>BL8.3.1 online schedule</a:t>
            </a:r>
            <a:endParaRPr lang="en-US" dirty="0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/>
      </p:sp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290"/>
          <a:stretch/>
        </p:blipFill>
        <p:spPr bwMode="auto">
          <a:xfrm>
            <a:off x="-50770" y="762000"/>
            <a:ext cx="9214435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5330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1000" contras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2" y="0"/>
            <a:ext cx="9144001" cy="685800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44930" y="3450210"/>
            <a:ext cx="1858201" cy="3170099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Pilatus</a:t>
            </a:r>
            <a:r>
              <a:rPr lang="en-US" sz="2000" b="1" baseline="30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 6M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0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Pixel Array </a:t>
            </a:r>
          </a:p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Detector</a:t>
            </a:r>
          </a:p>
          <a:p>
            <a:pPr algn="ctr"/>
            <a:endParaRPr lang="en-US" sz="20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6x10</a:t>
            </a:r>
            <a:r>
              <a:rPr lang="en-US" sz="2000" baseline="30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pixels</a:t>
            </a:r>
          </a:p>
          <a:p>
            <a:pPr algn="ctr"/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$0.15/each</a:t>
            </a:r>
          </a:p>
          <a:p>
            <a:pPr algn="ctr"/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Single-photon</a:t>
            </a:r>
          </a:p>
          <a:p>
            <a:pPr algn="ctr"/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counting</a:t>
            </a:r>
          </a:p>
          <a:p>
            <a:pPr algn="ctr"/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 Hz images</a:t>
            </a:r>
          </a:p>
        </p:txBody>
      </p:sp>
    </p:spTree>
    <p:extLst>
      <p:ext uri="{BB962C8B-B14F-4D97-AF65-F5344CB8AC3E}">
        <p14:creationId xmlns:p14="http://schemas.microsoft.com/office/powerpoint/2010/main" val="3504938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47638"/>
            <a:ext cx="8229600" cy="8255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600" b="1" dirty="0" smtClean="0">
                <a:cs typeface="Arial" panose="020B0604020202020204" pitchFamily="34" charset="0"/>
              </a:rPr>
              <a:t>ALS 8.3.1 beam time allocation</a:t>
            </a:r>
            <a:endParaRPr lang="en-US" sz="3600" b="1" dirty="0">
              <a:cs typeface="Arial" panose="020B0604020202020204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9983642"/>
              </p:ext>
            </p:extLst>
          </p:nvPr>
        </p:nvGraphicFramePr>
        <p:xfrm>
          <a:off x="152400" y="1066800"/>
          <a:ext cx="8763003" cy="4389120"/>
        </p:xfrm>
        <a:graphic>
          <a:graphicData uri="http://schemas.openxmlformats.org/drawingml/2006/table">
            <a:tbl>
              <a:tblPr/>
              <a:tblGrid>
                <a:gridCol w="2209800"/>
                <a:gridCol w="2133600"/>
                <a:gridCol w="4419603"/>
              </a:tblGrid>
              <a:tr h="548640">
                <a:tc>
                  <a:txBody>
                    <a:bodyPr/>
                    <a:lstStyle/>
                    <a:p>
                      <a:pPr algn="r"/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PRT Member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allocation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Details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8640">
                <a:tc>
                  <a:txBody>
                    <a:bodyPr/>
                    <a:lstStyle/>
                    <a:p>
                      <a:pPr algn="r"/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General Users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EFF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25%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EFFF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Mandated</a:t>
                      </a:r>
                      <a:r>
                        <a:rPr lang="en-US" sz="2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by DOE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EFFFC"/>
                    </a:solidFill>
                  </a:tcPr>
                </a:tc>
              </a:tr>
              <a:tr h="548640">
                <a:tc>
                  <a:txBody>
                    <a:bodyPr/>
                    <a:lstStyle/>
                    <a:p>
                      <a:pPr algn="r"/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Staff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FC2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9%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FC2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development &amp; testing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CFC2B"/>
                    </a:solidFill>
                  </a:tcPr>
                </a:tc>
              </a:tr>
              <a:tr h="548640">
                <a:tc>
                  <a:txBody>
                    <a:bodyPr/>
                    <a:lstStyle/>
                    <a:p>
                      <a:pPr algn="r"/>
                      <a:r>
                        <a:rPr lang="en-US" sz="24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Plexxikon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2A2A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5%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2A2A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5-year</a:t>
                      </a:r>
                      <a:r>
                        <a:rPr lang="en-US" sz="2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contract just renewed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2A2A2"/>
                    </a:solidFill>
                  </a:tcPr>
                </a:tc>
              </a:tr>
              <a:tr h="548640">
                <a:tc>
                  <a:txBody>
                    <a:bodyPr/>
                    <a:lstStyle/>
                    <a:p>
                      <a:pPr algn="r"/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UC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99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35.5% total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99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MRPI ends Dec 2018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9900"/>
                    </a:solidFill>
                  </a:tcPr>
                </a:tc>
              </a:tr>
              <a:tr h="548640">
                <a:tc>
                  <a:txBody>
                    <a:bodyPr/>
                    <a:lstStyle/>
                    <a:p>
                      <a:pPr algn="r"/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UCSF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85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18.5%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85C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Sandler, ETAC &amp; NIH IAA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85C6"/>
                    </a:solidFill>
                  </a:tcPr>
                </a:tc>
              </a:tr>
              <a:tr h="548640">
                <a:tc>
                  <a:txBody>
                    <a:bodyPr/>
                    <a:lstStyle/>
                    <a:p>
                      <a:pPr algn="r"/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UCB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7.1%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Same as other UCs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</a:tr>
              <a:tr h="548640">
                <a:tc>
                  <a:txBody>
                    <a:bodyPr/>
                    <a:lstStyle/>
                    <a:p>
                      <a:pPr algn="r"/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600 shifts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</a:t>
                      </a:r>
                      <a:r>
                        <a:rPr lang="en-US" sz="2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days/year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31052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 smtClean="0"/>
              <a:t>Please Acknowledge!</a:t>
            </a:r>
            <a:endParaRPr lang="en-US" sz="6000" dirty="0"/>
          </a:p>
        </p:txBody>
      </p:sp>
      <p:sp>
        <p:nvSpPr>
          <p:cNvPr id="4" name="Rectangle 3"/>
          <p:cNvSpPr/>
          <p:nvPr/>
        </p:nvSpPr>
        <p:spPr>
          <a:xfrm>
            <a:off x="609600" y="2057400"/>
            <a:ext cx="7924800" cy="156966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</a:rPr>
              <a:t>UC Office of the President, </a:t>
            </a:r>
            <a:r>
              <a:rPr lang="en-US" sz="3200" dirty="0" err="1">
                <a:latin typeface="Arial" panose="020B0604020202020204" pitchFamily="34" charset="0"/>
              </a:rPr>
              <a:t>Multicampus</a:t>
            </a:r>
            <a:r>
              <a:rPr lang="en-US" sz="3200" dirty="0">
                <a:latin typeface="Arial" panose="020B0604020202020204" pitchFamily="34" charset="0"/>
              </a:rPr>
              <a:t> Research Programs and </a:t>
            </a:r>
            <a:r>
              <a:rPr lang="en-US" sz="3200" dirty="0" smtClean="0">
                <a:latin typeface="Arial" panose="020B0604020202020204" pitchFamily="34" charset="0"/>
              </a:rPr>
              <a:t>Initiatives (MRPI) </a:t>
            </a:r>
            <a:r>
              <a:rPr lang="en-US" sz="3200">
                <a:latin typeface="Arial" panose="020B0604020202020204" pitchFamily="34" charset="0"/>
              </a:rPr>
              <a:t>grant </a:t>
            </a:r>
            <a:r>
              <a:rPr lang="en-US" sz="3200" smtClean="0">
                <a:solidFill>
                  <a:srgbClr val="006600"/>
                </a:solidFill>
                <a:latin typeface="Arial" panose="020B0604020202020204" pitchFamily="34" charset="0"/>
              </a:rPr>
              <a:t>MR‐15‐328599</a:t>
            </a:r>
            <a:endParaRPr lang="en-US" sz="3200" dirty="0">
              <a:solidFill>
                <a:srgbClr val="0066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536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 smtClean="0"/>
              <a:t>Please email !</a:t>
            </a:r>
            <a:endParaRPr lang="en-US" sz="6000" dirty="0"/>
          </a:p>
        </p:txBody>
      </p:sp>
      <p:sp>
        <p:nvSpPr>
          <p:cNvPr id="4" name="Rectangle 3"/>
          <p:cNvSpPr/>
          <p:nvPr/>
        </p:nvSpPr>
        <p:spPr>
          <a:xfrm>
            <a:off x="609600" y="2057400"/>
            <a:ext cx="7924800" cy="1077218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</a:rPr>
              <a:t>Has MRPI support led to any additional extramural funds being brought into UC?</a:t>
            </a:r>
          </a:p>
        </p:txBody>
      </p:sp>
      <p:sp>
        <p:nvSpPr>
          <p:cNvPr id="5" name="Rectangle 4"/>
          <p:cNvSpPr/>
          <p:nvPr/>
        </p:nvSpPr>
        <p:spPr>
          <a:xfrm>
            <a:off x="609600" y="3886200"/>
            <a:ext cx="7924800" cy="156966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</a:rPr>
              <a:t>Describe in lay terms one major accomplishment or success of your project to date.</a:t>
            </a:r>
          </a:p>
        </p:txBody>
      </p:sp>
      <p:sp>
        <p:nvSpPr>
          <p:cNvPr id="6" name="Rectangle 5"/>
          <p:cNvSpPr/>
          <p:nvPr/>
        </p:nvSpPr>
        <p:spPr>
          <a:xfrm>
            <a:off x="4648200" y="5943600"/>
            <a:ext cx="400487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JTanamachi@LBL.GOV</a:t>
            </a:r>
          </a:p>
        </p:txBody>
      </p:sp>
    </p:spTree>
    <p:extLst>
      <p:ext uri="{BB962C8B-B14F-4D97-AF65-F5344CB8AC3E}">
        <p14:creationId xmlns:p14="http://schemas.microsoft.com/office/powerpoint/2010/main" val="716150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759854"/>
            <a:ext cx="7772400" cy="3721993"/>
          </a:xfrm>
        </p:spPr>
        <p:txBody>
          <a:bodyPr/>
          <a:lstStyle/>
          <a:p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> </a:t>
            </a:r>
            <a:br>
              <a:rPr lang="en-US" dirty="0" smtClean="0"/>
            </a:br>
            <a:r>
              <a:rPr lang="en-US" sz="6600" dirty="0" smtClean="0"/>
              <a:t>non-isomorphism</a:t>
            </a:r>
            <a:endParaRPr lang="en-US" sz="6600" dirty="0"/>
          </a:p>
        </p:txBody>
      </p:sp>
      <p:sp>
        <p:nvSpPr>
          <p:cNvPr id="3" name="TextBox 2"/>
          <p:cNvSpPr txBox="1"/>
          <p:nvPr/>
        </p:nvSpPr>
        <p:spPr>
          <a:xfrm>
            <a:off x="0" y="551532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endParaRPr lang="en-US" sz="4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8266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1395494" y="5560526"/>
            <a:ext cx="59186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4000" dirty="0" smtClean="0">
                <a:solidFill>
                  <a:prstClr val="black"/>
                </a:solidFill>
                <a:cs typeface="Arial" panose="020B0604020202020204" pitchFamily="34" charset="0"/>
              </a:rPr>
              <a:t>0.5% cell change</a:t>
            </a:r>
            <a:r>
              <a:rPr lang="en-US" sz="4000" dirty="0">
                <a:solidFill>
                  <a:prstClr val="black"/>
                </a:solidFill>
                <a:cs typeface="Arial" panose="020B0604020202020204" pitchFamily="34" charset="0"/>
              </a:rPr>
              <a:t> →</a:t>
            </a:r>
            <a:r>
              <a:rPr lang="en-US" sz="4000" dirty="0" smtClean="0">
                <a:solidFill>
                  <a:prstClr val="black"/>
                </a:solidFill>
                <a:cs typeface="Arial" panose="020B0604020202020204" pitchFamily="34" charset="0"/>
              </a:rPr>
              <a:t> 15%</a:t>
            </a:r>
            <a:endParaRPr lang="en-US" sz="40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91" name="Rectangle 90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>
                <a:solidFill>
                  <a:prstClr val="black"/>
                </a:solidFill>
              </a:rPr>
              <a:t>Crick &amp; </a:t>
            </a:r>
            <a:r>
              <a:rPr lang="en-US" dirty="0" err="1">
                <a:solidFill>
                  <a:prstClr val="black"/>
                </a:solidFill>
              </a:rPr>
              <a:t>Magdoff</a:t>
            </a:r>
            <a:r>
              <a:rPr lang="en-US" dirty="0">
                <a:solidFill>
                  <a:prstClr val="black"/>
                </a:solidFill>
              </a:rPr>
              <a:t> (1956) </a:t>
            </a:r>
            <a:r>
              <a:rPr lang="en-US" dirty="0" smtClean="0">
                <a:solidFill>
                  <a:prstClr val="black"/>
                </a:solidFill>
              </a:rPr>
              <a:t>“theory method </a:t>
            </a:r>
            <a:r>
              <a:rPr lang="en-US" dirty="0">
                <a:solidFill>
                  <a:prstClr val="black"/>
                </a:solidFill>
              </a:rPr>
              <a:t>isomorphous </a:t>
            </a:r>
            <a:r>
              <a:rPr lang="en-US" dirty="0" smtClean="0">
                <a:solidFill>
                  <a:prstClr val="black"/>
                </a:solidFill>
              </a:rPr>
              <a:t>replacement”, </a:t>
            </a:r>
            <a:r>
              <a:rPr lang="en-US" i="1" dirty="0" err="1">
                <a:solidFill>
                  <a:prstClr val="black"/>
                </a:solidFill>
              </a:rPr>
              <a:t>Acta</a:t>
            </a:r>
            <a:r>
              <a:rPr lang="en-US" i="1" dirty="0">
                <a:solidFill>
                  <a:prstClr val="black"/>
                </a:solidFill>
              </a:rPr>
              <a:t> </a:t>
            </a:r>
            <a:r>
              <a:rPr lang="en-US" i="1" dirty="0" err="1">
                <a:solidFill>
                  <a:prstClr val="black"/>
                </a:solidFill>
              </a:rPr>
              <a:t>Cryst</a:t>
            </a:r>
            <a:r>
              <a:rPr lang="en-US" i="1" dirty="0">
                <a:solidFill>
                  <a:prstClr val="black"/>
                </a:solidFill>
              </a:rPr>
              <a:t>. </a:t>
            </a:r>
            <a:r>
              <a:rPr lang="en-US" b="1" dirty="0">
                <a:solidFill>
                  <a:prstClr val="black"/>
                </a:solidFill>
              </a:rPr>
              <a:t>9</a:t>
            </a:r>
            <a:r>
              <a:rPr lang="en-US" dirty="0">
                <a:solidFill>
                  <a:prstClr val="black"/>
                </a:solidFill>
              </a:rPr>
              <a:t>, 901-8.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800" dirty="0" smtClean="0">
                <a:solidFill>
                  <a:prstClr val="black"/>
                </a:solidFill>
              </a:rPr>
              <a:t>Same structure, different cell</a:t>
            </a:r>
            <a:endParaRPr lang="en-US" sz="4800" dirty="0">
              <a:solidFill>
                <a:prstClr val="black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283133" y="1951514"/>
            <a:ext cx="4586426" cy="3531444"/>
            <a:chOff x="2283133" y="1951514"/>
            <a:chExt cx="4586426" cy="3531444"/>
          </a:xfrm>
        </p:grpSpPr>
        <p:cxnSp>
          <p:nvCxnSpPr>
            <p:cNvPr id="78" name="Straight Connector 77"/>
            <p:cNvCxnSpPr/>
            <p:nvPr/>
          </p:nvCxnSpPr>
          <p:spPr>
            <a:xfrm flipV="1">
              <a:off x="2283133" y="1951514"/>
              <a:ext cx="1196782" cy="80673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 flipV="1">
              <a:off x="5672777" y="4676228"/>
              <a:ext cx="1196782" cy="80673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 flipV="1">
              <a:off x="2283133" y="4676228"/>
              <a:ext cx="1196782" cy="806730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 flipV="1">
              <a:off x="3479915" y="4676228"/>
              <a:ext cx="3389644" cy="2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 flipV="1">
              <a:off x="3479915" y="1951514"/>
              <a:ext cx="3389644" cy="2"/>
            </a:xfrm>
            <a:prstGeom prst="line">
              <a:avLst/>
            </a:prstGeom>
            <a:ln w="1905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>
              <a:off x="3479915" y="1951514"/>
              <a:ext cx="0" cy="2724716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>
              <a:off x="6869559" y="1951516"/>
              <a:ext cx="0" cy="2724716"/>
            </a:xfrm>
            <a:prstGeom prst="line">
              <a:avLst/>
            </a:prstGeom>
            <a:ln w="1905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5" name="Picture 2" descr="http://upload.wikimedia.org/wikipedia/commons/d/df/Myoglobin-1mba.png"/>
            <p:cNvPicPr>
              <a:picLocks noChangeAspect="1" noChangeArrowheads="1"/>
            </p:cNvPicPr>
            <p:nvPr/>
          </p:nvPicPr>
          <p:blipFill rotWithShape="1"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64" b="-64"/>
            <a:stretch/>
          </p:blipFill>
          <p:spPr bwMode="auto">
            <a:xfrm>
              <a:off x="2592491" y="2865828"/>
              <a:ext cx="2463076" cy="2609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" name="Picture 2" descr="http://upload.wikimedia.org/wikipedia/commons/d/df/Myoglobin-1mba.png"/>
            <p:cNvPicPr>
              <a:picLocks noChangeAspect="1" noChangeArrowheads="1"/>
            </p:cNvPicPr>
            <p:nvPr/>
          </p:nvPicPr>
          <p:blipFill rotWithShape="1"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64" b="-64"/>
            <a:stretch/>
          </p:blipFill>
          <p:spPr bwMode="auto">
            <a:xfrm>
              <a:off x="4384649" y="2100598"/>
              <a:ext cx="2463076" cy="2609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7" name="Rectangle 76"/>
            <p:cNvSpPr/>
            <p:nvPr/>
          </p:nvSpPr>
          <p:spPr>
            <a:xfrm>
              <a:off x="2283133" y="2758244"/>
              <a:ext cx="3389644" cy="2724714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2400" dirty="0">
                <a:solidFill>
                  <a:prstClr val="white"/>
                </a:solidFill>
                <a:cs typeface="Arial" panose="020B0604020202020204" pitchFamily="34" charset="0"/>
              </a:endParaRPr>
            </a:p>
          </p:txBody>
        </p:sp>
        <p:cxnSp>
          <p:nvCxnSpPr>
            <p:cNvPr id="79" name="Straight Connector 78"/>
            <p:cNvCxnSpPr/>
            <p:nvPr/>
          </p:nvCxnSpPr>
          <p:spPr>
            <a:xfrm flipV="1">
              <a:off x="5650942" y="1951514"/>
              <a:ext cx="1196782" cy="80673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52111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9" name="Straight Connector 218"/>
          <p:cNvCxnSpPr/>
          <p:nvPr/>
        </p:nvCxnSpPr>
        <p:spPr>
          <a:xfrm flipV="1">
            <a:off x="2278837" y="957943"/>
            <a:ext cx="1461896" cy="103566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0" name="Straight Connector 219"/>
          <p:cNvCxnSpPr/>
          <p:nvPr/>
        </p:nvCxnSpPr>
        <p:spPr>
          <a:xfrm flipV="1">
            <a:off x="6392690" y="957943"/>
            <a:ext cx="1461896" cy="103566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1" name="Straight Connector 220"/>
          <p:cNvCxnSpPr/>
          <p:nvPr/>
        </p:nvCxnSpPr>
        <p:spPr>
          <a:xfrm flipV="1">
            <a:off x="6419361" y="4455877"/>
            <a:ext cx="1461896" cy="103566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2" name="Straight Connector 221"/>
          <p:cNvCxnSpPr/>
          <p:nvPr/>
        </p:nvCxnSpPr>
        <p:spPr>
          <a:xfrm flipV="1">
            <a:off x="2278837" y="4455877"/>
            <a:ext cx="1461896" cy="1035664"/>
          </a:xfrm>
          <a:prstGeom prst="line">
            <a:avLst/>
          </a:prstGeom>
          <a:ln w="190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3" name="Straight Connector 222"/>
          <p:cNvCxnSpPr/>
          <p:nvPr/>
        </p:nvCxnSpPr>
        <p:spPr>
          <a:xfrm flipV="1">
            <a:off x="3740733" y="4455877"/>
            <a:ext cx="4140524" cy="3"/>
          </a:xfrm>
          <a:prstGeom prst="line">
            <a:avLst/>
          </a:prstGeom>
          <a:ln w="190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4" name="Straight Connector 223"/>
          <p:cNvCxnSpPr/>
          <p:nvPr/>
        </p:nvCxnSpPr>
        <p:spPr>
          <a:xfrm flipV="1">
            <a:off x="3740733" y="957943"/>
            <a:ext cx="4140524" cy="3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5" name="Straight Connector 224"/>
          <p:cNvCxnSpPr/>
          <p:nvPr/>
        </p:nvCxnSpPr>
        <p:spPr>
          <a:xfrm>
            <a:off x="3740733" y="957943"/>
            <a:ext cx="0" cy="3497937"/>
          </a:xfrm>
          <a:prstGeom prst="line">
            <a:avLst/>
          </a:prstGeom>
          <a:ln w="190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6" name="Straight Connector 225"/>
          <p:cNvCxnSpPr/>
          <p:nvPr/>
        </p:nvCxnSpPr>
        <p:spPr>
          <a:xfrm>
            <a:off x="7881257" y="957946"/>
            <a:ext cx="0" cy="3497937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0" y="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800" dirty="0" smtClean="0">
                <a:solidFill>
                  <a:prstClr val="black"/>
                </a:solidFill>
              </a:rPr>
              <a:t>Same structure, different cell</a:t>
            </a:r>
            <a:endParaRPr lang="en-US" sz="4800" dirty="0">
              <a:solidFill>
                <a:prstClr val="black"/>
              </a:solidFill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1395494" y="5560526"/>
            <a:ext cx="59186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4000" dirty="0" smtClean="0">
                <a:solidFill>
                  <a:prstClr val="black"/>
                </a:solidFill>
                <a:cs typeface="Arial" panose="020B0604020202020204" pitchFamily="34" charset="0"/>
              </a:rPr>
              <a:t>0.5% cell change</a:t>
            </a:r>
            <a:r>
              <a:rPr lang="en-US" sz="4000" dirty="0">
                <a:solidFill>
                  <a:prstClr val="black"/>
                </a:solidFill>
                <a:cs typeface="Arial" panose="020B0604020202020204" pitchFamily="34" charset="0"/>
              </a:rPr>
              <a:t> →</a:t>
            </a:r>
            <a:r>
              <a:rPr lang="en-US" sz="4000" dirty="0" smtClean="0">
                <a:solidFill>
                  <a:prstClr val="black"/>
                </a:solidFill>
                <a:cs typeface="Arial" panose="020B0604020202020204" pitchFamily="34" charset="0"/>
              </a:rPr>
              <a:t> 15%</a:t>
            </a:r>
            <a:endParaRPr lang="en-US" sz="40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>
                <a:solidFill>
                  <a:prstClr val="black"/>
                </a:solidFill>
              </a:rPr>
              <a:t>Crick &amp; </a:t>
            </a:r>
            <a:r>
              <a:rPr lang="en-US" dirty="0" err="1">
                <a:solidFill>
                  <a:prstClr val="black"/>
                </a:solidFill>
              </a:rPr>
              <a:t>Magdoff</a:t>
            </a:r>
            <a:r>
              <a:rPr lang="en-US" dirty="0">
                <a:solidFill>
                  <a:prstClr val="black"/>
                </a:solidFill>
              </a:rPr>
              <a:t> (1956) </a:t>
            </a:r>
            <a:r>
              <a:rPr lang="en-US" dirty="0" smtClean="0">
                <a:solidFill>
                  <a:prstClr val="black"/>
                </a:solidFill>
              </a:rPr>
              <a:t>“theory method </a:t>
            </a:r>
            <a:r>
              <a:rPr lang="en-US" dirty="0">
                <a:solidFill>
                  <a:prstClr val="black"/>
                </a:solidFill>
              </a:rPr>
              <a:t>isomorphous </a:t>
            </a:r>
            <a:r>
              <a:rPr lang="en-US" dirty="0" smtClean="0">
                <a:solidFill>
                  <a:prstClr val="black"/>
                </a:solidFill>
              </a:rPr>
              <a:t>replacement”, </a:t>
            </a:r>
            <a:r>
              <a:rPr lang="en-US" i="1" dirty="0" err="1">
                <a:solidFill>
                  <a:prstClr val="black"/>
                </a:solidFill>
              </a:rPr>
              <a:t>Acta</a:t>
            </a:r>
            <a:r>
              <a:rPr lang="en-US" i="1" dirty="0">
                <a:solidFill>
                  <a:prstClr val="black"/>
                </a:solidFill>
              </a:rPr>
              <a:t> </a:t>
            </a:r>
            <a:r>
              <a:rPr lang="en-US" i="1" dirty="0" err="1">
                <a:solidFill>
                  <a:prstClr val="black"/>
                </a:solidFill>
              </a:rPr>
              <a:t>Cryst</a:t>
            </a:r>
            <a:r>
              <a:rPr lang="en-US" i="1" dirty="0">
                <a:solidFill>
                  <a:prstClr val="black"/>
                </a:solidFill>
              </a:rPr>
              <a:t>. </a:t>
            </a:r>
            <a:r>
              <a:rPr lang="en-US" b="1" dirty="0">
                <a:solidFill>
                  <a:prstClr val="black"/>
                </a:solidFill>
              </a:rPr>
              <a:t>9</a:t>
            </a:r>
            <a:r>
              <a:rPr lang="en-US" dirty="0">
                <a:solidFill>
                  <a:prstClr val="black"/>
                </a:solidFill>
              </a:rPr>
              <a:t>, 901-8.</a:t>
            </a:r>
          </a:p>
        </p:txBody>
      </p:sp>
      <p:pic>
        <p:nvPicPr>
          <p:cNvPr id="18" name="Picture 2" descr="http://upload.wikimedia.org/wikipedia/commons/d/df/Myoglobin-1mba.pn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4" b="-64"/>
          <a:stretch/>
        </p:blipFill>
        <p:spPr bwMode="auto">
          <a:xfrm>
            <a:off x="2592491" y="2865828"/>
            <a:ext cx="2463076" cy="2609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http://upload.wikimedia.org/wikipedia/commons/d/df/Myoglobin-1mba.pn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4" b="-64"/>
          <a:stretch/>
        </p:blipFill>
        <p:spPr bwMode="auto">
          <a:xfrm>
            <a:off x="4384649" y="2100598"/>
            <a:ext cx="2463076" cy="2609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8" name="Rectangle 217"/>
          <p:cNvSpPr/>
          <p:nvPr/>
        </p:nvSpPr>
        <p:spPr>
          <a:xfrm>
            <a:off x="2278837" y="1993607"/>
            <a:ext cx="4140524" cy="349793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2400" dirty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0127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800" dirty="0" smtClean="0">
                <a:solidFill>
                  <a:prstClr val="black"/>
                </a:solidFill>
              </a:rPr>
              <a:t>Same cell, rotated protein</a:t>
            </a:r>
            <a:endParaRPr lang="en-US" sz="4800" dirty="0">
              <a:solidFill>
                <a:prstClr val="black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026565" y="5560526"/>
            <a:ext cx="50690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4000" dirty="0">
                <a:solidFill>
                  <a:prstClr val="black"/>
                </a:solidFill>
                <a:cs typeface="Arial" panose="020B0604020202020204" pitchFamily="34" charset="0"/>
              </a:rPr>
              <a:t>0.5° rotation  →  16%</a:t>
            </a:r>
          </a:p>
        </p:txBody>
      </p:sp>
      <p:sp>
        <p:nvSpPr>
          <p:cNvPr id="35" name="Rectangle 34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>
                <a:solidFill>
                  <a:prstClr val="black"/>
                </a:solidFill>
              </a:rPr>
              <a:t>Crick &amp; </a:t>
            </a:r>
            <a:r>
              <a:rPr lang="en-US" dirty="0" err="1">
                <a:solidFill>
                  <a:prstClr val="black"/>
                </a:solidFill>
              </a:rPr>
              <a:t>Magdoff</a:t>
            </a:r>
            <a:r>
              <a:rPr lang="en-US" dirty="0">
                <a:solidFill>
                  <a:prstClr val="black"/>
                </a:solidFill>
              </a:rPr>
              <a:t> (1956) </a:t>
            </a:r>
            <a:r>
              <a:rPr lang="en-US" dirty="0" smtClean="0">
                <a:solidFill>
                  <a:prstClr val="black"/>
                </a:solidFill>
              </a:rPr>
              <a:t>“theory method </a:t>
            </a:r>
            <a:r>
              <a:rPr lang="en-US" dirty="0">
                <a:solidFill>
                  <a:prstClr val="black"/>
                </a:solidFill>
              </a:rPr>
              <a:t>isomorphous </a:t>
            </a:r>
            <a:r>
              <a:rPr lang="en-US" dirty="0" smtClean="0">
                <a:solidFill>
                  <a:prstClr val="black"/>
                </a:solidFill>
              </a:rPr>
              <a:t>replacement”, </a:t>
            </a:r>
            <a:r>
              <a:rPr lang="en-US" i="1" dirty="0" err="1">
                <a:solidFill>
                  <a:prstClr val="black"/>
                </a:solidFill>
              </a:rPr>
              <a:t>Acta</a:t>
            </a:r>
            <a:r>
              <a:rPr lang="en-US" i="1" dirty="0">
                <a:solidFill>
                  <a:prstClr val="black"/>
                </a:solidFill>
              </a:rPr>
              <a:t> </a:t>
            </a:r>
            <a:r>
              <a:rPr lang="en-US" i="1" dirty="0" err="1">
                <a:solidFill>
                  <a:prstClr val="black"/>
                </a:solidFill>
              </a:rPr>
              <a:t>Cryst</a:t>
            </a:r>
            <a:r>
              <a:rPr lang="en-US" i="1" dirty="0">
                <a:solidFill>
                  <a:prstClr val="black"/>
                </a:solidFill>
              </a:rPr>
              <a:t>. </a:t>
            </a:r>
            <a:r>
              <a:rPr lang="en-US" b="1" dirty="0">
                <a:solidFill>
                  <a:prstClr val="black"/>
                </a:solidFill>
              </a:rPr>
              <a:t>9</a:t>
            </a:r>
            <a:r>
              <a:rPr lang="en-US" dirty="0">
                <a:solidFill>
                  <a:prstClr val="black"/>
                </a:solidFill>
              </a:rPr>
              <a:t>, 901-8.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2283133" y="1951514"/>
            <a:ext cx="4586426" cy="3531444"/>
            <a:chOff x="2283133" y="1951514"/>
            <a:chExt cx="4586426" cy="3531444"/>
          </a:xfrm>
        </p:grpSpPr>
        <p:cxnSp>
          <p:nvCxnSpPr>
            <p:cNvPr id="19" name="Straight Connector 18"/>
            <p:cNvCxnSpPr/>
            <p:nvPr/>
          </p:nvCxnSpPr>
          <p:spPr>
            <a:xfrm flipV="1">
              <a:off x="2283133" y="1951514"/>
              <a:ext cx="1196782" cy="80673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V="1">
              <a:off x="5672777" y="4676228"/>
              <a:ext cx="1196782" cy="80673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flipV="1">
              <a:off x="2283133" y="4676228"/>
              <a:ext cx="1196782" cy="806730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flipV="1">
              <a:off x="3479915" y="4676228"/>
              <a:ext cx="3389644" cy="2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flipV="1">
              <a:off x="3479915" y="1951514"/>
              <a:ext cx="3389644" cy="2"/>
            </a:xfrm>
            <a:prstGeom prst="line">
              <a:avLst/>
            </a:prstGeom>
            <a:ln w="1905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3479915" y="1951514"/>
              <a:ext cx="0" cy="2724716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6869559" y="1951516"/>
              <a:ext cx="0" cy="2724716"/>
            </a:xfrm>
            <a:prstGeom prst="line">
              <a:avLst/>
            </a:prstGeom>
            <a:ln w="1905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1" name="Picture 2" descr="http://upload.wikimedia.org/wikipedia/commons/d/df/Myoglobin-1mba.png"/>
            <p:cNvPicPr>
              <a:picLocks noChangeAspect="1" noChangeArrowheads="1"/>
            </p:cNvPicPr>
            <p:nvPr/>
          </p:nvPicPr>
          <p:blipFill rotWithShape="1"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64" b="-64"/>
            <a:stretch/>
          </p:blipFill>
          <p:spPr bwMode="auto">
            <a:xfrm>
              <a:off x="2592491" y="2865828"/>
              <a:ext cx="2463076" cy="2609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2" descr="http://upload.wikimedia.org/wikipedia/commons/d/df/Myoglobin-1mba.png"/>
            <p:cNvPicPr>
              <a:picLocks noChangeAspect="1" noChangeArrowheads="1"/>
            </p:cNvPicPr>
            <p:nvPr/>
          </p:nvPicPr>
          <p:blipFill rotWithShape="1"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64" b="-64"/>
            <a:stretch/>
          </p:blipFill>
          <p:spPr bwMode="auto">
            <a:xfrm>
              <a:off x="4384649" y="2100598"/>
              <a:ext cx="2463076" cy="2609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3" name="Rectangle 42"/>
            <p:cNvSpPr/>
            <p:nvPr/>
          </p:nvSpPr>
          <p:spPr>
            <a:xfrm>
              <a:off x="2283133" y="2758244"/>
              <a:ext cx="3389644" cy="2724714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2400" dirty="0">
                <a:solidFill>
                  <a:prstClr val="white"/>
                </a:solidFill>
                <a:cs typeface="Arial" panose="020B0604020202020204" pitchFamily="34" charset="0"/>
              </a:endParaRPr>
            </a:p>
          </p:txBody>
        </p:sp>
        <p:cxnSp>
          <p:nvCxnSpPr>
            <p:cNvPr id="44" name="Straight Connector 43"/>
            <p:cNvCxnSpPr/>
            <p:nvPr/>
          </p:nvCxnSpPr>
          <p:spPr>
            <a:xfrm flipV="1">
              <a:off x="5650942" y="1951514"/>
              <a:ext cx="1196782" cy="80673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20255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>
            <a:grpSpLocks noChangeAspect="1"/>
          </p:cNvGrpSpPr>
          <p:nvPr/>
        </p:nvGrpSpPr>
        <p:grpSpPr>
          <a:xfrm>
            <a:off x="2607475" y="2042973"/>
            <a:ext cx="4255234" cy="3374364"/>
            <a:chOff x="5575963" y="837025"/>
            <a:chExt cx="2127617" cy="1687182"/>
          </a:xfrm>
        </p:grpSpPr>
        <p:pic>
          <p:nvPicPr>
            <p:cNvPr id="20" name="Picture 2" descr="http://upload.wikimedia.org/wikipedia/commons/d/df/Myoglobin-1mba.png"/>
            <p:cNvPicPr>
              <a:picLocks noChangeAspect="1" noChangeArrowheads="1"/>
            </p:cNvPicPr>
            <p:nvPr/>
          </p:nvPicPr>
          <p:blipFill rotWithShape="1"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64" b="-64"/>
            <a:stretch/>
          </p:blipFill>
          <p:spPr bwMode="auto">
            <a:xfrm rot="20775330">
              <a:off x="5575963" y="1219640"/>
              <a:ext cx="1231538" cy="13045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2" descr="http://upload.wikimedia.org/wikipedia/commons/d/df/Myoglobin-1mba.png"/>
            <p:cNvPicPr>
              <a:picLocks noChangeAspect="1" noChangeArrowheads="1"/>
            </p:cNvPicPr>
            <p:nvPr/>
          </p:nvPicPr>
          <p:blipFill rotWithShape="1"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64" b="-64"/>
            <a:stretch/>
          </p:blipFill>
          <p:spPr bwMode="auto">
            <a:xfrm rot="927590">
              <a:off x="6472042" y="837025"/>
              <a:ext cx="1231538" cy="13045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TextBox 2"/>
          <p:cNvSpPr txBox="1"/>
          <p:nvPr/>
        </p:nvSpPr>
        <p:spPr>
          <a:xfrm>
            <a:off x="0" y="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800" dirty="0" smtClean="0">
                <a:solidFill>
                  <a:prstClr val="black"/>
                </a:solidFill>
              </a:rPr>
              <a:t>Same cell, rotated protein</a:t>
            </a:r>
            <a:endParaRPr lang="en-US" sz="4800" dirty="0">
              <a:solidFill>
                <a:prstClr val="black"/>
              </a:solidFill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2283133" y="1951514"/>
            <a:ext cx="4586426" cy="3531444"/>
            <a:chOff x="3696237" y="2927796"/>
            <a:chExt cx="1324377" cy="1418824"/>
          </a:xfrm>
        </p:grpSpPr>
        <p:sp>
          <p:nvSpPr>
            <p:cNvPr id="25" name="Rectangle 24"/>
            <p:cNvSpPr/>
            <p:nvPr/>
          </p:nvSpPr>
          <p:spPr>
            <a:xfrm>
              <a:off x="3696237" y="3251915"/>
              <a:ext cx="978794" cy="1094705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2400" dirty="0">
                <a:solidFill>
                  <a:prstClr val="white"/>
                </a:solidFill>
                <a:cs typeface="Arial" panose="020B0604020202020204" pitchFamily="34" charset="0"/>
              </a:endParaRPr>
            </a:p>
          </p:txBody>
        </p:sp>
        <p:cxnSp>
          <p:nvCxnSpPr>
            <p:cNvPr id="26" name="Straight Connector 25"/>
            <p:cNvCxnSpPr/>
            <p:nvPr/>
          </p:nvCxnSpPr>
          <p:spPr>
            <a:xfrm flipV="1">
              <a:off x="3696237" y="2927796"/>
              <a:ext cx="345583" cy="32411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flipV="1">
              <a:off x="4668726" y="2927796"/>
              <a:ext cx="345583" cy="32411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flipV="1">
              <a:off x="4675031" y="4022501"/>
              <a:ext cx="345583" cy="32411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flipV="1">
              <a:off x="3696237" y="4022501"/>
              <a:ext cx="345583" cy="324119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flipV="1">
              <a:off x="4041820" y="4022501"/>
              <a:ext cx="978794" cy="1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flipV="1">
              <a:off x="4041820" y="2927796"/>
              <a:ext cx="978794" cy="1"/>
            </a:xfrm>
            <a:prstGeom prst="line">
              <a:avLst/>
            </a:prstGeom>
            <a:ln w="1905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4041820" y="2927796"/>
              <a:ext cx="0" cy="1094706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5020614" y="2927797"/>
              <a:ext cx="0" cy="1094706"/>
            </a:xfrm>
            <a:prstGeom prst="line">
              <a:avLst/>
            </a:prstGeom>
            <a:ln w="1905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TextBox 34"/>
          <p:cNvSpPr txBox="1"/>
          <p:nvPr/>
        </p:nvSpPr>
        <p:spPr>
          <a:xfrm>
            <a:off x="2026565" y="5560526"/>
            <a:ext cx="50690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4000" dirty="0">
                <a:solidFill>
                  <a:prstClr val="black"/>
                </a:solidFill>
                <a:cs typeface="Arial" panose="020B0604020202020204" pitchFamily="34" charset="0"/>
              </a:rPr>
              <a:t>0.5° rotation  →  16%</a:t>
            </a:r>
          </a:p>
        </p:txBody>
      </p:sp>
      <p:sp>
        <p:nvSpPr>
          <p:cNvPr id="36" name="Rectangle 35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>
                <a:solidFill>
                  <a:prstClr val="black"/>
                </a:solidFill>
              </a:rPr>
              <a:t>Crick &amp; </a:t>
            </a:r>
            <a:r>
              <a:rPr lang="en-US" dirty="0" err="1">
                <a:solidFill>
                  <a:prstClr val="black"/>
                </a:solidFill>
              </a:rPr>
              <a:t>Magdoff</a:t>
            </a:r>
            <a:r>
              <a:rPr lang="en-US" dirty="0">
                <a:solidFill>
                  <a:prstClr val="black"/>
                </a:solidFill>
              </a:rPr>
              <a:t> (1956) </a:t>
            </a:r>
            <a:r>
              <a:rPr lang="en-US" dirty="0" smtClean="0">
                <a:solidFill>
                  <a:prstClr val="black"/>
                </a:solidFill>
              </a:rPr>
              <a:t>“theory method </a:t>
            </a:r>
            <a:r>
              <a:rPr lang="en-US" dirty="0">
                <a:solidFill>
                  <a:prstClr val="black"/>
                </a:solidFill>
              </a:rPr>
              <a:t>isomorphous </a:t>
            </a:r>
            <a:r>
              <a:rPr lang="en-US" dirty="0" smtClean="0">
                <a:solidFill>
                  <a:prstClr val="black"/>
                </a:solidFill>
              </a:rPr>
              <a:t>replacement”, </a:t>
            </a:r>
            <a:r>
              <a:rPr lang="en-US" i="1" dirty="0" err="1">
                <a:solidFill>
                  <a:prstClr val="black"/>
                </a:solidFill>
              </a:rPr>
              <a:t>Acta</a:t>
            </a:r>
            <a:r>
              <a:rPr lang="en-US" i="1" dirty="0">
                <a:solidFill>
                  <a:prstClr val="black"/>
                </a:solidFill>
              </a:rPr>
              <a:t> </a:t>
            </a:r>
            <a:r>
              <a:rPr lang="en-US" i="1" dirty="0" err="1">
                <a:solidFill>
                  <a:prstClr val="black"/>
                </a:solidFill>
              </a:rPr>
              <a:t>Cryst</a:t>
            </a:r>
            <a:r>
              <a:rPr lang="en-US" i="1" dirty="0">
                <a:solidFill>
                  <a:prstClr val="black"/>
                </a:solidFill>
              </a:rPr>
              <a:t>. </a:t>
            </a:r>
            <a:r>
              <a:rPr lang="en-US" b="1" dirty="0">
                <a:solidFill>
                  <a:prstClr val="black"/>
                </a:solidFill>
              </a:rPr>
              <a:t>9</a:t>
            </a:r>
            <a:r>
              <a:rPr lang="en-US" dirty="0">
                <a:solidFill>
                  <a:prstClr val="black"/>
                </a:solidFill>
              </a:rPr>
              <a:t>, 901-8.</a:t>
            </a:r>
          </a:p>
        </p:txBody>
      </p:sp>
    </p:spTree>
    <p:extLst>
      <p:ext uri="{BB962C8B-B14F-4D97-AF65-F5344CB8AC3E}">
        <p14:creationId xmlns:p14="http://schemas.microsoft.com/office/powerpoint/2010/main" val="718497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800" dirty="0" smtClean="0">
                <a:solidFill>
                  <a:prstClr val="black"/>
                </a:solidFill>
              </a:rPr>
              <a:t>Uniform stretch</a:t>
            </a:r>
            <a:endParaRPr lang="en-US" sz="4800" dirty="0">
              <a:solidFill>
                <a:prstClr val="black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425419" y="5560526"/>
            <a:ext cx="42931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4000" dirty="0">
                <a:solidFill>
                  <a:prstClr val="black"/>
                </a:solidFill>
                <a:cs typeface="Arial" panose="020B0604020202020204" pitchFamily="34" charset="0"/>
              </a:rPr>
              <a:t>5</a:t>
            </a:r>
            <a:r>
              <a:rPr lang="en-US" sz="4000" dirty="0" smtClean="0">
                <a:solidFill>
                  <a:prstClr val="black"/>
                </a:solidFill>
                <a:cs typeface="Arial" panose="020B0604020202020204" pitchFamily="34" charset="0"/>
              </a:rPr>
              <a:t>% change </a:t>
            </a:r>
            <a:r>
              <a:rPr lang="en-US" sz="4000" dirty="0">
                <a:solidFill>
                  <a:prstClr val="black"/>
                </a:solidFill>
                <a:cs typeface="Arial" panose="020B0604020202020204" pitchFamily="34" charset="0"/>
              </a:rPr>
              <a:t>→</a:t>
            </a:r>
            <a:r>
              <a:rPr lang="en-US" sz="4000" dirty="0" smtClean="0">
                <a:solidFill>
                  <a:prstClr val="black"/>
                </a:solidFill>
                <a:cs typeface="Arial" panose="020B0604020202020204" pitchFamily="34" charset="0"/>
              </a:rPr>
              <a:t> 0%</a:t>
            </a:r>
            <a:endParaRPr lang="en-US" sz="40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2283133" y="1951514"/>
            <a:ext cx="4586426" cy="3531444"/>
            <a:chOff x="2283133" y="1951514"/>
            <a:chExt cx="4586426" cy="3531444"/>
          </a:xfrm>
        </p:grpSpPr>
        <p:cxnSp>
          <p:nvCxnSpPr>
            <p:cNvPr id="20" name="Straight Connector 19"/>
            <p:cNvCxnSpPr/>
            <p:nvPr/>
          </p:nvCxnSpPr>
          <p:spPr>
            <a:xfrm flipV="1">
              <a:off x="2283133" y="1951514"/>
              <a:ext cx="1196782" cy="80673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V="1">
              <a:off x="5672777" y="4676228"/>
              <a:ext cx="1196782" cy="80673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V="1">
              <a:off x="2283133" y="4676228"/>
              <a:ext cx="1196782" cy="806730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V="1">
              <a:off x="3479915" y="4676228"/>
              <a:ext cx="3389644" cy="2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flipV="1">
              <a:off x="3479915" y="1951514"/>
              <a:ext cx="3389644" cy="2"/>
            </a:xfrm>
            <a:prstGeom prst="line">
              <a:avLst/>
            </a:prstGeom>
            <a:ln w="1905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3479915" y="1951514"/>
              <a:ext cx="0" cy="2724716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6869559" y="1951516"/>
              <a:ext cx="0" cy="2724716"/>
            </a:xfrm>
            <a:prstGeom prst="line">
              <a:avLst/>
            </a:prstGeom>
            <a:ln w="1905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7" name="Picture 2" descr="http://upload.wikimedia.org/wikipedia/commons/d/df/Myoglobin-1mba.png"/>
            <p:cNvPicPr>
              <a:picLocks noChangeAspect="1" noChangeArrowheads="1"/>
            </p:cNvPicPr>
            <p:nvPr/>
          </p:nvPicPr>
          <p:blipFill rotWithShape="1"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64" b="-64"/>
            <a:stretch/>
          </p:blipFill>
          <p:spPr bwMode="auto">
            <a:xfrm>
              <a:off x="2592491" y="2865828"/>
              <a:ext cx="2463076" cy="2609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2" descr="http://upload.wikimedia.org/wikipedia/commons/d/df/Myoglobin-1mba.png"/>
            <p:cNvPicPr>
              <a:picLocks noChangeAspect="1" noChangeArrowheads="1"/>
            </p:cNvPicPr>
            <p:nvPr/>
          </p:nvPicPr>
          <p:blipFill rotWithShape="1"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64" b="-64"/>
            <a:stretch/>
          </p:blipFill>
          <p:spPr bwMode="auto">
            <a:xfrm>
              <a:off x="4384649" y="2100598"/>
              <a:ext cx="2463076" cy="2609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Rectangle 28"/>
            <p:cNvSpPr/>
            <p:nvPr/>
          </p:nvSpPr>
          <p:spPr>
            <a:xfrm>
              <a:off x="2283133" y="2758244"/>
              <a:ext cx="3389644" cy="2724714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2400" dirty="0">
                <a:solidFill>
                  <a:prstClr val="white"/>
                </a:solidFill>
                <a:cs typeface="Arial" panose="020B0604020202020204" pitchFamily="34" charset="0"/>
              </a:endParaRPr>
            </a:p>
          </p:txBody>
        </p:sp>
        <p:cxnSp>
          <p:nvCxnSpPr>
            <p:cNvPr id="30" name="Straight Connector 29"/>
            <p:cNvCxnSpPr/>
            <p:nvPr/>
          </p:nvCxnSpPr>
          <p:spPr>
            <a:xfrm flipV="1">
              <a:off x="5650942" y="1951514"/>
              <a:ext cx="1196782" cy="80673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93898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2425419" y="5560526"/>
            <a:ext cx="42931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4000" dirty="0">
                <a:solidFill>
                  <a:prstClr val="black"/>
                </a:solidFill>
                <a:cs typeface="Arial" panose="020B0604020202020204" pitchFamily="34" charset="0"/>
              </a:rPr>
              <a:t>5</a:t>
            </a:r>
            <a:r>
              <a:rPr lang="en-US" sz="4000" dirty="0" smtClean="0">
                <a:solidFill>
                  <a:prstClr val="black"/>
                </a:solidFill>
                <a:cs typeface="Arial" panose="020B0604020202020204" pitchFamily="34" charset="0"/>
              </a:rPr>
              <a:t>% change </a:t>
            </a:r>
            <a:r>
              <a:rPr lang="en-US" sz="4000" dirty="0">
                <a:solidFill>
                  <a:prstClr val="black"/>
                </a:solidFill>
                <a:cs typeface="Arial" panose="020B0604020202020204" pitchFamily="34" charset="0"/>
              </a:rPr>
              <a:t>→</a:t>
            </a:r>
            <a:r>
              <a:rPr lang="en-US" sz="4000" dirty="0" smtClean="0">
                <a:solidFill>
                  <a:prstClr val="black"/>
                </a:solidFill>
                <a:cs typeface="Arial" panose="020B0604020202020204" pitchFamily="34" charset="0"/>
              </a:rPr>
              <a:t> 0%</a:t>
            </a:r>
            <a:endParaRPr lang="en-US" sz="40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cxnSp>
        <p:nvCxnSpPr>
          <p:cNvPr id="78" name="Straight Connector 77"/>
          <p:cNvCxnSpPr/>
          <p:nvPr/>
        </p:nvCxnSpPr>
        <p:spPr>
          <a:xfrm flipV="1">
            <a:off x="2283132" y="1524000"/>
            <a:ext cx="1341664" cy="90439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 flipV="1">
            <a:off x="6083123" y="4578566"/>
            <a:ext cx="1341664" cy="90439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 flipV="1">
            <a:off x="2283132" y="4578566"/>
            <a:ext cx="1341664" cy="904392"/>
          </a:xfrm>
          <a:prstGeom prst="line">
            <a:avLst/>
          </a:prstGeom>
          <a:ln w="190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/>
          <p:nvPr/>
        </p:nvCxnSpPr>
        <p:spPr>
          <a:xfrm flipV="1">
            <a:off x="3624796" y="4578566"/>
            <a:ext cx="3799991" cy="3"/>
          </a:xfrm>
          <a:prstGeom prst="line">
            <a:avLst/>
          </a:prstGeom>
          <a:ln w="190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/>
          <p:cNvCxnSpPr/>
          <p:nvPr/>
        </p:nvCxnSpPr>
        <p:spPr>
          <a:xfrm flipV="1">
            <a:off x="3624796" y="1524000"/>
            <a:ext cx="3799991" cy="3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/>
          <p:cNvCxnSpPr/>
          <p:nvPr/>
        </p:nvCxnSpPr>
        <p:spPr>
          <a:xfrm>
            <a:off x="3624796" y="1524000"/>
            <a:ext cx="0" cy="3054568"/>
          </a:xfrm>
          <a:prstGeom prst="line">
            <a:avLst/>
          </a:prstGeom>
          <a:ln w="190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/>
          <p:cNvCxnSpPr/>
          <p:nvPr/>
        </p:nvCxnSpPr>
        <p:spPr>
          <a:xfrm>
            <a:off x="7424787" y="1524003"/>
            <a:ext cx="0" cy="3054568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5" name="Picture 2" descr="http://upload.wikimedia.org/wikipedia/commons/d/df/Myoglobin-1mba.pn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4" b="-64"/>
          <a:stretch/>
        </p:blipFill>
        <p:spPr bwMode="auto">
          <a:xfrm>
            <a:off x="2629941" y="2549000"/>
            <a:ext cx="2761254" cy="2924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2" descr="http://upload.wikimedia.org/wikipedia/commons/d/df/Myoglobin-1mba.pn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4" b="-64"/>
          <a:stretch/>
        </p:blipFill>
        <p:spPr bwMode="auto">
          <a:xfrm>
            <a:off x="4639056" y="1691132"/>
            <a:ext cx="2761254" cy="2924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800" dirty="0" smtClean="0">
                <a:solidFill>
                  <a:prstClr val="black"/>
                </a:solidFill>
              </a:rPr>
              <a:t>Uniform stretch</a:t>
            </a:r>
            <a:endParaRPr lang="en-US" sz="4800" dirty="0">
              <a:solidFill>
                <a:prstClr val="black"/>
              </a:solidFill>
            </a:endParaRPr>
          </a:p>
        </p:txBody>
      </p:sp>
      <p:sp>
        <p:nvSpPr>
          <p:cNvPr id="77" name="Rectangle 76"/>
          <p:cNvSpPr/>
          <p:nvPr/>
        </p:nvSpPr>
        <p:spPr>
          <a:xfrm>
            <a:off x="2283132" y="2428392"/>
            <a:ext cx="3799991" cy="3054566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2400" dirty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cxnSp>
        <p:nvCxnSpPr>
          <p:cNvPr id="79" name="Straight Connector 78"/>
          <p:cNvCxnSpPr/>
          <p:nvPr/>
        </p:nvCxnSpPr>
        <p:spPr>
          <a:xfrm flipV="1">
            <a:off x="6058645" y="1524000"/>
            <a:ext cx="1341664" cy="90439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307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ALS 8.3.1 data collection history</a:t>
            </a:r>
          </a:p>
        </p:txBody>
      </p:sp>
      <p:graphicFrame>
        <p:nvGraphicFramePr>
          <p:cNvPr id="5123" name="Object 3"/>
          <p:cNvGraphicFramePr>
            <a:graphicFrameLocks noGrp="1" noChangeAspect="1"/>
          </p:cNvGraphicFramePr>
          <p:nvPr>
            <p:ph type="chart" idx="1"/>
            <p:extLst>
              <p:ext uri="{D42A27DB-BD31-4B8C-83A1-F6EECF244321}">
                <p14:modId xmlns:p14="http://schemas.microsoft.com/office/powerpoint/2010/main" val="1539757072"/>
              </p:ext>
            </p:extLst>
          </p:nvPr>
        </p:nvGraphicFramePr>
        <p:xfrm>
          <a:off x="476250" y="1184275"/>
          <a:ext cx="8177213" cy="5426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59" name="Chart" r:id="rId3" imgW="8210520" imgH="5448153" progId="MSGraph.Chart.8">
                  <p:embed followColorScheme="full"/>
                </p:oleObj>
              </mc:Choice>
              <mc:Fallback>
                <p:oleObj name="Chart" r:id="rId3" imgW="8210520" imgH="5448153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6250" y="1184275"/>
                        <a:ext cx="8177213" cy="54260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4" name="Text Box 4"/>
          <p:cNvSpPr txBox="1">
            <a:spLocks noChangeArrowheads="1"/>
          </p:cNvSpPr>
          <p:nvPr/>
        </p:nvSpPr>
        <p:spPr bwMode="auto">
          <a:xfrm rot="16200000">
            <a:off x="-494759" y="3369439"/>
            <a:ext cx="166103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>
                <a:solidFill>
                  <a:srgbClr val="000000"/>
                </a:solidFill>
              </a:rPr>
              <a:t>images x 10</a:t>
            </a:r>
            <a:r>
              <a:rPr lang="en-US" altLang="en-US" sz="2000" baseline="30000" dirty="0">
                <a:solidFill>
                  <a:srgbClr val="000000"/>
                </a:solidFill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955056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0225" y="352029"/>
            <a:ext cx="8709660" cy="7543800"/>
          </a:xfrm>
        </p:spPr>
      </p:pic>
      <p:sp>
        <p:nvSpPr>
          <p:cNvPr id="6" name="TextBox 5"/>
          <p:cNvSpPr txBox="1"/>
          <p:nvPr/>
        </p:nvSpPr>
        <p:spPr>
          <a:xfrm>
            <a:off x="6726775" y="1710050"/>
            <a:ext cx="272165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dirty="0" smtClean="0">
                <a:solidFill>
                  <a:prstClr val="black"/>
                </a:solidFill>
              </a:rPr>
              <a:t>RH: 84.2%</a:t>
            </a:r>
          </a:p>
          <a:p>
            <a:pPr>
              <a:defRPr/>
            </a:pPr>
            <a:r>
              <a:rPr lang="en-US" sz="3200" dirty="0" smtClean="0">
                <a:solidFill>
                  <a:prstClr val="black"/>
                </a:solidFill>
              </a:rPr>
              <a:t>  </a:t>
            </a:r>
            <a:r>
              <a:rPr lang="en-US" sz="2800" dirty="0" smtClean="0">
                <a:solidFill>
                  <a:prstClr val="black"/>
                </a:solidFill>
              </a:rPr>
              <a:t> </a:t>
            </a:r>
            <a:r>
              <a:rPr lang="en-US" sz="3200" dirty="0" smtClean="0">
                <a:solidFill>
                  <a:prstClr val="black"/>
                </a:solidFill>
              </a:rPr>
              <a:t>vs </a:t>
            </a:r>
            <a:r>
              <a:rPr lang="en-US" sz="3200" dirty="0">
                <a:solidFill>
                  <a:prstClr val="black"/>
                </a:solidFill>
              </a:rPr>
              <a:t>71.9%</a:t>
            </a:r>
          </a:p>
        </p:txBody>
      </p:sp>
      <p:sp>
        <p:nvSpPr>
          <p:cNvPr id="8" name="Rectangle 7"/>
          <p:cNvSpPr/>
          <p:nvPr/>
        </p:nvSpPr>
        <p:spPr>
          <a:xfrm>
            <a:off x="6423764" y="1052500"/>
            <a:ext cx="246093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dirty="0" err="1">
                <a:solidFill>
                  <a:prstClr val="black"/>
                </a:solidFill>
              </a:rPr>
              <a:t>R</a:t>
            </a:r>
            <a:r>
              <a:rPr lang="en-US" sz="3200" baseline="-25000" dirty="0" err="1">
                <a:solidFill>
                  <a:prstClr val="black"/>
                </a:solidFill>
              </a:rPr>
              <a:t>iso</a:t>
            </a:r>
            <a:r>
              <a:rPr lang="en-US" sz="3200" dirty="0">
                <a:solidFill>
                  <a:prstClr val="black"/>
                </a:solidFill>
              </a:rPr>
              <a:t> = 44.5%</a:t>
            </a:r>
          </a:p>
        </p:txBody>
      </p:sp>
      <p:sp>
        <p:nvSpPr>
          <p:cNvPr id="11" name="Rectangle 10"/>
          <p:cNvSpPr/>
          <p:nvPr/>
        </p:nvSpPr>
        <p:spPr>
          <a:xfrm>
            <a:off x="-299247" y="440774"/>
            <a:ext cx="1524000" cy="76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610403" y="1716494"/>
            <a:ext cx="92204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2400" dirty="0" smtClean="0">
                <a:solidFill>
                  <a:prstClr val="black"/>
                </a:solidFill>
                <a:cs typeface="Arial" panose="020B0604020202020204" pitchFamily="34" charset="0"/>
              </a:rPr>
              <a:t>3aw6</a:t>
            </a:r>
          </a:p>
          <a:p>
            <a:pPr>
              <a:defRPr/>
            </a:pPr>
            <a:r>
              <a:rPr lang="en-US" sz="2400" dirty="0" smtClean="0">
                <a:solidFill>
                  <a:prstClr val="black"/>
                </a:solidFill>
                <a:cs typeface="Arial" panose="020B0604020202020204" pitchFamily="34" charset="0"/>
              </a:rPr>
              <a:t>3aw7</a:t>
            </a:r>
            <a:endParaRPr lang="en-US" sz="24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436513" y="1052500"/>
            <a:ext cx="259077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l-GR" sz="3200" dirty="0" smtClean="0">
                <a:solidFill>
                  <a:srgbClr val="FF0000"/>
                </a:solidFill>
              </a:rPr>
              <a:t>Δ</a:t>
            </a:r>
            <a:r>
              <a:rPr lang="en-US" sz="3200" dirty="0" smtClean="0">
                <a:solidFill>
                  <a:srgbClr val="FF0000"/>
                </a:solidFill>
              </a:rPr>
              <a:t>cell </a:t>
            </a:r>
            <a:r>
              <a:rPr lang="en-US" sz="3200" dirty="0">
                <a:solidFill>
                  <a:srgbClr val="FF0000"/>
                </a:solidFill>
              </a:rPr>
              <a:t>= </a:t>
            </a:r>
            <a:r>
              <a:rPr lang="en-US" sz="3200" dirty="0" smtClean="0">
                <a:solidFill>
                  <a:srgbClr val="FF0000"/>
                </a:solidFill>
              </a:rPr>
              <a:t>0.7 %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Non-isomorphism in lysozyme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1052500"/>
            <a:ext cx="304602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</a:rPr>
              <a:t>RMSD = </a:t>
            </a:r>
            <a:r>
              <a:rPr lang="en-US" sz="3200" dirty="0" smtClean="0">
                <a:solidFill>
                  <a:prstClr val="black"/>
                </a:solidFill>
              </a:rPr>
              <a:t>1.70 </a:t>
            </a:r>
            <a:r>
              <a:rPr lang="en-US" sz="3200" dirty="0">
                <a:solidFill>
                  <a:prstClr val="black"/>
                </a:solidFill>
              </a:rPr>
              <a:t>Å</a:t>
            </a:r>
          </a:p>
        </p:txBody>
      </p:sp>
      <p:sp>
        <p:nvSpPr>
          <p:cNvPr id="13" name="Rectangle 12"/>
          <p:cNvSpPr/>
          <p:nvPr/>
        </p:nvSpPr>
        <p:spPr>
          <a:xfrm>
            <a:off x="0" y="1516295"/>
            <a:ext cx="304602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</a:rPr>
              <a:t>RMSD = 0</a:t>
            </a:r>
            <a:r>
              <a:rPr lang="en-US" sz="3200" dirty="0" smtClean="0">
                <a:solidFill>
                  <a:prstClr val="black"/>
                </a:solidFill>
              </a:rPr>
              <a:t>.18 </a:t>
            </a:r>
            <a:r>
              <a:rPr lang="en-US" sz="3200" dirty="0">
                <a:solidFill>
                  <a:prstClr val="black"/>
                </a:solidFill>
              </a:rPr>
              <a:t>Å</a:t>
            </a:r>
          </a:p>
        </p:txBody>
      </p:sp>
    </p:spTree>
    <p:extLst>
      <p:ext uri="{BB962C8B-B14F-4D97-AF65-F5344CB8AC3E}">
        <p14:creationId xmlns:p14="http://schemas.microsoft.com/office/powerpoint/2010/main" val="3878187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2" grpId="0"/>
      <p:bldP spid="10" grpId="0"/>
      <p:bldP spid="1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Hygrostatic</a:t>
            </a:r>
            <a:r>
              <a:rPr lang="en-US" dirty="0" smtClean="0"/>
              <a:t> gradients</a:t>
            </a:r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5486400" y="2667000"/>
            <a:ext cx="2286000" cy="2240280"/>
          </a:xfrm>
          <a:prstGeom prst="ellipse">
            <a:avLst/>
          </a:prstGeom>
          <a:gradFill flip="none" rotWithShape="1">
            <a:gsLst>
              <a:gs pos="0">
                <a:srgbClr val="00B0F0"/>
              </a:gs>
              <a:gs pos="100000">
                <a:srgbClr val="92D050"/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Freeform 2"/>
          <p:cNvSpPr>
            <a:spLocks/>
          </p:cNvSpPr>
          <p:nvPr/>
        </p:nvSpPr>
        <p:spPr bwMode="auto">
          <a:xfrm>
            <a:off x="2357437" y="3608387"/>
            <a:ext cx="1701800" cy="1408113"/>
          </a:xfrm>
          <a:custGeom>
            <a:avLst/>
            <a:gdLst>
              <a:gd name="T0" fmla="*/ 705 w 1072"/>
              <a:gd name="T1" fmla="*/ 274 h 887"/>
              <a:gd name="T2" fmla="*/ 1013 w 1072"/>
              <a:gd name="T3" fmla="*/ 511 h 887"/>
              <a:gd name="T4" fmla="*/ 1037 w 1072"/>
              <a:gd name="T5" fmla="*/ 772 h 887"/>
              <a:gd name="T6" fmla="*/ 800 w 1072"/>
              <a:gd name="T7" fmla="*/ 874 h 887"/>
              <a:gd name="T8" fmla="*/ 563 w 1072"/>
              <a:gd name="T9" fmla="*/ 850 h 887"/>
              <a:gd name="T10" fmla="*/ 279 w 1072"/>
              <a:gd name="T11" fmla="*/ 667 h 887"/>
              <a:gd name="T12" fmla="*/ 49 w 1072"/>
              <a:gd name="T13" fmla="*/ 165 h 887"/>
              <a:gd name="T14" fmla="*/ 16 w 1072"/>
              <a:gd name="T15" fmla="*/ 25 h 887"/>
              <a:gd name="T16" fmla="*/ 115 w 1072"/>
              <a:gd name="T17" fmla="*/ 41 h 887"/>
              <a:gd name="T18" fmla="*/ 705 w 1072"/>
              <a:gd name="T19" fmla="*/ 274 h 8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072" h="887">
                <a:moveTo>
                  <a:pt x="705" y="274"/>
                </a:moveTo>
                <a:cubicBezTo>
                  <a:pt x="855" y="352"/>
                  <a:pt x="958" y="428"/>
                  <a:pt x="1013" y="511"/>
                </a:cubicBezTo>
                <a:cubicBezTo>
                  <a:pt x="1068" y="594"/>
                  <a:pt x="1072" y="712"/>
                  <a:pt x="1037" y="772"/>
                </a:cubicBezTo>
                <a:cubicBezTo>
                  <a:pt x="1002" y="832"/>
                  <a:pt x="879" y="861"/>
                  <a:pt x="800" y="874"/>
                </a:cubicBezTo>
                <a:cubicBezTo>
                  <a:pt x="721" y="887"/>
                  <a:pt x="650" y="884"/>
                  <a:pt x="563" y="850"/>
                </a:cubicBezTo>
                <a:cubicBezTo>
                  <a:pt x="476" y="816"/>
                  <a:pt x="365" y="781"/>
                  <a:pt x="279" y="667"/>
                </a:cubicBezTo>
                <a:cubicBezTo>
                  <a:pt x="193" y="553"/>
                  <a:pt x="93" y="272"/>
                  <a:pt x="49" y="165"/>
                </a:cubicBezTo>
                <a:cubicBezTo>
                  <a:pt x="5" y="58"/>
                  <a:pt x="5" y="46"/>
                  <a:pt x="16" y="25"/>
                </a:cubicBezTo>
                <a:cubicBezTo>
                  <a:pt x="27" y="4"/>
                  <a:pt x="0" y="0"/>
                  <a:pt x="115" y="41"/>
                </a:cubicBezTo>
                <a:cubicBezTo>
                  <a:pt x="230" y="82"/>
                  <a:pt x="555" y="196"/>
                  <a:pt x="705" y="274"/>
                </a:cubicBezTo>
                <a:close/>
              </a:path>
            </a:pathLst>
          </a:custGeom>
          <a:gradFill flip="none" rotWithShape="1">
            <a:gsLst>
              <a:gs pos="0">
                <a:srgbClr val="00B0F0"/>
              </a:gs>
              <a:gs pos="100000">
                <a:srgbClr val="92D050"/>
              </a:gs>
            </a:gsLst>
            <a:lin ang="2700000" scaled="1"/>
            <a:tileRect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9" name="Group 10"/>
          <p:cNvGrpSpPr>
            <a:grpSpLocks/>
          </p:cNvGrpSpPr>
          <p:nvPr/>
        </p:nvGrpSpPr>
        <p:grpSpPr bwMode="auto">
          <a:xfrm>
            <a:off x="685800" y="2057400"/>
            <a:ext cx="3359150" cy="3021012"/>
            <a:chOff x="11" y="1490"/>
            <a:chExt cx="2116" cy="1903"/>
          </a:xfrm>
        </p:grpSpPr>
        <p:sp>
          <p:nvSpPr>
            <p:cNvPr id="10" name="Freeform 11"/>
            <p:cNvSpPr>
              <a:spLocks/>
            </p:cNvSpPr>
            <p:nvPr/>
          </p:nvSpPr>
          <p:spPr bwMode="auto">
            <a:xfrm>
              <a:off x="11" y="1543"/>
              <a:ext cx="2116" cy="1766"/>
            </a:xfrm>
            <a:custGeom>
              <a:avLst/>
              <a:gdLst>
                <a:gd name="T0" fmla="*/ 2020 w 2116"/>
                <a:gd name="T1" fmla="*/ 1766 h 1766"/>
                <a:gd name="T2" fmla="*/ 2096 w 2116"/>
                <a:gd name="T3" fmla="*/ 1668 h 1766"/>
                <a:gd name="T4" fmla="*/ 2017 w 2116"/>
                <a:gd name="T5" fmla="*/ 1369 h 1766"/>
                <a:gd name="T6" fmla="*/ 1504 w 2116"/>
                <a:gd name="T7" fmla="*/ 1029 h 1766"/>
                <a:gd name="T8" fmla="*/ 1054 w 2116"/>
                <a:gd name="T9" fmla="*/ 911 h 1766"/>
                <a:gd name="T10" fmla="*/ 819 w 2116"/>
                <a:gd name="T11" fmla="*/ 812 h 1766"/>
                <a:gd name="T12" fmla="*/ 711 w 2116"/>
                <a:gd name="T13" fmla="*/ 530 h 1766"/>
                <a:gd name="T14" fmla="*/ 413 w 2116"/>
                <a:gd name="T15" fmla="*/ 398 h 1766"/>
                <a:gd name="T16" fmla="*/ 299 w 2116"/>
                <a:gd name="T17" fmla="*/ 110 h 1766"/>
                <a:gd name="T18" fmla="*/ 0 w 2116"/>
                <a:gd name="T19" fmla="*/ 0 h 17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16" h="1766">
                  <a:moveTo>
                    <a:pt x="2020" y="1766"/>
                  </a:moveTo>
                  <a:cubicBezTo>
                    <a:pt x="2033" y="1750"/>
                    <a:pt x="2096" y="1734"/>
                    <a:pt x="2096" y="1668"/>
                  </a:cubicBezTo>
                  <a:cubicBezTo>
                    <a:pt x="2096" y="1602"/>
                    <a:pt x="2116" y="1475"/>
                    <a:pt x="2017" y="1369"/>
                  </a:cubicBezTo>
                  <a:cubicBezTo>
                    <a:pt x="1918" y="1263"/>
                    <a:pt x="1665" y="1105"/>
                    <a:pt x="1504" y="1029"/>
                  </a:cubicBezTo>
                  <a:cubicBezTo>
                    <a:pt x="1343" y="953"/>
                    <a:pt x="1168" y="947"/>
                    <a:pt x="1054" y="911"/>
                  </a:cubicBezTo>
                  <a:cubicBezTo>
                    <a:pt x="940" y="875"/>
                    <a:pt x="876" y="876"/>
                    <a:pt x="819" y="812"/>
                  </a:cubicBezTo>
                  <a:cubicBezTo>
                    <a:pt x="762" y="748"/>
                    <a:pt x="778" y="599"/>
                    <a:pt x="711" y="530"/>
                  </a:cubicBezTo>
                  <a:cubicBezTo>
                    <a:pt x="644" y="461"/>
                    <a:pt x="481" y="468"/>
                    <a:pt x="413" y="398"/>
                  </a:cubicBezTo>
                  <a:cubicBezTo>
                    <a:pt x="344" y="327"/>
                    <a:pt x="369" y="177"/>
                    <a:pt x="299" y="110"/>
                  </a:cubicBezTo>
                  <a:cubicBezTo>
                    <a:pt x="230" y="44"/>
                    <a:pt x="51" y="18"/>
                    <a:pt x="0" y="0"/>
                  </a:cubicBezTo>
                </a:path>
              </a:pathLst>
            </a:custGeom>
            <a:noFill/>
            <a:ln w="177800">
              <a:solidFill>
                <a:srgbClr val="8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" name="Freeform 12"/>
            <p:cNvSpPr>
              <a:spLocks/>
            </p:cNvSpPr>
            <p:nvPr/>
          </p:nvSpPr>
          <p:spPr bwMode="auto">
            <a:xfrm>
              <a:off x="131" y="1490"/>
              <a:ext cx="1930" cy="1903"/>
            </a:xfrm>
            <a:custGeom>
              <a:avLst/>
              <a:gdLst>
                <a:gd name="T0" fmla="*/ 1930 w 1930"/>
                <a:gd name="T1" fmla="*/ 1804 h 1903"/>
                <a:gd name="T2" fmla="*/ 1636 w 1930"/>
                <a:gd name="T3" fmla="*/ 1887 h 1903"/>
                <a:gd name="T4" fmla="*/ 1321 w 1930"/>
                <a:gd name="T5" fmla="*/ 1706 h 1903"/>
                <a:gd name="T6" fmla="*/ 1053 w 1930"/>
                <a:gd name="T7" fmla="*/ 1351 h 1903"/>
                <a:gd name="T8" fmla="*/ 911 w 1930"/>
                <a:gd name="T9" fmla="*/ 1051 h 1903"/>
                <a:gd name="T10" fmla="*/ 819 w 1930"/>
                <a:gd name="T11" fmla="*/ 812 h 1903"/>
                <a:gd name="T12" fmla="*/ 537 w 1930"/>
                <a:gd name="T13" fmla="*/ 706 h 1903"/>
                <a:gd name="T14" fmla="*/ 402 w 1930"/>
                <a:gd name="T15" fmla="*/ 409 h 1903"/>
                <a:gd name="T16" fmla="*/ 113 w 1930"/>
                <a:gd name="T17" fmla="*/ 298 h 1903"/>
                <a:gd name="T18" fmla="*/ 0 w 1930"/>
                <a:gd name="T19" fmla="*/ 0 h 19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30" h="1903">
                  <a:moveTo>
                    <a:pt x="1930" y="1804"/>
                  </a:moveTo>
                  <a:cubicBezTo>
                    <a:pt x="1881" y="1818"/>
                    <a:pt x="1737" y="1903"/>
                    <a:pt x="1636" y="1887"/>
                  </a:cubicBezTo>
                  <a:cubicBezTo>
                    <a:pt x="1535" y="1871"/>
                    <a:pt x="1418" y="1795"/>
                    <a:pt x="1321" y="1706"/>
                  </a:cubicBezTo>
                  <a:cubicBezTo>
                    <a:pt x="1224" y="1617"/>
                    <a:pt x="1121" y="1460"/>
                    <a:pt x="1053" y="1351"/>
                  </a:cubicBezTo>
                  <a:cubicBezTo>
                    <a:pt x="985" y="1242"/>
                    <a:pt x="950" y="1141"/>
                    <a:pt x="911" y="1051"/>
                  </a:cubicBezTo>
                  <a:cubicBezTo>
                    <a:pt x="872" y="961"/>
                    <a:pt x="881" y="869"/>
                    <a:pt x="819" y="812"/>
                  </a:cubicBezTo>
                  <a:cubicBezTo>
                    <a:pt x="757" y="755"/>
                    <a:pt x="606" y="773"/>
                    <a:pt x="537" y="706"/>
                  </a:cubicBezTo>
                  <a:cubicBezTo>
                    <a:pt x="467" y="640"/>
                    <a:pt x="473" y="477"/>
                    <a:pt x="402" y="409"/>
                  </a:cubicBezTo>
                  <a:cubicBezTo>
                    <a:pt x="330" y="341"/>
                    <a:pt x="180" y="367"/>
                    <a:pt x="113" y="298"/>
                  </a:cubicBezTo>
                  <a:cubicBezTo>
                    <a:pt x="46" y="229"/>
                    <a:pt x="19" y="51"/>
                    <a:pt x="0" y="0"/>
                  </a:cubicBezTo>
                </a:path>
              </a:pathLst>
            </a:custGeom>
            <a:noFill/>
            <a:ln w="177800">
              <a:solidFill>
                <a:srgbClr val="8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12" name="Rectangle 13"/>
          <p:cNvSpPr>
            <a:spLocks noChangeArrowheads="1"/>
          </p:cNvSpPr>
          <p:nvPr/>
        </p:nvSpPr>
        <p:spPr bwMode="auto">
          <a:xfrm>
            <a:off x="3070225" y="4335462"/>
            <a:ext cx="225425" cy="225425"/>
          </a:xfrm>
          <a:prstGeom prst="rect">
            <a:avLst/>
          </a:prstGeom>
          <a:solidFill>
            <a:srgbClr val="FF0000"/>
          </a:solidFill>
          <a:ln w="9525">
            <a:miter lim="800000"/>
            <a:headEnd/>
            <a:tailEnd/>
          </a:ln>
          <a:effectLst/>
          <a:scene3d>
            <a:camera prst="legacyObliqueTopRight">
              <a:rot lat="20999999" lon="21299999" rev="0"/>
            </a:camera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FF000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057400" y="5562600"/>
            <a:ext cx="9589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000000"/>
                </a:solidFill>
              </a:rPr>
              <a:t>loop</a:t>
            </a:r>
            <a:endParaRPr lang="en-US" sz="3200" dirty="0">
              <a:solidFill>
                <a:srgbClr val="0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400800" y="5410200"/>
            <a:ext cx="6174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000000"/>
                </a:solidFill>
              </a:rPr>
              <a:t>jet</a:t>
            </a:r>
            <a:endParaRPr lang="en-US" sz="3200" dirty="0">
              <a:solidFill>
                <a:srgbClr val="000000"/>
              </a:solidFill>
            </a:endParaRPr>
          </a:p>
        </p:txBody>
      </p:sp>
      <p:sp>
        <p:nvSpPr>
          <p:cNvPr id="15" name="Rectangle 13"/>
          <p:cNvSpPr>
            <a:spLocks noChangeArrowheads="1"/>
          </p:cNvSpPr>
          <p:nvPr/>
        </p:nvSpPr>
        <p:spPr bwMode="auto">
          <a:xfrm>
            <a:off x="5562600" y="3124200"/>
            <a:ext cx="225425" cy="225425"/>
          </a:xfrm>
          <a:prstGeom prst="rect">
            <a:avLst/>
          </a:prstGeom>
          <a:solidFill>
            <a:srgbClr val="FF0000"/>
          </a:solidFill>
          <a:ln w="9525">
            <a:miter lim="800000"/>
            <a:headEnd/>
            <a:tailEnd/>
          </a:ln>
          <a:effectLst/>
          <a:scene3d>
            <a:camera prst="legacyObliqueTopRight">
              <a:rot lat="20999999" lon="21299999" rev="0"/>
            </a:camera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FF000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" name="Rectangle 13"/>
          <p:cNvSpPr>
            <a:spLocks noChangeArrowheads="1"/>
          </p:cNvSpPr>
          <p:nvPr/>
        </p:nvSpPr>
        <p:spPr bwMode="auto">
          <a:xfrm>
            <a:off x="6553200" y="3657600"/>
            <a:ext cx="225425" cy="225425"/>
          </a:xfrm>
          <a:prstGeom prst="rect">
            <a:avLst/>
          </a:prstGeom>
          <a:solidFill>
            <a:srgbClr val="FF0000"/>
          </a:solidFill>
          <a:ln w="9525">
            <a:miter lim="800000"/>
            <a:headEnd/>
            <a:tailEnd/>
          </a:ln>
          <a:effectLst/>
          <a:scene3d>
            <a:camera prst="legacyObliqueTopRight">
              <a:rot lat="20999999" lon="21299999" rev="0"/>
            </a:camera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FF000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45" name="Group 44"/>
          <p:cNvGrpSpPr/>
          <p:nvPr/>
        </p:nvGrpSpPr>
        <p:grpSpPr>
          <a:xfrm>
            <a:off x="2274193" y="2286000"/>
            <a:ext cx="5803007" cy="3316311"/>
            <a:chOff x="2274193" y="2286000"/>
            <a:chExt cx="5803007" cy="3316311"/>
          </a:xfrm>
        </p:grpSpPr>
        <p:sp>
          <p:nvSpPr>
            <p:cNvPr id="17" name="Freeform 16"/>
            <p:cNvSpPr/>
            <p:nvPr/>
          </p:nvSpPr>
          <p:spPr>
            <a:xfrm>
              <a:off x="3036194" y="3453685"/>
              <a:ext cx="1764406" cy="1880315"/>
            </a:xfrm>
            <a:custGeom>
              <a:avLst/>
              <a:gdLst>
                <a:gd name="connsiteX0" fmla="*/ 1764406 w 1764406"/>
                <a:gd name="connsiteY0" fmla="*/ 1880315 h 1880315"/>
                <a:gd name="connsiteX1" fmla="*/ 1313646 w 1764406"/>
                <a:gd name="connsiteY1" fmla="*/ 1378039 h 1880315"/>
                <a:gd name="connsiteX2" fmla="*/ 1133341 w 1764406"/>
                <a:gd name="connsiteY2" fmla="*/ 656822 h 1880315"/>
                <a:gd name="connsiteX3" fmla="*/ 0 w 1764406"/>
                <a:gd name="connsiteY3" fmla="*/ 0 h 18803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64406" h="1880315">
                  <a:moveTo>
                    <a:pt x="1764406" y="1880315"/>
                  </a:moveTo>
                  <a:cubicBezTo>
                    <a:pt x="1591614" y="1731134"/>
                    <a:pt x="1418823" y="1581954"/>
                    <a:pt x="1313646" y="1378039"/>
                  </a:cubicBezTo>
                  <a:cubicBezTo>
                    <a:pt x="1208468" y="1174123"/>
                    <a:pt x="1352282" y="886495"/>
                    <a:pt x="1133341" y="656822"/>
                  </a:cubicBezTo>
                  <a:cubicBezTo>
                    <a:pt x="914400" y="427149"/>
                    <a:pt x="457200" y="213574"/>
                    <a:pt x="0" y="0"/>
                  </a:cubicBezTo>
                </a:path>
              </a:pathLst>
            </a:custGeom>
            <a:noFill/>
            <a:ln w="3175">
              <a:solidFill>
                <a:schemeClr val="tx1"/>
              </a:solidFill>
              <a:headEnd type="none" w="med" len="med"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8" name="Freeform 17"/>
            <p:cNvSpPr/>
            <p:nvPr/>
          </p:nvSpPr>
          <p:spPr>
            <a:xfrm>
              <a:off x="2274193" y="4404577"/>
              <a:ext cx="2189409" cy="1197734"/>
            </a:xfrm>
            <a:custGeom>
              <a:avLst/>
              <a:gdLst>
                <a:gd name="connsiteX0" fmla="*/ 1764406 w 1764406"/>
                <a:gd name="connsiteY0" fmla="*/ 1880315 h 1880315"/>
                <a:gd name="connsiteX1" fmla="*/ 1313646 w 1764406"/>
                <a:gd name="connsiteY1" fmla="*/ 1378039 h 1880315"/>
                <a:gd name="connsiteX2" fmla="*/ 1133341 w 1764406"/>
                <a:gd name="connsiteY2" fmla="*/ 656822 h 1880315"/>
                <a:gd name="connsiteX3" fmla="*/ 0 w 1764406"/>
                <a:gd name="connsiteY3" fmla="*/ 0 h 1880315"/>
                <a:gd name="connsiteX0" fmla="*/ 2678806 w 2678806"/>
                <a:gd name="connsiteY0" fmla="*/ 1237233 h 1237233"/>
                <a:gd name="connsiteX1" fmla="*/ 2228046 w 2678806"/>
                <a:gd name="connsiteY1" fmla="*/ 734957 h 1237233"/>
                <a:gd name="connsiteX2" fmla="*/ 2047741 w 2678806"/>
                <a:gd name="connsiteY2" fmla="*/ 13740 h 1237233"/>
                <a:gd name="connsiteX3" fmla="*/ 0 w 2678806"/>
                <a:gd name="connsiteY3" fmla="*/ 155409 h 1237233"/>
                <a:gd name="connsiteX0" fmla="*/ 2678806 w 2678806"/>
                <a:gd name="connsiteY0" fmla="*/ 1081824 h 1081824"/>
                <a:gd name="connsiteX1" fmla="*/ 2228046 w 2678806"/>
                <a:gd name="connsiteY1" fmla="*/ 579548 h 1081824"/>
                <a:gd name="connsiteX2" fmla="*/ 875764 w 2678806"/>
                <a:gd name="connsiteY2" fmla="*/ 862883 h 1081824"/>
                <a:gd name="connsiteX3" fmla="*/ 0 w 2678806"/>
                <a:gd name="connsiteY3" fmla="*/ 0 h 1081824"/>
                <a:gd name="connsiteX0" fmla="*/ 2678806 w 2678806"/>
                <a:gd name="connsiteY0" fmla="*/ 1081824 h 1081824"/>
                <a:gd name="connsiteX1" fmla="*/ 1571223 w 2678806"/>
                <a:gd name="connsiteY1" fmla="*/ 837125 h 1081824"/>
                <a:gd name="connsiteX2" fmla="*/ 875764 w 2678806"/>
                <a:gd name="connsiteY2" fmla="*/ 862883 h 1081824"/>
                <a:gd name="connsiteX3" fmla="*/ 0 w 2678806"/>
                <a:gd name="connsiteY3" fmla="*/ 0 h 1081824"/>
                <a:gd name="connsiteX0" fmla="*/ 2189409 w 2189409"/>
                <a:gd name="connsiteY0" fmla="*/ 1197734 h 1197734"/>
                <a:gd name="connsiteX1" fmla="*/ 1571223 w 2189409"/>
                <a:gd name="connsiteY1" fmla="*/ 837125 h 1197734"/>
                <a:gd name="connsiteX2" fmla="*/ 875764 w 2189409"/>
                <a:gd name="connsiteY2" fmla="*/ 862883 h 1197734"/>
                <a:gd name="connsiteX3" fmla="*/ 0 w 2189409"/>
                <a:gd name="connsiteY3" fmla="*/ 0 h 1197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89409" h="1197734">
                  <a:moveTo>
                    <a:pt x="2189409" y="1197734"/>
                  </a:moveTo>
                  <a:cubicBezTo>
                    <a:pt x="2016617" y="1048553"/>
                    <a:pt x="1790164" y="892933"/>
                    <a:pt x="1571223" y="837125"/>
                  </a:cubicBezTo>
                  <a:cubicBezTo>
                    <a:pt x="1352282" y="781317"/>
                    <a:pt x="1137634" y="1002404"/>
                    <a:pt x="875764" y="862883"/>
                  </a:cubicBezTo>
                  <a:cubicBezTo>
                    <a:pt x="613894" y="723362"/>
                    <a:pt x="457200" y="213574"/>
                    <a:pt x="0" y="0"/>
                  </a:cubicBezTo>
                </a:path>
              </a:pathLst>
            </a:custGeom>
            <a:noFill/>
            <a:ln w="3175">
              <a:solidFill>
                <a:schemeClr val="tx1"/>
              </a:solidFill>
              <a:headEnd type="none" w="med" len="med"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cxnSp>
          <p:nvCxnSpPr>
            <p:cNvPr id="20" name="Straight Arrow Connector 19"/>
            <p:cNvCxnSpPr/>
            <p:nvPr/>
          </p:nvCxnSpPr>
          <p:spPr>
            <a:xfrm flipH="1">
              <a:off x="5181600" y="3886200"/>
              <a:ext cx="685800" cy="11430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 flipV="1">
              <a:off x="6629400" y="2286000"/>
              <a:ext cx="0" cy="91440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 flipV="1">
              <a:off x="7162800" y="3581400"/>
              <a:ext cx="914400" cy="15240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>
              <a:off x="6858000" y="4114800"/>
              <a:ext cx="508000" cy="76200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/>
            <p:nvPr/>
          </p:nvCxnSpPr>
          <p:spPr>
            <a:xfrm flipH="1">
              <a:off x="5867400" y="4267200"/>
              <a:ext cx="533400" cy="66675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" name="Group 45"/>
          <p:cNvGrpSpPr/>
          <p:nvPr/>
        </p:nvGrpSpPr>
        <p:grpSpPr>
          <a:xfrm>
            <a:off x="2583286" y="1752600"/>
            <a:ext cx="3922268" cy="2868768"/>
            <a:chOff x="2583286" y="1752600"/>
            <a:chExt cx="3922268" cy="2868768"/>
          </a:xfrm>
        </p:grpSpPr>
        <p:sp>
          <p:nvSpPr>
            <p:cNvPr id="40" name="Freeform 39"/>
            <p:cNvSpPr/>
            <p:nvPr/>
          </p:nvSpPr>
          <p:spPr>
            <a:xfrm>
              <a:off x="2583286" y="1957589"/>
              <a:ext cx="1249252" cy="1893193"/>
            </a:xfrm>
            <a:custGeom>
              <a:avLst/>
              <a:gdLst>
                <a:gd name="connsiteX0" fmla="*/ 1764406 w 1764406"/>
                <a:gd name="connsiteY0" fmla="*/ 1880315 h 1880315"/>
                <a:gd name="connsiteX1" fmla="*/ 1313646 w 1764406"/>
                <a:gd name="connsiteY1" fmla="*/ 1378039 h 1880315"/>
                <a:gd name="connsiteX2" fmla="*/ 1133341 w 1764406"/>
                <a:gd name="connsiteY2" fmla="*/ 656822 h 1880315"/>
                <a:gd name="connsiteX3" fmla="*/ 0 w 1764406"/>
                <a:gd name="connsiteY3" fmla="*/ 0 h 1880315"/>
                <a:gd name="connsiteX0" fmla="*/ 2369713 w 2369713"/>
                <a:gd name="connsiteY0" fmla="*/ 1635617 h 1635617"/>
                <a:gd name="connsiteX1" fmla="*/ 1918953 w 2369713"/>
                <a:gd name="connsiteY1" fmla="*/ 1133341 h 1635617"/>
                <a:gd name="connsiteX2" fmla="*/ 1738648 w 2369713"/>
                <a:gd name="connsiteY2" fmla="*/ 412124 h 1635617"/>
                <a:gd name="connsiteX3" fmla="*/ 0 w 2369713"/>
                <a:gd name="connsiteY3" fmla="*/ 0 h 1635617"/>
                <a:gd name="connsiteX0" fmla="*/ 2369713 w 2369713"/>
                <a:gd name="connsiteY0" fmla="*/ 1888848 h 1888848"/>
                <a:gd name="connsiteX1" fmla="*/ 1918953 w 2369713"/>
                <a:gd name="connsiteY1" fmla="*/ 1386572 h 1888848"/>
                <a:gd name="connsiteX2" fmla="*/ 1738648 w 2369713"/>
                <a:gd name="connsiteY2" fmla="*/ 665355 h 1888848"/>
                <a:gd name="connsiteX3" fmla="*/ 0 w 2369713"/>
                <a:gd name="connsiteY3" fmla="*/ 253231 h 1888848"/>
                <a:gd name="connsiteX0" fmla="*/ 2369713 w 2369713"/>
                <a:gd name="connsiteY0" fmla="*/ 2802732 h 2802732"/>
                <a:gd name="connsiteX1" fmla="*/ 1918953 w 2369713"/>
                <a:gd name="connsiteY1" fmla="*/ 2300456 h 2802732"/>
                <a:gd name="connsiteX2" fmla="*/ 682581 w 2369713"/>
                <a:gd name="connsiteY2" fmla="*/ 33774 h 2802732"/>
                <a:gd name="connsiteX3" fmla="*/ 0 w 2369713"/>
                <a:gd name="connsiteY3" fmla="*/ 1167115 h 2802732"/>
                <a:gd name="connsiteX0" fmla="*/ 2369713 w 2369713"/>
                <a:gd name="connsiteY0" fmla="*/ 2795329 h 2795329"/>
                <a:gd name="connsiteX1" fmla="*/ 1571223 w 2369713"/>
                <a:gd name="connsiteY1" fmla="*/ 567284 h 2795329"/>
                <a:gd name="connsiteX2" fmla="*/ 682581 w 2369713"/>
                <a:gd name="connsiteY2" fmla="*/ 26371 h 2795329"/>
                <a:gd name="connsiteX3" fmla="*/ 0 w 2369713"/>
                <a:gd name="connsiteY3" fmla="*/ 1159712 h 2795329"/>
                <a:gd name="connsiteX0" fmla="*/ 1571223 w 1571223"/>
                <a:gd name="connsiteY0" fmla="*/ 567284 h 1159712"/>
                <a:gd name="connsiteX1" fmla="*/ 682581 w 1571223"/>
                <a:gd name="connsiteY1" fmla="*/ 26371 h 1159712"/>
                <a:gd name="connsiteX2" fmla="*/ 0 w 1571223"/>
                <a:gd name="connsiteY2" fmla="*/ 1159712 h 1159712"/>
                <a:gd name="connsiteX0" fmla="*/ 1210615 w 1210615"/>
                <a:gd name="connsiteY0" fmla="*/ 221811 h 1471061"/>
                <a:gd name="connsiteX1" fmla="*/ 682581 w 1210615"/>
                <a:gd name="connsiteY1" fmla="*/ 337720 h 1471061"/>
                <a:gd name="connsiteX2" fmla="*/ 0 w 1210615"/>
                <a:gd name="connsiteY2" fmla="*/ 1471061 h 1471061"/>
                <a:gd name="connsiteX0" fmla="*/ 1210615 w 1210615"/>
                <a:gd name="connsiteY0" fmla="*/ 190020 h 1439270"/>
                <a:gd name="connsiteX1" fmla="*/ 334852 w 1210615"/>
                <a:gd name="connsiteY1" fmla="*/ 434717 h 1439270"/>
                <a:gd name="connsiteX2" fmla="*/ 0 w 1210615"/>
                <a:gd name="connsiteY2" fmla="*/ 1439270 h 1439270"/>
                <a:gd name="connsiteX0" fmla="*/ 1210615 w 1210615"/>
                <a:gd name="connsiteY0" fmla="*/ 0 h 1249250"/>
                <a:gd name="connsiteX1" fmla="*/ 0 w 1210615"/>
                <a:gd name="connsiteY1" fmla="*/ 1249250 h 1249250"/>
                <a:gd name="connsiteX0" fmla="*/ 1210615 w 1210615"/>
                <a:gd name="connsiteY0" fmla="*/ 0 h 1249250"/>
                <a:gd name="connsiteX1" fmla="*/ 0 w 1210615"/>
                <a:gd name="connsiteY1" fmla="*/ 1249250 h 1249250"/>
                <a:gd name="connsiteX0" fmla="*/ 1210615 w 1210615"/>
                <a:gd name="connsiteY0" fmla="*/ 0 h 1249250"/>
                <a:gd name="connsiteX1" fmla="*/ 0 w 1210615"/>
                <a:gd name="connsiteY1" fmla="*/ 1249250 h 1249250"/>
                <a:gd name="connsiteX0" fmla="*/ 1017432 w 1017432"/>
                <a:gd name="connsiteY0" fmla="*/ 0 h 1700010"/>
                <a:gd name="connsiteX1" fmla="*/ 0 w 1017432"/>
                <a:gd name="connsiteY1" fmla="*/ 1700010 h 1700010"/>
                <a:gd name="connsiteX0" fmla="*/ 1249252 w 1249252"/>
                <a:gd name="connsiteY0" fmla="*/ 0 h 1893193"/>
                <a:gd name="connsiteX1" fmla="*/ 0 w 1249252"/>
                <a:gd name="connsiteY1" fmla="*/ 1893193 h 1893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49252" h="1893193">
                  <a:moveTo>
                    <a:pt x="1249252" y="0"/>
                  </a:moveTo>
                  <a:cubicBezTo>
                    <a:pt x="382074" y="4293"/>
                    <a:pt x="133082" y="1167683"/>
                    <a:pt x="0" y="1893193"/>
                  </a:cubicBezTo>
                </a:path>
              </a:pathLst>
            </a:custGeom>
            <a:noFill/>
            <a:ln>
              <a:solidFill>
                <a:schemeClr val="tx1"/>
              </a:solidFill>
              <a:headEnd type="none" w="med" len="med"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1" name="Freeform 40"/>
            <p:cNvSpPr/>
            <p:nvPr/>
          </p:nvSpPr>
          <p:spPr>
            <a:xfrm>
              <a:off x="4422822" y="1955442"/>
              <a:ext cx="2082732" cy="1596979"/>
            </a:xfrm>
            <a:custGeom>
              <a:avLst/>
              <a:gdLst>
                <a:gd name="connsiteX0" fmla="*/ 1764406 w 1764406"/>
                <a:gd name="connsiteY0" fmla="*/ 1880315 h 1880315"/>
                <a:gd name="connsiteX1" fmla="*/ 1313646 w 1764406"/>
                <a:gd name="connsiteY1" fmla="*/ 1378039 h 1880315"/>
                <a:gd name="connsiteX2" fmla="*/ 1133341 w 1764406"/>
                <a:gd name="connsiteY2" fmla="*/ 656822 h 1880315"/>
                <a:gd name="connsiteX3" fmla="*/ 0 w 1764406"/>
                <a:gd name="connsiteY3" fmla="*/ 0 h 1880315"/>
                <a:gd name="connsiteX0" fmla="*/ 2369713 w 2369713"/>
                <a:gd name="connsiteY0" fmla="*/ 1635617 h 1635617"/>
                <a:gd name="connsiteX1" fmla="*/ 1918953 w 2369713"/>
                <a:gd name="connsiteY1" fmla="*/ 1133341 h 1635617"/>
                <a:gd name="connsiteX2" fmla="*/ 1738648 w 2369713"/>
                <a:gd name="connsiteY2" fmla="*/ 412124 h 1635617"/>
                <a:gd name="connsiteX3" fmla="*/ 0 w 2369713"/>
                <a:gd name="connsiteY3" fmla="*/ 0 h 1635617"/>
                <a:gd name="connsiteX0" fmla="*/ 2369713 w 2369713"/>
                <a:gd name="connsiteY0" fmla="*/ 1888848 h 1888848"/>
                <a:gd name="connsiteX1" fmla="*/ 1918953 w 2369713"/>
                <a:gd name="connsiteY1" fmla="*/ 1386572 h 1888848"/>
                <a:gd name="connsiteX2" fmla="*/ 1738648 w 2369713"/>
                <a:gd name="connsiteY2" fmla="*/ 665355 h 1888848"/>
                <a:gd name="connsiteX3" fmla="*/ 0 w 2369713"/>
                <a:gd name="connsiteY3" fmla="*/ 253231 h 1888848"/>
                <a:gd name="connsiteX0" fmla="*/ 2369713 w 2369713"/>
                <a:gd name="connsiteY0" fmla="*/ 2802732 h 2802732"/>
                <a:gd name="connsiteX1" fmla="*/ 1918953 w 2369713"/>
                <a:gd name="connsiteY1" fmla="*/ 2300456 h 2802732"/>
                <a:gd name="connsiteX2" fmla="*/ 682581 w 2369713"/>
                <a:gd name="connsiteY2" fmla="*/ 33774 h 2802732"/>
                <a:gd name="connsiteX3" fmla="*/ 0 w 2369713"/>
                <a:gd name="connsiteY3" fmla="*/ 1167115 h 2802732"/>
                <a:gd name="connsiteX0" fmla="*/ 2369713 w 2369713"/>
                <a:gd name="connsiteY0" fmla="*/ 2795329 h 2795329"/>
                <a:gd name="connsiteX1" fmla="*/ 1571223 w 2369713"/>
                <a:gd name="connsiteY1" fmla="*/ 567284 h 2795329"/>
                <a:gd name="connsiteX2" fmla="*/ 682581 w 2369713"/>
                <a:gd name="connsiteY2" fmla="*/ 26371 h 2795329"/>
                <a:gd name="connsiteX3" fmla="*/ 0 w 2369713"/>
                <a:gd name="connsiteY3" fmla="*/ 1159712 h 2795329"/>
                <a:gd name="connsiteX0" fmla="*/ 1571223 w 1571223"/>
                <a:gd name="connsiteY0" fmla="*/ 567284 h 1159712"/>
                <a:gd name="connsiteX1" fmla="*/ 682581 w 1571223"/>
                <a:gd name="connsiteY1" fmla="*/ 26371 h 1159712"/>
                <a:gd name="connsiteX2" fmla="*/ 0 w 1571223"/>
                <a:gd name="connsiteY2" fmla="*/ 1159712 h 1159712"/>
                <a:gd name="connsiteX0" fmla="*/ 1210615 w 1210615"/>
                <a:gd name="connsiteY0" fmla="*/ 221811 h 1471061"/>
                <a:gd name="connsiteX1" fmla="*/ 682581 w 1210615"/>
                <a:gd name="connsiteY1" fmla="*/ 337720 h 1471061"/>
                <a:gd name="connsiteX2" fmla="*/ 0 w 1210615"/>
                <a:gd name="connsiteY2" fmla="*/ 1471061 h 1471061"/>
                <a:gd name="connsiteX0" fmla="*/ 1210615 w 1210615"/>
                <a:gd name="connsiteY0" fmla="*/ 190020 h 1439270"/>
                <a:gd name="connsiteX1" fmla="*/ 334852 w 1210615"/>
                <a:gd name="connsiteY1" fmla="*/ 434717 h 1439270"/>
                <a:gd name="connsiteX2" fmla="*/ 0 w 1210615"/>
                <a:gd name="connsiteY2" fmla="*/ 1439270 h 1439270"/>
                <a:gd name="connsiteX0" fmla="*/ 1210615 w 1210615"/>
                <a:gd name="connsiteY0" fmla="*/ 0 h 1249250"/>
                <a:gd name="connsiteX1" fmla="*/ 0 w 1210615"/>
                <a:gd name="connsiteY1" fmla="*/ 1249250 h 1249250"/>
                <a:gd name="connsiteX0" fmla="*/ 1210615 w 1210615"/>
                <a:gd name="connsiteY0" fmla="*/ 0 h 1249250"/>
                <a:gd name="connsiteX1" fmla="*/ 0 w 1210615"/>
                <a:gd name="connsiteY1" fmla="*/ 1249250 h 1249250"/>
                <a:gd name="connsiteX0" fmla="*/ 1210615 w 1210615"/>
                <a:gd name="connsiteY0" fmla="*/ 0 h 1249250"/>
                <a:gd name="connsiteX1" fmla="*/ 0 w 1210615"/>
                <a:gd name="connsiteY1" fmla="*/ 1249250 h 1249250"/>
                <a:gd name="connsiteX0" fmla="*/ 136607 w 2690278"/>
                <a:gd name="connsiteY0" fmla="*/ 0 h 798489"/>
                <a:gd name="connsiteX1" fmla="*/ 2686623 w 2690278"/>
                <a:gd name="connsiteY1" fmla="*/ 798489 h 798489"/>
                <a:gd name="connsiteX0" fmla="*/ 166783 w 1974427"/>
                <a:gd name="connsiteY0" fmla="*/ 0 h 1068945"/>
                <a:gd name="connsiteX1" fmla="*/ 1969824 w 1974427"/>
                <a:gd name="connsiteY1" fmla="*/ 1068945 h 1068945"/>
                <a:gd name="connsiteX0" fmla="*/ 0 w 1814382"/>
                <a:gd name="connsiteY0" fmla="*/ 0 h 1068945"/>
                <a:gd name="connsiteX1" fmla="*/ 1803041 w 1814382"/>
                <a:gd name="connsiteY1" fmla="*/ 1068945 h 1068945"/>
                <a:gd name="connsiteX0" fmla="*/ 0 w 1814382"/>
                <a:gd name="connsiteY0" fmla="*/ 0 h 991672"/>
                <a:gd name="connsiteX1" fmla="*/ 1803041 w 1814382"/>
                <a:gd name="connsiteY1" fmla="*/ 991672 h 991672"/>
                <a:gd name="connsiteX0" fmla="*/ 0 w 1686966"/>
                <a:gd name="connsiteY0" fmla="*/ 0 h 1378038"/>
                <a:gd name="connsiteX1" fmla="*/ 1674252 w 1686966"/>
                <a:gd name="connsiteY1" fmla="*/ 1378038 h 1378038"/>
                <a:gd name="connsiteX0" fmla="*/ 0 w 2082732"/>
                <a:gd name="connsiteY0" fmla="*/ 0 h 1596979"/>
                <a:gd name="connsiteX1" fmla="*/ 2073497 w 2082732"/>
                <a:gd name="connsiteY1" fmla="*/ 1596979 h 15969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82732" h="1596979">
                  <a:moveTo>
                    <a:pt x="0" y="0"/>
                  </a:moveTo>
                  <a:cubicBezTo>
                    <a:pt x="871470" y="42930"/>
                    <a:pt x="2206579" y="871469"/>
                    <a:pt x="2073497" y="1596979"/>
                  </a:cubicBezTo>
                </a:path>
              </a:pathLst>
            </a:custGeom>
            <a:noFill/>
            <a:ln>
              <a:solidFill>
                <a:schemeClr val="tx1"/>
              </a:solidFill>
              <a:headEnd type="none" w="med" len="med"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352800" y="1752600"/>
              <a:ext cx="151836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000000"/>
                  </a:solidFill>
                </a:rPr>
                <a:t>h</a:t>
              </a:r>
              <a:r>
                <a:rPr lang="en-US" dirty="0" smtClean="0">
                  <a:solidFill>
                    <a:srgbClr val="000000"/>
                  </a:solidFill>
                </a:rPr>
                <a:t>igh</a:t>
              </a:r>
            </a:p>
            <a:p>
              <a:pPr algn="ctr"/>
              <a:r>
                <a:rPr lang="en-US" dirty="0">
                  <a:solidFill>
                    <a:srgbClr val="000000"/>
                  </a:solidFill>
                </a:rPr>
                <a:t>w</a:t>
              </a:r>
              <a:r>
                <a:rPr lang="en-US" dirty="0" smtClean="0">
                  <a:solidFill>
                    <a:srgbClr val="000000"/>
                  </a:solidFill>
                </a:rPr>
                <a:t>ater activity</a:t>
              </a:r>
            </a:p>
            <a:p>
              <a:pPr algn="ctr"/>
              <a:r>
                <a:rPr lang="en-US" dirty="0" smtClean="0">
                  <a:solidFill>
                    <a:srgbClr val="000000"/>
                  </a:solidFill>
                </a:rPr>
                <a:t>low</a:t>
              </a: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43" name="Freeform 42"/>
            <p:cNvSpPr/>
            <p:nvPr/>
          </p:nvSpPr>
          <p:spPr>
            <a:xfrm>
              <a:off x="3489019" y="2483478"/>
              <a:ext cx="392888" cy="2137890"/>
            </a:xfrm>
            <a:custGeom>
              <a:avLst/>
              <a:gdLst>
                <a:gd name="connsiteX0" fmla="*/ 1764406 w 1764406"/>
                <a:gd name="connsiteY0" fmla="*/ 1880315 h 1880315"/>
                <a:gd name="connsiteX1" fmla="*/ 1313646 w 1764406"/>
                <a:gd name="connsiteY1" fmla="*/ 1378039 h 1880315"/>
                <a:gd name="connsiteX2" fmla="*/ 1133341 w 1764406"/>
                <a:gd name="connsiteY2" fmla="*/ 656822 h 1880315"/>
                <a:gd name="connsiteX3" fmla="*/ 0 w 1764406"/>
                <a:gd name="connsiteY3" fmla="*/ 0 h 1880315"/>
                <a:gd name="connsiteX0" fmla="*/ 2369713 w 2369713"/>
                <a:gd name="connsiteY0" fmla="*/ 1635617 h 1635617"/>
                <a:gd name="connsiteX1" fmla="*/ 1918953 w 2369713"/>
                <a:gd name="connsiteY1" fmla="*/ 1133341 h 1635617"/>
                <a:gd name="connsiteX2" fmla="*/ 1738648 w 2369713"/>
                <a:gd name="connsiteY2" fmla="*/ 412124 h 1635617"/>
                <a:gd name="connsiteX3" fmla="*/ 0 w 2369713"/>
                <a:gd name="connsiteY3" fmla="*/ 0 h 1635617"/>
                <a:gd name="connsiteX0" fmla="*/ 2369713 w 2369713"/>
                <a:gd name="connsiteY0" fmla="*/ 1888848 h 1888848"/>
                <a:gd name="connsiteX1" fmla="*/ 1918953 w 2369713"/>
                <a:gd name="connsiteY1" fmla="*/ 1386572 h 1888848"/>
                <a:gd name="connsiteX2" fmla="*/ 1738648 w 2369713"/>
                <a:gd name="connsiteY2" fmla="*/ 665355 h 1888848"/>
                <a:gd name="connsiteX3" fmla="*/ 0 w 2369713"/>
                <a:gd name="connsiteY3" fmla="*/ 253231 h 1888848"/>
                <a:gd name="connsiteX0" fmla="*/ 2369713 w 2369713"/>
                <a:gd name="connsiteY0" fmla="*/ 2802732 h 2802732"/>
                <a:gd name="connsiteX1" fmla="*/ 1918953 w 2369713"/>
                <a:gd name="connsiteY1" fmla="*/ 2300456 h 2802732"/>
                <a:gd name="connsiteX2" fmla="*/ 682581 w 2369713"/>
                <a:gd name="connsiteY2" fmla="*/ 33774 h 2802732"/>
                <a:gd name="connsiteX3" fmla="*/ 0 w 2369713"/>
                <a:gd name="connsiteY3" fmla="*/ 1167115 h 2802732"/>
                <a:gd name="connsiteX0" fmla="*/ 2369713 w 2369713"/>
                <a:gd name="connsiteY0" fmla="*/ 2795329 h 2795329"/>
                <a:gd name="connsiteX1" fmla="*/ 1571223 w 2369713"/>
                <a:gd name="connsiteY1" fmla="*/ 567284 h 2795329"/>
                <a:gd name="connsiteX2" fmla="*/ 682581 w 2369713"/>
                <a:gd name="connsiteY2" fmla="*/ 26371 h 2795329"/>
                <a:gd name="connsiteX3" fmla="*/ 0 w 2369713"/>
                <a:gd name="connsiteY3" fmla="*/ 1159712 h 2795329"/>
                <a:gd name="connsiteX0" fmla="*/ 1571223 w 1571223"/>
                <a:gd name="connsiteY0" fmla="*/ 567284 h 1159712"/>
                <a:gd name="connsiteX1" fmla="*/ 682581 w 1571223"/>
                <a:gd name="connsiteY1" fmla="*/ 26371 h 1159712"/>
                <a:gd name="connsiteX2" fmla="*/ 0 w 1571223"/>
                <a:gd name="connsiteY2" fmla="*/ 1159712 h 1159712"/>
                <a:gd name="connsiteX0" fmla="*/ 1210615 w 1210615"/>
                <a:gd name="connsiteY0" fmla="*/ 221811 h 1471061"/>
                <a:gd name="connsiteX1" fmla="*/ 682581 w 1210615"/>
                <a:gd name="connsiteY1" fmla="*/ 337720 h 1471061"/>
                <a:gd name="connsiteX2" fmla="*/ 0 w 1210615"/>
                <a:gd name="connsiteY2" fmla="*/ 1471061 h 1471061"/>
                <a:gd name="connsiteX0" fmla="*/ 1210615 w 1210615"/>
                <a:gd name="connsiteY0" fmla="*/ 190020 h 1439270"/>
                <a:gd name="connsiteX1" fmla="*/ 334852 w 1210615"/>
                <a:gd name="connsiteY1" fmla="*/ 434717 h 1439270"/>
                <a:gd name="connsiteX2" fmla="*/ 0 w 1210615"/>
                <a:gd name="connsiteY2" fmla="*/ 1439270 h 1439270"/>
                <a:gd name="connsiteX0" fmla="*/ 1210615 w 1210615"/>
                <a:gd name="connsiteY0" fmla="*/ 0 h 1249250"/>
                <a:gd name="connsiteX1" fmla="*/ 0 w 1210615"/>
                <a:gd name="connsiteY1" fmla="*/ 1249250 h 1249250"/>
                <a:gd name="connsiteX0" fmla="*/ 1210615 w 1210615"/>
                <a:gd name="connsiteY0" fmla="*/ 0 h 1249250"/>
                <a:gd name="connsiteX1" fmla="*/ 0 w 1210615"/>
                <a:gd name="connsiteY1" fmla="*/ 1249250 h 1249250"/>
                <a:gd name="connsiteX0" fmla="*/ 1210615 w 1210615"/>
                <a:gd name="connsiteY0" fmla="*/ 0 h 1249250"/>
                <a:gd name="connsiteX1" fmla="*/ 0 w 1210615"/>
                <a:gd name="connsiteY1" fmla="*/ 1249250 h 1249250"/>
                <a:gd name="connsiteX0" fmla="*/ 1017432 w 1017432"/>
                <a:gd name="connsiteY0" fmla="*/ 0 h 1700010"/>
                <a:gd name="connsiteX1" fmla="*/ 0 w 1017432"/>
                <a:gd name="connsiteY1" fmla="*/ 1700010 h 1700010"/>
                <a:gd name="connsiteX0" fmla="*/ 1249252 w 1249252"/>
                <a:gd name="connsiteY0" fmla="*/ 0 h 1893193"/>
                <a:gd name="connsiteX1" fmla="*/ 0 w 1249252"/>
                <a:gd name="connsiteY1" fmla="*/ 1893193 h 1893193"/>
                <a:gd name="connsiteX0" fmla="*/ 423431 w 423431"/>
                <a:gd name="connsiteY0" fmla="*/ 0 h 2511378"/>
                <a:gd name="connsiteX1" fmla="*/ 178731 w 423431"/>
                <a:gd name="connsiteY1" fmla="*/ 2511378 h 2511378"/>
                <a:gd name="connsiteX0" fmla="*/ 392888 w 392888"/>
                <a:gd name="connsiteY0" fmla="*/ 0 h 2137890"/>
                <a:gd name="connsiteX1" fmla="*/ 251219 w 392888"/>
                <a:gd name="connsiteY1" fmla="*/ 2137890 h 2137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2888" h="2137890">
                  <a:moveTo>
                    <a:pt x="392888" y="0"/>
                  </a:moveTo>
                  <a:cubicBezTo>
                    <a:pt x="-474290" y="4293"/>
                    <a:pt x="384301" y="1412380"/>
                    <a:pt x="251219" y="2137890"/>
                  </a:cubicBezTo>
                </a:path>
              </a:pathLst>
            </a:custGeom>
            <a:noFill/>
            <a:ln>
              <a:solidFill>
                <a:schemeClr val="tx1"/>
              </a:solidFill>
              <a:headEnd type="none" w="med" len="med"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4" name="Freeform 43"/>
            <p:cNvSpPr/>
            <p:nvPr/>
          </p:nvSpPr>
          <p:spPr>
            <a:xfrm>
              <a:off x="4330521" y="2494208"/>
              <a:ext cx="1275008" cy="1107582"/>
            </a:xfrm>
            <a:custGeom>
              <a:avLst/>
              <a:gdLst>
                <a:gd name="connsiteX0" fmla="*/ 1764406 w 1764406"/>
                <a:gd name="connsiteY0" fmla="*/ 1880315 h 1880315"/>
                <a:gd name="connsiteX1" fmla="*/ 1313646 w 1764406"/>
                <a:gd name="connsiteY1" fmla="*/ 1378039 h 1880315"/>
                <a:gd name="connsiteX2" fmla="*/ 1133341 w 1764406"/>
                <a:gd name="connsiteY2" fmla="*/ 656822 h 1880315"/>
                <a:gd name="connsiteX3" fmla="*/ 0 w 1764406"/>
                <a:gd name="connsiteY3" fmla="*/ 0 h 1880315"/>
                <a:gd name="connsiteX0" fmla="*/ 2369713 w 2369713"/>
                <a:gd name="connsiteY0" fmla="*/ 1635617 h 1635617"/>
                <a:gd name="connsiteX1" fmla="*/ 1918953 w 2369713"/>
                <a:gd name="connsiteY1" fmla="*/ 1133341 h 1635617"/>
                <a:gd name="connsiteX2" fmla="*/ 1738648 w 2369713"/>
                <a:gd name="connsiteY2" fmla="*/ 412124 h 1635617"/>
                <a:gd name="connsiteX3" fmla="*/ 0 w 2369713"/>
                <a:gd name="connsiteY3" fmla="*/ 0 h 1635617"/>
                <a:gd name="connsiteX0" fmla="*/ 2369713 w 2369713"/>
                <a:gd name="connsiteY0" fmla="*/ 1888848 h 1888848"/>
                <a:gd name="connsiteX1" fmla="*/ 1918953 w 2369713"/>
                <a:gd name="connsiteY1" fmla="*/ 1386572 h 1888848"/>
                <a:gd name="connsiteX2" fmla="*/ 1738648 w 2369713"/>
                <a:gd name="connsiteY2" fmla="*/ 665355 h 1888848"/>
                <a:gd name="connsiteX3" fmla="*/ 0 w 2369713"/>
                <a:gd name="connsiteY3" fmla="*/ 253231 h 1888848"/>
                <a:gd name="connsiteX0" fmla="*/ 2369713 w 2369713"/>
                <a:gd name="connsiteY0" fmla="*/ 2802732 h 2802732"/>
                <a:gd name="connsiteX1" fmla="*/ 1918953 w 2369713"/>
                <a:gd name="connsiteY1" fmla="*/ 2300456 h 2802732"/>
                <a:gd name="connsiteX2" fmla="*/ 682581 w 2369713"/>
                <a:gd name="connsiteY2" fmla="*/ 33774 h 2802732"/>
                <a:gd name="connsiteX3" fmla="*/ 0 w 2369713"/>
                <a:gd name="connsiteY3" fmla="*/ 1167115 h 2802732"/>
                <a:gd name="connsiteX0" fmla="*/ 2369713 w 2369713"/>
                <a:gd name="connsiteY0" fmla="*/ 2795329 h 2795329"/>
                <a:gd name="connsiteX1" fmla="*/ 1571223 w 2369713"/>
                <a:gd name="connsiteY1" fmla="*/ 567284 h 2795329"/>
                <a:gd name="connsiteX2" fmla="*/ 682581 w 2369713"/>
                <a:gd name="connsiteY2" fmla="*/ 26371 h 2795329"/>
                <a:gd name="connsiteX3" fmla="*/ 0 w 2369713"/>
                <a:gd name="connsiteY3" fmla="*/ 1159712 h 2795329"/>
                <a:gd name="connsiteX0" fmla="*/ 1571223 w 1571223"/>
                <a:gd name="connsiteY0" fmla="*/ 567284 h 1159712"/>
                <a:gd name="connsiteX1" fmla="*/ 682581 w 1571223"/>
                <a:gd name="connsiteY1" fmla="*/ 26371 h 1159712"/>
                <a:gd name="connsiteX2" fmla="*/ 0 w 1571223"/>
                <a:gd name="connsiteY2" fmla="*/ 1159712 h 1159712"/>
                <a:gd name="connsiteX0" fmla="*/ 1210615 w 1210615"/>
                <a:gd name="connsiteY0" fmla="*/ 221811 h 1471061"/>
                <a:gd name="connsiteX1" fmla="*/ 682581 w 1210615"/>
                <a:gd name="connsiteY1" fmla="*/ 337720 h 1471061"/>
                <a:gd name="connsiteX2" fmla="*/ 0 w 1210615"/>
                <a:gd name="connsiteY2" fmla="*/ 1471061 h 1471061"/>
                <a:gd name="connsiteX0" fmla="*/ 1210615 w 1210615"/>
                <a:gd name="connsiteY0" fmla="*/ 190020 h 1439270"/>
                <a:gd name="connsiteX1" fmla="*/ 334852 w 1210615"/>
                <a:gd name="connsiteY1" fmla="*/ 434717 h 1439270"/>
                <a:gd name="connsiteX2" fmla="*/ 0 w 1210615"/>
                <a:gd name="connsiteY2" fmla="*/ 1439270 h 1439270"/>
                <a:gd name="connsiteX0" fmla="*/ 1210615 w 1210615"/>
                <a:gd name="connsiteY0" fmla="*/ 0 h 1249250"/>
                <a:gd name="connsiteX1" fmla="*/ 0 w 1210615"/>
                <a:gd name="connsiteY1" fmla="*/ 1249250 h 1249250"/>
                <a:gd name="connsiteX0" fmla="*/ 1210615 w 1210615"/>
                <a:gd name="connsiteY0" fmla="*/ 0 h 1249250"/>
                <a:gd name="connsiteX1" fmla="*/ 0 w 1210615"/>
                <a:gd name="connsiteY1" fmla="*/ 1249250 h 1249250"/>
                <a:gd name="connsiteX0" fmla="*/ 1210615 w 1210615"/>
                <a:gd name="connsiteY0" fmla="*/ 0 h 1249250"/>
                <a:gd name="connsiteX1" fmla="*/ 0 w 1210615"/>
                <a:gd name="connsiteY1" fmla="*/ 1249250 h 1249250"/>
                <a:gd name="connsiteX0" fmla="*/ 136607 w 2690278"/>
                <a:gd name="connsiteY0" fmla="*/ 0 h 798489"/>
                <a:gd name="connsiteX1" fmla="*/ 2686623 w 2690278"/>
                <a:gd name="connsiteY1" fmla="*/ 798489 h 798489"/>
                <a:gd name="connsiteX0" fmla="*/ 166783 w 1974427"/>
                <a:gd name="connsiteY0" fmla="*/ 0 h 1068945"/>
                <a:gd name="connsiteX1" fmla="*/ 1969824 w 1974427"/>
                <a:gd name="connsiteY1" fmla="*/ 1068945 h 1068945"/>
                <a:gd name="connsiteX0" fmla="*/ 0 w 1814382"/>
                <a:gd name="connsiteY0" fmla="*/ 0 h 1068945"/>
                <a:gd name="connsiteX1" fmla="*/ 1803041 w 1814382"/>
                <a:gd name="connsiteY1" fmla="*/ 1068945 h 1068945"/>
                <a:gd name="connsiteX0" fmla="*/ 0 w 1814382"/>
                <a:gd name="connsiteY0" fmla="*/ 0 h 991672"/>
                <a:gd name="connsiteX1" fmla="*/ 1803041 w 1814382"/>
                <a:gd name="connsiteY1" fmla="*/ 991672 h 991672"/>
                <a:gd name="connsiteX0" fmla="*/ 0 w 1686966"/>
                <a:gd name="connsiteY0" fmla="*/ 0 h 1378038"/>
                <a:gd name="connsiteX1" fmla="*/ 1674252 w 1686966"/>
                <a:gd name="connsiteY1" fmla="*/ 1378038 h 1378038"/>
                <a:gd name="connsiteX0" fmla="*/ 0 w 2082732"/>
                <a:gd name="connsiteY0" fmla="*/ 0 h 1596979"/>
                <a:gd name="connsiteX1" fmla="*/ 2073497 w 2082732"/>
                <a:gd name="connsiteY1" fmla="*/ 1596979 h 1596979"/>
                <a:gd name="connsiteX0" fmla="*/ 0 w 2326098"/>
                <a:gd name="connsiteY0" fmla="*/ 0 h 1210613"/>
                <a:gd name="connsiteX1" fmla="*/ 2318196 w 2326098"/>
                <a:gd name="connsiteY1" fmla="*/ 1210613 h 1210613"/>
                <a:gd name="connsiteX0" fmla="*/ 0 w 1295183"/>
                <a:gd name="connsiteY0" fmla="*/ 0 h 1107582"/>
                <a:gd name="connsiteX1" fmla="*/ 1275008 w 1295183"/>
                <a:gd name="connsiteY1" fmla="*/ 1107582 h 1107582"/>
                <a:gd name="connsiteX0" fmla="*/ 0 w 1275008"/>
                <a:gd name="connsiteY0" fmla="*/ 0 h 1107582"/>
                <a:gd name="connsiteX1" fmla="*/ 1275008 w 1275008"/>
                <a:gd name="connsiteY1" fmla="*/ 1107582 h 1107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75008" h="1107582">
                  <a:moveTo>
                    <a:pt x="0" y="0"/>
                  </a:moveTo>
                  <a:cubicBezTo>
                    <a:pt x="871470" y="42930"/>
                    <a:pt x="880056" y="884348"/>
                    <a:pt x="1275008" y="1107582"/>
                  </a:cubicBezTo>
                </a:path>
              </a:pathLst>
            </a:custGeom>
            <a:noFill/>
            <a:ln>
              <a:solidFill>
                <a:schemeClr val="tx1"/>
              </a:solidFill>
              <a:headEnd type="none" w="med" len="med"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1717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2108"/>
            <a:ext cx="9144000" cy="640474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7422"/>
          </a:xfrm>
        </p:spPr>
        <p:txBody>
          <a:bodyPr/>
          <a:lstStyle/>
          <a:p>
            <a:r>
              <a:rPr lang="en-US" dirty="0" smtClean="0"/>
              <a:t>3aw6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3803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6" y="457360"/>
            <a:ext cx="9114263" cy="638391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7422"/>
          </a:xfrm>
        </p:spPr>
        <p:txBody>
          <a:bodyPr/>
          <a:lstStyle/>
          <a:p>
            <a:r>
              <a:rPr lang="en-US" dirty="0" smtClean="0"/>
              <a:t>3aw6 3aw7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7177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94" y="446750"/>
            <a:ext cx="9153293" cy="64112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7422"/>
          </a:xfrm>
        </p:spPr>
        <p:txBody>
          <a:bodyPr/>
          <a:lstStyle/>
          <a:p>
            <a:r>
              <a:rPr lang="en-US" dirty="0" smtClean="0"/>
              <a:t>3aw6, 3aw7, “bent” 3aw7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7151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3259"/>
            <a:ext cx="9144000" cy="640474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7422"/>
          </a:xfrm>
        </p:spPr>
        <p:txBody>
          <a:bodyPr/>
          <a:lstStyle/>
          <a:p>
            <a:r>
              <a:rPr lang="en-US" dirty="0" smtClean="0"/>
              <a:t>3aw6, “bent” 3aw7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4755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3259"/>
            <a:ext cx="9144000" cy="640474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7422"/>
          </a:xfrm>
        </p:spPr>
        <p:txBody>
          <a:bodyPr/>
          <a:lstStyle/>
          <a:p>
            <a:r>
              <a:rPr lang="en-US" dirty="0" smtClean="0"/>
              <a:t>3aw6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2892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18" y="450655"/>
            <a:ext cx="9147717" cy="640734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7422"/>
          </a:xfrm>
        </p:spPr>
        <p:txBody>
          <a:bodyPr/>
          <a:lstStyle/>
          <a:p>
            <a:r>
              <a:rPr lang="en-US" dirty="0" smtClean="0"/>
              <a:t>“bent” 3aw7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9390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3259"/>
            <a:ext cx="9144000" cy="640474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7422"/>
          </a:xfrm>
        </p:spPr>
        <p:txBody>
          <a:bodyPr/>
          <a:lstStyle/>
          <a:p>
            <a:r>
              <a:rPr lang="en-US" dirty="0" smtClean="0"/>
              <a:t>3aw7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3615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/>
          <a:lstStyle/>
          <a:p>
            <a:r>
              <a:rPr lang="en-US" dirty="0" smtClean="0"/>
              <a:t>“map bender” procedure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Convert to fractional coordinate shifts</a:t>
            </a:r>
          </a:p>
        </p:txBody>
      </p:sp>
    </p:spTree>
    <p:extLst>
      <p:ext uri="{BB962C8B-B14F-4D97-AF65-F5344CB8AC3E}">
        <p14:creationId xmlns:p14="http://schemas.microsoft.com/office/powerpoint/2010/main" val="2230464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62" name="Picture 2" descr="sample048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0" t="1087" r="5542" b="1110"/>
          <a:stretch/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Straight Arrow Connector 12"/>
          <p:cNvCxnSpPr/>
          <p:nvPr/>
        </p:nvCxnSpPr>
        <p:spPr>
          <a:xfrm flipH="1">
            <a:off x="4513943" y="2496457"/>
            <a:ext cx="1190171" cy="1001486"/>
          </a:xfrm>
          <a:prstGeom prst="straightConnector1">
            <a:avLst/>
          </a:prstGeom>
          <a:ln w="38100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5776686" y="1915886"/>
            <a:ext cx="242406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Membrane </a:t>
            </a:r>
          </a:p>
          <a:p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protein crystal</a:t>
            </a:r>
          </a:p>
        </p:txBody>
      </p:sp>
      <p:sp>
        <p:nvSpPr>
          <p:cNvPr id="16" name="Oval 15"/>
          <p:cNvSpPr/>
          <p:nvPr/>
        </p:nvSpPr>
        <p:spPr>
          <a:xfrm>
            <a:off x="1524000" y="1901371"/>
            <a:ext cx="624114" cy="493486"/>
          </a:xfrm>
          <a:prstGeom prst="ellipse">
            <a:avLst/>
          </a:prstGeom>
          <a:solidFill>
            <a:srgbClr val="00B05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609600" y="1828800"/>
            <a:ext cx="914400" cy="228600"/>
          </a:xfrm>
          <a:prstGeom prst="straightConnector1">
            <a:avLst/>
          </a:prstGeom>
          <a:ln w="38100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457200" y="1219200"/>
            <a:ext cx="20441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X-ray beam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 flipH="1">
            <a:off x="3614057" y="1828800"/>
            <a:ext cx="957943" cy="493486"/>
          </a:xfrm>
          <a:prstGeom prst="straightConnector1">
            <a:avLst/>
          </a:prstGeom>
          <a:ln w="38100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4572000" y="1524000"/>
            <a:ext cx="6447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ice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457200" y="-609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err="1" smtClean="0">
                <a:cs typeface="Arial" panose="020B0604020202020204" pitchFamily="34" charset="0"/>
              </a:rPr>
              <a:t>Shutterless</a:t>
            </a:r>
            <a:r>
              <a:rPr lang="en-US" dirty="0" smtClean="0">
                <a:cs typeface="Arial" panose="020B0604020202020204" pitchFamily="34" charset="0"/>
              </a:rPr>
              <a:t> </a:t>
            </a:r>
            <a:r>
              <a:rPr lang="en-US" dirty="0" err="1" smtClean="0">
                <a:cs typeface="Arial" panose="020B0604020202020204" pitchFamily="34" charset="0"/>
              </a:rPr>
              <a:t>rastering</a:t>
            </a:r>
            <a:r>
              <a:rPr lang="en-US" dirty="0" smtClean="0">
                <a:cs typeface="Arial" panose="020B0604020202020204" pitchFamily="34" charset="0"/>
              </a:rPr>
              <a:t> now available</a:t>
            </a:r>
            <a:endParaRPr lang="en-US" dirty="0">
              <a:cs typeface="Arial" panose="020B0604020202020204" pitchFamily="34" charset="0"/>
            </a:endParaRPr>
          </a:p>
        </p:txBody>
      </p:sp>
      <p:pic>
        <p:nvPicPr>
          <p:cNvPr id="12" name="Picture 2" descr="Scott Classen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89" r="21055" b="7478"/>
          <a:stretch/>
        </p:blipFill>
        <p:spPr bwMode="auto">
          <a:xfrm>
            <a:off x="7595188" y="5198370"/>
            <a:ext cx="1286933" cy="1501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0183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7.40741E-6 L 0.21598 7.40741E-6 L 0.21789 0.05325 L -0.03003 0.05325 L -0.03211 0.10394 L 0.29393 0.10394 L 0.3 0.15464 L -0.06215 0.15186 L -0.05816 0.21598 L 0.43386 0.20533 L 0.43177 0.26135 L -0.0401 0.2639 L -0.03402 0.31459 L 0.50591 0.31737 L 0.51389 0.36806 L 0.03195 0.35996 L 0.03386 0.4213 L 0.2 0.4132 " pathEditMode="relative" ptsTypes="AAAAAAAAAAAAAAAAAA">
                                      <p:cBhvr>
                                        <p:cTn id="18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9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17875" cy="6838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677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Basis function  1 0 0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0"/>
            <a:ext cx="9220200" cy="6029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875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/>
          <a:lstStyle/>
          <a:p>
            <a:r>
              <a:rPr lang="en-US" dirty="0" smtClean="0"/>
              <a:t>“map bender” procedure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Convert to fractional coordinate shifts</a:t>
            </a:r>
          </a:p>
          <a:p>
            <a:r>
              <a:rPr lang="en-US" dirty="0" smtClean="0"/>
              <a:t>Basis functions: spatial sin waves</a:t>
            </a:r>
          </a:p>
          <a:p>
            <a:pPr lvl="1"/>
            <a:r>
              <a:rPr lang="en-US" dirty="0" smtClean="0"/>
              <a:t>Repeats with unit cell</a:t>
            </a:r>
          </a:p>
          <a:p>
            <a:pPr lvl="1"/>
            <a:r>
              <a:rPr lang="en-US" dirty="0" smtClean="0"/>
              <a:t>Low-order </a:t>
            </a:r>
            <a:r>
              <a:rPr lang="en-US" dirty="0" err="1" smtClean="0"/>
              <a:t>h,k,l</a:t>
            </a:r>
            <a:r>
              <a:rPr lang="en-US" dirty="0" smtClean="0"/>
              <a:t> indices first</a:t>
            </a:r>
          </a:p>
          <a:p>
            <a:r>
              <a:rPr lang="en-US" dirty="0" smtClean="0"/>
              <a:t>Fit function to </a:t>
            </a:r>
            <a:r>
              <a:rPr lang="el-GR" dirty="0" smtClean="0"/>
              <a:t>Δ</a:t>
            </a:r>
            <a:r>
              <a:rPr lang="en-US" dirty="0"/>
              <a:t>x vs </a:t>
            </a:r>
            <a:r>
              <a:rPr lang="en-US" dirty="0" err="1" smtClean="0"/>
              <a:t>x,y,z</a:t>
            </a:r>
            <a:r>
              <a:rPr lang="en-US" dirty="0" smtClean="0"/>
              <a:t> across P1 cell</a:t>
            </a:r>
          </a:p>
          <a:p>
            <a:r>
              <a:rPr lang="en-US" dirty="0" smtClean="0"/>
              <a:t>Repeat with </a:t>
            </a:r>
            <a:r>
              <a:rPr lang="el-GR" dirty="0" smtClean="0"/>
              <a:t>Δ</a:t>
            </a:r>
            <a:r>
              <a:rPr lang="en-US" dirty="0" smtClean="0"/>
              <a:t>y, </a:t>
            </a:r>
            <a:r>
              <a:rPr lang="el-GR" dirty="0" smtClean="0"/>
              <a:t>Δ</a:t>
            </a:r>
            <a:r>
              <a:rPr lang="en-US" dirty="0" smtClean="0"/>
              <a:t>z</a:t>
            </a:r>
          </a:p>
          <a:p>
            <a:r>
              <a:rPr lang="en-US" dirty="0" smtClean="0"/>
              <a:t>Apply to PDB file and interpolate map grid</a:t>
            </a:r>
          </a:p>
          <a:p>
            <a:r>
              <a:rPr lang="en-US" dirty="0" smtClean="0"/>
              <a:t>Usually 3-5 orders comparable to LSQ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3036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6344" y="0"/>
            <a:ext cx="8229600" cy="1143000"/>
          </a:xfrm>
        </p:spPr>
        <p:txBody>
          <a:bodyPr/>
          <a:lstStyle/>
          <a:p>
            <a:r>
              <a:rPr lang="en-US" dirty="0" smtClean="0"/>
              <a:t>Photosystem O=O bond?</a:t>
            </a:r>
            <a:endParaRPr lang="en-US" dirty="0"/>
          </a:p>
        </p:txBody>
      </p:sp>
      <p:pic>
        <p:nvPicPr>
          <p:cNvPr id="604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79" t="14737" r="28893" b="2567"/>
          <a:stretch/>
        </p:blipFill>
        <p:spPr bwMode="auto">
          <a:xfrm>
            <a:off x="1605008" y="1381027"/>
            <a:ext cx="6014301" cy="5476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693233" y="6196437"/>
            <a:ext cx="54489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err="1">
                <a:solidFill>
                  <a:srgbClr val="000000"/>
                </a:solidFill>
              </a:rPr>
              <a:t>Suga</a:t>
            </a:r>
            <a:r>
              <a:rPr lang="en-US" dirty="0">
                <a:solidFill>
                  <a:srgbClr val="000000"/>
                </a:solidFill>
              </a:rPr>
              <a:t>, M., et al., </a:t>
            </a:r>
            <a:r>
              <a:rPr lang="en-US" i="1" dirty="0" smtClean="0">
                <a:solidFill>
                  <a:srgbClr val="000000"/>
                </a:solidFill>
              </a:rPr>
              <a:t>site </a:t>
            </a:r>
            <a:r>
              <a:rPr lang="en-US" i="1" dirty="0">
                <a:solidFill>
                  <a:srgbClr val="000000"/>
                </a:solidFill>
              </a:rPr>
              <a:t>of O=O bond formation in PSII </a:t>
            </a:r>
            <a:endParaRPr lang="en-US" i="1" dirty="0" smtClean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i="1" dirty="0" smtClean="0">
                <a:solidFill>
                  <a:srgbClr val="000000"/>
                </a:solidFill>
              </a:rPr>
              <a:t>caught </a:t>
            </a:r>
            <a:r>
              <a:rPr lang="en-US" i="1" dirty="0">
                <a:solidFill>
                  <a:srgbClr val="000000"/>
                </a:solidFill>
              </a:rPr>
              <a:t>by XFEL.</a:t>
            </a:r>
            <a:r>
              <a:rPr lang="en-US" dirty="0">
                <a:solidFill>
                  <a:srgbClr val="000000"/>
                </a:solidFill>
              </a:rPr>
              <a:t> Nature, 2017. </a:t>
            </a:r>
            <a:r>
              <a:rPr lang="en-US" b="1" dirty="0">
                <a:solidFill>
                  <a:srgbClr val="000000"/>
                </a:solidFill>
              </a:rPr>
              <a:t>543</a:t>
            </a:r>
            <a:r>
              <a:rPr lang="en-US" dirty="0">
                <a:solidFill>
                  <a:srgbClr val="000000"/>
                </a:solidFill>
              </a:rPr>
              <a:t>: p. 131.</a:t>
            </a:r>
          </a:p>
        </p:txBody>
      </p:sp>
    </p:spTree>
    <p:extLst>
      <p:ext uri="{BB962C8B-B14F-4D97-AF65-F5344CB8AC3E}">
        <p14:creationId xmlns:p14="http://schemas.microsoft.com/office/powerpoint/2010/main" val="2983411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90900"/>
          </a:xfrm>
        </p:spPr>
        <p:txBody>
          <a:bodyPr/>
          <a:lstStyle/>
          <a:p>
            <a:r>
              <a:rPr lang="en-US" dirty="0" err="1" smtClean="0"/>
              <a:t>Fo</a:t>
            </a:r>
            <a:r>
              <a:rPr lang="en-US" dirty="0" smtClean="0"/>
              <a:t> – Fc maps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90900"/>
            <a:ext cx="9144000" cy="57671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013448" y="109728"/>
            <a:ext cx="20313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5ws5 vs 5ws6</a:t>
            </a:r>
            <a:endParaRPr lang="en-US" sz="2000" b="1" dirty="0">
              <a:solidFill>
                <a:srgbClr val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5" name="Oval 4"/>
          <p:cNvSpPr/>
          <p:nvPr/>
        </p:nvSpPr>
        <p:spPr>
          <a:xfrm rot="18550531">
            <a:off x="4295954" y="3614468"/>
            <a:ext cx="776378" cy="40544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0399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90900"/>
            <a:ext cx="9144000" cy="5767100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457200" y="0"/>
            <a:ext cx="8229600" cy="10909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r>
              <a:rPr lang="en-US" kern="0" dirty="0" err="1" smtClean="0">
                <a:solidFill>
                  <a:srgbClr val="000000"/>
                </a:solidFill>
              </a:rPr>
              <a:t>Fo</a:t>
            </a:r>
            <a:r>
              <a:rPr lang="en-US" kern="0" dirty="0" smtClean="0">
                <a:solidFill>
                  <a:srgbClr val="000000"/>
                </a:solidFill>
              </a:rPr>
              <a:t> – </a:t>
            </a:r>
            <a:r>
              <a:rPr lang="en-US" kern="0" dirty="0" err="1" smtClean="0">
                <a:solidFill>
                  <a:srgbClr val="000000"/>
                </a:solidFill>
              </a:rPr>
              <a:t>Fo</a:t>
            </a:r>
            <a:r>
              <a:rPr lang="en-US" kern="0" dirty="0" smtClean="0">
                <a:solidFill>
                  <a:srgbClr val="000000"/>
                </a:solidFill>
              </a:rPr>
              <a:t> maps</a:t>
            </a:r>
            <a:endParaRPr lang="en-US" kern="0" dirty="0">
              <a:solidFill>
                <a:srgbClr val="0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013448" y="109728"/>
            <a:ext cx="20313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5ws5 vs 5ws6</a:t>
            </a:r>
            <a:endParaRPr lang="en-US" sz="2000" b="1" dirty="0">
              <a:solidFill>
                <a:srgbClr val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5" name="Oval 4"/>
          <p:cNvSpPr/>
          <p:nvPr/>
        </p:nvSpPr>
        <p:spPr>
          <a:xfrm rot="18550531">
            <a:off x="4295954" y="3614468"/>
            <a:ext cx="776378" cy="40544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5162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1586" name="Picture 2" descr="lab_view_als_title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bright="60000" contrast="-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909" b="13078"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115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94" r="25620"/>
          <a:stretch>
            <a:fillRect/>
          </a:stretch>
        </p:blipFill>
        <p:spPr bwMode="auto">
          <a:xfrm>
            <a:off x="6294438" y="5748338"/>
            <a:ext cx="5715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11588" name="Rectangle 4"/>
          <p:cNvSpPr>
            <a:spLocks noGrp="1" noChangeArrowheads="1"/>
          </p:cNvSpPr>
          <p:nvPr>
            <p:ph type="title"/>
          </p:nvPr>
        </p:nvSpPr>
        <p:spPr>
          <a:xfrm>
            <a:off x="441325" y="0"/>
            <a:ext cx="8229600" cy="1143000"/>
          </a:xfrm>
        </p:spPr>
        <p:txBody>
          <a:bodyPr/>
          <a:lstStyle/>
          <a:p>
            <a:r>
              <a:rPr lang="en-US" altLang="en-US" sz="5400" dirty="0">
                <a:solidFill>
                  <a:srgbClr val="0000FF"/>
                </a:solidFill>
              </a:rPr>
              <a:t>ALS</a:t>
            </a:r>
            <a:r>
              <a:rPr lang="en-US" altLang="en-US" sz="5400" dirty="0"/>
              <a:t> robots</a:t>
            </a:r>
          </a:p>
        </p:txBody>
      </p:sp>
      <p:grpSp>
        <p:nvGrpSpPr>
          <p:cNvPr id="3011589" name="Group 5"/>
          <p:cNvGrpSpPr>
            <a:grpSpLocks/>
          </p:cNvGrpSpPr>
          <p:nvPr/>
        </p:nvGrpSpPr>
        <p:grpSpPr bwMode="auto">
          <a:xfrm>
            <a:off x="2314575" y="1827213"/>
            <a:ext cx="4325938" cy="4303712"/>
            <a:chOff x="1557" y="1124"/>
            <a:chExt cx="2725" cy="2711"/>
          </a:xfrm>
        </p:grpSpPr>
        <p:sp>
          <p:nvSpPr>
            <p:cNvPr id="3011590" name="Line 6"/>
            <p:cNvSpPr>
              <a:spLocks noChangeShapeType="1"/>
            </p:cNvSpPr>
            <p:nvPr/>
          </p:nvSpPr>
          <p:spPr bwMode="auto">
            <a:xfrm rot="900000">
              <a:off x="2181" y="3820"/>
              <a:ext cx="749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 smtClean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011591" name="Line 7"/>
            <p:cNvSpPr>
              <a:spLocks noChangeShapeType="1"/>
            </p:cNvSpPr>
            <p:nvPr/>
          </p:nvSpPr>
          <p:spPr bwMode="auto">
            <a:xfrm rot="2700000">
              <a:off x="1554" y="3460"/>
              <a:ext cx="749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 smtClean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011592" name="Line 8"/>
            <p:cNvSpPr>
              <a:spLocks noChangeShapeType="1"/>
            </p:cNvSpPr>
            <p:nvPr/>
          </p:nvSpPr>
          <p:spPr bwMode="auto">
            <a:xfrm rot="6300000">
              <a:off x="1194" y="2110"/>
              <a:ext cx="749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 smtClean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011593" name="Line 9"/>
            <p:cNvSpPr>
              <a:spLocks noChangeShapeType="1"/>
            </p:cNvSpPr>
            <p:nvPr/>
          </p:nvSpPr>
          <p:spPr bwMode="auto">
            <a:xfrm rot="8100000">
              <a:off x="1557" y="1484"/>
              <a:ext cx="749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 smtClean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011594" name="Line 10"/>
            <p:cNvSpPr>
              <a:spLocks noChangeShapeType="1"/>
            </p:cNvSpPr>
            <p:nvPr/>
          </p:nvSpPr>
          <p:spPr bwMode="auto">
            <a:xfrm rot="9900000">
              <a:off x="2183" y="1124"/>
              <a:ext cx="749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 smtClean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011595" name="Line 11"/>
            <p:cNvSpPr>
              <a:spLocks noChangeShapeType="1"/>
            </p:cNvSpPr>
            <p:nvPr/>
          </p:nvSpPr>
          <p:spPr bwMode="auto">
            <a:xfrm rot="4500000">
              <a:off x="1193" y="2833"/>
              <a:ext cx="749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 smtClean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011596" name="Line 12"/>
            <p:cNvSpPr>
              <a:spLocks noChangeShapeType="1"/>
            </p:cNvSpPr>
            <p:nvPr/>
          </p:nvSpPr>
          <p:spPr bwMode="auto">
            <a:xfrm rot="20700000" flipH="1">
              <a:off x="2909" y="3821"/>
              <a:ext cx="749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 smtClean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011597" name="Line 13"/>
            <p:cNvSpPr>
              <a:spLocks noChangeShapeType="1"/>
            </p:cNvSpPr>
            <p:nvPr/>
          </p:nvSpPr>
          <p:spPr bwMode="auto">
            <a:xfrm rot="18900000" flipH="1">
              <a:off x="3535" y="3461"/>
              <a:ext cx="749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 smtClean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011598" name="Line 14"/>
            <p:cNvSpPr>
              <a:spLocks noChangeShapeType="1"/>
            </p:cNvSpPr>
            <p:nvPr/>
          </p:nvSpPr>
          <p:spPr bwMode="auto">
            <a:xfrm rot="15300000" flipH="1">
              <a:off x="3895" y="2111"/>
              <a:ext cx="749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 smtClean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011599" name="Line 15"/>
            <p:cNvSpPr>
              <a:spLocks noChangeShapeType="1"/>
            </p:cNvSpPr>
            <p:nvPr/>
          </p:nvSpPr>
          <p:spPr bwMode="auto">
            <a:xfrm rot="13500000" flipH="1">
              <a:off x="3533" y="1485"/>
              <a:ext cx="749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 smtClean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011600" name="Line 16"/>
            <p:cNvSpPr>
              <a:spLocks noChangeShapeType="1"/>
            </p:cNvSpPr>
            <p:nvPr/>
          </p:nvSpPr>
          <p:spPr bwMode="auto">
            <a:xfrm rot="11700000" flipH="1">
              <a:off x="2907" y="1125"/>
              <a:ext cx="749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 smtClean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011601" name="Line 17"/>
            <p:cNvSpPr>
              <a:spLocks noChangeShapeType="1"/>
            </p:cNvSpPr>
            <p:nvPr/>
          </p:nvSpPr>
          <p:spPr bwMode="auto">
            <a:xfrm rot="17100000" flipH="1">
              <a:off x="3896" y="2834"/>
              <a:ext cx="749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 smtClean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3011602" name="Line 18"/>
          <p:cNvSpPr>
            <a:spLocks noChangeShapeType="1"/>
          </p:cNvSpPr>
          <p:nvPr/>
        </p:nvSpPr>
        <p:spPr bwMode="auto">
          <a:xfrm>
            <a:off x="1482725" y="3814763"/>
            <a:ext cx="1003300" cy="1296987"/>
          </a:xfrm>
          <a:prstGeom prst="line">
            <a:avLst/>
          </a:prstGeom>
          <a:noFill/>
          <a:ln w="57150">
            <a:solidFill>
              <a:srgbClr val="A0A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3011603" name="Group 19"/>
          <p:cNvGrpSpPr>
            <a:grpSpLocks/>
          </p:cNvGrpSpPr>
          <p:nvPr/>
        </p:nvGrpSpPr>
        <p:grpSpPr bwMode="auto">
          <a:xfrm>
            <a:off x="1746250" y="2641600"/>
            <a:ext cx="441325" cy="1355725"/>
            <a:chOff x="1092" y="1718"/>
            <a:chExt cx="278" cy="854"/>
          </a:xfrm>
        </p:grpSpPr>
        <p:sp>
          <p:nvSpPr>
            <p:cNvPr id="3011604" name="Line 20"/>
            <p:cNvSpPr>
              <a:spLocks noChangeShapeType="1"/>
            </p:cNvSpPr>
            <p:nvPr/>
          </p:nvSpPr>
          <p:spPr bwMode="auto">
            <a:xfrm>
              <a:off x="1092" y="1718"/>
              <a:ext cx="278" cy="854"/>
            </a:xfrm>
            <a:prstGeom prst="line">
              <a:avLst/>
            </a:prstGeom>
            <a:noFill/>
            <a:ln w="57150">
              <a:solidFill>
                <a:srgbClr val="C8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 smtClean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011605" name="Line 21"/>
            <p:cNvSpPr>
              <a:spLocks noChangeShapeType="1"/>
            </p:cNvSpPr>
            <p:nvPr/>
          </p:nvSpPr>
          <p:spPr bwMode="auto">
            <a:xfrm>
              <a:off x="1102" y="2042"/>
              <a:ext cx="210" cy="352"/>
            </a:xfrm>
            <a:prstGeom prst="line">
              <a:avLst/>
            </a:prstGeom>
            <a:noFill/>
            <a:ln w="57150">
              <a:solidFill>
                <a:srgbClr val="C8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 smtClean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011606" name="Line 22"/>
            <p:cNvSpPr>
              <a:spLocks noChangeShapeType="1"/>
            </p:cNvSpPr>
            <p:nvPr/>
          </p:nvSpPr>
          <p:spPr bwMode="auto">
            <a:xfrm>
              <a:off x="1254" y="1982"/>
              <a:ext cx="60" cy="412"/>
            </a:xfrm>
            <a:prstGeom prst="line">
              <a:avLst/>
            </a:prstGeom>
            <a:noFill/>
            <a:ln w="57150">
              <a:solidFill>
                <a:srgbClr val="C8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 smtClean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3011607" name="Line 23"/>
          <p:cNvSpPr>
            <a:spLocks noChangeShapeType="1"/>
          </p:cNvSpPr>
          <p:nvPr/>
        </p:nvSpPr>
        <p:spPr bwMode="auto">
          <a:xfrm flipH="1">
            <a:off x="4483100" y="1238250"/>
            <a:ext cx="2111375" cy="434975"/>
          </a:xfrm>
          <a:prstGeom prst="line">
            <a:avLst/>
          </a:prstGeom>
          <a:noFill/>
          <a:ln w="57150">
            <a:solidFill>
              <a:srgbClr val="009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011608" name="Line 24"/>
          <p:cNvSpPr>
            <a:spLocks noChangeShapeType="1"/>
          </p:cNvSpPr>
          <p:nvPr/>
        </p:nvSpPr>
        <p:spPr bwMode="auto">
          <a:xfrm flipH="1">
            <a:off x="4483100" y="1466850"/>
            <a:ext cx="2333625" cy="206375"/>
          </a:xfrm>
          <a:prstGeom prst="line">
            <a:avLst/>
          </a:prstGeom>
          <a:noFill/>
          <a:ln w="57150">
            <a:solidFill>
              <a:srgbClr val="009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011609" name="Line 25"/>
          <p:cNvSpPr>
            <a:spLocks noChangeShapeType="1"/>
          </p:cNvSpPr>
          <p:nvPr/>
        </p:nvSpPr>
        <p:spPr bwMode="auto">
          <a:xfrm flipH="1" flipV="1">
            <a:off x="4483100" y="1673225"/>
            <a:ext cx="2524125" cy="15875"/>
          </a:xfrm>
          <a:prstGeom prst="line">
            <a:avLst/>
          </a:prstGeom>
          <a:noFill/>
          <a:ln w="57150">
            <a:solidFill>
              <a:srgbClr val="00009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011610" name="Line 26"/>
          <p:cNvSpPr>
            <a:spLocks noChangeShapeType="1"/>
          </p:cNvSpPr>
          <p:nvPr/>
        </p:nvSpPr>
        <p:spPr bwMode="auto">
          <a:xfrm flipV="1">
            <a:off x="5927725" y="5118100"/>
            <a:ext cx="539750" cy="1555750"/>
          </a:xfrm>
          <a:prstGeom prst="line">
            <a:avLst/>
          </a:prstGeom>
          <a:noFill/>
          <a:ln w="57150">
            <a:solidFill>
              <a:srgbClr val="99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011611" name="Text Box 27"/>
          <p:cNvSpPr txBox="1">
            <a:spLocks noChangeArrowheads="1"/>
          </p:cNvSpPr>
          <p:nvPr/>
        </p:nvSpPr>
        <p:spPr bwMode="auto">
          <a:xfrm>
            <a:off x="1373188" y="2284413"/>
            <a:ext cx="692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 dirty="0" smtClean="0">
                <a:solidFill>
                  <a:srgbClr val="C80000"/>
                </a:solidFill>
                <a:latin typeface="Arial" panose="020B0604020202020204" pitchFamily="34" charset="0"/>
              </a:rPr>
              <a:t>5.0.2</a:t>
            </a:r>
          </a:p>
        </p:txBody>
      </p:sp>
      <p:sp>
        <p:nvSpPr>
          <p:cNvPr id="3011612" name="Text Box 28"/>
          <p:cNvSpPr txBox="1">
            <a:spLocks noChangeArrowheads="1"/>
          </p:cNvSpPr>
          <p:nvPr/>
        </p:nvSpPr>
        <p:spPr bwMode="auto">
          <a:xfrm>
            <a:off x="1144588" y="2905125"/>
            <a:ext cx="692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 dirty="0" smtClean="0">
                <a:solidFill>
                  <a:srgbClr val="C80000"/>
                </a:solidFill>
                <a:latin typeface="Arial" panose="020B0604020202020204" pitchFamily="34" charset="0"/>
              </a:rPr>
              <a:t>5.0.1</a:t>
            </a:r>
          </a:p>
        </p:txBody>
      </p:sp>
      <p:sp>
        <p:nvSpPr>
          <p:cNvPr id="3011613" name="Text Box 29"/>
          <p:cNvSpPr txBox="1">
            <a:spLocks noChangeArrowheads="1"/>
          </p:cNvSpPr>
          <p:nvPr/>
        </p:nvSpPr>
        <p:spPr bwMode="auto">
          <a:xfrm>
            <a:off x="1828800" y="2722563"/>
            <a:ext cx="692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 dirty="0" smtClean="0">
                <a:solidFill>
                  <a:srgbClr val="C80000"/>
                </a:solidFill>
                <a:latin typeface="Arial" panose="020B0604020202020204" pitchFamily="34" charset="0"/>
              </a:rPr>
              <a:t>5.0.3</a:t>
            </a:r>
          </a:p>
        </p:txBody>
      </p:sp>
      <p:sp>
        <p:nvSpPr>
          <p:cNvPr id="3011614" name="Text Box 30"/>
          <p:cNvSpPr txBox="1">
            <a:spLocks noChangeArrowheads="1"/>
          </p:cNvSpPr>
          <p:nvPr/>
        </p:nvSpPr>
        <p:spPr bwMode="auto">
          <a:xfrm>
            <a:off x="246063" y="3630613"/>
            <a:ext cx="1276350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 dirty="0" smtClean="0">
                <a:solidFill>
                  <a:srgbClr val="A0A000"/>
                </a:solidFill>
                <a:latin typeface="Arial" panose="020B0604020202020204" pitchFamily="34" charset="0"/>
              </a:rPr>
              <a:t>MBC 4.2.2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b="1" dirty="0" smtClean="0">
              <a:solidFill>
                <a:srgbClr val="A0A000"/>
              </a:solidFill>
              <a:latin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 dirty="0" smtClean="0">
                <a:solidFill>
                  <a:srgbClr val="A0A000"/>
                </a:solidFill>
                <a:latin typeface="Arial" panose="020B0604020202020204" pitchFamily="34" charset="0"/>
              </a:rPr>
              <a:t>ACTOR</a:t>
            </a:r>
          </a:p>
        </p:txBody>
      </p:sp>
      <p:sp>
        <p:nvSpPr>
          <p:cNvPr id="3011615" name="Text Box 31"/>
          <p:cNvSpPr txBox="1">
            <a:spLocks noChangeArrowheads="1"/>
          </p:cNvSpPr>
          <p:nvPr/>
        </p:nvSpPr>
        <p:spPr bwMode="auto">
          <a:xfrm>
            <a:off x="6889750" y="1238250"/>
            <a:ext cx="692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 dirty="0" smtClean="0">
                <a:solidFill>
                  <a:srgbClr val="009600"/>
                </a:solidFill>
                <a:latin typeface="Arial" panose="020B0604020202020204" pitchFamily="34" charset="0"/>
              </a:rPr>
              <a:t>8.2.2</a:t>
            </a:r>
          </a:p>
        </p:txBody>
      </p:sp>
      <p:sp>
        <p:nvSpPr>
          <p:cNvPr id="3011616" name="Text Box 32"/>
          <p:cNvSpPr txBox="1">
            <a:spLocks noChangeArrowheads="1"/>
          </p:cNvSpPr>
          <p:nvPr/>
        </p:nvSpPr>
        <p:spPr bwMode="auto">
          <a:xfrm>
            <a:off x="6973888" y="1514475"/>
            <a:ext cx="19240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 dirty="0" smtClean="0">
                <a:solidFill>
                  <a:srgbClr val="000096"/>
                </a:solidFill>
                <a:latin typeface="Arial" panose="020B0604020202020204" pitchFamily="34" charset="0"/>
              </a:rPr>
              <a:t>8.3.1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 dirty="0" smtClean="0">
                <a:solidFill>
                  <a:srgbClr val="000096"/>
                </a:solidFill>
                <a:latin typeface="Arial" panose="020B0604020202020204" pitchFamily="34" charset="0"/>
              </a:rPr>
              <a:t>Cool Hand Luke</a:t>
            </a:r>
          </a:p>
        </p:txBody>
      </p:sp>
      <p:sp>
        <p:nvSpPr>
          <p:cNvPr id="3011617" name="Text Box 33"/>
          <p:cNvSpPr txBox="1">
            <a:spLocks noChangeArrowheads="1"/>
          </p:cNvSpPr>
          <p:nvPr/>
        </p:nvSpPr>
        <p:spPr bwMode="auto">
          <a:xfrm>
            <a:off x="6608763" y="998538"/>
            <a:ext cx="692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 dirty="0" smtClean="0">
                <a:solidFill>
                  <a:srgbClr val="009600"/>
                </a:solidFill>
                <a:latin typeface="Arial" panose="020B0604020202020204" pitchFamily="34" charset="0"/>
              </a:rPr>
              <a:t>8.2.1</a:t>
            </a:r>
          </a:p>
        </p:txBody>
      </p:sp>
      <p:sp>
        <p:nvSpPr>
          <p:cNvPr id="3011618" name="Text Box 34"/>
          <p:cNvSpPr txBox="1">
            <a:spLocks noChangeArrowheads="1"/>
          </p:cNvSpPr>
          <p:nvPr/>
        </p:nvSpPr>
        <p:spPr bwMode="auto">
          <a:xfrm>
            <a:off x="6142038" y="6184900"/>
            <a:ext cx="1708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 dirty="0" smtClean="0">
                <a:solidFill>
                  <a:srgbClr val="990099"/>
                </a:solidFill>
                <a:latin typeface="Arial" panose="020B0604020202020204" pitchFamily="34" charset="0"/>
              </a:rPr>
              <a:t>12.3.1 SIBYLS</a:t>
            </a:r>
          </a:p>
        </p:txBody>
      </p:sp>
      <p:sp>
        <p:nvSpPr>
          <p:cNvPr id="3011619" name="Text Box 35"/>
          <p:cNvSpPr txBox="1">
            <a:spLocks noChangeArrowheads="1"/>
          </p:cNvSpPr>
          <p:nvPr/>
        </p:nvSpPr>
        <p:spPr bwMode="auto">
          <a:xfrm>
            <a:off x="7477125" y="1033463"/>
            <a:ext cx="996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 dirty="0" smtClean="0">
                <a:solidFill>
                  <a:srgbClr val="009600"/>
                </a:solidFill>
                <a:latin typeface="Arial" panose="020B0604020202020204" pitchFamily="34" charset="0"/>
              </a:rPr>
              <a:t>ACTOR</a:t>
            </a:r>
          </a:p>
        </p:txBody>
      </p:sp>
      <p:sp>
        <p:nvSpPr>
          <p:cNvPr id="3011620" name="Text Box 36"/>
          <p:cNvSpPr txBox="1">
            <a:spLocks noChangeArrowheads="1"/>
          </p:cNvSpPr>
          <p:nvPr/>
        </p:nvSpPr>
        <p:spPr bwMode="auto">
          <a:xfrm>
            <a:off x="1450975" y="1255713"/>
            <a:ext cx="1200150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 dirty="0" smtClean="0">
                <a:solidFill>
                  <a:srgbClr val="C80000"/>
                </a:solidFill>
                <a:latin typeface="Arial" panose="020B0604020202020204" pitchFamily="34" charset="0"/>
              </a:rPr>
              <a:t>Berkeley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 dirty="0" smtClean="0">
                <a:solidFill>
                  <a:srgbClr val="C80000"/>
                </a:solidFill>
                <a:latin typeface="Arial" panose="020B0604020202020204" pitchFamily="34" charset="0"/>
              </a:rPr>
              <a:t>Auto-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 dirty="0" smtClean="0">
                <a:solidFill>
                  <a:srgbClr val="C80000"/>
                </a:solidFill>
                <a:latin typeface="Arial" panose="020B0604020202020204" pitchFamily="34" charset="0"/>
              </a:rPr>
              <a:t>Mounter</a:t>
            </a:r>
          </a:p>
        </p:txBody>
      </p:sp>
      <p:grpSp>
        <p:nvGrpSpPr>
          <p:cNvPr id="3011621" name="Group 37"/>
          <p:cNvGrpSpPr>
            <a:grpSpLocks/>
          </p:cNvGrpSpPr>
          <p:nvPr/>
        </p:nvGrpSpPr>
        <p:grpSpPr bwMode="auto">
          <a:xfrm rot="4502188">
            <a:off x="2016125" y="4329113"/>
            <a:ext cx="560388" cy="138112"/>
            <a:chOff x="364" y="1976"/>
            <a:chExt cx="2946" cy="369"/>
          </a:xfrm>
        </p:grpSpPr>
        <p:grpSp>
          <p:nvGrpSpPr>
            <p:cNvPr id="3011622" name="Group 38"/>
            <p:cNvGrpSpPr>
              <a:grpSpLocks/>
            </p:cNvGrpSpPr>
            <p:nvPr/>
          </p:nvGrpSpPr>
          <p:grpSpPr bwMode="auto">
            <a:xfrm>
              <a:off x="364" y="1976"/>
              <a:ext cx="370" cy="369"/>
              <a:chOff x="362" y="2318"/>
              <a:chExt cx="370" cy="369"/>
            </a:xfrm>
          </p:grpSpPr>
          <p:sp>
            <p:nvSpPr>
              <p:cNvPr id="3011623" name="Freeform 39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38100">
                <a:solidFill>
                  <a:srgbClr val="C8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dirty="0" smtClean="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3011624" name="Freeform 40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38100">
                <a:solidFill>
                  <a:srgbClr val="C8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dirty="0" smtClean="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3011625" name="Group 41"/>
            <p:cNvGrpSpPr>
              <a:grpSpLocks/>
            </p:cNvGrpSpPr>
            <p:nvPr/>
          </p:nvGrpSpPr>
          <p:grpSpPr bwMode="auto">
            <a:xfrm>
              <a:off x="732" y="1976"/>
              <a:ext cx="370" cy="369"/>
              <a:chOff x="362" y="2318"/>
              <a:chExt cx="370" cy="369"/>
            </a:xfrm>
          </p:grpSpPr>
          <p:sp>
            <p:nvSpPr>
              <p:cNvPr id="3011626" name="Freeform 42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38100">
                <a:solidFill>
                  <a:srgbClr val="C8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dirty="0" smtClean="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3011627" name="Freeform 43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38100">
                <a:solidFill>
                  <a:srgbClr val="C8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dirty="0" smtClean="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3011628" name="Group 44"/>
            <p:cNvGrpSpPr>
              <a:grpSpLocks/>
            </p:cNvGrpSpPr>
            <p:nvPr/>
          </p:nvGrpSpPr>
          <p:grpSpPr bwMode="auto">
            <a:xfrm>
              <a:off x="1100" y="1976"/>
              <a:ext cx="370" cy="369"/>
              <a:chOff x="362" y="2318"/>
              <a:chExt cx="370" cy="369"/>
            </a:xfrm>
          </p:grpSpPr>
          <p:sp>
            <p:nvSpPr>
              <p:cNvPr id="3011629" name="Freeform 45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38100">
                <a:solidFill>
                  <a:srgbClr val="C8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dirty="0" smtClean="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3011630" name="Freeform 46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38100">
                <a:solidFill>
                  <a:srgbClr val="C8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dirty="0" smtClean="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3011631" name="Group 47"/>
            <p:cNvGrpSpPr>
              <a:grpSpLocks/>
            </p:cNvGrpSpPr>
            <p:nvPr/>
          </p:nvGrpSpPr>
          <p:grpSpPr bwMode="auto">
            <a:xfrm>
              <a:off x="1468" y="1976"/>
              <a:ext cx="370" cy="369"/>
              <a:chOff x="362" y="2318"/>
              <a:chExt cx="370" cy="369"/>
            </a:xfrm>
          </p:grpSpPr>
          <p:sp>
            <p:nvSpPr>
              <p:cNvPr id="3011632" name="Freeform 48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38100">
                <a:solidFill>
                  <a:srgbClr val="C8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dirty="0" smtClean="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3011633" name="Freeform 49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38100">
                <a:solidFill>
                  <a:srgbClr val="C8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dirty="0" smtClean="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3011634" name="Group 50"/>
            <p:cNvGrpSpPr>
              <a:grpSpLocks/>
            </p:cNvGrpSpPr>
            <p:nvPr/>
          </p:nvGrpSpPr>
          <p:grpSpPr bwMode="auto">
            <a:xfrm>
              <a:off x="1836" y="1976"/>
              <a:ext cx="370" cy="369"/>
              <a:chOff x="362" y="2318"/>
              <a:chExt cx="370" cy="369"/>
            </a:xfrm>
          </p:grpSpPr>
          <p:sp>
            <p:nvSpPr>
              <p:cNvPr id="3011635" name="Freeform 51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38100">
                <a:solidFill>
                  <a:srgbClr val="C8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dirty="0" smtClean="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3011636" name="Freeform 52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38100">
                <a:solidFill>
                  <a:srgbClr val="C8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dirty="0" smtClean="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3011637" name="Group 53"/>
            <p:cNvGrpSpPr>
              <a:grpSpLocks/>
            </p:cNvGrpSpPr>
            <p:nvPr/>
          </p:nvGrpSpPr>
          <p:grpSpPr bwMode="auto">
            <a:xfrm>
              <a:off x="2204" y="1976"/>
              <a:ext cx="370" cy="369"/>
              <a:chOff x="362" y="2318"/>
              <a:chExt cx="370" cy="369"/>
            </a:xfrm>
          </p:grpSpPr>
          <p:sp>
            <p:nvSpPr>
              <p:cNvPr id="3011638" name="Freeform 54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38100">
                <a:solidFill>
                  <a:srgbClr val="C8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dirty="0" smtClean="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3011639" name="Freeform 55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38100">
                <a:solidFill>
                  <a:srgbClr val="C8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dirty="0" smtClean="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3011640" name="Group 56"/>
            <p:cNvGrpSpPr>
              <a:grpSpLocks/>
            </p:cNvGrpSpPr>
            <p:nvPr/>
          </p:nvGrpSpPr>
          <p:grpSpPr bwMode="auto">
            <a:xfrm>
              <a:off x="2572" y="1976"/>
              <a:ext cx="370" cy="369"/>
              <a:chOff x="362" y="2318"/>
              <a:chExt cx="370" cy="369"/>
            </a:xfrm>
          </p:grpSpPr>
          <p:sp>
            <p:nvSpPr>
              <p:cNvPr id="3011641" name="Freeform 57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38100">
                <a:solidFill>
                  <a:srgbClr val="C8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dirty="0" smtClean="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3011642" name="Freeform 58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38100">
                <a:solidFill>
                  <a:srgbClr val="C8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dirty="0" smtClean="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3011643" name="Group 59"/>
            <p:cNvGrpSpPr>
              <a:grpSpLocks/>
            </p:cNvGrpSpPr>
            <p:nvPr/>
          </p:nvGrpSpPr>
          <p:grpSpPr bwMode="auto">
            <a:xfrm>
              <a:off x="2940" y="1976"/>
              <a:ext cx="370" cy="369"/>
              <a:chOff x="362" y="2318"/>
              <a:chExt cx="370" cy="369"/>
            </a:xfrm>
          </p:grpSpPr>
          <p:sp>
            <p:nvSpPr>
              <p:cNvPr id="3011644" name="Freeform 60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38100">
                <a:solidFill>
                  <a:srgbClr val="C8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dirty="0" smtClean="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3011645" name="Freeform 61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38100">
                <a:solidFill>
                  <a:srgbClr val="C8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dirty="0" smtClean="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</p:grpSp>
      </p:grpSp>
      <p:sp>
        <p:nvSpPr>
          <p:cNvPr id="3011646" name="Text Box 62"/>
          <p:cNvSpPr txBox="1">
            <a:spLocks noChangeArrowheads="1"/>
          </p:cNvSpPr>
          <p:nvPr/>
        </p:nvSpPr>
        <p:spPr bwMode="auto">
          <a:xfrm>
            <a:off x="3448050" y="3740150"/>
            <a:ext cx="20050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ALS MX robots</a:t>
            </a:r>
          </a:p>
        </p:txBody>
      </p:sp>
      <p:sp>
        <p:nvSpPr>
          <p:cNvPr id="3011647" name="Oval 63"/>
          <p:cNvSpPr>
            <a:spLocks noChangeArrowheads="1"/>
          </p:cNvSpPr>
          <p:nvPr/>
        </p:nvSpPr>
        <p:spPr bwMode="auto">
          <a:xfrm>
            <a:off x="4302125" y="1558925"/>
            <a:ext cx="228600" cy="228600"/>
          </a:xfrm>
          <a:prstGeom prst="ellipse">
            <a:avLst/>
          </a:prstGeom>
          <a:solidFill>
            <a:srgbClr val="009600"/>
          </a:solidFill>
          <a:ln w="9525">
            <a:solidFill>
              <a:srgbClr val="0096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011648" name="Oval 64"/>
          <p:cNvSpPr>
            <a:spLocks noChangeArrowheads="1"/>
          </p:cNvSpPr>
          <p:nvPr/>
        </p:nvSpPr>
        <p:spPr bwMode="auto">
          <a:xfrm>
            <a:off x="6350000" y="5005388"/>
            <a:ext cx="228600" cy="228600"/>
          </a:xfrm>
          <a:prstGeom prst="ellipse">
            <a:avLst/>
          </a:prstGeom>
          <a:solidFill>
            <a:srgbClr val="009600"/>
          </a:solidFill>
          <a:ln w="9525">
            <a:solidFill>
              <a:srgbClr val="0096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011649" name="Oval 65"/>
          <p:cNvSpPr>
            <a:spLocks noChangeArrowheads="1"/>
          </p:cNvSpPr>
          <p:nvPr/>
        </p:nvSpPr>
        <p:spPr bwMode="auto">
          <a:xfrm>
            <a:off x="2357438" y="4965700"/>
            <a:ext cx="228600" cy="228600"/>
          </a:xfrm>
          <a:prstGeom prst="ellipse">
            <a:avLst/>
          </a:prstGeom>
          <a:solidFill>
            <a:srgbClr val="009600"/>
          </a:solidFill>
          <a:ln w="9525">
            <a:solidFill>
              <a:srgbClr val="0096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3011650" name="Picture 66" descr="50x_automounte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76325"/>
            <a:ext cx="137953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11651" name="Picture 67" descr="actor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46600"/>
            <a:ext cx="182880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11652" name="Picture 68" descr="SSRL_SAM_robot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67" r="35446" b="23734"/>
          <a:stretch>
            <a:fillRect/>
          </a:stretch>
        </p:blipFill>
        <p:spPr bwMode="auto">
          <a:xfrm>
            <a:off x="6962775" y="4575175"/>
            <a:ext cx="1746250" cy="1628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11653" name="Picture 69" descr="conveyor_inside"/>
          <p:cNvPicPr>
            <a:picLocks noChangeAspect="1" noChangeArrowheads="1"/>
          </p:cNvPicPr>
          <p:nvPr/>
        </p:nvPicPr>
        <p:blipFill>
          <a:blip r:embed="rId7" cstate="print">
            <a:lum bright="4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2208213"/>
            <a:ext cx="1306513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11654" name="Text Box 70"/>
          <p:cNvSpPr txBox="1">
            <a:spLocks noChangeArrowheads="1"/>
          </p:cNvSpPr>
          <p:nvPr/>
        </p:nvSpPr>
        <p:spPr bwMode="auto">
          <a:xfrm>
            <a:off x="7277100" y="3651250"/>
            <a:ext cx="112395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 dirty="0" smtClean="0">
                <a:solidFill>
                  <a:srgbClr val="990099"/>
                </a:solidFill>
                <a:latin typeface="Arial" panose="020B0604020202020204" pitchFamily="34" charset="0"/>
              </a:rPr>
              <a:t>Stanford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 dirty="0" smtClean="0">
                <a:solidFill>
                  <a:srgbClr val="990099"/>
                </a:solidFill>
                <a:latin typeface="Arial" panose="020B0604020202020204" pitchFamily="34" charset="0"/>
              </a:rPr>
              <a:t>Auto-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 dirty="0" smtClean="0">
                <a:solidFill>
                  <a:srgbClr val="990099"/>
                </a:solidFill>
                <a:latin typeface="Arial" panose="020B0604020202020204" pitchFamily="34" charset="0"/>
              </a:rPr>
              <a:t>Mounter</a:t>
            </a:r>
          </a:p>
        </p:txBody>
      </p:sp>
    </p:spTree>
    <p:extLst>
      <p:ext uri="{BB962C8B-B14F-4D97-AF65-F5344CB8AC3E}">
        <p14:creationId xmlns:p14="http://schemas.microsoft.com/office/powerpoint/2010/main" val="3797399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6726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932"/>
          <a:stretch/>
        </p:blipFill>
        <p:spPr bwMode="auto">
          <a:xfrm>
            <a:off x="0" y="0"/>
            <a:ext cx="9161268" cy="7251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01302" y="3218560"/>
            <a:ext cx="8494633" cy="101566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6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als-enable.lbl.gov</a:t>
            </a:r>
            <a:endParaRPr lang="en-US" sz="60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7333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31" r="45581" b="17054"/>
          <a:stretch/>
        </p:blipFill>
        <p:spPr bwMode="auto">
          <a:xfrm>
            <a:off x="-1" y="85060"/>
            <a:ext cx="9090837" cy="7415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223158" y="1386308"/>
            <a:ext cx="6340197" cy="501675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8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b</a:t>
            </a:r>
            <a:r>
              <a:rPr lang="en-US" sz="80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er</a:t>
            </a:r>
            <a:endParaRPr lang="en-US" sz="8000" b="1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8000" b="1" dirty="0">
                <a:latin typeface="Courier New" panose="02070309020205020404" pitchFamily="49" charset="0"/>
                <a:cs typeface="Courier New" panose="02070309020205020404" pitchFamily="49" charset="0"/>
              </a:rPr>
              <a:t>s</a:t>
            </a:r>
            <a:r>
              <a:rPr lang="en-US" sz="8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tructural</a:t>
            </a:r>
          </a:p>
          <a:p>
            <a:r>
              <a:rPr lang="en-US" sz="8000" b="1" dirty="0">
                <a:latin typeface="Courier New" panose="02070309020205020404" pitchFamily="49" charset="0"/>
                <a:cs typeface="Courier New" panose="02070309020205020404" pitchFamily="49" charset="0"/>
              </a:rPr>
              <a:t>b</a:t>
            </a:r>
            <a:r>
              <a:rPr lang="en-US" sz="8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io</a:t>
            </a:r>
          </a:p>
          <a:p>
            <a:r>
              <a:rPr lang="en-US" sz="8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portal.org</a:t>
            </a:r>
            <a:endParaRPr lang="en-US" sz="88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2706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Pin compatibility</a:t>
            </a:r>
            <a:endParaRPr lang="en-US" dirty="0"/>
          </a:p>
        </p:txBody>
      </p:sp>
      <p:pic>
        <p:nvPicPr>
          <p:cNvPr id="15364" name="Picture 4" descr="http://hamptonresearch.com/img/product/500/0000000688-inset2-50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60"/>
          <a:stretch/>
        </p:blipFill>
        <p:spPr bwMode="auto">
          <a:xfrm>
            <a:off x="3397477" y="1828800"/>
            <a:ext cx="2430780" cy="3990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http://hamptonresearch.com/img/product/500/0000000378-inset2-50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68"/>
          <a:stretch/>
        </p:blipFill>
        <p:spPr bwMode="auto">
          <a:xfrm>
            <a:off x="650467" y="2057401"/>
            <a:ext cx="2514600" cy="3809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8" name="Picture 8" descr="http://hamptonresearch.com/img/product/500/0000000445-inset2-50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92"/>
          <a:stretch/>
        </p:blipFill>
        <p:spPr bwMode="auto">
          <a:xfrm>
            <a:off x="6060667" y="1981200"/>
            <a:ext cx="2438400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66800" y="5867400"/>
            <a:ext cx="11224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SLAC</a:t>
            </a:r>
            <a:endParaRPr lang="en-US" sz="2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939843" y="5867400"/>
            <a:ext cx="8627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ALS</a:t>
            </a:r>
            <a:endParaRPr lang="en-US" sz="2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553200" y="5867400"/>
            <a:ext cx="12602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SPINE</a:t>
            </a:r>
            <a:endParaRPr lang="en-US" sz="2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7174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0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7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36424</TotalTime>
  <Words>1229</Words>
  <Application>Microsoft Office PowerPoint</Application>
  <PresentationFormat>On-screen Show (4:3)</PresentationFormat>
  <Paragraphs>338</Paragraphs>
  <Slides>55</Slides>
  <Notes>9</Notes>
  <HiddenSlides>2</HiddenSlides>
  <MMClips>0</MMClips>
  <ScaleCrop>false</ScaleCrop>
  <HeadingPairs>
    <vt:vector size="6" baseType="variant">
      <vt:variant>
        <vt:lpstr>Theme</vt:lpstr>
      </vt:variant>
      <vt:variant>
        <vt:i4>12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55</vt:i4>
      </vt:variant>
    </vt:vector>
  </HeadingPairs>
  <TitlesOfParts>
    <vt:vector size="70" baseType="lpstr">
      <vt:lpstr>2_Office Theme</vt:lpstr>
      <vt:lpstr>Office Theme</vt:lpstr>
      <vt:lpstr>4_Default Design</vt:lpstr>
      <vt:lpstr>6_Default Design</vt:lpstr>
      <vt:lpstr>5_Office Theme</vt:lpstr>
      <vt:lpstr>Default Design</vt:lpstr>
      <vt:lpstr>3_Office Theme</vt:lpstr>
      <vt:lpstr>6_Office Theme</vt:lpstr>
      <vt:lpstr>1_Default Design</vt:lpstr>
      <vt:lpstr>3_Default Design</vt:lpstr>
      <vt:lpstr>5_Default Design</vt:lpstr>
      <vt:lpstr>7_Default Design</vt:lpstr>
      <vt:lpstr>Chart</vt:lpstr>
      <vt:lpstr>Microsoft Graph Chart</vt:lpstr>
      <vt:lpstr>Equation</vt:lpstr>
      <vt:lpstr>Maximum Data Quality Workshop</vt:lpstr>
      <vt:lpstr>MRPI Technical Highlights</vt:lpstr>
      <vt:lpstr>PowerPoint Presentation</vt:lpstr>
      <vt:lpstr>ALS 8.3.1 data collection history</vt:lpstr>
      <vt:lpstr>Shutterless rastering now available</vt:lpstr>
      <vt:lpstr>ALS robots</vt:lpstr>
      <vt:lpstr>PowerPoint Presentation</vt:lpstr>
      <vt:lpstr>PowerPoint Presentation</vt:lpstr>
      <vt:lpstr>Pin compatibility</vt:lpstr>
      <vt:lpstr>SuperTong</vt:lpstr>
      <vt:lpstr>What if we didn’t have to choose?</vt:lpstr>
      <vt:lpstr>“infinite capacity” sample carousel</vt:lpstr>
      <vt:lpstr>Carousel open</vt:lpstr>
      <vt:lpstr>PowerPoint Presentation</vt:lpstr>
      <vt:lpstr>PowerPoint Presentation</vt:lpstr>
      <vt:lpstr>PowerPoint Presentation</vt:lpstr>
      <vt:lpstr>scattering/absorptoin “rules”:</vt:lpstr>
      <vt:lpstr>Match crystal to beam</vt:lpstr>
      <vt:lpstr>“8-shooter” adjustable beam size</vt:lpstr>
      <vt:lpstr>Crystal lifetime vs pinhole</vt:lpstr>
      <vt:lpstr>Optimal exposure time (anomalous on a PAD)</vt:lpstr>
      <vt:lpstr>Optimal exposure time (anomalous on a PAD)</vt:lpstr>
      <vt:lpstr> % exposure_time.com</vt:lpstr>
      <vt:lpstr>PowerPoint Presentation</vt:lpstr>
      <vt:lpstr>S-SAD merging 20 xtals</vt:lpstr>
      <vt:lpstr>PowerPoint Presentation</vt:lpstr>
      <vt:lpstr>ALS 8.3.1 capabilities</vt:lpstr>
      <vt:lpstr>How do I get time on ALS 8.3.1?</vt:lpstr>
      <vt:lpstr>BL8.3.1 online schedule</vt:lpstr>
      <vt:lpstr>ALS 8.3.1 beam time allocation</vt:lpstr>
      <vt:lpstr>Please Acknowledge!</vt:lpstr>
      <vt:lpstr>Please email !</vt:lpstr>
      <vt:lpstr>    non-isomorphism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Non-isomorphism in lysozyme</vt:lpstr>
      <vt:lpstr>Hygrostatic gradients</vt:lpstr>
      <vt:lpstr>3aw6</vt:lpstr>
      <vt:lpstr>3aw6 3aw7</vt:lpstr>
      <vt:lpstr>3aw6, 3aw7, “bent” 3aw7</vt:lpstr>
      <vt:lpstr>3aw6, “bent” 3aw7</vt:lpstr>
      <vt:lpstr>3aw6</vt:lpstr>
      <vt:lpstr>“bent” 3aw7</vt:lpstr>
      <vt:lpstr>3aw7</vt:lpstr>
      <vt:lpstr>“map bender” procedure</vt:lpstr>
      <vt:lpstr>PowerPoint Presentation</vt:lpstr>
      <vt:lpstr>Basis function  1 0 0</vt:lpstr>
      <vt:lpstr>“map bender” procedure</vt:lpstr>
      <vt:lpstr>Photosystem O=O bond?</vt:lpstr>
      <vt:lpstr>Fo – Fc maps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ALS BL 8.3.1</dc:title>
  <dc:creator>JMHolton</dc:creator>
  <cp:lastModifiedBy>James_Holton</cp:lastModifiedBy>
  <cp:revision>162</cp:revision>
  <dcterms:created xsi:type="dcterms:W3CDTF">2016-01-18T16:32:24Z</dcterms:created>
  <dcterms:modified xsi:type="dcterms:W3CDTF">2018-10-06T16:35:02Z</dcterms:modified>
</cp:coreProperties>
</file>