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704" r:id="rId4"/>
    <p:sldMasterId id="2147483717" r:id="rId5"/>
    <p:sldMasterId id="2147483731" r:id="rId6"/>
    <p:sldMasterId id="2147483756" r:id="rId7"/>
    <p:sldMasterId id="2147483769" r:id="rId8"/>
    <p:sldMasterId id="2147483781" r:id="rId9"/>
    <p:sldMasterId id="2147483809" r:id="rId10"/>
    <p:sldMasterId id="2147483821" r:id="rId11"/>
    <p:sldMasterId id="2147483860" r:id="rId12"/>
  </p:sldMasterIdLst>
  <p:notesMasterIdLst>
    <p:notesMasterId r:id="rId101"/>
  </p:notesMasterIdLst>
  <p:sldIdLst>
    <p:sldId id="256" r:id="rId13"/>
    <p:sldId id="275" r:id="rId14"/>
    <p:sldId id="278" r:id="rId15"/>
    <p:sldId id="259" r:id="rId16"/>
    <p:sldId id="258" r:id="rId17"/>
    <p:sldId id="257" r:id="rId18"/>
    <p:sldId id="364" r:id="rId19"/>
    <p:sldId id="365" r:id="rId20"/>
    <p:sldId id="366" r:id="rId21"/>
    <p:sldId id="362" r:id="rId22"/>
    <p:sldId id="361" r:id="rId23"/>
    <p:sldId id="363" r:id="rId24"/>
    <p:sldId id="360" r:id="rId25"/>
    <p:sldId id="370" r:id="rId26"/>
    <p:sldId id="371" r:id="rId27"/>
    <p:sldId id="359" r:id="rId28"/>
    <p:sldId id="379" r:id="rId29"/>
    <p:sldId id="380" r:id="rId30"/>
    <p:sldId id="414" r:id="rId31"/>
    <p:sldId id="386" r:id="rId32"/>
    <p:sldId id="385" r:id="rId33"/>
    <p:sldId id="384" r:id="rId34"/>
    <p:sldId id="415" r:id="rId35"/>
    <p:sldId id="387" r:id="rId36"/>
    <p:sldId id="388" r:id="rId37"/>
    <p:sldId id="389" r:id="rId38"/>
    <p:sldId id="392" r:id="rId39"/>
    <p:sldId id="533" r:id="rId40"/>
    <p:sldId id="534" r:id="rId41"/>
    <p:sldId id="535" r:id="rId42"/>
    <p:sldId id="536" r:id="rId43"/>
    <p:sldId id="537" r:id="rId44"/>
    <p:sldId id="395" r:id="rId45"/>
    <p:sldId id="396" r:id="rId46"/>
    <p:sldId id="397" r:id="rId47"/>
    <p:sldId id="404" r:id="rId48"/>
    <p:sldId id="405" r:id="rId49"/>
    <p:sldId id="413" r:id="rId50"/>
    <p:sldId id="417" r:id="rId51"/>
    <p:sldId id="420" r:id="rId52"/>
    <p:sldId id="421" r:id="rId53"/>
    <p:sldId id="418" r:id="rId54"/>
    <p:sldId id="419" r:id="rId55"/>
    <p:sldId id="424" r:id="rId56"/>
    <p:sldId id="422" r:id="rId57"/>
    <p:sldId id="423" r:id="rId58"/>
    <p:sldId id="429" r:id="rId59"/>
    <p:sldId id="461" r:id="rId60"/>
    <p:sldId id="462" r:id="rId61"/>
    <p:sldId id="463" r:id="rId62"/>
    <p:sldId id="465" r:id="rId63"/>
    <p:sldId id="464" r:id="rId64"/>
    <p:sldId id="468" r:id="rId65"/>
    <p:sldId id="469" r:id="rId66"/>
    <p:sldId id="471" r:id="rId67"/>
    <p:sldId id="478" r:id="rId68"/>
    <p:sldId id="481" r:id="rId69"/>
    <p:sldId id="483" r:id="rId70"/>
    <p:sldId id="484" r:id="rId71"/>
    <p:sldId id="485" r:id="rId72"/>
    <p:sldId id="486" r:id="rId73"/>
    <p:sldId id="487" r:id="rId74"/>
    <p:sldId id="488" r:id="rId75"/>
    <p:sldId id="492" r:id="rId76"/>
    <p:sldId id="494" r:id="rId77"/>
    <p:sldId id="496" r:id="rId78"/>
    <p:sldId id="499" r:id="rId79"/>
    <p:sldId id="500" r:id="rId80"/>
    <p:sldId id="501" r:id="rId81"/>
    <p:sldId id="514" r:id="rId82"/>
    <p:sldId id="559" r:id="rId83"/>
    <p:sldId id="335" r:id="rId84"/>
    <p:sldId id="566" r:id="rId85"/>
    <p:sldId id="339" r:id="rId86"/>
    <p:sldId id="567" r:id="rId87"/>
    <p:sldId id="568" r:id="rId88"/>
    <p:sldId id="569" r:id="rId89"/>
    <p:sldId id="509" r:id="rId90"/>
    <p:sldId id="346" r:id="rId91"/>
    <p:sldId id="545" r:id="rId92"/>
    <p:sldId id="546" r:id="rId93"/>
    <p:sldId id="552" r:id="rId94"/>
    <p:sldId id="553" r:id="rId95"/>
    <p:sldId id="554" r:id="rId96"/>
    <p:sldId id="555" r:id="rId97"/>
    <p:sldId id="556" r:id="rId98"/>
    <p:sldId id="530" r:id="rId99"/>
    <p:sldId id="565"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D70"/>
    <a:srgbClr val="FFA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62" autoAdjust="0"/>
    <p:restoredTop sz="94684" autoAdjust="0"/>
  </p:normalViewPr>
  <p:slideViewPr>
    <p:cSldViewPr>
      <p:cViewPr varScale="1">
        <p:scale>
          <a:sx n="73" d="100"/>
          <a:sy n="73" d="100"/>
        </p:scale>
        <p:origin x="-138" y="-102"/>
      </p:cViewPr>
      <p:guideLst>
        <p:guide orient="horz" pos="2160"/>
        <p:guide pos="2880"/>
      </p:guideLst>
    </p:cSldViewPr>
  </p:slideViewPr>
  <p:outlineViewPr>
    <p:cViewPr>
      <p:scale>
        <a:sx n="33" d="100"/>
        <a:sy n="33" d="100"/>
      </p:scale>
      <p:origin x="0" y="21084"/>
    </p:cViewPr>
  </p:outlineViewPr>
  <p:notesTextViewPr>
    <p:cViewPr>
      <p:scale>
        <a:sx n="1" d="1"/>
        <a:sy n="1" d="1"/>
      </p:scale>
      <p:origin x="0" y="0"/>
    </p:cViewPr>
  </p:notesTextViewPr>
  <p:sorterViewPr>
    <p:cViewPr>
      <p:scale>
        <a:sx n="70" d="100"/>
        <a:sy n="70" d="100"/>
      </p:scale>
      <p:origin x="0" y="111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1"/>
            <c:bubble3D val="0"/>
            <c:spPr>
              <a:solidFill>
                <a:srgbClr val="9BBB59"/>
              </a:solidFill>
            </c:spPr>
          </c:dPt>
          <c:dPt>
            <c:idx val="2"/>
            <c:bubble3D val="0"/>
            <c:spPr>
              <a:solidFill>
                <a:schemeClr val="bg1"/>
              </a:solidFill>
            </c:spPr>
          </c:dPt>
          <c:cat>
            <c:strRef>
              <c:f>Sheet1!$A$2:$A$7</c:f>
              <c:strCache>
                <c:ptCount val="6"/>
                <c:pt idx="0">
                  <c:v>General User</c:v>
                </c:pt>
                <c:pt idx="1">
                  <c:v>Staff</c:v>
                </c:pt>
                <c:pt idx="2">
                  <c:v>UCSF</c:v>
                </c:pt>
                <c:pt idx="3">
                  <c:v>UCB</c:v>
                </c:pt>
                <c:pt idx="4">
                  <c:v>Plexxicon</c:v>
                </c:pt>
                <c:pt idx="5">
                  <c:v>MD Anderson</c:v>
                </c:pt>
              </c:strCache>
            </c:strRef>
          </c:cat>
          <c:val>
            <c:numRef>
              <c:f>Sheet1!$B$2:$B$7</c:f>
              <c:numCache>
                <c:formatCode>General</c:formatCode>
                <c:ptCount val="6"/>
                <c:pt idx="0">
                  <c:v>25</c:v>
                </c:pt>
                <c:pt idx="1">
                  <c:v>9</c:v>
                </c:pt>
                <c:pt idx="2">
                  <c:v>26.5</c:v>
                </c:pt>
                <c:pt idx="3">
                  <c:v>26.5</c:v>
                </c:pt>
                <c:pt idx="4">
                  <c:v>8</c:v>
                </c:pt>
                <c:pt idx="5">
                  <c:v>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1"/>
            <c:bubble3D val="0"/>
            <c:spPr>
              <a:solidFill>
                <a:srgbClr val="9BBB59"/>
              </a:solidFill>
            </c:spPr>
          </c:dPt>
          <c:dPt>
            <c:idx val="2"/>
            <c:bubble3D val="0"/>
            <c:spPr>
              <a:solidFill>
                <a:srgbClr val="FFA7A7"/>
              </a:solidFill>
            </c:spPr>
          </c:dPt>
          <c:dPt>
            <c:idx val="3"/>
            <c:bubble3D val="0"/>
            <c:spPr>
              <a:solidFill>
                <a:schemeClr val="tx2">
                  <a:lumMod val="60000"/>
                  <a:lumOff val="40000"/>
                </a:schemeClr>
              </a:solidFill>
            </c:spPr>
          </c:dPt>
          <c:dPt>
            <c:idx val="4"/>
            <c:bubble3D val="0"/>
            <c:spPr>
              <a:solidFill>
                <a:schemeClr val="accent1">
                  <a:lumMod val="60000"/>
                  <a:lumOff val="40000"/>
                </a:schemeClr>
              </a:solidFill>
            </c:spPr>
          </c:dPt>
          <c:dPt>
            <c:idx val="5"/>
            <c:bubble3D val="0"/>
            <c:spPr>
              <a:solidFill>
                <a:schemeClr val="tx2">
                  <a:lumMod val="60000"/>
                  <a:lumOff val="40000"/>
                </a:schemeClr>
              </a:solidFill>
            </c:spPr>
          </c:dPt>
          <c:dPt>
            <c:idx val="6"/>
            <c:bubble3D val="0"/>
            <c:spPr>
              <a:solidFill>
                <a:schemeClr val="accent1">
                  <a:lumMod val="60000"/>
                  <a:lumOff val="40000"/>
                </a:schemeClr>
              </a:solidFill>
            </c:spPr>
          </c:dPt>
          <c:dPt>
            <c:idx val="7"/>
            <c:bubble3D val="0"/>
            <c:spPr>
              <a:solidFill>
                <a:schemeClr val="tx2">
                  <a:lumMod val="20000"/>
                  <a:lumOff val="80000"/>
                </a:schemeClr>
              </a:solidFill>
            </c:spPr>
          </c:dPt>
          <c:dPt>
            <c:idx val="8"/>
            <c:bubble3D val="0"/>
            <c:spPr>
              <a:solidFill>
                <a:schemeClr val="bg1">
                  <a:lumMod val="65000"/>
                </a:schemeClr>
              </a:solidFill>
            </c:spPr>
          </c:dPt>
          <c:dPt>
            <c:idx val="9"/>
            <c:bubble3D val="0"/>
            <c:spPr>
              <a:solidFill>
                <a:schemeClr val="accent4">
                  <a:lumMod val="75000"/>
                </a:schemeClr>
              </a:solidFill>
            </c:spPr>
          </c:dPt>
          <c:cat>
            <c:strRef>
              <c:f>Sheet1!$A$2:$A$11</c:f>
              <c:strCache>
                <c:ptCount val="10"/>
                <c:pt idx="0">
                  <c:v>General User</c:v>
                </c:pt>
                <c:pt idx="1">
                  <c:v>Staff</c:v>
                </c:pt>
                <c:pt idx="2">
                  <c:v>UCSF</c:v>
                </c:pt>
                <c:pt idx="3">
                  <c:v>UCB</c:v>
                </c:pt>
                <c:pt idx="4">
                  <c:v>UCLA</c:v>
                </c:pt>
                <c:pt idx="5">
                  <c:v>UCI</c:v>
                </c:pt>
                <c:pt idx="6">
                  <c:v>UCD</c:v>
                </c:pt>
                <c:pt idx="7">
                  <c:v>UCSD</c:v>
                </c:pt>
                <c:pt idx="8">
                  <c:v>Plexxikon</c:v>
                </c:pt>
                <c:pt idx="9">
                  <c:v>MD Anderson</c:v>
                </c:pt>
              </c:strCache>
            </c:strRef>
          </c:cat>
          <c:val>
            <c:numRef>
              <c:f>Sheet1!$B$2:$B$11</c:f>
              <c:numCache>
                <c:formatCode>General</c:formatCode>
                <c:ptCount val="10"/>
                <c:pt idx="0">
                  <c:v>25</c:v>
                </c:pt>
                <c:pt idx="1">
                  <c:v>9</c:v>
                </c:pt>
                <c:pt idx="2">
                  <c:v>18.5</c:v>
                </c:pt>
                <c:pt idx="3">
                  <c:v>9.6999999999999993</c:v>
                </c:pt>
                <c:pt idx="4">
                  <c:v>6.2</c:v>
                </c:pt>
                <c:pt idx="5">
                  <c:v>6.2</c:v>
                </c:pt>
                <c:pt idx="6">
                  <c:v>6.2</c:v>
                </c:pt>
                <c:pt idx="7">
                  <c:v>6.2</c:v>
                </c:pt>
                <c:pt idx="8">
                  <c:v>5</c:v>
                </c:pt>
                <c:pt idx="9">
                  <c:v>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B4138743-D1C3-4E60-A58A-38F184645F57}" type="datetimeFigureOut">
              <a:rPr lang="en-US" smtClean="0"/>
              <a:pPr/>
              <a:t>1/24/2016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BD4657E3-F768-4054-9942-7F3B23D2B5D2}" type="slidenum">
              <a:rPr lang="en-US" smtClean="0"/>
              <a:pPr/>
              <a:t>‹#›</a:t>
            </a:fld>
            <a:endParaRPr lang="en-US" dirty="0"/>
          </a:p>
        </p:txBody>
      </p:sp>
    </p:spTree>
    <p:extLst>
      <p:ext uri="{BB962C8B-B14F-4D97-AF65-F5344CB8AC3E}">
        <p14:creationId xmlns:p14="http://schemas.microsoft.com/office/powerpoint/2010/main" val="412687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p:spPr>
        <p:txBody>
          <a:bodyPr/>
          <a:lstStyle/>
          <a:p>
            <a:r>
              <a:rPr lang="en-US" altLang="en-US" dirty="0" smtClean="0"/>
              <a:t>Of the 1275 PDB deposits involving ALS 8.3.1, 1038 of them mention a data collection date.  The timeline between collection and deposition for each PDB entry is shown in blue. For example, in April 2004 only 46 PDBs had been deposited, but the data for 252 had already been collected.  The red line indicates the cumulative number of images collected at a given date.  The kink in the red line in mid-2003 is coincident with an optics upgrade that tripled the flux. In 2014 another flux</a:t>
            </a:r>
            <a:r>
              <a:rPr lang="en-US" altLang="en-US" baseline="0" dirty="0" smtClean="0"/>
              <a:t> upgrade brought another factor of 4.5.</a:t>
            </a:r>
            <a:endParaRPr lang="en-US" altLang="en-US" dirty="0" smtClean="0"/>
          </a:p>
        </p:txBody>
      </p:sp>
      <p:sp>
        <p:nvSpPr>
          <p:cNvPr id="23555" name="Slide Number Placeholder 3"/>
          <p:cNvSpPr>
            <a:spLocks noGrp="1"/>
          </p:cNvSpPr>
          <p:nvPr>
            <p:ph type="sldNum" sz="quarter" idx="5"/>
          </p:nvPr>
        </p:nvSpPr>
        <p:spPr>
          <a:noFill/>
          <a:ln>
            <a:miter lim="800000"/>
            <a:headEnd/>
            <a:tailEnd/>
          </a:ln>
        </p:spPr>
        <p:txBody>
          <a:bodyPr/>
          <a:lstStyle/>
          <a:p>
            <a:fld id="{9368D39A-7401-41A3-8D49-E95252FDD6FF}" type="slidenum">
              <a:rPr lang="en-US" altLang="en-US" smtClean="0"/>
              <a:pPr/>
              <a:t>2</a:t>
            </a:fld>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15</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16</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32A684-127E-4786-87A9-32E0A9F90F94}" type="slidenum">
              <a:rPr lang="en-US" altLang="en-US">
                <a:solidFill>
                  <a:prstClr val="black"/>
                </a:solidFill>
              </a:rPr>
              <a:pPr eaLnBrk="1" hangingPunct="1"/>
              <a:t>34</a:t>
            </a:fld>
            <a:endParaRPr lang="en-US" altLang="en-US" dirty="0">
              <a:solidFill>
                <a:prstClr val="black"/>
              </a:solidFill>
            </a:endParaRPr>
          </a:p>
        </p:txBody>
      </p:sp>
      <p:sp>
        <p:nvSpPr>
          <p:cNvPr id="1525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2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dirty="0" smtClean="0"/>
              <a:t>Proposed 5-crystal </a:t>
            </a:r>
            <a:r>
              <a:rPr lang="en-US" altLang="en-US" dirty="0" err="1" smtClean="0"/>
              <a:t>monochromator</a:t>
            </a:r>
            <a:r>
              <a:rPr lang="en-US" altLang="en-US" dirty="0" smtClean="0"/>
              <a:t> for colliding-beam crystallography.  The generation of two opposing Ewald spheres means that for every </a:t>
            </a:r>
            <a:r>
              <a:rPr lang="en-US" altLang="en-US" dirty="0" err="1" smtClean="0"/>
              <a:t>h,k,l</a:t>
            </a:r>
            <a:r>
              <a:rPr lang="en-US" altLang="en-US" dirty="0" smtClean="0"/>
              <a:t> index reflected from the protein crystal, the </a:t>
            </a:r>
            <a:r>
              <a:rPr lang="en-US" altLang="en-US" dirty="0" err="1" smtClean="0"/>
              <a:t>Friedel</a:t>
            </a:r>
            <a:r>
              <a:rPr lang="en-US" altLang="en-US" dirty="0" smtClean="0"/>
              <a:t> mate is reflected in the opposite direction, allowing for very accurate anomalous difference measurements.  The wavelength need not be set precisely at the sulfur or phosphorous edge, but merely at a wavelength where the f” of those elements are strong.  For fs-class pulses, the distances above will have to be precise to </a:t>
            </a:r>
            <a:r>
              <a:rPr lang="en-US" altLang="en-US" dirty="0" err="1" smtClean="0"/>
              <a:t>withing</a:t>
            </a:r>
            <a:r>
              <a:rPr lang="en-US" altLang="en-US" dirty="0" smtClean="0"/>
              <a:t> ~3 microns, and for accurate reproduction of the partiality of the </a:t>
            </a:r>
            <a:r>
              <a:rPr lang="en-US" altLang="en-US" dirty="0" err="1" smtClean="0"/>
              <a:t>Friedel</a:t>
            </a:r>
            <a:r>
              <a:rPr lang="en-US" altLang="en-US" dirty="0" smtClean="0"/>
              <a:t> mates, the angular precision of the colliding beams must be within ~1% of the sample crystal’s rocking width, or ~100 </a:t>
            </a:r>
            <a:r>
              <a:rPr lang="en-US" altLang="en-US" dirty="0" err="1" smtClean="0"/>
              <a:t>microrads</a:t>
            </a:r>
            <a:r>
              <a:rPr lang="en-US" altLang="en-US" dirty="0"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A65FC-4FC5-4C9E-89C7-6164BBD2386B}" type="slidenum">
              <a:rPr lang="en-US" altLang="en-US">
                <a:solidFill>
                  <a:prstClr val="black"/>
                </a:solidFill>
              </a:rPr>
              <a:pPr/>
              <a:t>58</a:t>
            </a:fld>
            <a:endParaRPr lang="en-US" altLang="en-US">
              <a:solidFill>
                <a:prstClr val="black"/>
              </a:solidFill>
            </a:endParaRPr>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CD414-380F-4C4E-A009-E457AE77C1AE}" type="slidenum">
              <a:rPr lang="en-US" altLang="en-US">
                <a:solidFill>
                  <a:prstClr val="black"/>
                </a:solidFill>
              </a:rPr>
              <a:pPr/>
              <a:t>59</a:t>
            </a:fld>
            <a:endParaRPr lang="en-US" altLang="en-US">
              <a:solidFill>
                <a:prstClr val="black"/>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B77B27-DB52-4719-B197-5A350BF06832}" type="slidenum">
              <a:rPr lang="en-US" altLang="en-US">
                <a:solidFill>
                  <a:prstClr val="black"/>
                </a:solidFill>
              </a:rPr>
              <a:pPr/>
              <a:t>60</a:t>
            </a:fld>
            <a:endParaRPr lang="en-US" altLang="en-US">
              <a:solidFill>
                <a:prstClr val="black"/>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C5F521-D3E8-4EF6-A775-8B45D2987E9A}" type="slidenum">
              <a:rPr lang="en-US" altLang="en-US">
                <a:solidFill>
                  <a:prstClr val="black"/>
                </a:solidFill>
              </a:rPr>
              <a:pPr/>
              <a:t>61</a:t>
            </a:fld>
            <a:endParaRPr lang="en-US" altLang="en-US">
              <a:solidFill>
                <a:prstClr val="black"/>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8B15A-6766-450C-B107-8BFEF9282C08}" type="slidenum">
              <a:rPr lang="en-US" altLang="en-US">
                <a:solidFill>
                  <a:prstClr val="black"/>
                </a:solidFill>
              </a:rPr>
              <a:pPr/>
              <a:t>62</a:t>
            </a:fld>
            <a:endParaRPr lang="en-US" altLang="en-US">
              <a:solidFill>
                <a:prstClr val="black"/>
              </a:solidFill>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3B804-DC57-46C8-9B07-FA9C0F0E960B}" type="slidenum">
              <a:rPr lang="en-US" altLang="en-US">
                <a:solidFill>
                  <a:prstClr val="black"/>
                </a:solidFill>
              </a:rPr>
              <a:pPr/>
              <a:t>63</a:t>
            </a:fld>
            <a:endParaRPr lang="en-US" altLang="en-US">
              <a:solidFill>
                <a:prstClr val="black"/>
              </a:solidFill>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E7933-5A9C-4EDA-BFFC-7FC7BAFE4500}" type="slidenum">
              <a:rPr lang="en-US" altLang="en-US">
                <a:solidFill>
                  <a:prstClr val="black"/>
                </a:solidFill>
              </a:rPr>
              <a:pPr/>
              <a:t>64</a:t>
            </a:fld>
            <a:endParaRPr lang="en-US" altLang="en-US">
              <a:solidFill>
                <a:prstClr val="black"/>
              </a:solidFill>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latin typeface="Arial" charset="0"/>
              </a:rPr>
              <a:pPr/>
              <a:t>7</a:t>
            </a:fld>
            <a:endParaRPr lang="en-US">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4E44D-19F7-4B87-AE6C-FD29F24CD363}" type="slidenum">
              <a:rPr lang="en-US" altLang="en-US">
                <a:solidFill>
                  <a:prstClr val="black"/>
                </a:solidFill>
              </a:rPr>
              <a:pPr/>
              <a:t>66</a:t>
            </a:fld>
            <a:endParaRPr lang="en-US" altLang="en-US">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a:t>non-rotating tray goniometer stage installed in ALS 8.3.1.  Note that the “normal” cryo-pin goniometer on the left is still in place and a brass flight tube has been added to contain the air scatter from the main beam on its way to the tray goniometer.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8</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9</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10</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11</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12</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13</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latin typeface="Arial" charset="0"/>
              </a:rPr>
              <a:pPr/>
              <a:t>14</a:t>
            </a:fld>
            <a:endParaRPr lang="en-US">
              <a:solidFill>
                <a:prstClr val="black"/>
              </a:solidFill>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1118FE-9AB7-48DF-B048-02BA922A1B8E}"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320708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118FE-9AB7-48DF-B048-02BA922A1B8E}"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12224777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0665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407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8307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0290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8029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1708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1099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3408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5725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36241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118FE-9AB7-48DF-B048-02BA922A1B8E}"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25023949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5294658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075D3D-07D0-449B-9E64-52552A9569F8}"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9A062BE-FE0C-486A-96CA-02F1515C82FB}" type="slidenum">
              <a:rPr lang="en-US"/>
              <a:pPr>
                <a:defRPr/>
              </a:pPr>
              <a:t>‹#›</a:t>
            </a:fld>
            <a:endParaRPr lang="en-US"/>
          </a:p>
        </p:txBody>
      </p:sp>
    </p:spTree>
    <p:extLst>
      <p:ext uri="{BB962C8B-B14F-4D97-AF65-F5344CB8AC3E}">
        <p14:creationId xmlns:p14="http://schemas.microsoft.com/office/powerpoint/2010/main" val="38224446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CDBF8C3-9E16-4B4B-9799-12E8F1999341}"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67C010-DFF5-4910-9F34-7918B2EAAEEB}" type="slidenum">
              <a:rPr lang="en-US"/>
              <a:pPr>
                <a:defRPr/>
              </a:pPr>
              <a:t>‹#›</a:t>
            </a:fld>
            <a:endParaRPr lang="en-US"/>
          </a:p>
        </p:txBody>
      </p:sp>
    </p:spTree>
    <p:extLst>
      <p:ext uri="{BB962C8B-B14F-4D97-AF65-F5344CB8AC3E}">
        <p14:creationId xmlns:p14="http://schemas.microsoft.com/office/powerpoint/2010/main" val="15422387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8348EA-0430-42D3-A369-C9BEDAB3B670}"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F05DD4-FF0E-48AC-86EB-1DEFF3C99E35}" type="slidenum">
              <a:rPr lang="en-US"/>
              <a:pPr>
                <a:defRPr/>
              </a:pPr>
              <a:t>‹#›</a:t>
            </a:fld>
            <a:endParaRPr lang="en-US"/>
          </a:p>
        </p:txBody>
      </p:sp>
    </p:spTree>
    <p:extLst>
      <p:ext uri="{BB962C8B-B14F-4D97-AF65-F5344CB8AC3E}">
        <p14:creationId xmlns:p14="http://schemas.microsoft.com/office/powerpoint/2010/main" val="19962262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6BEC12-7DD3-46D5-81DA-F9612E26392D}"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DAB1C0-FE18-43E7-AAFA-84B202EC2B4B}" type="slidenum">
              <a:rPr lang="en-US"/>
              <a:pPr>
                <a:defRPr/>
              </a:pPr>
              <a:t>‹#›</a:t>
            </a:fld>
            <a:endParaRPr lang="en-US"/>
          </a:p>
        </p:txBody>
      </p:sp>
    </p:spTree>
    <p:extLst>
      <p:ext uri="{BB962C8B-B14F-4D97-AF65-F5344CB8AC3E}">
        <p14:creationId xmlns:p14="http://schemas.microsoft.com/office/powerpoint/2010/main" val="24697608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75DB77-AD00-4A8C-87DE-649257EE1E43}" type="datetimeFigureOut">
              <a:rPr lang="en-US"/>
              <a:pPr>
                <a:defRPr/>
              </a:pPr>
              <a:t>1/24/2016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EB36AF-86E6-49B6-8927-2461283BD2A1}" type="slidenum">
              <a:rPr lang="en-US"/>
              <a:pPr>
                <a:defRPr/>
              </a:pPr>
              <a:t>‹#›</a:t>
            </a:fld>
            <a:endParaRPr lang="en-US"/>
          </a:p>
        </p:txBody>
      </p:sp>
    </p:spTree>
    <p:extLst>
      <p:ext uri="{BB962C8B-B14F-4D97-AF65-F5344CB8AC3E}">
        <p14:creationId xmlns:p14="http://schemas.microsoft.com/office/powerpoint/2010/main" val="20739403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B97CE8-F376-4D5C-A67D-80AF5ED2DA22}" type="datetimeFigureOut">
              <a:rPr lang="en-US"/>
              <a:pPr>
                <a:defRPr/>
              </a:pPr>
              <a:t>1/24/2016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B1496-275D-402A-A2C6-1D9945A173CB}" type="slidenum">
              <a:rPr lang="en-US"/>
              <a:pPr>
                <a:defRPr/>
              </a:pPr>
              <a:t>‹#›</a:t>
            </a:fld>
            <a:endParaRPr lang="en-US"/>
          </a:p>
        </p:txBody>
      </p:sp>
    </p:spTree>
    <p:extLst>
      <p:ext uri="{BB962C8B-B14F-4D97-AF65-F5344CB8AC3E}">
        <p14:creationId xmlns:p14="http://schemas.microsoft.com/office/powerpoint/2010/main" val="1757819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B3874-C060-4337-BE09-59CF4495A745}" type="datetimeFigureOut">
              <a:rPr lang="en-US"/>
              <a:pPr>
                <a:defRPr/>
              </a:pPr>
              <a:t>1/24/2016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C9662FB-B94F-4479-BB88-E381B61F120B}" type="slidenum">
              <a:rPr lang="en-US"/>
              <a:pPr>
                <a:defRPr/>
              </a:pPr>
              <a:t>‹#›</a:t>
            </a:fld>
            <a:endParaRPr lang="en-US"/>
          </a:p>
        </p:txBody>
      </p:sp>
    </p:spTree>
    <p:extLst>
      <p:ext uri="{BB962C8B-B14F-4D97-AF65-F5344CB8AC3E}">
        <p14:creationId xmlns:p14="http://schemas.microsoft.com/office/powerpoint/2010/main" val="4448590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72705E-05D1-4A3B-B46D-31F7D8FE88E8}"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2CD2FF-C7C5-44E7-874E-DF3DF155AB80}" type="slidenum">
              <a:rPr lang="en-US"/>
              <a:pPr>
                <a:defRPr/>
              </a:pPr>
              <a:t>‹#›</a:t>
            </a:fld>
            <a:endParaRPr lang="en-US"/>
          </a:p>
        </p:txBody>
      </p:sp>
    </p:spTree>
    <p:extLst>
      <p:ext uri="{BB962C8B-B14F-4D97-AF65-F5344CB8AC3E}">
        <p14:creationId xmlns:p14="http://schemas.microsoft.com/office/powerpoint/2010/main" val="6395838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35596C-B704-4823-9E1F-8A401B1076BA}" type="datetimeFigureOut">
              <a:rPr lang="en-US"/>
              <a:pPr>
                <a:defRPr/>
              </a:pPr>
              <a:t>1/24/2016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D7F7D6-11B9-4A1C-A5C3-B1FA0AF7DBBD}" type="slidenum">
              <a:rPr lang="en-US"/>
              <a:pPr>
                <a:defRPr/>
              </a:pPr>
              <a:t>‹#›</a:t>
            </a:fld>
            <a:endParaRPr lang="en-US"/>
          </a:p>
        </p:txBody>
      </p:sp>
    </p:spTree>
    <p:extLst>
      <p:ext uri="{BB962C8B-B14F-4D97-AF65-F5344CB8AC3E}">
        <p14:creationId xmlns:p14="http://schemas.microsoft.com/office/powerpoint/2010/main" val="227290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6659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10DE7C-C187-4766-BEB8-705781FD4B4F}"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5CAA0C-BF01-4057-915C-81CEDAECC968}" type="slidenum">
              <a:rPr lang="en-US"/>
              <a:pPr>
                <a:defRPr/>
              </a:pPr>
              <a:t>‹#›</a:t>
            </a:fld>
            <a:endParaRPr lang="en-US"/>
          </a:p>
        </p:txBody>
      </p:sp>
    </p:spTree>
    <p:extLst>
      <p:ext uri="{BB962C8B-B14F-4D97-AF65-F5344CB8AC3E}">
        <p14:creationId xmlns:p14="http://schemas.microsoft.com/office/powerpoint/2010/main" val="31627793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C38553-3538-475F-92A6-39385DC7C1D5}" type="datetimeFigureOut">
              <a:rPr lang="en-US"/>
              <a:pPr>
                <a:defRPr/>
              </a:pPr>
              <a:t>1/24/2016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A83873-2BA8-487B-A351-000DB5E78D11}" type="slidenum">
              <a:rPr lang="en-US"/>
              <a:pPr>
                <a:defRPr/>
              </a:pPr>
              <a:t>‹#›</a:t>
            </a:fld>
            <a:endParaRPr lang="en-US"/>
          </a:p>
        </p:txBody>
      </p:sp>
    </p:spTree>
    <p:extLst>
      <p:ext uri="{BB962C8B-B14F-4D97-AF65-F5344CB8AC3E}">
        <p14:creationId xmlns:p14="http://schemas.microsoft.com/office/powerpoint/2010/main" val="13739871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2959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76349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26138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94917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1/24/2016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23260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1/24/2016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21410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1/24/2016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3261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2399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4291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59881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9345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11178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16790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2D3EC02-FD20-41E4-991B-C54EA07522FD}" type="datetimeFigureOut">
              <a:rPr lang="en-US"/>
              <a:pPr>
                <a:defRPr/>
              </a:pPr>
              <a:t>1/19/2016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35C0219-D384-4248-8982-9C1DF1269118}" type="slidenum">
              <a:rPr lang="en-US"/>
              <a:pPr>
                <a:defRPr/>
              </a:pPr>
              <a:t>‹#›</a:t>
            </a:fld>
            <a:endParaRPr lang="en-US"/>
          </a:p>
        </p:txBody>
      </p:sp>
    </p:spTree>
    <p:extLst>
      <p:ext uri="{BB962C8B-B14F-4D97-AF65-F5344CB8AC3E}">
        <p14:creationId xmlns:p14="http://schemas.microsoft.com/office/powerpoint/2010/main" val="16577605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06127E9-4176-443C-99F3-10DA49A051F7}" type="datetimeFigureOut">
              <a:rPr lang="en-US"/>
              <a:pPr>
                <a:defRPr/>
              </a:pPr>
              <a:t>1/19/2016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1580EB6-588C-4099-BFBF-4123C681E2D8}" type="slidenum">
              <a:rPr lang="en-US"/>
              <a:pPr>
                <a:defRPr/>
              </a:pPr>
              <a:t>‹#›</a:t>
            </a:fld>
            <a:endParaRPr lang="en-US"/>
          </a:p>
        </p:txBody>
      </p:sp>
    </p:spTree>
    <p:extLst>
      <p:ext uri="{BB962C8B-B14F-4D97-AF65-F5344CB8AC3E}">
        <p14:creationId xmlns:p14="http://schemas.microsoft.com/office/powerpoint/2010/main" val="18106232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CEC69D1-DC38-4458-B528-1FF04ED54E1E}" type="datetimeFigureOut">
              <a:rPr lang="en-US"/>
              <a:pPr>
                <a:defRPr/>
              </a:pPr>
              <a:t>1/19/2016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8F57989-58FA-46FD-A679-4B25EDFF7D7F}" type="slidenum">
              <a:rPr lang="en-US"/>
              <a:pPr>
                <a:defRPr/>
              </a:pPr>
              <a:t>‹#›</a:t>
            </a:fld>
            <a:endParaRPr lang="en-US"/>
          </a:p>
        </p:txBody>
      </p:sp>
    </p:spTree>
    <p:extLst>
      <p:ext uri="{BB962C8B-B14F-4D97-AF65-F5344CB8AC3E}">
        <p14:creationId xmlns:p14="http://schemas.microsoft.com/office/powerpoint/2010/main" val="28272500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4CD5F54-BDBE-4FC2-BB38-8E29A0FB3438}" type="datetimeFigureOut">
              <a:rPr lang="en-US"/>
              <a:pPr>
                <a:defRPr/>
              </a:pPr>
              <a:t>1/19/2016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80AF265-B7AB-47A2-B19E-A3D975B4E188}" type="slidenum">
              <a:rPr lang="en-US"/>
              <a:pPr>
                <a:defRPr/>
              </a:pPr>
              <a:t>‹#›</a:t>
            </a:fld>
            <a:endParaRPr lang="en-US"/>
          </a:p>
        </p:txBody>
      </p:sp>
    </p:spTree>
    <p:extLst>
      <p:ext uri="{BB962C8B-B14F-4D97-AF65-F5344CB8AC3E}">
        <p14:creationId xmlns:p14="http://schemas.microsoft.com/office/powerpoint/2010/main" val="32636393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4A2A951-9EA7-4C84-A808-293EB04FF7C3}" type="datetimeFigureOut">
              <a:rPr lang="en-US"/>
              <a:pPr>
                <a:defRPr/>
              </a:pPr>
              <a:t>1/19/2016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0CBD3C4-CDCA-408B-91E1-A51A809D0A2C}" type="slidenum">
              <a:rPr lang="en-US"/>
              <a:pPr>
                <a:defRPr/>
              </a:pPr>
              <a:t>‹#›</a:t>
            </a:fld>
            <a:endParaRPr lang="en-US"/>
          </a:p>
        </p:txBody>
      </p:sp>
    </p:spTree>
    <p:extLst>
      <p:ext uri="{BB962C8B-B14F-4D97-AF65-F5344CB8AC3E}">
        <p14:creationId xmlns:p14="http://schemas.microsoft.com/office/powerpoint/2010/main" val="34420162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722179E-948A-4F56-BEC5-4FA8E3B826E6}" type="datetimeFigureOut">
              <a:rPr lang="en-US"/>
              <a:pPr>
                <a:defRPr/>
              </a:pPr>
              <a:t>1/19/2016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343911B-40CC-4D90-8C9E-0085E63F56F1}" type="slidenum">
              <a:rPr lang="en-US"/>
              <a:pPr>
                <a:defRPr/>
              </a:pPr>
              <a:t>‹#›</a:t>
            </a:fld>
            <a:endParaRPr lang="en-US"/>
          </a:p>
        </p:txBody>
      </p:sp>
    </p:spTree>
    <p:extLst>
      <p:ext uri="{BB962C8B-B14F-4D97-AF65-F5344CB8AC3E}">
        <p14:creationId xmlns:p14="http://schemas.microsoft.com/office/powerpoint/2010/main" val="586525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6320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F23B9B4-CF02-449D-8070-E5ACF862153D}" type="datetimeFigureOut">
              <a:rPr lang="en-US"/>
              <a:pPr>
                <a:defRPr/>
              </a:pPr>
              <a:t>1/19/2016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14802A5-F611-4477-BF7E-629533B9807C}" type="slidenum">
              <a:rPr lang="en-US"/>
              <a:pPr>
                <a:defRPr/>
              </a:pPr>
              <a:t>‹#›</a:t>
            </a:fld>
            <a:endParaRPr lang="en-US"/>
          </a:p>
        </p:txBody>
      </p:sp>
    </p:spTree>
    <p:extLst>
      <p:ext uri="{BB962C8B-B14F-4D97-AF65-F5344CB8AC3E}">
        <p14:creationId xmlns:p14="http://schemas.microsoft.com/office/powerpoint/2010/main" val="39526643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F5023DA-5418-4B8B-B29F-E1981D2612BB}" type="datetimeFigureOut">
              <a:rPr lang="en-US"/>
              <a:pPr>
                <a:defRPr/>
              </a:pPr>
              <a:t>1/19/2016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3B0BA0B-A760-4CFC-99AE-4729C2A3CC1C}" type="slidenum">
              <a:rPr lang="en-US"/>
              <a:pPr>
                <a:defRPr/>
              </a:pPr>
              <a:t>‹#›</a:t>
            </a:fld>
            <a:endParaRPr lang="en-US"/>
          </a:p>
        </p:txBody>
      </p:sp>
    </p:spTree>
    <p:extLst>
      <p:ext uri="{BB962C8B-B14F-4D97-AF65-F5344CB8AC3E}">
        <p14:creationId xmlns:p14="http://schemas.microsoft.com/office/powerpoint/2010/main" val="15913648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CE2F4C4-1DE3-482F-BE99-8DC439646672}" type="datetimeFigureOut">
              <a:rPr lang="en-US"/>
              <a:pPr>
                <a:defRPr/>
              </a:pPr>
              <a:t>1/19/2016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68E7F6D-8860-4242-BAF7-43F94A94BED6}" type="slidenum">
              <a:rPr lang="en-US"/>
              <a:pPr>
                <a:defRPr/>
              </a:pPr>
              <a:t>‹#›</a:t>
            </a:fld>
            <a:endParaRPr lang="en-US"/>
          </a:p>
        </p:txBody>
      </p:sp>
    </p:spTree>
    <p:extLst>
      <p:ext uri="{BB962C8B-B14F-4D97-AF65-F5344CB8AC3E}">
        <p14:creationId xmlns:p14="http://schemas.microsoft.com/office/powerpoint/2010/main" val="7875826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7AEF14DD-E842-4386-A14F-DE9838E7754A}" type="datetimeFigureOut">
              <a:rPr lang="en-US"/>
              <a:pPr>
                <a:defRPr/>
              </a:pPr>
              <a:t>1/19/2016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AADCF87-77EF-47A8-8158-69748687CC3A}" type="slidenum">
              <a:rPr lang="en-US"/>
              <a:pPr>
                <a:defRPr/>
              </a:pPr>
              <a:t>‹#›</a:t>
            </a:fld>
            <a:endParaRPr lang="en-US"/>
          </a:p>
        </p:txBody>
      </p:sp>
    </p:spTree>
    <p:extLst>
      <p:ext uri="{BB962C8B-B14F-4D97-AF65-F5344CB8AC3E}">
        <p14:creationId xmlns:p14="http://schemas.microsoft.com/office/powerpoint/2010/main" val="23686759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A327D6F-C384-4ED0-94F6-EBB4482268FB}" type="datetimeFigureOut">
              <a:rPr lang="en-US"/>
              <a:pPr>
                <a:defRPr/>
              </a:pPr>
              <a:t>1/19/2016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CDBF720-0EA6-40BF-B091-E13F0DAA08DE}" type="slidenum">
              <a:rPr lang="en-US"/>
              <a:pPr>
                <a:defRPr/>
              </a:pPr>
              <a:t>‹#›</a:t>
            </a:fld>
            <a:endParaRPr lang="en-US"/>
          </a:p>
        </p:txBody>
      </p:sp>
    </p:spTree>
    <p:extLst>
      <p:ext uri="{BB962C8B-B14F-4D97-AF65-F5344CB8AC3E}">
        <p14:creationId xmlns:p14="http://schemas.microsoft.com/office/powerpoint/2010/main" val="1062914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868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642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06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413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18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118FE-9AB7-48DF-B048-02BA922A1B8E}"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1700372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146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725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150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411795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23140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50267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69716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82283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70481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04927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1118FE-9AB7-48DF-B048-02BA922A1B8E}"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2730670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14108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1748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52657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30486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02118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69433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91376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87358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00104B-30B0-4320-95E9-57429B18EE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166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5ED921-0B92-4FF8-A9E6-BF3FB8EAA6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889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1118FE-9AB7-48DF-B048-02BA922A1B8E}"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497517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03FE40-28D6-4935-8EE2-3D28C478BC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696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16D42C-ADA4-4CC2-B8AB-85927378A3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6322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107D924-AE2E-43D0-9368-F54C736755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2608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48A119-7DB9-4E61-8539-CCC26CD24E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873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66BB7EF-8B9E-41F9-999A-10906D2CCB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6384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1948E1-4523-489A-B247-D48715931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1468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4E10F4-274F-4DD9-8936-1067FDED2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9128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B3A7D4-D89D-42D9-9665-24BFF3A19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741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A60F97-C064-46F2-8736-CDB0BF876C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097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0048F30-5905-4AA3-A9E1-BFFC050184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895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1118FE-9AB7-48DF-B048-02BA922A1B8E}" type="datetimeFigureOut">
              <a:rPr lang="en-US" smtClean="0"/>
              <a:t>1/24/2016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3925147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074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301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812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903024-7AC3-7248-A5D6-A485CF63082C}"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9571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903024-7AC3-7248-A5D6-A485CF63082C}" type="datetimeFigureOut">
              <a:rPr lang="en-US" smtClean="0">
                <a:solidFill>
                  <a:prstClr val="black">
                    <a:tint val="75000"/>
                  </a:prstClr>
                </a:solidFill>
              </a:rPr>
              <a:pPr/>
              <a:t>1/24/2016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59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903024-7AC3-7248-A5D6-A485CF63082C}" type="datetimeFigureOut">
              <a:rPr lang="en-US" smtClean="0">
                <a:solidFill>
                  <a:prstClr val="black">
                    <a:tint val="75000"/>
                  </a:prstClr>
                </a:solidFill>
              </a:rPr>
              <a:pPr/>
              <a:t>1/24/2016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037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903024-7AC3-7248-A5D6-A485CF63082C}" type="datetimeFigureOut">
              <a:rPr lang="en-US" smtClean="0">
                <a:solidFill>
                  <a:prstClr val="black">
                    <a:tint val="75000"/>
                  </a:prstClr>
                </a:solidFill>
              </a:rPr>
              <a:pPr/>
              <a:t>1/24/2016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122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903024-7AC3-7248-A5D6-A485CF63082C}"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447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903024-7AC3-7248-A5D6-A485CF63082C}"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7563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12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1118FE-9AB7-48DF-B048-02BA922A1B8E}" type="datetimeFigureOut">
              <a:rPr lang="en-US" smtClean="0"/>
              <a:t>1/24/2016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16395862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903024-7AC3-7248-A5D6-A485CF63082C}"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9ADE7-4F68-C146-A9FF-9FB8FF552D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226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32AE9-F9CF-9043-A4D4-CC24CDB584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1221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6CAD3A-02A2-7F42-91DE-EA328AFBEA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9042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31488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6016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2248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85375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1/24/2016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87711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1/24/2016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96347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1/24/2016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933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118FE-9AB7-48DF-B048-02BA922A1B8E}" type="datetimeFigureOut">
              <a:rPr lang="en-US" smtClean="0"/>
              <a:t>1/24/2016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2191608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8467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1/24/2016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1844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287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3186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7976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89E632-57EE-4B5C-8E9D-898B644328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7263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7C8D7B-AD2E-4F99-AC01-EDB86A34C5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8089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00BCC-21A4-475B-9DDC-664F0F40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8234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F5281E-4998-41CC-A8FC-6FDBD0C97C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746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C0E45-4F59-440D-84FB-82D5B6765C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927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118FE-9AB7-48DF-B048-02BA922A1B8E}"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15238043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615A3D-87CF-40A6-8CD7-8C690FAFDF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980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64782E-FC72-4E83-9640-9B5195160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13793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C2C527-D14D-4C73-B0D7-818E03572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4939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FDE3A4-F00D-4E35-B7A4-988171ACEA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3676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B69A3C-2480-453D-9F7A-B85CC3FA2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5255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3EFB26-201C-43E0-A6E0-AA6D554E3A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132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1671D6-C687-4780-B469-28167DD60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169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21430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85406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157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118FE-9AB7-48DF-B048-02BA922A1B8E}"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8A923-580A-40F9-826E-67D579351D94}" type="slidenum">
              <a:rPr lang="en-US" smtClean="0"/>
              <a:t>‹#›</a:t>
            </a:fld>
            <a:endParaRPr lang="en-US"/>
          </a:p>
        </p:txBody>
      </p:sp>
    </p:spTree>
    <p:extLst>
      <p:ext uri="{BB962C8B-B14F-4D97-AF65-F5344CB8AC3E}">
        <p14:creationId xmlns:p14="http://schemas.microsoft.com/office/powerpoint/2010/main" val="2811737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54132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23175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24929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75787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0089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19626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3617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95890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0971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337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511118FE-9AB7-48DF-B048-02BA922A1B8E}" type="datetimeFigureOut">
              <a:rPr lang="en-US" smtClean="0"/>
              <a:pPr/>
              <a:t>1/24/2016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5608A923-580A-40F9-826E-67D579351D94}" type="slidenum">
              <a:rPr lang="en-US" smtClean="0"/>
              <a:pPr/>
              <a:t>‹#›</a:t>
            </a:fld>
            <a:endParaRPr lang="en-US" dirty="0"/>
          </a:p>
        </p:txBody>
      </p:sp>
    </p:spTree>
    <p:extLst>
      <p:ext uri="{BB962C8B-B14F-4D97-AF65-F5344CB8AC3E}">
        <p14:creationId xmlns:p14="http://schemas.microsoft.com/office/powerpoint/2010/main" val="375169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C32957F2-AB98-4829-A430-0108953E119B}" type="datetimeFigureOut">
              <a:rPr lang="en-US"/>
              <a:pPr>
                <a:defRPr/>
              </a:pPr>
              <a:t>1/24/2016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EF48AF58-0357-43B9-82D7-A3F4898FCA83}" type="slidenum">
              <a:rPr lang="en-US"/>
              <a:pPr>
                <a:defRPr/>
              </a:pPr>
              <a:t>‹#›</a:t>
            </a:fld>
            <a:endParaRPr lang="en-US"/>
          </a:p>
        </p:txBody>
      </p:sp>
    </p:spTree>
    <p:extLst>
      <p:ext uri="{BB962C8B-B14F-4D97-AF65-F5344CB8AC3E}">
        <p14:creationId xmlns:p14="http://schemas.microsoft.com/office/powerpoint/2010/main" val="45593665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1/24/2016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052685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panose="020B0604020202020204" pitchFamily="34" charset="0"/>
              </a:defRPr>
            </a:lvl1pPr>
          </a:lstStyle>
          <a:p>
            <a:pPr>
              <a:defRPr/>
            </a:pPr>
            <a:fld id="{70AE6E98-0B5A-4101-AF97-ACBBCD7BDFC5}" type="datetimeFigureOut">
              <a:rPr lang="en-US" smtClean="0"/>
              <a:pPr>
                <a:defRPr/>
              </a:pPr>
              <a:t>1/19/2016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panose="020B0604020202020204" pitchFamily="34" charset="0"/>
              </a:defRPr>
            </a:lvl1pPr>
          </a:lstStyle>
          <a:p>
            <a:pPr>
              <a:defRPr/>
            </a:pPr>
            <a:fld id="{E5BC363F-BE08-4B7C-A669-F0228D4E34CD}" type="slidenum">
              <a:rPr lang="en-US" smtClean="0"/>
              <a:pPr>
                <a:defRPr/>
              </a:pPr>
              <a:t>‹#›</a:t>
            </a:fld>
            <a:endParaRPr lang="en-US" dirty="0"/>
          </a:p>
        </p:txBody>
      </p:sp>
    </p:spTree>
    <p:extLst>
      <p:ext uri="{BB962C8B-B14F-4D97-AF65-F5344CB8AC3E}">
        <p14:creationId xmlns:p14="http://schemas.microsoft.com/office/powerpoint/2010/main" val="274264444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4823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97383035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6DC9701-1574-4F47-AF5B-F70E12859D90}"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156301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defTabSz="457200"/>
            <a:fld id="{6B903024-7AC3-7248-A5D6-A485CF63082C}" type="datetimeFigureOut">
              <a:rPr lang="en-US" smtClean="0">
                <a:solidFill>
                  <a:prstClr val="black">
                    <a:tint val="75000"/>
                  </a:prstClr>
                </a:solidFill>
              </a:rPr>
              <a:pPr defTabSz="457200"/>
              <a:t>1/24/2016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defTabSz="457200"/>
            <a:fld id="{C419ADE7-4F68-C146-A9FF-9FB8FF552D27}"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593997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ctr" defTabSz="4572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55D5569A-5FF9-47CA-995B-8586E0647212}" type="datetimeFigureOut">
              <a:rPr lang="en-US" smtClean="0">
                <a:solidFill>
                  <a:prstClr val="black">
                    <a:tint val="75000"/>
                  </a:prstClr>
                </a:solidFill>
              </a:rPr>
              <a:pPr>
                <a:defRPr/>
              </a:pPr>
              <a:t>1/24/2016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9BE8E52-D886-484D-99DC-06649A733D0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973874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7187002E-D804-4DB0-8E91-4109AAF3B07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5785036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176108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1/24/2016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952790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4" r:id="rId12"/>
    <p:sldLayoutId id="2147483795" r:id="rId1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gif"/><Relationship Id="rId3" Type="http://schemas.openxmlformats.org/officeDocument/2006/relationships/chart" Target="../charts/chart2.xml"/><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image" Target="../media/image10.png"/><Relationship Id="rId11" Type="http://schemas.openxmlformats.org/officeDocument/2006/relationships/image" Target="../media/image14.gif"/><Relationship Id="rId5" Type="http://schemas.openxmlformats.org/officeDocument/2006/relationships/image" Target="../media/image7.jpeg"/><Relationship Id="rId10" Type="http://schemas.microsoft.com/office/2007/relationships/hdphoto" Target="../media/hdphoto1.wdp"/><Relationship Id="rId4" Type="http://schemas.openxmlformats.org/officeDocument/2006/relationships/hyperlink" Target="http://energy.gov/index.htm" TargetMode="Externa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9.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9.xml"/><Relationship Id="rId1" Type="http://schemas.openxmlformats.org/officeDocument/2006/relationships/vmlDrawing" Target="../drawings/vmlDrawing3.vml"/><Relationship Id="rId4" Type="http://schemas.openxmlformats.org/officeDocument/2006/relationships/image" Target="../media/image21.emf"/></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99.xml"/><Relationship Id="rId1" Type="http://schemas.openxmlformats.org/officeDocument/2006/relationships/video" Target="file:///C:\Users\JMHolton\Desktop\James_Holton\xtallography_talks\movies\lyso_rotate.wmv"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99.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9.xml"/><Relationship Id="rId1" Type="http://schemas.openxmlformats.org/officeDocument/2006/relationships/vmlDrawing" Target="../drawings/vmlDrawing4.vml"/><Relationship Id="rId4" Type="http://schemas.openxmlformats.org/officeDocument/2006/relationships/image" Target="../media/image29.emf"/></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slideLayout" Target="../slideLayouts/slideLayout98.xml"/><Relationship Id="rId1" Type="http://schemas.openxmlformats.org/officeDocument/2006/relationships/vmlDrawing" Target="../drawings/vmlDrawing5.vml"/><Relationship Id="rId6" Type="http://schemas.microsoft.com/office/2007/relationships/hdphoto" Target="NULL"/><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2.emf"/></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4.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9.xml"/></Relationships>
</file>

<file path=ppt/slides/_rels/slide5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101.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NULL"/><Relationship Id="rId2" Type="http://schemas.openxmlformats.org/officeDocument/2006/relationships/slideLayout" Target="../slideLayouts/slideLayout98.xml"/><Relationship Id="rId1" Type="http://schemas.openxmlformats.org/officeDocument/2006/relationships/vmlDrawing" Target="../drawings/vmlDrawing6.vml"/><Relationship Id="rId6" Type="http://schemas.openxmlformats.org/officeDocument/2006/relationships/image" Target="../media/image35.jpeg"/><Relationship Id="rId5" Type="http://schemas.openxmlformats.org/officeDocument/2006/relationships/image" Target="../media/image34.png"/><Relationship Id="rId10" Type="http://schemas.openxmlformats.org/officeDocument/2006/relationships/image" Target="../media/image43.emf"/><Relationship Id="rId4" Type="http://schemas.openxmlformats.org/officeDocument/2006/relationships/image" Target="../media/image44.png"/><Relationship Id="rId9" Type="http://schemas.openxmlformats.org/officeDocument/2006/relationships/oleObject" Target="../embeddings/oleObject6.bin"/></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9.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109.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9.xml"/><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04.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04.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04.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0.xml"/></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60.png"/><Relationship Id="rId7" Type="http://schemas.openxmlformats.org/officeDocument/2006/relationships/image" Target="../media/image36.png"/><Relationship Id="rId2" Type="http://schemas.openxmlformats.org/officeDocument/2006/relationships/slideLayout" Target="../slideLayouts/slideLayout98.xml"/><Relationship Id="rId1" Type="http://schemas.openxmlformats.org/officeDocument/2006/relationships/vmlDrawing" Target="../drawings/vmlDrawing7.vml"/><Relationship Id="rId6" Type="http://schemas.microsoft.com/office/2007/relationships/hdphoto" Target="NULL"/><Relationship Id="rId11" Type="http://schemas.openxmlformats.org/officeDocument/2006/relationships/image" Target="../media/image44.png"/><Relationship Id="rId5" Type="http://schemas.openxmlformats.org/officeDocument/2006/relationships/image" Target="../media/image35.jpeg"/><Relationship Id="rId10" Type="http://schemas.openxmlformats.org/officeDocument/2006/relationships/image" Target="../media/image33.png"/><Relationship Id="rId4" Type="http://schemas.openxmlformats.org/officeDocument/2006/relationships/image" Target="../media/image34.png"/><Relationship Id="rId9" Type="http://schemas.openxmlformats.org/officeDocument/2006/relationships/image" Target="../media/image59.emf"/></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6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0.png"/><Relationship Id="rId7" Type="http://schemas.microsoft.com/office/2007/relationships/hdphoto" Target="NULL"/><Relationship Id="rId12" Type="http://schemas.openxmlformats.org/officeDocument/2006/relationships/image" Target="../media/image44.png"/><Relationship Id="rId2" Type="http://schemas.openxmlformats.org/officeDocument/2006/relationships/slideLayout" Target="../slideLayouts/slideLayout98.xml"/><Relationship Id="rId1" Type="http://schemas.openxmlformats.org/officeDocument/2006/relationships/vmlDrawing" Target="../drawings/vmlDrawing8.vml"/><Relationship Id="rId6" Type="http://schemas.openxmlformats.org/officeDocument/2006/relationships/image" Target="../media/image35.jpeg"/><Relationship Id="rId11" Type="http://schemas.openxmlformats.org/officeDocument/2006/relationships/image" Target="../media/image33.png"/><Relationship Id="rId5" Type="http://schemas.openxmlformats.org/officeDocument/2006/relationships/image" Target="../media/image34.png"/><Relationship Id="rId10" Type="http://schemas.openxmlformats.org/officeDocument/2006/relationships/image" Target="../media/image62.emf"/><Relationship Id="rId4" Type="http://schemas.openxmlformats.org/officeDocument/2006/relationships/image" Target="../media/image63.png"/><Relationship Id="rId9" Type="http://schemas.openxmlformats.org/officeDocument/2006/relationships/oleObject" Target="../embeddings/oleObject8.bin"/></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60.png"/><Relationship Id="rId7" Type="http://schemas.openxmlformats.org/officeDocument/2006/relationships/image" Target="../media/image36.png"/><Relationship Id="rId12" Type="http://schemas.openxmlformats.org/officeDocument/2006/relationships/image" Target="../media/image44.png"/><Relationship Id="rId2" Type="http://schemas.openxmlformats.org/officeDocument/2006/relationships/slideLayout" Target="../slideLayouts/slideLayout98.xml"/><Relationship Id="rId1" Type="http://schemas.openxmlformats.org/officeDocument/2006/relationships/vmlDrawing" Target="../drawings/vmlDrawing9.vml"/><Relationship Id="rId6" Type="http://schemas.microsoft.com/office/2007/relationships/hdphoto" Target="NULL"/><Relationship Id="rId11" Type="http://schemas.openxmlformats.org/officeDocument/2006/relationships/image" Target="../media/image33.png"/><Relationship Id="rId5" Type="http://schemas.openxmlformats.org/officeDocument/2006/relationships/image" Target="../media/image35.jpeg"/><Relationship Id="rId10" Type="http://schemas.openxmlformats.org/officeDocument/2006/relationships/image" Target="../media/image63.png"/><Relationship Id="rId4" Type="http://schemas.openxmlformats.org/officeDocument/2006/relationships/image" Target="../media/image34.png"/><Relationship Id="rId9" Type="http://schemas.openxmlformats.org/officeDocument/2006/relationships/image" Target="../media/image64.emf"/></Relationships>
</file>

<file path=ppt/slides/_rels/slide6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4.png"/><Relationship Id="rId3" Type="http://schemas.openxmlformats.org/officeDocument/2006/relationships/image" Target="../media/image66.jpeg"/><Relationship Id="rId7" Type="http://schemas.microsoft.com/office/2007/relationships/hdphoto" Target="NULL"/><Relationship Id="rId12" Type="http://schemas.openxmlformats.org/officeDocument/2006/relationships/image" Target="../media/image33.png"/><Relationship Id="rId2" Type="http://schemas.openxmlformats.org/officeDocument/2006/relationships/slideLayout" Target="../slideLayouts/slideLayout98.xml"/><Relationship Id="rId1" Type="http://schemas.openxmlformats.org/officeDocument/2006/relationships/vmlDrawing" Target="../drawings/vmlDrawing10.vml"/><Relationship Id="rId6" Type="http://schemas.openxmlformats.org/officeDocument/2006/relationships/image" Target="../media/image35.jpeg"/><Relationship Id="rId11" Type="http://schemas.openxmlformats.org/officeDocument/2006/relationships/image" Target="../media/image63.png"/><Relationship Id="rId5" Type="http://schemas.openxmlformats.org/officeDocument/2006/relationships/image" Target="../media/image34.png"/><Relationship Id="rId10" Type="http://schemas.openxmlformats.org/officeDocument/2006/relationships/image" Target="../media/image65.emf"/><Relationship Id="rId4" Type="http://schemas.openxmlformats.org/officeDocument/2006/relationships/image" Target="../media/image60.png"/><Relationship Id="rId9"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1.xml"/><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hyperlink" Target="http://energy.gov/index.htm"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0.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8.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png"/><Relationship Id="rId1" Type="http://schemas.openxmlformats.org/officeDocument/2006/relationships/slideLayout" Target="../slideLayouts/slideLayout17.xml"/><Relationship Id="rId5" Type="http://schemas.openxmlformats.org/officeDocument/2006/relationships/image" Target="../media/image78.png"/><Relationship Id="rId4" Type="http://schemas.openxmlformats.org/officeDocument/2006/relationships/image" Target="../media/image77.wmf"/></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11.xml"/><Relationship Id="rId5" Type="http://schemas.openxmlformats.org/officeDocument/2006/relationships/image" Target="../media/image82.jpeg"/><Relationship Id="rId4" Type="http://schemas.openxmlformats.org/officeDocument/2006/relationships/image" Target="../media/image81.jpeg"/></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6.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9.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0.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3133725" cy="43719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19400"/>
            <a:ext cx="3181350" cy="34671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ctrTitle"/>
          </p:nvPr>
        </p:nvSpPr>
        <p:spPr>
          <a:xfrm>
            <a:off x="0" y="1"/>
            <a:ext cx="9144000" cy="1066799"/>
          </a:xfrm>
        </p:spPr>
        <p:txBody>
          <a:bodyPr/>
          <a:lstStyle/>
          <a:p>
            <a:r>
              <a:rPr lang="en-US" dirty="0" smtClean="0">
                <a:latin typeface="Arial" panose="020B0604020202020204" pitchFamily="34" charset="0"/>
                <a:cs typeface="Arial" panose="020B0604020202020204" pitchFamily="34" charset="0"/>
              </a:rPr>
              <a:t>ALS BL 8.3.1</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4724400" y="1447800"/>
            <a:ext cx="3557384" cy="954107"/>
          </a:xfrm>
          <a:prstGeom prst="rect">
            <a:avLst/>
          </a:prstGeom>
          <a:noFill/>
        </p:spPr>
        <p:txBody>
          <a:bodyPr wrap="none" rtlCol="0">
            <a:spAutoFit/>
          </a:bodyPr>
          <a:lstStyle/>
          <a:p>
            <a:r>
              <a:rPr lang="en-US" sz="2800" dirty="0" smtClean="0">
                <a:latin typeface="Arial" panose="020B0604020202020204" pitchFamily="34" charset="0"/>
                <a:cs typeface="Arial" panose="020B0604020202020204" pitchFamily="34" charset="0"/>
              </a:rPr>
              <a:t>First Light!</a:t>
            </a:r>
          </a:p>
          <a:p>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June 8 2001</a:t>
            </a:r>
            <a:endParaRPr lang="en-US" sz="2800" dirty="0">
              <a:latin typeface="Arial" panose="020B0604020202020204" pitchFamily="34" charset="0"/>
              <a:cs typeface="Arial" panose="020B0604020202020204" pitchFamily="34" charset="0"/>
            </a:endParaRPr>
          </a:p>
        </p:txBody>
      </p:sp>
      <p:sp>
        <p:nvSpPr>
          <p:cNvPr id="6" name="Oval 5"/>
          <p:cNvSpPr/>
          <p:nvPr/>
        </p:nvSpPr>
        <p:spPr>
          <a:xfrm>
            <a:off x="1295400" y="3962400"/>
            <a:ext cx="457200" cy="4572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Oval 8"/>
          <p:cNvSpPr/>
          <p:nvPr/>
        </p:nvSpPr>
        <p:spPr>
          <a:xfrm>
            <a:off x="5943600" y="4114800"/>
            <a:ext cx="457200" cy="4572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8" name="Straight Arrow Connector 7"/>
          <p:cNvCxnSpPr>
            <a:endCxn id="6" idx="7"/>
          </p:cNvCxnSpPr>
          <p:nvPr/>
        </p:nvCxnSpPr>
        <p:spPr>
          <a:xfrm flipH="1">
            <a:off x="1685645" y="1981200"/>
            <a:ext cx="3191156" cy="20481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9" idx="1"/>
          </p:cNvCxnSpPr>
          <p:nvPr/>
        </p:nvCxnSpPr>
        <p:spPr>
          <a:xfrm>
            <a:off x="4876800" y="1981200"/>
            <a:ext cx="1133755" cy="220055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4"/>
          <p:cNvSpPr>
            <a:spLocks noChangeArrowheads="1"/>
          </p:cNvSpPr>
          <p:nvPr/>
        </p:nvSpPr>
        <p:spPr bwMode="auto">
          <a:xfrm>
            <a:off x="8229600" y="-12700"/>
            <a:ext cx="914400" cy="9906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100" b="1" dirty="0">
                <a:solidFill>
                  <a:srgbClr val="FCCD70"/>
                </a:solidFill>
                <a:latin typeface="Comic Sans MS" pitchFamily="66" charset="0"/>
              </a:rPr>
              <a:t>Tom-A-Tron</a:t>
            </a:r>
          </a:p>
          <a:p>
            <a:pPr algn="ctr"/>
            <a:r>
              <a:rPr lang="en-US" altLang="en-US" sz="1100" b="1" dirty="0">
                <a:solidFill>
                  <a:srgbClr val="FCCD70"/>
                </a:solidFill>
                <a:latin typeface="Comic Sans MS" pitchFamily="66" charset="0"/>
              </a:rPr>
              <a:t>L</a:t>
            </a:r>
          </a:p>
          <a:p>
            <a:pPr algn="ctr"/>
            <a:r>
              <a:rPr lang="en-US" altLang="en-US" sz="1100" b="1" dirty="0">
                <a:solidFill>
                  <a:srgbClr val="FCCD70"/>
                </a:solidFill>
                <a:latin typeface="Comic Sans MS" pitchFamily="66" charset="0"/>
              </a:rPr>
              <a:t>B</a:t>
            </a:r>
          </a:p>
          <a:p>
            <a:pPr algn="ctr"/>
            <a:r>
              <a:rPr lang="en-US" altLang="en-US" sz="1100" b="1" dirty="0">
                <a:solidFill>
                  <a:srgbClr val="FCCD70"/>
                </a:solidFill>
                <a:latin typeface="Comic Sans MS" pitchFamily="66" charset="0"/>
              </a:rPr>
              <a:t>E</a:t>
            </a:r>
          </a:p>
          <a:p>
            <a:pPr algn="ctr"/>
            <a:r>
              <a:rPr lang="en-US" altLang="en-US" sz="1100" b="1" dirty="0">
                <a:solidFill>
                  <a:srgbClr val="FCCD70"/>
                </a:solidFill>
                <a:latin typeface="Comic Sans MS" pitchFamily="66" charset="0"/>
              </a:rPr>
              <a:t>R</a:t>
            </a:r>
          </a:p>
        </p:txBody>
      </p:sp>
    </p:spTree>
    <p:extLst>
      <p:ext uri="{BB962C8B-B14F-4D97-AF65-F5344CB8AC3E}">
        <p14:creationId xmlns:p14="http://schemas.microsoft.com/office/powerpoint/2010/main" val="283906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90600"/>
          </a:xfrm>
        </p:spPr>
        <p:txBody>
          <a:bodyPr>
            <a:normAutofit/>
          </a:bodyPr>
          <a:lstStyle/>
          <a:p>
            <a:pPr eaLnBrk="1" hangingPunct="1"/>
            <a:r>
              <a:rPr lang="en-US" sz="3600" b="1" dirty="0" smtClean="0">
                <a:latin typeface="Arial" panose="020B0604020202020204" pitchFamily="34" charset="0"/>
                <a:cs typeface="Arial" panose="020B0604020202020204" pitchFamily="34" charset="0"/>
              </a:rPr>
              <a:t>BL8.3.1 Non-salary direct costs ($k)</a:t>
            </a:r>
            <a:endParaRPr lang="en-US" sz="3600" b="1" dirty="0">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711488184"/>
              </p:ext>
            </p:extLst>
          </p:nvPr>
        </p:nvGraphicFramePr>
        <p:xfrm>
          <a:off x="548640" y="1371600"/>
          <a:ext cx="8046720" cy="5282358"/>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864804">
                <a:tc>
                  <a:txBody>
                    <a:bodyPr/>
                    <a:lstStyle/>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general</a:t>
                      </a:r>
                    </a:p>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Purchases</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89</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24</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66</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13</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16</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24</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497262">
                <a:tc>
                  <a:txBody>
                    <a:bodyPr/>
                    <a:lstStyle/>
                    <a:p>
                      <a:pPr marL="0" marR="0" algn="ctr">
                        <a:lnSpc>
                          <a:spcPct val="100000"/>
                        </a:lnSpc>
                        <a:spcBef>
                          <a:spcPts val="0"/>
                        </a:spcBef>
                        <a:spcAft>
                          <a:spcPts val="0"/>
                        </a:spcAft>
                      </a:pPr>
                      <a:r>
                        <a:rPr lang="en-US" sz="2400" dirty="0" err="1" smtClean="0">
                          <a:effectLst/>
                          <a:latin typeface="Arial" panose="020B0604020202020204" pitchFamily="34" charset="0"/>
                          <a:ea typeface="Calibri"/>
                          <a:cs typeface="Arial" panose="020B0604020202020204" pitchFamily="34" charset="0"/>
                        </a:rPr>
                        <a:t>Cryojet</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37</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722178">
                <a:tc>
                  <a:txBody>
                    <a:bodyPr/>
                    <a:lstStyle/>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New</a:t>
                      </a:r>
                    </a:p>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Computers</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30</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864804">
                <a:tc>
                  <a:txBody>
                    <a:bodyPr/>
                    <a:lstStyle/>
                    <a:p>
                      <a:pPr marL="0" marR="0" algn="ctr">
                        <a:lnSpc>
                          <a:spcPct val="100000"/>
                        </a:lnSpc>
                        <a:spcBef>
                          <a:spcPts val="0"/>
                        </a:spcBef>
                        <a:spcAft>
                          <a:spcPts val="0"/>
                        </a:spcAft>
                      </a:pPr>
                      <a:r>
                        <a:rPr lang="en-US" sz="2400" dirty="0">
                          <a:effectLst/>
                          <a:latin typeface="Arial" panose="020B0604020202020204" pitchFamily="34" charset="0"/>
                          <a:cs typeface="Arial" panose="020B0604020202020204" pitchFamily="34" charset="0"/>
                        </a:rPr>
                        <a:t>New M1 mirror</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105</a:t>
                      </a:r>
                      <a:endParaRPr lang="en-US" sz="28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864804">
                <a:tc>
                  <a:txBody>
                    <a:bodyPr/>
                    <a:lstStyle/>
                    <a:p>
                      <a:pPr marL="0" marR="0" algn="ctr">
                        <a:lnSpc>
                          <a:spcPct val="100000"/>
                        </a:lnSpc>
                        <a:spcBef>
                          <a:spcPts val="0"/>
                        </a:spcBef>
                        <a:spcAft>
                          <a:spcPts val="0"/>
                        </a:spcAft>
                      </a:pPr>
                      <a:r>
                        <a:rPr lang="en-US" sz="2400" dirty="0" smtClean="0">
                          <a:effectLst/>
                          <a:latin typeface="Arial" panose="020B0604020202020204" pitchFamily="34" charset="0"/>
                          <a:cs typeface="Arial" panose="020B0604020202020204" pitchFamily="34" charset="0"/>
                        </a:rPr>
                        <a:t>M1 mirror</a:t>
                      </a:r>
                    </a:p>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mount</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60</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864804">
                <a:tc>
                  <a:txBody>
                    <a:bodyPr/>
                    <a:lstStyle/>
                    <a:p>
                      <a:pPr marL="0" marR="0" algn="ctr">
                        <a:lnSpc>
                          <a:spcPct val="100000"/>
                        </a:lnSpc>
                        <a:spcBef>
                          <a:spcPts val="0"/>
                        </a:spcBef>
                        <a:spcAft>
                          <a:spcPts val="0"/>
                        </a:spcAft>
                      </a:pPr>
                      <a:r>
                        <a:rPr lang="en-US" sz="2400" dirty="0" smtClean="0">
                          <a:effectLst/>
                          <a:latin typeface="Arial" panose="020B0604020202020204" pitchFamily="34" charset="0"/>
                          <a:ea typeface="Calibri"/>
                          <a:cs typeface="Arial" panose="020B0604020202020204" pitchFamily="34" charset="0"/>
                        </a:rPr>
                        <a:t>Mono access</a:t>
                      </a:r>
                      <a:endParaRPr lang="en-US" sz="2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5</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271203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73138"/>
          </a:xfrm>
        </p:spPr>
        <p:txBody>
          <a:bodyPr/>
          <a:lstStyle/>
          <a:p>
            <a:pPr eaLnBrk="1" hangingPunct="1"/>
            <a:r>
              <a:rPr lang="en-US" sz="3600" b="1" dirty="0" smtClean="0">
                <a:latin typeface="Arial" panose="020B0604020202020204" pitchFamily="34" charset="0"/>
                <a:cs typeface="Arial" panose="020B0604020202020204" pitchFamily="34" charset="0"/>
              </a:rPr>
              <a:t>BL8.3.1 Staff Effort</a:t>
            </a:r>
            <a:endParaRPr lang="en-US" sz="3600" b="1"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976668548"/>
              </p:ext>
            </p:extLst>
          </p:nvPr>
        </p:nvGraphicFramePr>
        <p:xfrm>
          <a:off x="548640" y="1371600"/>
          <a:ext cx="8046720" cy="4892218"/>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1222944">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sci</a:t>
                      </a:r>
                      <a:r>
                        <a:rPr lang="en-US" sz="2800" dirty="0" smtClean="0">
                          <a:effectLst/>
                          <a:latin typeface="Arial" panose="020B0604020202020204" pitchFamily="34" charset="0"/>
                          <a:cs typeface="Arial" panose="020B0604020202020204" pitchFamily="34" charset="0"/>
                        </a:rPr>
                        <a:t>: James Holton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1222944">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tec</a:t>
                      </a:r>
                      <a:r>
                        <a:rPr lang="en-US" sz="2800" dirty="0" smtClean="0">
                          <a:effectLst/>
                          <a:latin typeface="Arial" panose="020B0604020202020204" pitchFamily="34" charset="0"/>
                          <a:cs typeface="Arial" panose="020B0604020202020204" pitchFamily="34" charset="0"/>
                        </a:rPr>
                        <a:t>: George </a:t>
                      </a:r>
                      <a:r>
                        <a:rPr lang="en-US" sz="2800" dirty="0" err="1" smtClean="0">
                          <a:effectLst/>
                          <a:latin typeface="Arial" panose="020B0604020202020204" pitchFamily="34" charset="0"/>
                          <a:cs typeface="Arial" panose="020B0604020202020204" pitchFamily="34" charset="0"/>
                        </a:rPr>
                        <a:t>Meigs</a:t>
                      </a:r>
                      <a:endParaRPr lang="en-US" sz="28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1222944">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adm</a:t>
                      </a:r>
                      <a:r>
                        <a:rPr lang="en-US" sz="2800" dirty="0" smtClean="0">
                          <a:effectLst/>
                          <a:latin typeface="Arial" panose="020B0604020202020204" pitchFamily="34" charset="0"/>
                          <a:cs typeface="Arial" panose="020B0604020202020204" pitchFamily="34" charset="0"/>
                        </a:rPr>
                        <a:t>: Jane </a:t>
                      </a:r>
                      <a:r>
                        <a:rPr lang="en-US" sz="2800" dirty="0" err="1" smtClean="0">
                          <a:effectLst/>
                          <a:latin typeface="Arial" panose="020B0604020202020204" pitchFamily="34" charset="0"/>
                          <a:cs typeface="Arial" panose="020B0604020202020204" pitchFamily="34" charset="0"/>
                        </a:rPr>
                        <a:t>Tanamachi</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0.2</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629026">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a:effectLst/>
                          <a:latin typeface="Arial" panose="020B0604020202020204" pitchFamily="34" charset="0"/>
                          <a:cs typeface="Arial" panose="020B0604020202020204" pitchFamily="34" charset="0"/>
                        </a:rPr>
                        <a:t>1.95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bl>
          </a:graphicData>
        </a:graphic>
      </p:graphicFrame>
    </p:spTree>
    <p:extLst>
      <p:ext uri="{BB962C8B-B14F-4D97-AF65-F5344CB8AC3E}">
        <p14:creationId xmlns:p14="http://schemas.microsoft.com/office/powerpoint/2010/main" val="3299931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1066800"/>
          </a:xfrm>
        </p:spPr>
        <p:txBody>
          <a:bodyPr/>
          <a:lstStyle/>
          <a:p>
            <a:pPr eaLnBrk="1" hangingPunct="1"/>
            <a:r>
              <a:rPr lang="en-US" sz="3600" b="1" dirty="0" smtClean="0">
                <a:latin typeface="Arial" panose="020B0604020202020204" pitchFamily="34" charset="0"/>
                <a:cs typeface="Arial" panose="020B0604020202020204" pitchFamily="34" charset="0"/>
              </a:rPr>
              <a:t>BL8.3.1 Publication Record</a:t>
            </a:r>
            <a:endParaRPr lang="en-US" sz="3600" b="1" dirty="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610776011"/>
              </p:ext>
            </p:extLst>
          </p:nvPr>
        </p:nvGraphicFramePr>
        <p:xfrm>
          <a:off x="548640" y="1371600"/>
          <a:ext cx="8046720" cy="4853430"/>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r>
              <a:tr h="2129535">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Refereed</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48</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38</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47</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48</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36</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15</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r>
              <a:tr h="2129535">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High Impact</a:t>
                      </a:r>
                      <a:endParaRPr lang="en-US" sz="28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20</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16</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smtClean="0">
                          <a:effectLst/>
                          <a:latin typeface="Arial" panose="020B0604020202020204" pitchFamily="34" charset="0"/>
                          <a:ea typeface="Calibri"/>
                          <a:cs typeface="Arial" panose="020B0604020202020204" pitchFamily="34" charset="0"/>
                        </a:rPr>
                        <a:t>16</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16</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16</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4400" dirty="0">
                          <a:effectLst/>
                          <a:latin typeface="Arial" panose="020B0604020202020204" pitchFamily="34" charset="0"/>
                          <a:cs typeface="Arial" panose="020B0604020202020204" pitchFamily="34" charset="0"/>
                        </a:rPr>
                        <a:t>5</a:t>
                      </a:r>
                      <a:endParaRPr lang="en-US" sz="44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271203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147638"/>
            <a:ext cx="8229600" cy="825500"/>
          </a:xfrm>
        </p:spPr>
        <p:txBody>
          <a:bodyPr/>
          <a:lstStyle/>
          <a:p>
            <a:pPr eaLnBrk="1" hangingPunct="1"/>
            <a:r>
              <a:rPr lang="en-US" sz="3600" b="1" dirty="0" smtClean="0">
                <a:latin typeface="Arial" panose="020B0604020202020204" pitchFamily="34" charset="0"/>
                <a:cs typeface="Arial" panose="020B0604020202020204" pitchFamily="34" charset="0"/>
              </a:rPr>
              <a:t>BL8.3.1 Financial Support: 2016</a:t>
            </a:r>
            <a:endParaRPr lang="en-US" sz="3600" b="1"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35312865"/>
              </p:ext>
            </p:extLst>
          </p:nvPr>
        </p:nvGraphicFramePr>
        <p:xfrm>
          <a:off x="152400" y="1066800"/>
          <a:ext cx="8763000" cy="5577840"/>
        </p:xfrm>
        <a:graphic>
          <a:graphicData uri="http://schemas.openxmlformats.org/drawingml/2006/table">
            <a:tbl>
              <a:tblPr/>
              <a:tblGrid>
                <a:gridCol w="1523999"/>
                <a:gridCol w="2438400"/>
                <a:gridCol w="4800601"/>
              </a:tblGrid>
              <a:tr h="548640">
                <a:tc>
                  <a:txBody>
                    <a:bodyPr/>
                    <a:lstStyle/>
                    <a:p>
                      <a:pPr algn="r"/>
                      <a:r>
                        <a:rPr lang="en-US" dirty="0" smtClean="0">
                          <a:latin typeface="Arial" panose="020B0604020202020204" pitchFamily="34" charset="0"/>
                          <a:cs typeface="Arial" panose="020B0604020202020204" pitchFamily="34" charset="0"/>
                        </a:rPr>
                        <a:t>Award</a:t>
                      </a:r>
                      <a:endParaRPr lang="en-US"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dates</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latin typeface="Arial" panose="020B0604020202020204" pitchFamily="34" charset="0"/>
                          <a:cs typeface="Arial" panose="020B0604020202020204" pitchFamily="34" charset="0"/>
                        </a:rPr>
                        <a:t>source</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$2,578,000</a:t>
                      </a:r>
                      <a:endParaRPr lang="en-US"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01/01/15 – 12/31/18</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MRPI: University of California Office of the President</a:t>
                      </a:r>
                      <a:r>
                        <a:rPr lang="en-US" sz="1600" baseline="0" dirty="0" smtClean="0">
                          <a:latin typeface="Arial" panose="020B0604020202020204" pitchFamily="34" charset="0"/>
                          <a:cs typeface="Arial" panose="020B0604020202020204" pitchFamily="34" charset="0"/>
                        </a:rPr>
                        <a:t>  (</a:t>
                      </a:r>
                      <a:r>
                        <a:rPr lang="en-US" sz="1600" baseline="0" dirty="0" smtClean="0">
                          <a:solidFill>
                            <a:srgbClr val="FF0000"/>
                          </a:solidFill>
                          <a:latin typeface="Arial" panose="020B0604020202020204" pitchFamily="34" charset="0"/>
                          <a:cs typeface="Arial" panose="020B0604020202020204" pitchFamily="34" charset="0"/>
                        </a:rPr>
                        <a:t>not </a:t>
                      </a:r>
                      <a:r>
                        <a:rPr lang="en-US" sz="1600" baseline="0" dirty="0" smtClean="0">
                          <a:solidFill>
                            <a:srgbClr val="FF0000"/>
                          </a:solidFill>
                          <a:latin typeface="Arial" panose="020B0604020202020204" pitchFamily="34" charset="0"/>
                          <a:cs typeface="Arial" panose="020B0604020202020204" pitchFamily="34" charset="0"/>
                        </a:rPr>
                        <a:t>renewable, no overhead</a:t>
                      </a:r>
                      <a:r>
                        <a:rPr lang="en-US" sz="1600" baseline="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$357,492</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12/15/14 – 12/15/16</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UCSF-PBBR: Program for Breakthrough Biomedical Research  (</a:t>
                      </a:r>
                      <a:r>
                        <a:rPr lang="en-US" sz="1600" dirty="0" smtClean="0">
                          <a:solidFill>
                            <a:srgbClr val="FF0000"/>
                          </a:solidFill>
                          <a:latin typeface="Arial" panose="020B0604020202020204" pitchFamily="34" charset="0"/>
                          <a:cs typeface="Arial" panose="020B0604020202020204" pitchFamily="34" charset="0"/>
                        </a:rPr>
                        <a:t>not</a:t>
                      </a:r>
                      <a:r>
                        <a:rPr lang="en-US" sz="1600" baseline="0" dirty="0" smtClean="0">
                          <a:solidFill>
                            <a:srgbClr val="FF0000"/>
                          </a:solidFill>
                          <a:latin typeface="Arial" panose="020B0604020202020204" pitchFamily="34" charset="0"/>
                          <a:cs typeface="Arial" panose="020B0604020202020204" pitchFamily="34" charset="0"/>
                        </a:rPr>
                        <a:t> renewable</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$750,000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08/22/14 – 09/30/19</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National Institutes of Health </a:t>
                      </a:r>
                    </a:p>
                    <a:p>
                      <a:r>
                        <a:rPr lang="en-US" sz="1600" dirty="0" smtClean="0">
                          <a:latin typeface="Arial" panose="020B0604020202020204" pitchFamily="34" charset="0"/>
                          <a:cs typeface="Arial" panose="020B0604020202020204" pitchFamily="34" charset="0"/>
                        </a:rPr>
                        <a:t>Inter-Agency Agreement (</a:t>
                      </a:r>
                      <a:r>
                        <a:rPr lang="en-US" sz="1600" dirty="0" smtClean="0">
                          <a:solidFill>
                            <a:srgbClr val="FF0000"/>
                          </a:solidFill>
                          <a:latin typeface="Arial" panose="020B0604020202020204" pitchFamily="34" charset="0"/>
                          <a:cs typeface="Arial" panose="020B0604020202020204" pitchFamily="34" charset="0"/>
                        </a:rPr>
                        <a:t>non renewable</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$625,000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05/01/12 – 04/30/16 </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latin typeface="Arial" panose="020B0604020202020204" pitchFamily="34" charset="0"/>
                          <a:cs typeface="Arial" panose="020B0604020202020204" pitchFamily="34" charset="0"/>
                        </a:rPr>
                        <a:t>Plexxikon</a:t>
                      </a:r>
                      <a:r>
                        <a:rPr lang="en-US" sz="1600" dirty="0" smtClean="0">
                          <a:latin typeface="Arial" panose="020B0604020202020204" pitchFamily="34" charset="0"/>
                          <a:cs typeface="Arial" panose="020B0604020202020204" pitchFamily="34" charset="0"/>
                        </a:rPr>
                        <a:t>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$130,000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08/12/15 – 08/11/16</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M. D. Anderson Cancer Research Center</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gridSpan="2">
                  <a:txBody>
                    <a:bodyPr/>
                    <a:lstStyle/>
                    <a:p>
                      <a:pPr algn="l"/>
                      <a:r>
                        <a:rPr lang="en-US" dirty="0" smtClean="0">
                          <a:latin typeface="Arial" panose="020B0604020202020204" pitchFamily="34" charset="0"/>
                          <a:cs typeface="Arial" panose="020B0604020202020204" pitchFamily="34" charset="0"/>
                        </a:rPr>
                        <a:t>Planned:</a:t>
                      </a:r>
                      <a:endParaRPr lang="en-US"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8640">
                <a:tc>
                  <a:txBody>
                    <a:bodyPr/>
                    <a:lstStyle/>
                    <a:p>
                      <a:pPr algn="r"/>
                      <a:r>
                        <a:rPr lang="en-US" dirty="0" smtClean="0">
                          <a:latin typeface="Arial" panose="020B0604020202020204" pitchFamily="34" charset="0"/>
                          <a:cs typeface="Arial" panose="020B0604020202020204" pitchFamily="34" charset="0"/>
                        </a:rPr>
                        <a:t>$6,567,804</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04/01/16 – 03/31/21</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NIH P41 – X-ray Structural Biology Resource</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$500,000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05/01/16 – 04/30/21 </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latin typeface="Arial" panose="020B0604020202020204" pitchFamily="34" charset="0"/>
                          <a:cs typeface="Arial" panose="020B0604020202020204" pitchFamily="34" charset="0"/>
                        </a:rPr>
                        <a:t>Plexxikon</a:t>
                      </a:r>
                      <a:r>
                        <a:rPr lang="en-US" sz="1600" dirty="0" smtClean="0">
                          <a:latin typeface="Arial" panose="020B0604020202020204" pitchFamily="34" charset="0"/>
                          <a:cs typeface="Arial" panose="020B0604020202020204" pitchFamily="34" charset="0"/>
                        </a:rPr>
                        <a:t>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a:txBody>
                    <a:bodyPr/>
                    <a:lstStyle/>
                    <a:p>
                      <a:pPr algn="r"/>
                      <a:r>
                        <a:rPr lang="en-US" dirty="0" smtClean="0">
                          <a:latin typeface="Arial" panose="020B0604020202020204" pitchFamily="34" charset="0"/>
                          <a:cs typeface="Arial" panose="020B0604020202020204" pitchFamily="34" charset="0"/>
                        </a:rPr>
                        <a:t>$620,000</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en-US" dirty="0" smtClean="0">
                          <a:latin typeface="Arial" panose="020B0604020202020204" pitchFamily="34" charset="0"/>
                          <a:cs typeface="Arial" panose="020B0604020202020204" pitchFamily="34" charset="0"/>
                        </a:rPr>
                        <a:t>08/12/16 – 08/11/18  </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M. D. Anderson Cancer Research Center</a:t>
                      </a: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91825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932111332"/>
              </p:ext>
            </p:extLst>
          </p:nvPr>
        </p:nvGraphicFramePr>
        <p:xfrm>
          <a:off x="548640" y="1371601"/>
          <a:ext cx="8046720" cy="5013960"/>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Gen.</a:t>
                      </a:r>
                      <a:r>
                        <a:rPr lang="en-US" sz="2800" baseline="0" dirty="0" smtClean="0">
                          <a:effectLst/>
                          <a:latin typeface="Arial" panose="020B0604020202020204" pitchFamily="34" charset="0"/>
                          <a:cs typeface="Arial" panose="020B0604020202020204" pitchFamily="34" charset="0"/>
                        </a:rPr>
                        <a:t> Users</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R&amp;D</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mn-ea"/>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Plexxikon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00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MD</a:t>
                      </a:r>
                      <a:r>
                        <a:rPr lang="en-US" sz="2800" baseline="0" dirty="0" smtClean="0">
                          <a:effectLst/>
                          <a:latin typeface="Arial" panose="020B0604020202020204" pitchFamily="34" charset="0"/>
                          <a:ea typeface="Calibri"/>
                          <a:cs typeface="Arial" panose="020B0604020202020204" pitchFamily="34" charset="0"/>
                        </a:rPr>
                        <a:t> Anderson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00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116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UCSF</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967</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UCB</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248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546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505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505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435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435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1585</a:t>
                      </a:r>
                      <a:endParaRPr lang="en-US" sz="3200" b="0" dirty="0">
                        <a:effectLst/>
                        <a:latin typeface="Arial" panose="020B0604020202020204" pitchFamily="34" charset="0"/>
                        <a:ea typeface="Calibri"/>
                        <a:cs typeface="Arial" panose="020B0604020202020204" pitchFamily="34" charset="0"/>
                      </a:endParaRPr>
                    </a:p>
                  </a:txBody>
                  <a:tcPr marL="0" marR="0" marT="0" marB="0" anchor="ctr"/>
                </a:tc>
              </a:tr>
            </a:tbl>
          </a:graphicData>
        </a:graphic>
      </p:graphicFrame>
      <p:sp>
        <p:nvSpPr>
          <p:cNvPr id="5" name="Rectangle 2"/>
          <p:cNvSpPr>
            <a:spLocks noGrp="1" noChangeArrowheads="1"/>
          </p:cNvSpPr>
          <p:nvPr>
            <p:ph type="title"/>
          </p:nvPr>
        </p:nvSpPr>
        <p:spPr>
          <a:xfrm>
            <a:off x="0" y="0"/>
            <a:ext cx="9144000" cy="914400"/>
          </a:xfrm>
        </p:spPr>
        <p:txBody>
          <a:bodyPr>
            <a:normAutofit/>
          </a:bodyPr>
          <a:lstStyle/>
          <a:p>
            <a:pPr eaLnBrk="1" hangingPunct="1"/>
            <a:r>
              <a:rPr lang="en-US" sz="3600" b="1" dirty="0" smtClean="0">
                <a:latin typeface="Arial" panose="020B0604020202020204" pitchFamily="34" charset="0"/>
                <a:cs typeface="Arial" panose="020B0604020202020204" pitchFamily="34" charset="0"/>
              </a:rPr>
              <a:t>BL8.3.1 PRT member contributions ($k)</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234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73138"/>
          </a:xfrm>
        </p:spPr>
        <p:txBody>
          <a:bodyPr/>
          <a:lstStyle/>
          <a:p>
            <a:pPr eaLnBrk="1" hangingPunct="1"/>
            <a:r>
              <a:rPr lang="en-US" sz="3600" b="1" dirty="0" smtClean="0">
                <a:latin typeface="Arial" panose="020B0604020202020204" pitchFamily="34" charset="0"/>
                <a:cs typeface="Arial" panose="020B0604020202020204" pitchFamily="34" charset="0"/>
              </a:rPr>
              <a:t>BL8.3.1 Beam Time Allocation (%)</a:t>
            </a:r>
            <a:endParaRPr lang="en-US" sz="3600" b="1"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527809767"/>
              </p:ext>
            </p:extLst>
          </p:nvPr>
        </p:nvGraphicFramePr>
        <p:xfrm>
          <a:off x="548640" y="1371602"/>
          <a:ext cx="8046720" cy="5013960"/>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Gen.</a:t>
                      </a:r>
                      <a:r>
                        <a:rPr lang="en-US" sz="2800" baseline="0" dirty="0" smtClean="0">
                          <a:effectLst/>
                          <a:latin typeface="Arial" panose="020B0604020202020204" pitchFamily="34" charset="0"/>
                          <a:cs typeface="Arial" panose="020B0604020202020204" pitchFamily="34" charset="0"/>
                        </a:rPr>
                        <a:t> Users</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R&amp;D</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Plexxikon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00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MD</a:t>
                      </a:r>
                      <a:r>
                        <a:rPr lang="en-US" sz="2800" baseline="0" dirty="0" smtClean="0">
                          <a:effectLst/>
                          <a:latin typeface="Arial" panose="020B0604020202020204" pitchFamily="34" charset="0"/>
                          <a:ea typeface="Calibri"/>
                          <a:cs typeface="Arial" panose="020B0604020202020204" pitchFamily="34" charset="0"/>
                        </a:rPr>
                        <a:t> Anderson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00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UCSF</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UCB</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9.7</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bl>
          </a:graphicData>
        </a:graphic>
      </p:graphicFrame>
    </p:spTree>
    <p:extLst>
      <p:ext uri="{BB962C8B-B14F-4D97-AF65-F5344CB8AC3E}">
        <p14:creationId xmlns:p14="http://schemas.microsoft.com/office/powerpoint/2010/main" val="37346716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147638"/>
            <a:ext cx="8229600" cy="825500"/>
          </a:xfrm>
        </p:spPr>
        <p:txBody>
          <a:bodyPr/>
          <a:lstStyle/>
          <a:p>
            <a:pPr eaLnBrk="1" hangingPunct="1"/>
            <a:r>
              <a:rPr lang="en-US" sz="3600" b="1" dirty="0" smtClean="0">
                <a:latin typeface="Arial" panose="020B0604020202020204" pitchFamily="34" charset="0"/>
                <a:cs typeface="Arial" panose="020B0604020202020204" pitchFamily="34" charset="0"/>
              </a:rPr>
              <a:t>8.3.1 beam </a:t>
            </a:r>
            <a:r>
              <a:rPr lang="en-US" sz="3600" b="1" dirty="0">
                <a:latin typeface="Arial" panose="020B0604020202020204" pitchFamily="34" charset="0"/>
                <a:cs typeface="Arial" panose="020B0604020202020204" pitchFamily="34" charset="0"/>
              </a:rPr>
              <a:t>time </a:t>
            </a:r>
            <a:r>
              <a:rPr lang="en-US" sz="3600" b="1" dirty="0" smtClean="0">
                <a:latin typeface="Arial" panose="020B0604020202020204" pitchFamily="34" charset="0"/>
                <a:cs typeface="Arial" panose="020B0604020202020204" pitchFamily="34" charset="0"/>
              </a:rPr>
              <a:t>distribution: 2016</a:t>
            </a:r>
            <a:endParaRPr lang="en-US" sz="3600" b="1" dirty="0">
              <a:latin typeface="Arial" panose="020B0604020202020204" pitchFamily="34" charset="0"/>
              <a:cs typeface="Arial" panose="020B0604020202020204" pitchFamily="34" charset="0"/>
            </a:endParaRPr>
          </a:p>
        </p:txBody>
      </p:sp>
      <p:sp>
        <p:nvSpPr>
          <p:cNvPr id="46090" name="Text Box 20"/>
          <p:cNvSpPr txBox="1">
            <a:spLocks noChangeArrowheads="1"/>
          </p:cNvSpPr>
          <p:nvPr/>
        </p:nvSpPr>
        <p:spPr bwMode="auto">
          <a:xfrm>
            <a:off x="3849688" y="3005138"/>
            <a:ext cx="1058303"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26.5%</a:t>
            </a:r>
            <a:endParaRPr lang="en-US" sz="2400" b="1" dirty="0">
              <a:solidFill>
                <a:prstClr val="black"/>
              </a:solidFill>
              <a:latin typeface="Arial" panose="020B0604020202020204" pitchFamily="34" charset="0"/>
              <a:cs typeface="Arial" panose="020B0604020202020204" pitchFamily="34" charset="0"/>
            </a:endParaRPr>
          </a:p>
        </p:txBody>
      </p:sp>
      <p:sp>
        <p:nvSpPr>
          <p:cNvPr id="31" name="Text Box 37"/>
          <p:cNvSpPr txBox="1">
            <a:spLocks noChangeArrowheads="1"/>
          </p:cNvSpPr>
          <p:nvPr/>
        </p:nvSpPr>
        <p:spPr bwMode="auto">
          <a:xfrm>
            <a:off x="6551060" y="4385681"/>
            <a:ext cx="2210862" cy="369332"/>
          </a:xfrm>
          <a:prstGeom prst="rect">
            <a:avLst/>
          </a:prstGeom>
          <a:noFill/>
          <a:ln w="9525">
            <a:noFill/>
            <a:miter lim="800000"/>
            <a:headEnd/>
            <a:tailEnd/>
          </a:ln>
        </p:spPr>
        <p:txBody>
          <a:bodyPr wrap="none">
            <a:prstTxWarp prst="textNoShape">
              <a:avLst/>
            </a:prstTxWarp>
            <a:spAutoFit/>
          </a:bodyPr>
          <a:lstStyle/>
          <a:p>
            <a:pPr defTabSz="457200"/>
            <a:r>
              <a:rPr lang="en-US" b="1" dirty="0" smtClean="0">
                <a:solidFill>
                  <a:prstClr val="black"/>
                </a:solidFill>
                <a:latin typeface="Arial" panose="020B0604020202020204" pitchFamily="34" charset="0"/>
                <a:cs typeface="Arial" panose="020B0604020202020204" pitchFamily="34" charset="0"/>
              </a:rPr>
              <a:t>Staff/Development</a:t>
            </a:r>
          </a:p>
        </p:txBody>
      </p:sp>
      <p:sp>
        <p:nvSpPr>
          <p:cNvPr id="32" name="Text Box 30"/>
          <p:cNvSpPr txBox="1">
            <a:spLocks noChangeArrowheads="1"/>
          </p:cNvSpPr>
          <p:nvPr/>
        </p:nvSpPr>
        <p:spPr bwMode="auto">
          <a:xfrm>
            <a:off x="3733800" y="5118100"/>
            <a:ext cx="63030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9</a:t>
            </a:r>
            <a:r>
              <a:rPr lang="en-US" sz="2400" b="1" dirty="0" smtClean="0">
                <a:solidFill>
                  <a:prstClr val="black"/>
                </a:solidFill>
                <a:latin typeface="Arial" panose="020B0604020202020204" pitchFamily="34" charset="0"/>
                <a:cs typeface="Arial" panose="020B0604020202020204" pitchFamily="34" charset="0"/>
              </a:rPr>
              <a:t>%</a:t>
            </a:r>
            <a:endParaRPr lang="en-US" sz="2400" b="1" dirty="0">
              <a:solidFill>
                <a:prstClr val="black"/>
              </a:solidFill>
              <a:latin typeface="Arial" panose="020B0604020202020204" pitchFamily="34" charset="0"/>
              <a:cs typeface="Arial" panose="020B0604020202020204" pitchFamily="34" charset="0"/>
            </a:endParaRPr>
          </a:p>
        </p:txBody>
      </p:sp>
      <p:graphicFrame>
        <p:nvGraphicFramePr>
          <p:cNvPr id="34" name="Chart Placeholder 33"/>
          <p:cNvGraphicFramePr>
            <a:graphicFrameLocks noGrp="1"/>
          </p:cNvGraphicFramePr>
          <p:nvPr>
            <p:ph type="chart" idx="1"/>
            <p:extLst>
              <p:ext uri="{D42A27DB-BD31-4B8C-83A1-F6EECF244321}">
                <p14:modId xmlns:p14="http://schemas.microsoft.com/office/powerpoint/2010/main" val="4010262291"/>
              </p:ext>
            </p:extLst>
          </p:nvPr>
        </p:nvGraphicFramePr>
        <p:xfrm>
          <a:off x="431026" y="1600199"/>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35" name="Picture 41" descr="Link: Energy home page">
            <a:hlinkClick r:id="rId4"/>
          </p:cNvPr>
          <p:cNvPicPr>
            <a:picLocks noChangeAspect="1" noChangeArrowheads="1"/>
          </p:cNvPicPr>
          <p:nvPr/>
        </p:nvPicPr>
        <p:blipFill>
          <a:blip r:embed="rId5"/>
          <a:srcRect r="56502"/>
          <a:stretch>
            <a:fillRect/>
          </a:stretch>
        </p:blipFill>
        <p:spPr bwMode="auto">
          <a:xfrm>
            <a:off x="4743440" y="2646526"/>
            <a:ext cx="1494548" cy="520500"/>
          </a:xfrm>
          <a:prstGeom prst="rect">
            <a:avLst/>
          </a:prstGeom>
          <a:noFill/>
          <a:ln w="9525">
            <a:noFill/>
            <a:miter lim="800000"/>
            <a:headEnd/>
            <a:tailEnd/>
          </a:ln>
        </p:spPr>
      </p:pic>
      <p:sp>
        <p:nvSpPr>
          <p:cNvPr id="37" name="Text Box 37"/>
          <p:cNvSpPr txBox="1">
            <a:spLocks noChangeArrowheads="1"/>
          </p:cNvSpPr>
          <p:nvPr/>
        </p:nvSpPr>
        <p:spPr bwMode="auto">
          <a:xfrm>
            <a:off x="6025917" y="1811388"/>
            <a:ext cx="1606550" cy="641350"/>
          </a:xfrm>
          <a:prstGeom prst="rect">
            <a:avLst/>
          </a:prstGeom>
          <a:noFill/>
          <a:ln w="9525">
            <a:noFill/>
            <a:miter lim="800000"/>
            <a:headEnd/>
            <a:tailEnd/>
          </a:ln>
        </p:spPr>
        <p:txBody>
          <a:bodyPr wrap="none">
            <a:prstTxWarp prst="textNoShape">
              <a:avLst/>
            </a:prstTxWarp>
            <a:spAutoFit/>
          </a:bodyPr>
          <a:lstStyle/>
          <a:p>
            <a:pPr defTabSz="457200"/>
            <a:r>
              <a:rPr lang="en-US" b="1" dirty="0">
                <a:solidFill>
                  <a:prstClr val="black"/>
                </a:solidFill>
                <a:latin typeface="Arial" panose="020B0604020202020204" pitchFamily="34" charset="0"/>
                <a:cs typeface="Arial" panose="020B0604020202020204" pitchFamily="34" charset="0"/>
              </a:rPr>
              <a:t>General User</a:t>
            </a:r>
          </a:p>
          <a:p>
            <a:pPr defTabSz="457200"/>
            <a:r>
              <a:rPr lang="en-US" b="1" dirty="0">
                <a:solidFill>
                  <a:prstClr val="black"/>
                </a:solidFill>
                <a:latin typeface="Arial" panose="020B0604020202020204" pitchFamily="34" charset="0"/>
                <a:cs typeface="Arial" panose="020B0604020202020204" pitchFamily="34" charset="0"/>
              </a:rPr>
              <a:t> Program</a:t>
            </a:r>
          </a:p>
        </p:txBody>
      </p:sp>
      <p:sp>
        <p:nvSpPr>
          <p:cNvPr id="38" name="Text Box 22"/>
          <p:cNvSpPr txBox="1">
            <a:spLocks noChangeArrowheads="1"/>
          </p:cNvSpPr>
          <p:nvPr/>
        </p:nvSpPr>
        <p:spPr bwMode="auto">
          <a:xfrm>
            <a:off x="5666155" y="3238203"/>
            <a:ext cx="801823"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a:solidFill>
                  <a:prstClr val="black"/>
                </a:solidFill>
                <a:latin typeface="Arial" panose="020B0604020202020204" pitchFamily="34" charset="0"/>
                <a:cs typeface="Arial" panose="020B0604020202020204" pitchFamily="34" charset="0"/>
              </a:rPr>
              <a:t>25%</a:t>
            </a:r>
          </a:p>
        </p:txBody>
      </p:sp>
      <p:sp>
        <p:nvSpPr>
          <p:cNvPr id="39" name="Text Box 21"/>
          <p:cNvSpPr txBox="1">
            <a:spLocks noChangeArrowheads="1"/>
          </p:cNvSpPr>
          <p:nvPr/>
        </p:nvSpPr>
        <p:spPr bwMode="auto">
          <a:xfrm>
            <a:off x="3429000" y="518160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9.7%</a:t>
            </a:r>
            <a:endParaRPr lang="en-US" sz="2400" b="1" dirty="0">
              <a:solidFill>
                <a:prstClr val="black"/>
              </a:solidFill>
              <a:latin typeface="Arial" panose="020B0604020202020204" pitchFamily="34" charset="0"/>
              <a:cs typeface="Arial" panose="020B0604020202020204" pitchFamily="34" charset="0"/>
            </a:endParaRPr>
          </a:p>
        </p:txBody>
      </p:sp>
      <p:sp>
        <p:nvSpPr>
          <p:cNvPr id="40" name="Text Box 21"/>
          <p:cNvSpPr txBox="1">
            <a:spLocks noChangeArrowheads="1"/>
          </p:cNvSpPr>
          <p:nvPr/>
        </p:nvSpPr>
        <p:spPr bwMode="auto">
          <a:xfrm>
            <a:off x="4724400" y="5257800"/>
            <a:ext cx="1058303"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18.5%</a:t>
            </a:r>
            <a:endParaRPr lang="en-US" sz="2400" b="1" dirty="0">
              <a:solidFill>
                <a:prstClr val="black"/>
              </a:solidFill>
              <a:latin typeface="Arial" panose="020B0604020202020204" pitchFamily="34" charset="0"/>
              <a:cs typeface="Arial" panose="020B0604020202020204" pitchFamily="34" charset="0"/>
            </a:endParaRPr>
          </a:p>
        </p:txBody>
      </p:sp>
      <p:sp>
        <p:nvSpPr>
          <p:cNvPr id="42" name="Text Box 19"/>
          <p:cNvSpPr txBox="1">
            <a:spLocks noChangeArrowheads="1"/>
          </p:cNvSpPr>
          <p:nvPr/>
        </p:nvSpPr>
        <p:spPr bwMode="auto">
          <a:xfrm>
            <a:off x="1752600" y="56388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a:solidFill>
                  <a:prstClr val="black"/>
                </a:solidFill>
                <a:latin typeface="Arial" panose="020B0604020202020204" pitchFamily="34" charset="0"/>
                <a:cs typeface="Arial" panose="020B0604020202020204" pitchFamily="34" charset="0"/>
              </a:rPr>
              <a:t>UC</a:t>
            </a:r>
            <a:r>
              <a:rPr lang="en-US" sz="2200" b="1" dirty="0" smtClean="0">
                <a:solidFill>
                  <a:prstClr val="black"/>
                </a:solidFill>
                <a:latin typeface="Arial" panose="020B0604020202020204" pitchFamily="34" charset="0"/>
                <a:cs typeface="Arial" panose="020B0604020202020204" pitchFamily="34" charset="0"/>
              </a:rPr>
              <a:t> Berkeley</a:t>
            </a:r>
            <a:endParaRPr lang="en-US" sz="2200" b="1" dirty="0">
              <a:solidFill>
                <a:prstClr val="black"/>
              </a:solidFill>
              <a:latin typeface="Arial" panose="020B0604020202020204" pitchFamily="34" charset="0"/>
              <a:cs typeface="Arial" panose="020B0604020202020204" pitchFamily="34" charset="0"/>
            </a:endParaRPr>
          </a:p>
        </p:txBody>
      </p:sp>
      <p:pic>
        <p:nvPicPr>
          <p:cNvPr id="45" name="Picture 4" descr="The University of Texas M.D. Anderson Cancer Center Logo"/>
          <p:cNvPicPr>
            <a:picLocks noChangeAspect="1" noChangeArrowheads="1"/>
          </p:cNvPicPr>
          <p:nvPr/>
        </p:nvPicPr>
        <p:blipFill>
          <a:blip r:embed="rId6">
            <a:lum bright="-12000" contrast="25000"/>
          </a:blip>
          <a:srcRect/>
          <a:stretch>
            <a:fillRect/>
          </a:stretch>
        </p:blipFill>
        <p:spPr bwMode="auto">
          <a:xfrm rot="21546758">
            <a:off x="3369787" y="1244504"/>
            <a:ext cx="1238250" cy="465137"/>
          </a:xfrm>
          <a:prstGeom prst="rect">
            <a:avLst/>
          </a:prstGeom>
          <a:noFill/>
          <a:ln w="9525">
            <a:noFill/>
            <a:miter lim="800000"/>
            <a:headEnd/>
            <a:tailEnd/>
          </a:ln>
        </p:spPr>
      </p:pic>
      <p:grpSp>
        <p:nvGrpSpPr>
          <p:cNvPr id="48" name="Group 27"/>
          <p:cNvGrpSpPr>
            <a:grpSpLocks noChangeAspect="1"/>
          </p:cNvGrpSpPr>
          <p:nvPr/>
        </p:nvGrpSpPr>
        <p:grpSpPr bwMode="auto">
          <a:xfrm>
            <a:off x="3505200" y="2590800"/>
            <a:ext cx="343501" cy="335020"/>
            <a:chOff x="2030" y="2820"/>
            <a:chExt cx="428" cy="426"/>
          </a:xfrm>
        </p:grpSpPr>
        <p:sp>
          <p:nvSpPr>
            <p:cNvPr id="49" name="AutoShape 6"/>
            <p:cNvSpPr>
              <a:spLocks noChangeAspect="1" noChangeArrowheads="1"/>
            </p:cNvSpPr>
            <p:nvPr/>
          </p:nvSpPr>
          <p:spPr bwMode="auto">
            <a:xfrm>
              <a:off x="2030" y="2820"/>
              <a:ext cx="428" cy="426"/>
            </a:xfrm>
            <a:prstGeom prst="flowChartConnector">
              <a:avLst/>
            </a:prstGeom>
            <a:solidFill>
              <a:srgbClr val="0000FF">
                <a:alpha val="79999"/>
              </a:srgbClr>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0" name="AutoShape 8"/>
            <p:cNvSpPr>
              <a:spLocks noChangeAspect="1" noChangeArrowheads="1"/>
            </p:cNvSpPr>
            <p:nvPr/>
          </p:nvSpPr>
          <p:spPr bwMode="auto">
            <a:xfrm>
              <a:off x="2215" y="2934"/>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1" name="AutoShape 9"/>
            <p:cNvSpPr>
              <a:spLocks noChangeAspect="1" noChangeArrowheads="1"/>
            </p:cNvSpPr>
            <p:nvPr/>
          </p:nvSpPr>
          <p:spPr bwMode="auto">
            <a:xfrm>
              <a:off x="2263" y="2977"/>
              <a:ext cx="114" cy="114"/>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2" name="AutoShape 10"/>
            <p:cNvSpPr>
              <a:spLocks noChangeAspect="1" noChangeArrowheads="1"/>
            </p:cNvSpPr>
            <p:nvPr/>
          </p:nvSpPr>
          <p:spPr bwMode="auto">
            <a:xfrm>
              <a:off x="2215" y="3152"/>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3" name="AutoShape 11"/>
            <p:cNvSpPr>
              <a:spLocks noChangeAspect="1" noChangeArrowheads="1"/>
            </p:cNvSpPr>
            <p:nvPr/>
          </p:nvSpPr>
          <p:spPr bwMode="auto">
            <a:xfrm>
              <a:off x="2215" y="3078"/>
              <a:ext cx="59" cy="59"/>
            </a:xfrm>
            <a:prstGeom prst="flowChartConnector">
              <a:avLst/>
            </a:prstGeom>
            <a:solidFill>
              <a:schemeClr val="bg1"/>
            </a:solidFill>
            <a:ln w="9525">
              <a:noFill/>
              <a:round/>
              <a:headEnd/>
              <a:tailEnd/>
            </a:ln>
          </p:spPr>
          <p:txBody>
            <a:bodyPr wrap="none" anchor="ct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4" name="Line 12"/>
            <p:cNvSpPr>
              <a:spLocks noChangeAspect="1" noChangeShapeType="1"/>
            </p:cNvSpPr>
            <p:nvPr/>
          </p:nvSpPr>
          <p:spPr bwMode="auto">
            <a:xfrm>
              <a:off x="2248" y="2968"/>
              <a:ext cx="54" cy="44"/>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5" name="Line 13"/>
            <p:cNvSpPr>
              <a:spLocks noChangeAspect="1" noChangeShapeType="1"/>
            </p:cNvSpPr>
            <p:nvPr/>
          </p:nvSpPr>
          <p:spPr bwMode="auto">
            <a:xfrm flipV="1">
              <a:off x="2242" y="3036"/>
              <a:ext cx="69" cy="72"/>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sp>
          <p:nvSpPr>
            <p:cNvPr id="56" name="Line 14"/>
            <p:cNvSpPr>
              <a:spLocks noChangeAspect="1" noChangeShapeType="1"/>
            </p:cNvSpPr>
            <p:nvPr/>
          </p:nvSpPr>
          <p:spPr bwMode="auto">
            <a:xfrm flipH="1" flipV="1">
              <a:off x="2244" y="3104"/>
              <a:ext cx="0" cy="80"/>
            </a:xfrm>
            <a:prstGeom prst="line">
              <a:avLst/>
            </a:prstGeom>
            <a:noFill/>
            <a:ln w="38100">
              <a:solidFill>
                <a:schemeClr val="bg1"/>
              </a:solidFill>
              <a:round/>
              <a:headEnd/>
              <a:tailEnd/>
            </a:ln>
          </p:spPr>
          <p:txBody>
            <a:bodyPr>
              <a:prstTxWarp prst="textNoShape">
                <a:avLst/>
              </a:prstTxWarp>
            </a:bodyPr>
            <a:lstStyle/>
            <a:p>
              <a:pPr defTabSz="457200"/>
              <a:endParaRPr lang="en-US">
                <a:solidFill>
                  <a:prstClr val="black"/>
                </a:solidFill>
                <a:latin typeface="Arial" panose="020B0604020202020204" pitchFamily="34" charset="0"/>
                <a:cs typeface="Arial" panose="020B0604020202020204" pitchFamily="34" charset="0"/>
              </a:endParaRPr>
            </a:p>
          </p:txBody>
        </p:sp>
      </p:grpSp>
      <p:sp>
        <p:nvSpPr>
          <p:cNvPr id="57" name="Text Box 30"/>
          <p:cNvSpPr txBox="1">
            <a:spLocks noChangeArrowheads="1"/>
          </p:cNvSpPr>
          <p:nvPr/>
        </p:nvSpPr>
        <p:spPr bwMode="auto">
          <a:xfrm>
            <a:off x="3886200" y="1905000"/>
            <a:ext cx="63030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6%</a:t>
            </a:r>
            <a:endParaRPr lang="en-US" sz="2400" b="1" dirty="0">
              <a:solidFill>
                <a:prstClr val="black"/>
              </a:solidFill>
              <a:latin typeface="Arial" panose="020B0604020202020204" pitchFamily="34" charset="0"/>
              <a:cs typeface="Arial" panose="020B0604020202020204" pitchFamily="34" charset="0"/>
            </a:endParaRPr>
          </a:p>
        </p:txBody>
      </p:sp>
      <p:sp>
        <p:nvSpPr>
          <p:cNvPr id="58" name="Text Box 24"/>
          <p:cNvSpPr txBox="1">
            <a:spLocks noChangeArrowheads="1"/>
          </p:cNvSpPr>
          <p:nvPr/>
        </p:nvSpPr>
        <p:spPr bwMode="auto">
          <a:xfrm>
            <a:off x="5867400" y="4038600"/>
            <a:ext cx="63030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9%</a:t>
            </a:r>
            <a:endParaRPr lang="en-US" sz="2400" b="1" dirty="0">
              <a:solidFill>
                <a:prstClr val="black"/>
              </a:solidFill>
              <a:latin typeface="Arial" panose="020B0604020202020204" pitchFamily="34" charset="0"/>
              <a:cs typeface="Arial" panose="020B0604020202020204" pitchFamily="34" charset="0"/>
            </a:endParaRPr>
          </a:p>
        </p:txBody>
      </p:sp>
      <p:sp>
        <p:nvSpPr>
          <p:cNvPr id="60" name="Text Box 37"/>
          <p:cNvSpPr txBox="1">
            <a:spLocks noChangeArrowheads="1"/>
          </p:cNvSpPr>
          <p:nvPr/>
        </p:nvSpPr>
        <p:spPr bwMode="auto">
          <a:xfrm>
            <a:off x="2025398" y="1674377"/>
            <a:ext cx="1503938" cy="430887"/>
          </a:xfrm>
          <a:prstGeom prst="rect">
            <a:avLst/>
          </a:prstGeom>
          <a:noFill/>
          <a:ln w="9525">
            <a:noFill/>
            <a:miter lim="800000"/>
            <a:headEnd/>
            <a:tailEnd/>
          </a:ln>
        </p:spPr>
        <p:txBody>
          <a:bodyPr wrap="none">
            <a:prstTxWarp prst="textNoShape">
              <a:avLst/>
            </a:prstTxWarp>
            <a:spAutoFit/>
          </a:bodyPr>
          <a:lstStyle/>
          <a:p>
            <a:pPr defTabSz="457200"/>
            <a:r>
              <a:rPr lang="en-US" sz="2200" b="1" dirty="0" err="1" smtClean="0">
                <a:solidFill>
                  <a:prstClr val="black"/>
                </a:solidFill>
                <a:latin typeface="Arial" panose="020B0604020202020204" pitchFamily="34" charset="0"/>
                <a:cs typeface="Arial" panose="020B0604020202020204" pitchFamily="34" charset="0"/>
              </a:rPr>
              <a:t>Plexxikon</a:t>
            </a:r>
            <a:endParaRPr lang="en-US" sz="2200" b="1" dirty="0" smtClean="0">
              <a:solidFill>
                <a:prstClr val="black"/>
              </a:solidFill>
              <a:latin typeface="Arial" panose="020B0604020202020204" pitchFamily="34" charset="0"/>
              <a:cs typeface="Arial" panose="020B0604020202020204" pitchFamily="34" charset="0"/>
            </a:endParaRPr>
          </a:p>
        </p:txBody>
      </p:sp>
      <p:sp>
        <p:nvSpPr>
          <p:cNvPr id="46" name="Text Box 24"/>
          <p:cNvSpPr txBox="1">
            <a:spLocks noChangeArrowheads="1"/>
          </p:cNvSpPr>
          <p:nvPr/>
        </p:nvSpPr>
        <p:spPr bwMode="auto">
          <a:xfrm>
            <a:off x="3124200" y="2133600"/>
            <a:ext cx="63030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5%</a:t>
            </a:r>
            <a:endParaRPr lang="en-US" sz="2400" b="1" dirty="0">
              <a:solidFill>
                <a:prstClr val="black"/>
              </a:solidFill>
              <a:latin typeface="Arial" panose="020B0604020202020204" pitchFamily="34" charset="0"/>
              <a:cs typeface="Arial" panose="020B0604020202020204" pitchFamily="34" charset="0"/>
            </a:endParaRPr>
          </a:p>
        </p:txBody>
      </p:sp>
      <p:sp>
        <p:nvSpPr>
          <p:cNvPr id="30" name="Text Box 24"/>
          <p:cNvSpPr txBox="1">
            <a:spLocks noChangeArrowheads="1"/>
          </p:cNvSpPr>
          <p:nvPr/>
        </p:nvSpPr>
        <p:spPr bwMode="auto">
          <a:xfrm>
            <a:off x="3124200" y="297180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6.2%</a:t>
            </a:r>
            <a:endParaRPr lang="en-US" sz="2400" b="1" dirty="0">
              <a:solidFill>
                <a:prstClr val="black"/>
              </a:solidFill>
              <a:latin typeface="Arial" panose="020B0604020202020204" pitchFamily="34" charset="0"/>
              <a:cs typeface="Arial" panose="020B0604020202020204" pitchFamily="34" charset="0"/>
            </a:endParaRPr>
          </a:p>
        </p:txBody>
      </p:sp>
      <p:sp>
        <p:nvSpPr>
          <p:cNvPr id="33" name="Text Box 24"/>
          <p:cNvSpPr txBox="1">
            <a:spLocks noChangeArrowheads="1"/>
          </p:cNvSpPr>
          <p:nvPr/>
        </p:nvSpPr>
        <p:spPr bwMode="auto">
          <a:xfrm>
            <a:off x="3048000" y="342900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6.2%</a:t>
            </a:r>
            <a:endParaRPr lang="en-US" sz="2400" b="1" dirty="0">
              <a:solidFill>
                <a:prstClr val="black"/>
              </a:solidFill>
              <a:latin typeface="Arial" panose="020B0604020202020204" pitchFamily="34" charset="0"/>
              <a:cs typeface="Arial" panose="020B0604020202020204" pitchFamily="34" charset="0"/>
            </a:endParaRPr>
          </a:p>
        </p:txBody>
      </p:sp>
      <p:sp>
        <p:nvSpPr>
          <p:cNvPr id="36" name="Text Box 24"/>
          <p:cNvSpPr txBox="1">
            <a:spLocks noChangeArrowheads="1"/>
          </p:cNvSpPr>
          <p:nvPr/>
        </p:nvSpPr>
        <p:spPr bwMode="auto">
          <a:xfrm>
            <a:off x="2971800" y="388620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6.2%</a:t>
            </a:r>
            <a:endParaRPr lang="en-US" sz="2400" b="1" dirty="0">
              <a:solidFill>
                <a:prstClr val="black"/>
              </a:solidFill>
              <a:latin typeface="Arial" panose="020B0604020202020204" pitchFamily="34" charset="0"/>
              <a:cs typeface="Arial" panose="020B0604020202020204" pitchFamily="34" charset="0"/>
            </a:endParaRPr>
          </a:p>
        </p:txBody>
      </p:sp>
      <p:sp>
        <p:nvSpPr>
          <p:cNvPr id="44" name="Text Box 24"/>
          <p:cNvSpPr txBox="1">
            <a:spLocks noChangeArrowheads="1"/>
          </p:cNvSpPr>
          <p:nvPr/>
        </p:nvSpPr>
        <p:spPr bwMode="auto">
          <a:xfrm>
            <a:off x="3124200" y="4343400"/>
            <a:ext cx="886781" cy="461665"/>
          </a:xfrm>
          <a:prstGeom prst="rect">
            <a:avLst/>
          </a:prstGeom>
          <a:noFill/>
          <a:ln w="9525">
            <a:noFill/>
            <a:miter lim="800000"/>
            <a:headEnd/>
            <a:tailEnd/>
          </a:ln>
        </p:spPr>
        <p:txBody>
          <a:bodyPr wrap="none">
            <a:prstTxWarp prst="textNoShape">
              <a:avLst/>
            </a:prstTxWarp>
            <a:spAutoFit/>
          </a:bodyPr>
          <a:lstStyle/>
          <a:p>
            <a:pPr defTabSz="457200"/>
            <a:r>
              <a:rPr lang="en-US" sz="2400" b="1" dirty="0" smtClean="0">
                <a:solidFill>
                  <a:prstClr val="black"/>
                </a:solidFill>
                <a:latin typeface="Arial" panose="020B0604020202020204" pitchFamily="34" charset="0"/>
                <a:cs typeface="Arial" panose="020B0604020202020204" pitchFamily="34" charset="0"/>
              </a:rPr>
              <a:t>6.2%</a:t>
            </a:r>
            <a:endParaRPr lang="en-US" sz="2400" b="1" dirty="0">
              <a:solidFill>
                <a:prstClr val="black"/>
              </a:solidFill>
              <a:latin typeface="Arial" panose="020B0604020202020204" pitchFamily="34" charset="0"/>
              <a:cs typeface="Arial" panose="020B0604020202020204" pitchFamily="34" charset="0"/>
            </a:endParaRPr>
          </a:p>
        </p:txBody>
      </p:sp>
      <p:sp>
        <p:nvSpPr>
          <p:cNvPr id="47" name="Text Box 19"/>
          <p:cNvSpPr txBox="1">
            <a:spLocks noChangeArrowheads="1"/>
          </p:cNvSpPr>
          <p:nvPr/>
        </p:nvSpPr>
        <p:spPr bwMode="auto">
          <a:xfrm>
            <a:off x="1168400" y="23622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smtClean="0">
                <a:solidFill>
                  <a:prstClr val="black"/>
                </a:solidFill>
                <a:latin typeface="Arial" panose="020B0604020202020204" pitchFamily="34" charset="0"/>
                <a:cs typeface="Arial" panose="020B0604020202020204" pitchFamily="34" charset="0"/>
              </a:rPr>
              <a:t>UC Davis</a:t>
            </a:r>
            <a:endParaRPr lang="en-US" sz="2200" b="1" dirty="0">
              <a:solidFill>
                <a:prstClr val="black"/>
              </a:solidFill>
              <a:latin typeface="Arial" panose="020B0604020202020204" pitchFamily="34" charset="0"/>
              <a:cs typeface="Arial" panose="020B0604020202020204" pitchFamily="34" charset="0"/>
            </a:endParaRPr>
          </a:p>
        </p:txBody>
      </p:sp>
      <p:sp>
        <p:nvSpPr>
          <p:cNvPr id="59" name="Text Box 19"/>
          <p:cNvSpPr txBox="1">
            <a:spLocks noChangeArrowheads="1"/>
          </p:cNvSpPr>
          <p:nvPr/>
        </p:nvSpPr>
        <p:spPr bwMode="auto">
          <a:xfrm>
            <a:off x="533400" y="3226713"/>
            <a:ext cx="2032000" cy="769441"/>
          </a:xfrm>
          <a:prstGeom prst="rect">
            <a:avLst/>
          </a:prstGeom>
          <a:noFill/>
          <a:ln w="9525">
            <a:noFill/>
            <a:miter lim="800000"/>
            <a:headEnd/>
            <a:tailEnd/>
          </a:ln>
        </p:spPr>
        <p:txBody>
          <a:bodyPr>
            <a:prstTxWarp prst="textNoShape">
              <a:avLst/>
            </a:prstTxWarp>
            <a:spAutoFit/>
          </a:bodyPr>
          <a:lstStyle/>
          <a:p>
            <a:pPr algn="ctr" defTabSz="457200"/>
            <a:r>
              <a:rPr lang="en-US" sz="2200" b="1" dirty="0" smtClean="0">
                <a:solidFill>
                  <a:prstClr val="black"/>
                </a:solidFill>
                <a:latin typeface="Arial" panose="020B0604020202020204" pitchFamily="34" charset="0"/>
                <a:cs typeface="Arial" panose="020B0604020202020204" pitchFamily="34" charset="0"/>
              </a:rPr>
              <a:t>UC Santa Cruz</a:t>
            </a:r>
            <a:endParaRPr lang="en-US" sz="2200" b="1" dirty="0">
              <a:solidFill>
                <a:prstClr val="black"/>
              </a:solidFill>
              <a:latin typeface="Arial" panose="020B0604020202020204" pitchFamily="34" charset="0"/>
              <a:cs typeface="Arial" panose="020B0604020202020204" pitchFamily="34" charset="0"/>
            </a:endParaRPr>
          </a:p>
        </p:txBody>
      </p:sp>
      <p:sp>
        <p:nvSpPr>
          <p:cNvPr id="61" name="Text Box 19"/>
          <p:cNvSpPr txBox="1">
            <a:spLocks noChangeArrowheads="1"/>
          </p:cNvSpPr>
          <p:nvPr/>
        </p:nvSpPr>
        <p:spPr bwMode="auto">
          <a:xfrm>
            <a:off x="1295400" y="48768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smtClean="0">
                <a:solidFill>
                  <a:prstClr val="black"/>
                </a:solidFill>
                <a:latin typeface="Arial" panose="020B0604020202020204" pitchFamily="34" charset="0"/>
                <a:cs typeface="Arial" panose="020B0604020202020204" pitchFamily="34" charset="0"/>
              </a:rPr>
              <a:t>UCLA</a:t>
            </a:r>
            <a:endParaRPr lang="en-US" sz="2200" b="1" dirty="0">
              <a:solidFill>
                <a:prstClr val="black"/>
              </a:solidFill>
              <a:latin typeface="Arial" panose="020B0604020202020204" pitchFamily="34" charset="0"/>
              <a:cs typeface="Arial" panose="020B0604020202020204" pitchFamily="34" charset="0"/>
            </a:endParaRPr>
          </a:p>
        </p:txBody>
      </p:sp>
      <p:sp>
        <p:nvSpPr>
          <p:cNvPr id="62" name="Text Box 19"/>
          <p:cNvSpPr txBox="1">
            <a:spLocks noChangeArrowheads="1"/>
          </p:cNvSpPr>
          <p:nvPr/>
        </p:nvSpPr>
        <p:spPr bwMode="auto">
          <a:xfrm>
            <a:off x="762000" y="4114800"/>
            <a:ext cx="2032000" cy="430887"/>
          </a:xfrm>
          <a:prstGeom prst="rect">
            <a:avLst/>
          </a:prstGeom>
          <a:noFill/>
          <a:ln w="9525">
            <a:noFill/>
            <a:miter lim="800000"/>
            <a:headEnd/>
            <a:tailEnd/>
          </a:ln>
        </p:spPr>
        <p:txBody>
          <a:bodyPr>
            <a:prstTxWarp prst="textNoShape">
              <a:avLst/>
            </a:prstTxWarp>
            <a:spAutoFit/>
          </a:bodyPr>
          <a:lstStyle/>
          <a:p>
            <a:pPr algn="ctr" defTabSz="457200"/>
            <a:r>
              <a:rPr lang="en-US" sz="2200" b="1" dirty="0" smtClean="0">
                <a:solidFill>
                  <a:prstClr val="black"/>
                </a:solidFill>
                <a:latin typeface="Arial" panose="020B0604020202020204" pitchFamily="34" charset="0"/>
                <a:cs typeface="Arial" panose="020B0604020202020204" pitchFamily="34" charset="0"/>
              </a:rPr>
              <a:t>UC Irvine</a:t>
            </a:r>
            <a:endParaRPr lang="en-US" sz="2200" b="1" dirty="0">
              <a:solidFill>
                <a:prstClr val="black"/>
              </a:solidFill>
              <a:latin typeface="Arial" panose="020B0604020202020204" pitchFamily="34" charset="0"/>
              <a:cs typeface="Arial" panose="020B0604020202020204" pitchFamily="34" charset="0"/>
            </a:endParaRPr>
          </a:p>
        </p:txBody>
      </p:sp>
      <p:pic>
        <p:nvPicPr>
          <p:cNvPr id="3074" name="Picture 2" descr="http://vector.me/files/images/5/6/56034/uc_davis_aggi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9400" y="2743200"/>
            <a:ext cx="460013" cy="31441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uc berkeley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 name="AutoShape 6" descr="Image result for uc berkeley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pic>
        <p:nvPicPr>
          <p:cNvPr id="3080" name="Picture 8" descr="https://upload.wikimedia.org/wikipedia/commons/thumb/1/17/University_of_California,_Berkeley_athletic_logo.svg/2000px-University_of_California,_Berkeley_athletic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3800" y="4724400"/>
            <a:ext cx="487908" cy="3905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s.graphiq.com/sites/default/files/728/media/images/University_of_California_San_Francisco_School_of_Medicine_UCSF_1258429_i0.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backgroundMark x1="20750" y1="73236" x2="20750" y2="73236"/>
                      </a14:backgroundRemoval>
                    </a14:imgEffect>
                  </a14:imgLayer>
                </a14:imgProps>
              </a:ext>
              <a:ext uri="{28A0092B-C50C-407E-A947-70E740481C1C}">
                <a14:useLocalDpi xmlns:a14="http://schemas.microsoft.com/office/drawing/2010/main" val="0"/>
              </a:ext>
            </a:extLst>
          </a:blip>
          <a:srcRect l="18476" t="27268" r="19556" b="26064"/>
          <a:stretch/>
        </p:blipFill>
        <p:spPr bwMode="auto">
          <a:xfrm>
            <a:off x="4724400" y="4648200"/>
            <a:ext cx="812800" cy="4197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cbsla.files.wordpress.com/2010/08/ucla-bruins-logo.gif?w=47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95600" y="4724400"/>
            <a:ext cx="371475" cy="41592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upload.wikimedia.org/wikipedia/en/2/28/Ucsc_fiatslu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14600" y="3352800"/>
            <a:ext cx="528017" cy="47625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s-media-cache-ak0.pinimg.com/originals/c9/d9/3c/c9d93c0daa63e8c4fb3d019af73929c9.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14600" y="4038600"/>
            <a:ext cx="339653" cy="4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374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5335"/>
            <a:ext cx="7772400" cy="1988265"/>
          </a:xfrm>
        </p:spPr>
        <p:txBody>
          <a:bodyPr>
            <a:normAutofit fontScale="90000"/>
          </a:bodyPr>
          <a:lstStyle/>
          <a:p>
            <a:r>
              <a:rPr lang="en-US" sz="4800" b="1" dirty="0" smtClean="0"/>
              <a:t>Grand Challenges in Structural Biology for the 21</a:t>
            </a:r>
            <a:r>
              <a:rPr lang="en-US" sz="4800" b="1" baseline="30000" dirty="0" smtClean="0"/>
              <a:t>st</a:t>
            </a:r>
            <a:r>
              <a:rPr lang="en-US" sz="4800" b="1" dirty="0" smtClean="0"/>
              <a:t> Century</a:t>
            </a:r>
            <a:endParaRPr lang="en-US" sz="4800" b="1" dirty="0"/>
          </a:p>
        </p:txBody>
      </p:sp>
      <p:sp>
        <p:nvSpPr>
          <p:cNvPr id="3" name="TextBox 2"/>
          <p:cNvSpPr txBox="1"/>
          <p:nvPr/>
        </p:nvSpPr>
        <p:spPr>
          <a:xfrm>
            <a:off x="2057400" y="2632025"/>
            <a:ext cx="754380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chemeClr val="accent2">
                    <a:lumMod val="75000"/>
                  </a:schemeClr>
                </a:solidFill>
                <a:latin typeface="Arial" panose="020B0604020202020204" pitchFamily="34" charset="0"/>
              </a:rPr>
              <a:t>Phase Problem</a:t>
            </a:r>
            <a:endParaRPr lang="en-US" sz="4400" dirty="0" smtClean="0">
              <a:solidFill>
                <a:schemeClr val="accent2">
                  <a:lumMod val="75000"/>
                </a:schemeClr>
              </a:solidFill>
              <a:latin typeface="Arial" panose="020B0604020202020204" pitchFamily="34" charset="0"/>
            </a:endParaRPr>
          </a:p>
          <a:p>
            <a:pPr>
              <a:spcAft>
                <a:spcPts val="600"/>
              </a:spcAft>
            </a:pPr>
            <a:r>
              <a:rPr lang="en-US" sz="2400" dirty="0" smtClean="0">
                <a:latin typeface="Arial" panose="020B0604020202020204" pitchFamily="34" charset="0"/>
              </a:rPr>
              <a:t>	native elements - universally</a:t>
            </a:r>
            <a:endParaRPr lang="en-US" sz="2400" dirty="0">
              <a:latin typeface="Arial" panose="020B0604020202020204" pitchFamily="34" charset="0"/>
            </a:endParaRPr>
          </a:p>
          <a:p>
            <a:pPr marL="285750" indent="-285750">
              <a:spcAft>
                <a:spcPts val="600"/>
              </a:spcAft>
              <a:buFont typeface="Wingdings" panose="05000000000000000000" pitchFamily="2" charset="2"/>
              <a:buChar char="§"/>
            </a:pPr>
            <a:r>
              <a:rPr lang="en-US" sz="4400" dirty="0" smtClean="0">
                <a:solidFill>
                  <a:srgbClr val="C00000"/>
                </a:solidFill>
                <a:latin typeface="Arial" panose="020B0604020202020204" pitchFamily="34" charset="0"/>
              </a:rPr>
              <a:t>Amplitude Problem</a:t>
            </a:r>
          </a:p>
          <a:p>
            <a:pPr lvl="2">
              <a:spcAft>
                <a:spcPts val="600"/>
              </a:spcAft>
            </a:pPr>
            <a:r>
              <a:rPr lang="en-US" sz="2400" dirty="0" smtClean="0">
                <a:latin typeface="Arial" panose="020B0604020202020204" pitchFamily="34" charset="0"/>
              </a:rPr>
              <a:t>Improving resolution</a:t>
            </a:r>
          </a:p>
          <a:p>
            <a:pPr marL="285750" indent="-285750">
              <a:spcAft>
                <a:spcPts val="600"/>
              </a:spcAft>
              <a:buFont typeface="Wingdings" panose="05000000000000000000" pitchFamily="2" charset="2"/>
              <a:buChar char="§"/>
            </a:pPr>
            <a:r>
              <a:rPr lang="en-US" sz="4400" dirty="0" smtClean="0">
                <a:solidFill>
                  <a:srgbClr val="008000"/>
                </a:solidFill>
                <a:latin typeface="Arial" panose="020B0604020202020204" pitchFamily="34" charset="0"/>
              </a:rPr>
              <a:t>R-factor Gap</a:t>
            </a:r>
          </a:p>
          <a:p>
            <a:pPr lvl="2">
              <a:spcAft>
                <a:spcPts val="600"/>
              </a:spcAft>
            </a:pPr>
            <a:r>
              <a:rPr lang="en-US" sz="2400" dirty="0" smtClean="0">
                <a:latin typeface="Arial" panose="020B0604020202020204" pitchFamily="34" charset="0"/>
              </a:rPr>
              <a:t>Publishing / being right</a:t>
            </a:r>
            <a:endParaRPr lang="en-US" sz="2400" dirty="0">
              <a:latin typeface="Arial" panose="020B0604020202020204" pitchFamily="34" charset="0"/>
            </a:endParaRPr>
          </a:p>
        </p:txBody>
      </p:sp>
    </p:spTree>
    <p:extLst>
      <p:ext uri="{BB962C8B-B14F-4D97-AF65-F5344CB8AC3E}">
        <p14:creationId xmlns:p14="http://schemas.microsoft.com/office/powerpoint/2010/main" val="23590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3250" y="2632025"/>
            <a:ext cx="645795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chemeClr val="accent2">
                    <a:lumMod val="75000"/>
                  </a:schemeClr>
                </a:solidFill>
                <a:latin typeface="Arial" panose="020B0604020202020204" pitchFamily="34" charset="0"/>
              </a:rPr>
              <a:t>Phase Problem</a:t>
            </a:r>
            <a:endParaRPr lang="en-US" sz="4400" dirty="0" smtClean="0">
              <a:solidFill>
                <a:schemeClr val="accent2">
                  <a:lumMod val="75000"/>
                </a:schemeClr>
              </a:solidFill>
              <a:latin typeface="Arial" panose="020B0604020202020204" pitchFamily="34" charset="0"/>
            </a:endParaRPr>
          </a:p>
          <a:p>
            <a:pPr>
              <a:spcAft>
                <a:spcPts val="600"/>
              </a:spcAft>
            </a:pPr>
            <a:r>
              <a:rPr lang="en-US" sz="2400" dirty="0" smtClean="0">
                <a:latin typeface="Arial" panose="020B0604020202020204" pitchFamily="34" charset="0"/>
              </a:rPr>
              <a:t>	detector calibration</a:t>
            </a:r>
            <a:endParaRPr lang="en-US" sz="2400" dirty="0">
              <a:latin typeface="Arial" panose="020B0604020202020204" pitchFamily="34" charset="0"/>
            </a:endParaRPr>
          </a:p>
          <a:p>
            <a:pPr marL="285750" indent="-285750">
              <a:spcAft>
                <a:spcPts val="600"/>
              </a:spcAft>
              <a:buFont typeface="Wingdings" panose="05000000000000000000" pitchFamily="2" charset="2"/>
              <a:buChar char="§"/>
            </a:pPr>
            <a:r>
              <a:rPr lang="en-US" sz="4400" dirty="0" smtClean="0">
                <a:solidFill>
                  <a:srgbClr val="C00000"/>
                </a:solidFill>
                <a:latin typeface="Arial" panose="020B0604020202020204" pitchFamily="34" charset="0"/>
              </a:rPr>
              <a:t>Amplitude Problem</a:t>
            </a:r>
          </a:p>
          <a:p>
            <a:pPr lvl="2">
              <a:spcAft>
                <a:spcPts val="600"/>
              </a:spcAft>
            </a:pPr>
            <a:r>
              <a:rPr lang="en-US" sz="2400" dirty="0" smtClean="0">
                <a:latin typeface="Arial" panose="020B0604020202020204" pitchFamily="34" charset="0"/>
              </a:rPr>
              <a:t>disorder</a:t>
            </a:r>
          </a:p>
          <a:p>
            <a:pPr marL="285750" indent="-285750">
              <a:spcAft>
                <a:spcPts val="600"/>
              </a:spcAft>
              <a:buFont typeface="Wingdings" panose="05000000000000000000" pitchFamily="2" charset="2"/>
              <a:buChar char="§"/>
            </a:pPr>
            <a:r>
              <a:rPr lang="en-US" sz="4400" dirty="0" smtClean="0">
                <a:solidFill>
                  <a:srgbClr val="008000"/>
                </a:solidFill>
                <a:latin typeface="Arial" panose="020B0604020202020204" pitchFamily="34" charset="0"/>
              </a:rPr>
              <a:t>R-factor Gap</a:t>
            </a:r>
          </a:p>
          <a:p>
            <a:pPr lvl="2">
              <a:spcAft>
                <a:spcPts val="600"/>
              </a:spcAft>
            </a:pPr>
            <a:r>
              <a:rPr lang="en-US" sz="2400" dirty="0" smtClean="0">
                <a:latin typeface="Arial" panose="020B0604020202020204" pitchFamily="34" charset="0"/>
              </a:rPr>
              <a:t>Limited representation</a:t>
            </a:r>
            <a:endParaRPr lang="en-US" sz="2400" dirty="0">
              <a:latin typeface="Arial" panose="020B0604020202020204" pitchFamily="34" charset="0"/>
            </a:endParaRPr>
          </a:p>
        </p:txBody>
      </p:sp>
      <p:pic>
        <p:nvPicPr>
          <p:cNvPr id="164866" name="Picture 2" descr="When you earnestly believe you can compensate for a lack of skill by doubling your efforts, there's no end to what you can't do."/>
          <p:cNvPicPr>
            <a:picLocks noChangeAspect="1" noChangeArrowheads="1"/>
          </p:cNvPicPr>
          <p:nvPr/>
        </p:nvPicPr>
        <p:blipFill rotWithShape="1">
          <a:blip r:embed="rId2">
            <a:extLst>
              <a:ext uri="{28A0092B-C50C-407E-A947-70E740481C1C}">
                <a14:useLocalDpi xmlns:a14="http://schemas.microsoft.com/office/drawing/2010/main" val="0"/>
              </a:ext>
            </a:extLst>
          </a:blip>
          <a:srcRect l="30859" t="6989" r="30242" b="26437"/>
          <a:stretch/>
        </p:blipFill>
        <p:spPr bwMode="auto">
          <a:xfrm>
            <a:off x="381001" y="2974925"/>
            <a:ext cx="2286000" cy="275844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685800" y="145335"/>
            <a:ext cx="7772400" cy="1988265"/>
          </a:xfrm>
        </p:spPr>
        <p:txBody>
          <a:bodyPr>
            <a:normAutofit fontScale="90000"/>
          </a:bodyPr>
          <a:lstStyle/>
          <a:p>
            <a:r>
              <a:rPr lang="en-US" sz="4800" b="1" dirty="0" smtClean="0"/>
              <a:t>Grand Challenges in Structural Biology for the 21</a:t>
            </a:r>
            <a:r>
              <a:rPr lang="en-US" sz="4800" b="1" baseline="30000" dirty="0" smtClean="0"/>
              <a:t>st</a:t>
            </a:r>
            <a:r>
              <a:rPr lang="en-US" sz="4800" b="1" dirty="0" smtClean="0"/>
              <a:t> Century</a:t>
            </a:r>
            <a:endParaRPr lang="en-US" sz="4800" b="1" dirty="0"/>
          </a:p>
        </p:txBody>
      </p:sp>
    </p:spTree>
    <p:extLst>
      <p:ext uri="{BB962C8B-B14F-4D97-AF65-F5344CB8AC3E}">
        <p14:creationId xmlns:p14="http://schemas.microsoft.com/office/powerpoint/2010/main" val="30047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3250" y="2632025"/>
            <a:ext cx="645795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chemeClr val="accent2">
                    <a:lumMod val="75000"/>
                  </a:schemeClr>
                </a:solidFill>
                <a:latin typeface="Arial" panose="020B0604020202020204" pitchFamily="34" charset="0"/>
              </a:rPr>
              <a:t>Phase Problem</a:t>
            </a:r>
            <a:endParaRPr lang="en-US" sz="4400" dirty="0" smtClean="0">
              <a:solidFill>
                <a:schemeClr val="accent2">
                  <a:lumMod val="75000"/>
                </a:schemeClr>
              </a:solidFill>
              <a:latin typeface="Arial" panose="020B0604020202020204" pitchFamily="34" charset="0"/>
            </a:endParaRPr>
          </a:p>
          <a:p>
            <a:pPr>
              <a:spcAft>
                <a:spcPts val="600"/>
              </a:spcAft>
            </a:pPr>
            <a:r>
              <a:rPr lang="en-US" sz="2400" dirty="0" smtClean="0">
                <a:latin typeface="Arial" panose="020B0604020202020204" pitchFamily="34" charset="0"/>
              </a:rPr>
              <a:t>	detector calibration</a:t>
            </a:r>
            <a:endParaRPr lang="en-US" sz="2400" dirty="0">
              <a:latin typeface="Arial" panose="020B0604020202020204" pitchFamily="34" charset="0"/>
            </a:endParaRPr>
          </a:p>
          <a:p>
            <a:pPr marL="285750" indent="-285750">
              <a:spcAft>
                <a:spcPts val="600"/>
              </a:spcAft>
              <a:buFont typeface="Wingdings" panose="05000000000000000000" pitchFamily="2" charset="2"/>
              <a:buChar char="§"/>
            </a:pPr>
            <a:r>
              <a:rPr lang="en-US" sz="4400" dirty="0" smtClean="0">
                <a:solidFill>
                  <a:schemeClr val="bg1">
                    <a:lumMod val="75000"/>
                  </a:schemeClr>
                </a:solidFill>
                <a:latin typeface="Arial" panose="020B0604020202020204" pitchFamily="34" charset="0"/>
              </a:rPr>
              <a:t>Amplitude Problem</a:t>
            </a:r>
          </a:p>
          <a:p>
            <a:pPr lvl="2">
              <a:spcAft>
                <a:spcPts val="600"/>
              </a:spcAft>
            </a:pPr>
            <a:r>
              <a:rPr lang="en-US" sz="2400" dirty="0" smtClean="0">
                <a:solidFill>
                  <a:schemeClr val="bg1">
                    <a:lumMod val="75000"/>
                  </a:schemeClr>
                </a:solidFill>
                <a:latin typeface="Arial" panose="020B0604020202020204" pitchFamily="34" charset="0"/>
              </a:rPr>
              <a:t>disorder</a:t>
            </a:r>
          </a:p>
          <a:p>
            <a:pPr marL="285750" indent="-285750">
              <a:spcAft>
                <a:spcPts val="600"/>
              </a:spcAft>
              <a:buFont typeface="Wingdings" panose="05000000000000000000" pitchFamily="2" charset="2"/>
              <a:buChar char="§"/>
            </a:pPr>
            <a:r>
              <a:rPr lang="en-US" sz="4400" dirty="0" smtClean="0">
                <a:solidFill>
                  <a:schemeClr val="bg1">
                    <a:lumMod val="75000"/>
                  </a:schemeClr>
                </a:solidFill>
                <a:latin typeface="Arial" panose="020B0604020202020204" pitchFamily="34" charset="0"/>
              </a:rPr>
              <a:t>R-factor Gap</a:t>
            </a:r>
          </a:p>
          <a:p>
            <a:pPr lvl="2">
              <a:spcAft>
                <a:spcPts val="600"/>
              </a:spcAft>
            </a:pPr>
            <a:r>
              <a:rPr lang="en-US" sz="2400" dirty="0" smtClean="0">
                <a:solidFill>
                  <a:schemeClr val="bg1">
                    <a:lumMod val="75000"/>
                  </a:schemeClr>
                </a:solidFill>
                <a:latin typeface="Arial" panose="020B0604020202020204" pitchFamily="34" charset="0"/>
              </a:rPr>
              <a:t>Limited representation</a:t>
            </a:r>
            <a:endParaRPr lang="en-US" sz="2400" dirty="0">
              <a:solidFill>
                <a:schemeClr val="bg1">
                  <a:lumMod val="75000"/>
                </a:schemeClr>
              </a:solidFill>
              <a:latin typeface="Arial" panose="020B0604020202020204" pitchFamily="34" charset="0"/>
            </a:endParaRPr>
          </a:p>
        </p:txBody>
      </p:sp>
      <p:pic>
        <p:nvPicPr>
          <p:cNvPr id="164866" name="Picture 2" descr="When you earnestly believe you can compensate for a lack of skill by doubling your efforts, there's no end to what you can't do."/>
          <p:cNvPicPr>
            <a:picLocks noChangeAspect="1" noChangeArrowheads="1"/>
          </p:cNvPicPr>
          <p:nvPr/>
        </p:nvPicPr>
        <p:blipFill rotWithShape="1">
          <a:blip r:embed="rId2">
            <a:extLst>
              <a:ext uri="{28A0092B-C50C-407E-A947-70E740481C1C}">
                <a14:useLocalDpi xmlns:a14="http://schemas.microsoft.com/office/drawing/2010/main" val="0"/>
              </a:ext>
            </a:extLst>
          </a:blip>
          <a:srcRect l="30859" t="6989" r="30242" b="26437"/>
          <a:stretch/>
        </p:blipFill>
        <p:spPr bwMode="auto">
          <a:xfrm>
            <a:off x="381001" y="2974925"/>
            <a:ext cx="2286000" cy="275844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685800" y="145335"/>
            <a:ext cx="7772400" cy="1988265"/>
          </a:xfrm>
        </p:spPr>
        <p:txBody>
          <a:bodyPr>
            <a:normAutofit fontScale="90000"/>
          </a:bodyPr>
          <a:lstStyle/>
          <a:p>
            <a:r>
              <a:rPr lang="en-US" sz="4800" b="1" dirty="0" smtClean="0"/>
              <a:t>Grand Challenges in Structural Biology for the 21</a:t>
            </a:r>
            <a:r>
              <a:rPr lang="en-US" sz="4800" b="1" baseline="30000" dirty="0" smtClean="0"/>
              <a:t>st</a:t>
            </a:r>
            <a:r>
              <a:rPr lang="en-US" sz="4800" b="1" dirty="0" smtClean="0"/>
              <a:t> Century</a:t>
            </a:r>
            <a:endParaRPr lang="en-US" sz="4800" b="1" dirty="0"/>
          </a:p>
        </p:txBody>
      </p:sp>
    </p:spTree>
    <p:extLst>
      <p:ext uri="{BB962C8B-B14F-4D97-AF65-F5344CB8AC3E}">
        <p14:creationId xmlns:p14="http://schemas.microsoft.com/office/powerpoint/2010/main" val="1473577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29" name="Object 3"/>
          <p:cNvGraphicFramePr>
            <a:graphicFrameLocks noGrp="1" noChangeAspect="1"/>
          </p:cNvGraphicFramePr>
          <p:nvPr>
            <p:ph type="chart" idx="1"/>
            <p:extLst>
              <p:ext uri="{D42A27DB-BD31-4B8C-83A1-F6EECF244321}">
                <p14:modId xmlns:p14="http://schemas.microsoft.com/office/powerpoint/2010/main" val="2834483485"/>
              </p:ext>
            </p:extLst>
          </p:nvPr>
        </p:nvGraphicFramePr>
        <p:xfrm>
          <a:off x="762000" y="654050"/>
          <a:ext cx="7627938" cy="5973763"/>
        </p:xfrm>
        <a:graphic>
          <a:graphicData uri="http://schemas.openxmlformats.org/presentationml/2006/ole">
            <mc:AlternateContent xmlns:mc="http://schemas.openxmlformats.org/markup-compatibility/2006">
              <mc:Choice xmlns:v="urn:schemas-microsoft-com:vml" Requires="v">
                <p:oleObj spid="_x0000_s2093" name="Worksheet" r:id="rId4" imgW="8172460" imgH="6400935" progId="Excel.Sheet.8">
                  <p:embed/>
                </p:oleObj>
              </mc:Choice>
              <mc:Fallback>
                <p:oleObj name="Worksheet" r:id="rId4" imgW="8172460" imgH="6400935" progId="Excel.Sheet.8">
                  <p:embed/>
                  <p:pic>
                    <p:nvPicPr>
                      <p:cNvPr id="0" name=""/>
                      <p:cNvPicPr>
                        <a:picLocks noGrp="1" noChangeAspect="1" noChangeArrowheads="1"/>
                      </p:cNvPicPr>
                      <p:nvPr/>
                    </p:nvPicPr>
                    <p:blipFill>
                      <a:blip r:embed="rId5"/>
                      <a:srcRect/>
                      <a:stretch>
                        <a:fillRect/>
                      </a:stretch>
                    </p:blipFill>
                    <p:spPr bwMode="auto">
                      <a:xfrm>
                        <a:off x="762000" y="654050"/>
                        <a:ext cx="7627938" cy="5973763"/>
                      </a:xfrm>
                      <a:prstGeom prst="rect">
                        <a:avLst/>
                      </a:prstGeom>
                      <a:noFill/>
                      <a:extLst/>
                    </p:spPr>
                  </p:pic>
                </p:oleObj>
              </mc:Fallback>
            </mc:AlternateContent>
          </a:graphicData>
        </a:graphic>
      </p:graphicFrame>
      <p:sp>
        <p:nvSpPr>
          <p:cNvPr id="22530" name="Text Box 4"/>
          <p:cNvSpPr txBox="1">
            <a:spLocks noChangeArrowheads="1"/>
          </p:cNvSpPr>
          <p:nvPr/>
        </p:nvSpPr>
        <p:spPr bwMode="auto">
          <a:xfrm rot="-5400000">
            <a:off x="-446087" y="2819400"/>
            <a:ext cx="1563687" cy="366713"/>
          </a:xfrm>
          <a:prstGeom prst="rect">
            <a:avLst/>
          </a:prstGeom>
          <a:noFill/>
          <a:ln w="9525">
            <a:noFill/>
            <a:miter lim="800000"/>
            <a:headEnd/>
            <a:tailEnd/>
          </a:ln>
        </p:spPr>
        <p:txBody>
          <a:bodyPr wrap="none">
            <a:spAutoFit/>
          </a:bodyPr>
          <a:lstStyle/>
          <a:p>
            <a:r>
              <a:rPr lang="en-US" altLang="en-US" b="1" dirty="0">
                <a:solidFill>
                  <a:srgbClr val="FF0000"/>
                </a:solidFill>
                <a:latin typeface="Arial" panose="020B0604020202020204" pitchFamily="34" charset="0"/>
                <a:cs typeface="Arial" panose="020B0604020202020204" pitchFamily="34" charset="0"/>
              </a:rPr>
              <a:t>images x 10</a:t>
            </a:r>
            <a:r>
              <a:rPr lang="en-US" altLang="en-US" b="1" baseline="30000" dirty="0">
                <a:solidFill>
                  <a:srgbClr val="FF0000"/>
                </a:solidFill>
                <a:latin typeface="Arial" panose="020B0604020202020204" pitchFamily="34" charset="0"/>
                <a:cs typeface="Arial" panose="020B0604020202020204" pitchFamily="34" charset="0"/>
              </a:rPr>
              <a:t>6</a:t>
            </a:r>
          </a:p>
        </p:txBody>
      </p:sp>
      <p:sp>
        <p:nvSpPr>
          <p:cNvPr id="22531" name="TextBox 2"/>
          <p:cNvSpPr txBox="1">
            <a:spLocks noChangeArrowheads="1"/>
          </p:cNvSpPr>
          <p:nvPr/>
        </p:nvSpPr>
        <p:spPr bwMode="auto">
          <a:xfrm>
            <a:off x="7829550" y="653373"/>
            <a:ext cx="813043" cy="4955203"/>
          </a:xfrm>
          <a:prstGeom prst="rect">
            <a:avLst/>
          </a:prstGeom>
          <a:noFill/>
          <a:ln w="9525">
            <a:noFill/>
            <a:miter lim="800000"/>
            <a:headEnd/>
            <a:tailEnd/>
          </a:ln>
        </p:spPr>
        <p:txBody>
          <a:bodyPr wrap="none">
            <a:spAutoFit/>
          </a:bodyPr>
          <a:lstStyle/>
          <a:p>
            <a:r>
              <a:rPr lang="en-US" sz="2200" b="1" dirty="0">
                <a:solidFill>
                  <a:srgbClr val="0000CC"/>
                </a:solidFill>
                <a:latin typeface="Arial" panose="020B0604020202020204" pitchFamily="34" charset="0"/>
                <a:cs typeface="Arial" panose="020B0604020202020204" pitchFamily="34" charset="0"/>
              </a:rPr>
              <a:t>1250</a:t>
            </a:r>
          </a:p>
          <a:p>
            <a:r>
              <a:rPr lang="en-US" sz="3600" b="1" dirty="0">
                <a:solidFill>
                  <a:srgbClr val="0000CC"/>
                </a:solidFill>
                <a:latin typeface="Arial" panose="020B0604020202020204" pitchFamily="34" charset="0"/>
                <a:cs typeface="Arial" panose="020B0604020202020204" pitchFamily="34" charset="0"/>
              </a:rPr>
              <a:t> </a:t>
            </a:r>
            <a:endParaRPr lang="en-US" sz="28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1000</a:t>
            </a:r>
          </a:p>
          <a:p>
            <a:r>
              <a:rPr lang="en-US" sz="3600" b="1" dirty="0" smtClean="0">
                <a:solidFill>
                  <a:srgbClr val="0000CC"/>
                </a:solidFill>
                <a:latin typeface="Arial" panose="020B0604020202020204" pitchFamily="34" charset="0"/>
                <a:cs typeface="Arial" panose="020B0604020202020204" pitchFamily="34" charset="0"/>
              </a:rPr>
              <a:t> </a:t>
            </a:r>
            <a:endParaRPr lang="en-US" sz="24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750</a:t>
            </a:r>
          </a:p>
          <a:p>
            <a:r>
              <a:rPr lang="en-US" sz="4000" b="1" dirty="0" smtClean="0">
                <a:solidFill>
                  <a:srgbClr val="0000CC"/>
                </a:solidFill>
                <a:latin typeface="Arial" panose="020B0604020202020204" pitchFamily="34" charset="0"/>
                <a:cs typeface="Arial" panose="020B0604020202020204" pitchFamily="34" charset="0"/>
              </a:rPr>
              <a:t> </a:t>
            </a:r>
            <a:endParaRPr lang="en-US" sz="40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500</a:t>
            </a:r>
          </a:p>
          <a:p>
            <a:r>
              <a:rPr lang="en-US" sz="3600" b="1" dirty="0" smtClean="0">
                <a:solidFill>
                  <a:srgbClr val="0000CC"/>
                </a:solidFill>
                <a:latin typeface="Arial" panose="020B0604020202020204" pitchFamily="34" charset="0"/>
                <a:cs typeface="Arial" panose="020B0604020202020204" pitchFamily="34" charset="0"/>
              </a:rPr>
              <a:t> </a:t>
            </a:r>
            <a:endParaRPr lang="en-US" sz="22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250</a:t>
            </a:r>
          </a:p>
          <a:p>
            <a:r>
              <a:rPr lang="en-US" sz="3600" b="1" dirty="0" smtClean="0">
                <a:solidFill>
                  <a:srgbClr val="0000CC"/>
                </a:solidFill>
                <a:latin typeface="Arial" panose="020B0604020202020204" pitchFamily="34" charset="0"/>
                <a:cs typeface="Arial" panose="020B0604020202020204" pitchFamily="34" charset="0"/>
              </a:rPr>
              <a:t> </a:t>
            </a:r>
            <a:endParaRPr lang="en-US" sz="22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0</a:t>
            </a:r>
          </a:p>
        </p:txBody>
      </p:sp>
      <p:sp>
        <p:nvSpPr>
          <p:cNvPr id="22532" name="Text Box 4"/>
          <p:cNvSpPr txBox="1">
            <a:spLocks noChangeArrowheads="1"/>
          </p:cNvSpPr>
          <p:nvPr/>
        </p:nvSpPr>
        <p:spPr bwMode="auto">
          <a:xfrm rot="-5400000">
            <a:off x="7909719" y="2893219"/>
            <a:ext cx="1479550" cy="366712"/>
          </a:xfrm>
          <a:prstGeom prst="rect">
            <a:avLst/>
          </a:prstGeom>
          <a:noFill/>
          <a:ln w="9525">
            <a:noFill/>
            <a:miter lim="800000"/>
            <a:headEnd/>
            <a:tailEnd/>
          </a:ln>
        </p:spPr>
        <p:txBody>
          <a:bodyPr wrap="none">
            <a:spAutoFit/>
          </a:bodyPr>
          <a:lstStyle/>
          <a:p>
            <a:r>
              <a:rPr lang="en-US" altLang="en-US" b="1" dirty="0">
                <a:solidFill>
                  <a:srgbClr val="0000CC"/>
                </a:solidFill>
                <a:latin typeface="Arial" panose="020B0604020202020204" pitchFamily="34" charset="0"/>
                <a:cs typeface="Arial" panose="020B0604020202020204" pitchFamily="34" charset="0"/>
              </a:rPr>
              <a:t>PDB entries</a:t>
            </a:r>
            <a:endParaRPr lang="en-US" altLang="en-US" b="1" baseline="30000" dirty="0">
              <a:solidFill>
                <a:srgbClr val="0000CC"/>
              </a:solidFill>
              <a:latin typeface="Arial" panose="020B0604020202020204" pitchFamily="34" charset="0"/>
              <a:cs typeface="Arial" panose="020B0604020202020204" pitchFamily="34" charset="0"/>
            </a:endParaRPr>
          </a:p>
        </p:txBody>
      </p:sp>
      <p:sp>
        <p:nvSpPr>
          <p:cNvPr id="6" name="Rectangle 37"/>
          <p:cNvSpPr>
            <a:spLocks noGrp="1" noChangeArrowheads="1"/>
          </p:cNvSpPr>
          <p:nvPr>
            <p:ph type="title"/>
          </p:nvPr>
        </p:nvSpPr>
        <p:spPr>
          <a:xfrm>
            <a:off x="0" y="1"/>
            <a:ext cx="8025063" cy="1034716"/>
          </a:xfrm>
          <a:noFill/>
          <a:ln/>
        </p:spPr>
        <p:txBody>
          <a:bodyPr>
            <a:normAutofit fontScale="90000"/>
          </a:bodyPr>
          <a:lstStyle/>
          <a:p>
            <a:r>
              <a:rPr lang="en-US" altLang="en-US" dirty="0" smtClean="0"/>
              <a:t>Measured success rate: ALS 8.3.1</a:t>
            </a:r>
            <a:endParaRPr lang="en-US" altLang="en-US" dirty="0"/>
          </a:p>
        </p:txBody>
      </p:sp>
    </p:spTree>
    <p:extLst>
      <p:ext uri="{BB962C8B-B14F-4D97-AF65-F5344CB8AC3E}">
        <p14:creationId xmlns:p14="http://schemas.microsoft.com/office/powerpoint/2010/main" val="1646354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3480925" y="786718"/>
            <a:ext cx="2212465" cy="369332"/>
          </a:xfrm>
          <a:prstGeom prst="rect">
            <a:avLst/>
          </a:prstGeom>
        </p:spPr>
        <p:txBody>
          <a:bodyPr wrap="none">
            <a:spAutoFit/>
          </a:bodyPr>
          <a:lstStyle/>
          <a:p>
            <a:r>
              <a:rPr lang="en-US" dirty="0">
                <a:solidFill>
                  <a:srgbClr val="000000"/>
                </a:solidFill>
              </a:rPr>
              <a:t>~3x10</a:t>
            </a:r>
            <a:r>
              <a:rPr lang="en-US" baseline="30000" dirty="0">
                <a:solidFill>
                  <a:srgbClr val="000000"/>
                </a:solidFill>
              </a:rPr>
              <a:t>5</a:t>
            </a:r>
            <a:r>
              <a:rPr lang="en-US" dirty="0">
                <a:solidFill>
                  <a:srgbClr val="000000"/>
                </a:solidFill>
              </a:rPr>
              <a:t> </a:t>
            </a:r>
            <a:r>
              <a:rPr lang="en-US" dirty="0" smtClean="0">
                <a:solidFill>
                  <a:srgbClr val="000000"/>
                </a:solidFill>
              </a:rPr>
              <a:t>photon/pixel</a:t>
            </a:r>
            <a:endParaRPr lang="en-US" dirty="0">
              <a:solidFill>
                <a:srgbClr val="000000"/>
              </a:solidFill>
            </a:endParaRPr>
          </a:p>
        </p:txBody>
      </p:sp>
      <p:sp>
        <p:nvSpPr>
          <p:cNvPr id="31"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subtract smooth baseline</a:t>
            </a:r>
            <a:endParaRPr lang="en-US" kern="0" dirty="0">
              <a:solidFill>
                <a:srgbClr val="000000"/>
              </a:solidFill>
            </a:endParaRPr>
          </a:p>
        </p:txBody>
      </p:sp>
    </p:spTree>
    <p:extLst>
      <p:ext uri="{BB962C8B-B14F-4D97-AF65-F5344CB8AC3E}">
        <p14:creationId xmlns:p14="http://schemas.microsoft.com/office/powerpoint/2010/main" val="200618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32071391"/>
              </p:ext>
            </p:extLst>
          </p:nvPr>
        </p:nvGraphicFramePr>
        <p:xfrm>
          <a:off x="400958" y="928919"/>
          <a:ext cx="8242301" cy="5468112"/>
        </p:xfrm>
        <a:graphic>
          <a:graphicData uri="http://schemas.openxmlformats.org/drawingml/2006/table">
            <a:tbl>
              <a:tblPr firstRow="1" firstCol="1" bandRow="1">
                <a:tableStyleId>{5C22544A-7EE6-4342-B048-85BDC9FD1C3A}</a:tableStyleId>
              </a:tblPr>
              <a:tblGrid>
                <a:gridCol w="3331525"/>
                <a:gridCol w="1816796"/>
                <a:gridCol w="1507399"/>
                <a:gridCol w="1586581"/>
              </a:tblGrid>
              <a:tr h="724603">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Source of error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realistic</a:t>
                      </a:r>
                      <a:endParaRPr lang="en-US" sz="32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simulation</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No SHSSS</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Perfect detector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Photon counting</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Shutter jitter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Beam flicker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Sample absorption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Radiation damage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Imperfect spindle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vignette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93540">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Corner correction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solidFill>
                            <a:srgbClr val="FFAFAF"/>
                          </a:solidFill>
                          <a:effectLst/>
                          <a:latin typeface="Arial" panose="020B0604020202020204" pitchFamily="34" charset="0"/>
                          <a:cs typeface="Arial" panose="020B0604020202020204" pitchFamily="34" charset="0"/>
                        </a:rPr>
                        <a:t>SHSSS</a:t>
                      </a:r>
                      <a:endParaRPr lang="en-US" sz="3200" dirty="0">
                        <a:solidFill>
                          <a:srgbClr val="FFAFAF"/>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err="1">
                          <a:effectLst/>
                          <a:latin typeface="Arial" panose="020B0604020202020204" pitchFamily="34" charset="0"/>
                          <a:cs typeface="Arial" panose="020B0604020202020204" pitchFamily="34" charset="0"/>
                        </a:rPr>
                        <a:t>R</a:t>
                      </a:r>
                      <a:r>
                        <a:rPr lang="en-US" sz="2400" baseline="-25000" dirty="0" err="1">
                          <a:effectLst/>
                          <a:latin typeface="Arial" panose="020B0604020202020204" pitchFamily="34" charset="0"/>
                          <a:cs typeface="Arial" panose="020B0604020202020204" pitchFamily="34" charset="0"/>
                        </a:rPr>
                        <a:t>meas</a:t>
                      </a:r>
                      <a:r>
                        <a:rPr lang="en-US" sz="2400" dirty="0">
                          <a:effectLst/>
                          <a:latin typeface="Arial" panose="020B0604020202020204" pitchFamily="34" charset="0"/>
                          <a:cs typeface="Arial" panose="020B0604020202020204" pitchFamily="34" charset="0"/>
                        </a:rPr>
                        <a:t> (∞-10 Å)</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I/σ asymptotic</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26.8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74.2</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81.0</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3" name="TextBox 2"/>
          <p:cNvSpPr txBox="1"/>
          <p:nvPr/>
        </p:nvSpPr>
        <p:spPr>
          <a:xfrm>
            <a:off x="0" y="97974"/>
            <a:ext cx="9144000" cy="769441"/>
          </a:xfrm>
          <a:prstGeom prst="rect">
            <a:avLst/>
          </a:prstGeom>
          <a:noFill/>
        </p:spPr>
        <p:txBody>
          <a:bodyPr wrap="square" rtlCol="0">
            <a:spAutoFit/>
          </a:bodyPr>
          <a:lstStyle/>
          <a:p>
            <a:r>
              <a:rPr lang="en-US" sz="4400" dirty="0" smtClean="0">
                <a:solidFill>
                  <a:prstClr val="black"/>
                </a:solidFill>
                <a:latin typeface="Arial" panose="020B0604020202020204" pitchFamily="34" charset="0"/>
                <a:cs typeface="Arial" panose="020B0604020202020204" pitchFamily="34" charset="0"/>
              </a:rPr>
              <a:t>SHSSS: necessary and sufficient</a:t>
            </a:r>
            <a:endParaRPr lang="en-US" sz="4400"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2989944" y="6488668"/>
            <a:ext cx="6154056" cy="646331"/>
          </a:xfrm>
          <a:prstGeom prst="rect">
            <a:avLst/>
          </a:prstGeom>
        </p:spPr>
        <p:txBody>
          <a:bodyPr wrap="square">
            <a:spAutoFit/>
          </a:bodyPr>
          <a:lstStyle/>
          <a:p>
            <a:r>
              <a:rPr lang="en-US" dirty="0">
                <a:solidFill>
                  <a:prstClr val="black"/>
                </a:solidFill>
                <a:latin typeface="Arial" panose="020B0604020202020204" pitchFamily="34" charset="0"/>
              </a:rPr>
              <a:t>Holton </a:t>
            </a:r>
            <a:r>
              <a:rPr lang="en-US" i="1" dirty="0" smtClean="0">
                <a:solidFill>
                  <a:prstClr val="black"/>
                </a:solidFill>
                <a:latin typeface="Arial" panose="020B0604020202020204" pitchFamily="34" charset="0"/>
              </a:rPr>
              <a:t>et al</a:t>
            </a:r>
            <a:r>
              <a:rPr lang="en-US" dirty="0" smtClean="0">
                <a:solidFill>
                  <a:prstClr val="black"/>
                </a:solidFill>
                <a:latin typeface="Arial" panose="020B0604020202020204" pitchFamily="34" charset="0"/>
              </a:rPr>
              <a:t> (2014) "R-factor gap", </a:t>
            </a:r>
            <a:r>
              <a:rPr lang="en-US" i="1" dirty="0">
                <a:solidFill>
                  <a:prstClr val="black"/>
                </a:solidFill>
                <a:latin typeface="Arial" panose="020B0604020202020204" pitchFamily="34" charset="0"/>
              </a:rPr>
              <a:t>FEBS Journal</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281</a:t>
            </a:r>
            <a:r>
              <a:rPr lang="en-US" dirty="0">
                <a:solidFill>
                  <a:prstClr val="black"/>
                </a:solidFill>
                <a:latin typeface="Arial" panose="020B0604020202020204" pitchFamily="34" charset="0"/>
              </a:rPr>
              <a:t>, 4046-4060. </a:t>
            </a:r>
          </a:p>
        </p:txBody>
      </p:sp>
      <p:sp>
        <p:nvSpPr>
          <p:cNvPr id="4" name="Rectangle 3"/>
          <p:cNvSpPr/>
          <p:nvPr/>
        </p:nvSpPr>
        <p:spPr>
          <a:xfrm>
            <a:off x="7068457" y="870857"/>
            <a:ext cx="20755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 name="Rectangle 6"/>
          <p:cNvSpPr/>
          <p:nvPr/>
        </p:nvSpPr>
        <p:spPr>
          <a:xfrm>
            <a:off x="5544457" y="863600"/>
            <a:ext cx="37519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230634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211080009"/>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33822"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Required signal-to-noise (I/</a:t>
            </a:r>
            <a:r>
              <a:rPr lang="el-GR" altLang="en-US" sz="2800" b="1" dirty="0" smtClean="0">
                <a:solidFill>
                  <a:prstClr val="black"/>
                </a:solidFill>
                <a:latin typeface="Arial" panose="020B0604020202020204" pitchFamily="34" charset="0"/>
              </a:rPr>
              <a:t>σ</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Solve-able proteins (%)</a:t>
            </a:r>
            <a:endParaRPr lang="en-US" altLang="en-US" sz="2800" b="1" dirty="0">
              <a:solidFill>
                <a:prstClr val="black"/>
              </a:solidFill>
              <a:latin typeface="Arial" panose="020B0604020202020204" pitchFamily="34"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a:r>
                <a:rPr lang="en-US" sz="2000" b="1" dirty="0" smtClean="0">
                  <a:solidFill>
                    <a:prstClr val="black"/>
                  </a:solidFill>
                  <a:cs typeface="Arial" panose="020B0604020202020204" pitchFamily="34" charset="0"/>
                </a:rPr>
                <a:t>Current</a:t>
              </a:r>
            </a:p>
            <a:p>
              <a:pPr algn="ctr"/>
              <a:r>
                <a:rPr lang="en-US" sz="2000" b="1" dirty="0" smtClean="0">
                  <a:solidFill>
                    <a:prstClr val="black"/>
                  </a:solidFill>
                  <a:cs typeface="Arial" panose="020B0604020202020204" pitchFamily="34" charset="0"/>
                </a:rPr>
                <a:t>technology</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a:r>
                <a:rPr lang="en-US" sz="2400" b="1" dirty="0" smtClean="0">
                  <a:solidFill>
                    <a:prstClr val="black"/>
                  </a:solidFill>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r>
              <a:rPr lang="en-US" sz="4400" dirty="0" smtClean="0">
                <a:solidFill>
                  <a:srgbClr val="000000"/>
                </a:solidFill>
                <a:cs typeface="Arial" panose="020B0604020202020204" pitchFamily="34" charset="0"/>
              </a:rPr>
              <a:t>Threshold of a revolution in phasing</a:t>
            </a:r>
            <a:endParaRPr lang="en-US" sz="4400" dirty="0">
              <a:solidFill>
                <a:srgbClr val="000000"/>
              </a:solidFill>
              <a:cs typeface="Arial" panose="020B0604020202020204" pitchFamily="34" charset="0"/>
            </a:endParaRPr>
          </a:p>
        </p:txBody>
      </p:sp>
    </p:spTree>
    <p:extLst>
      <p:ext uri="{BB962C8B-B14F-4D97-AF65-F5344CB8AC3E}">
        <p14:creationId xmlns:p14="http://schemas.microsoft.com/office/powerpoint/2010/main" val="1377256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The 6</a:t>
            </a:r>
            <a:r>
              <a:rPr lang="en-US" baseline="30000" dirty="0" smtClean="0"/>
              <a:t>th</a:t>
            </a:r>
            <a:r>
              <a:rPr lang="en-US" dirty="0" smtClean="0"/>
              <a:t> detector</a:t>
            </a:r>
            <a:endParaRPr lang="en-US" dirty="0"/>
          </a:p>
        </p:txBody>
      </p:sp>
      <p:pic>
        <p:nvPicPr>
          <p:cNvPr id="32770" name="Picture 2" descr="https://www.dectris.com/tl_files/root/company/dectris_ltd/history/PILATUS6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68755"/>
            <a:ext cx="5257800" cy="538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226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32113"/>
          </a:xfrm>
        </p:spPr>
        <p:txBody>
          <a:bodyPr/>
          <a:lstStyle/>
          <a:p>
            <a:r>
              <a:rPr lang="en-US" sz="3600" b="1" dirty="0" smtClean="0"/>
              <a:t>Grand Challenges in Structural Biology</a:t>
            </a:r>
            <a:endParaRPr lang="en-US" sz="3600" b="1" dirty="0"/>
          </a:p>
        </p:txBody>
      </p:sp>
      <p:sp>
        <p:nvSpPr>
          <p:cNvPr id="3" name="TextBox 2"/>
          <p:cNvSpPr txBox="1"/>
          <p:nvPr/>
        </p:nvSpPr>
        <p:spPr>
          <a:xfrm>
            <a:off x="217714" y="1277270"/>
            <a:ext cx="8621486" cy="4062651"/>
          </a:xfrm>
          <a:prstGeom prst="rect">
            <a:avLst/>
          </a:prstGeom>
          <a:noFill/>
        </p:spPr>
        <p:txBody>
          <a:bodyPr wrap="square" rtlCol="0">
            <a:spAutoFit/>
          </a:bodyPr>
          <a:lstStyle/>
          <a:p>
            <a:pPr algn="ctr">
              <a:spcAft>
                <a:spcPts val="600"/>
              </a:spcAft>
            </a:pPr>
            <a:r>
              <a:rPr lang="pt-BR" sz="4400" dirty="0" smtClean="0">
                <a:solidFill>
                  <a:srgbClr val="333399">
                    <a:lumMod val="75000"/>
                  </a:srgbClr>
                </a:solidFill>
              </a:rPr>
              <a:t>Phase Problem</a:t>
            </a:r>
            <a:endParaRPr lang="en-US" sz="4400" dirty="0">
              <a:solidFill>
                <a:srgbClr val="333399">
                  <a:lumMod val="75000"/>
                </a:srgbClr>
              </a:solidFill>
            </a:endParaRPr>
          </a:p>
          <a:p>
            <a:pPr algn="ctr">
              <a:spcAft>
                <a:spcPts val="600"/>
              </a:spcAft>
            </a:pPr>
            <a:r>
              <a:rPr lang="en-US" sz="2400" dirty="0" smtClean="0">
                <a:solidFill>
                  <a:srgbClr val="000000"/>
                </a:solidFill>
              </a:rPr>
              <a:t>Calibrate it out       </a:t>
            </a:r>
            <a:r>
              <a:rPr lang="en-US" sz="2400" dirty="0" smtClean="0">
                <a:solidFill>
                  <a:srgbClr val="FFFFFF">
                    <a:lumMod val="75000"/>
                  </a:srgbClr>
                </a:solidFill>
              </a:rPr>
              <a:t>boost the signal       average over it</a:t>
            </a:r>
            <a:endParaRPr lang="en-US" sz="2400" dirty="0">
              <a:solidFill>
                <a:srgbClr val="FFFFFF">
                  <a:lumMod val="75000"/>
                </a:srgbClr>
              </a:solidFill>
            </a:endParaRPr>
          </a:p>
          <a:p>
            <a:pPr algn="ctr">
              <a:spcAft>
                <a:spcPts val="600"/>
              </a:spcAft>
            </a:pPr>
            <a:r>
              <a:rPr lang="en-US" sz="4400" dirty="0" smtClean="0">
                <a:solidFill>
                  <a:srgbClr val="FFFFFF">
                    <a:lumMod val="75000"/>
                  </a:srgbClr>
                </a:solidFill>
              </a:rPr>
              <a:t>Amplitude Problem</a:t>
            </a:r>
          </a:p>
          <a:p>
            <a:pPr algn="ctr">
              <a:spcAft>
                <a:spcPts val="600"/>
              </a:spcAft>
            </a:pPr>
            <a:r>
              <a:rPr lang="en-US" sz="2400" dirty="0" smtClean="0">
                <a:solidFill>
                  <a:srgbClr val="FFFFFF">
                    <a:lumMod val="75000"/>
                  </a:srgbClr>
                </a:solidFill>
              </a:rPr>
              <a:t> </a:t>
            </a:r>
          </a:p>
          <a:p>
            <a:pPr algn="ctr">
              <a:spcAft>
                <a:spcPts val="600"/>
              </a:spcAft>
            </a:pPr>
            <a:r>
              <a:rPr lang="en-US" sz="2400" dirty="0" smtClean="0">
                <a:solidFill>
                  <a:srgbClr val="FFFFFF">
                    <a:lumMod val="75000"/>
                  </a:srgbClr>
                </a:solidFill>
              </a:rPr>
              <a:t> </a:t>
            </a:r>
          </a:p>
          <a:p>
            <a:pPr algn="ctr">
              <a:spcAft>
                <a:spcPts val="600"/>
              </a:spcAft>
            </a:pPr>
            <a:r>
              <a:rPr lang="en-US" sz="4400" dirty="0" smtClean="0">
                <a:solidFill>
                  <a:srgbClr val="FFFFFF">
                    <a:lumMod val="75000"/>
                  </a:srgbClr>
                </a:solidFill>
              </a:rPr>
              <a:t>R-factor Gap</a:t>
            </a:r>
          </a:p>
          <a:p>
            <a:pPr algn="ctr">
              <a:spcAft>
                <a:spcPts val="600"/>
              </a:spcAft>
            </a:pPr>
            <a:r>
              <a:rPr lang="en-US" sz="2400" dirty="0" smtClean="0">
                <a:solidFill>
                  <a:srgbClr val="000000"/>
                </a:solidFill>
              </a:rPr>
              <a:t> </a:t>
            </a:r>
            <a:endParaRPr lang="en-US" sz="2400" dirty="0">
              <a:solidFill>
                <a:srgbClr val="000000"/>
              </a:solidFill>
            </a:endParaRPr>
          </a:p>
        </p:txBody>
      </p:sp>
      <p:sp>
        <p:nvSpPr>
          <p:cNvPr id="4" name="Rectangle 3"/>
          <p:cNvSpPr/>
          <p:nvPr/>
        </p:nvSpPr>
        <p:spPr>
          <a:xfrm>
            <a:off x="0" y="6328230"/>
            <a:ext cx="9144000" cy="393954"/>
          </a:xfrm>
          <a:prstGeom prst="rect">
            <a:avLst/>
          </a:prstGeom>
        </p:spPr>
        <p:txBody>
          <a:bodyPr wrap="square">
            <a:spAutoFit/>
          </a:bodyPr>
          <a:lstStyle/>
          <a:p>
            <a:pPr>
              <a:lnSpc>
                <a:spcPct val="130000"/>
              </a:lnSpc>
            </a:pPr>
            <a:r>
              <a:rPr lang="en-US" altLang="en-US" sz="1600" b="1" dirty="0" smtClean="0">
                <a:solidFill>
                  <a:srgbClr val="000000"/>
                </a:solidFill>
                <a:latin typeface="Courier New" pitchFamily="49" charset="0"/>
              </a:rPr>
              <a:t>http://bl831.als.lbl.gov/~jamesh/powerpoint/Janelia_thresholds_2015.pptx</a:t>
            </a:r>
            <a:endParaRPr lang="en-US" altLang="en-US" sz="1600" b="1" dirty="0">
              <a:solidFill>
                <a:srgbClr val="000000"/>
              </a:solidFill>
              <a:latin typeface="Courier New" pitchFamily="49" charset="0"/>
            </a:endParaRPr>
          </a:p>
        </p:txBody>
      </p:sp>
    </p:spTree>
    <p:extLst>
      <p:ext uri="{BB962C8B-B14F-4D97-AF65-F5344CB8AC3E}">
        <p14:creationId xmlns:p14="http://schemas.microsoft.com/office/powerpoint/2010/main" val="758462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32113"/>
          </a:xfrm>
        </p:spPr>
        <p:txBody>
          <a:bodyPr/>
          <a:lstStyle/>
          <a:p>
            <a:r>
              <a:rPr lang="en-US" sz="3600" b="1" dirty="0" smtClean="0"/>
              <a:t>Grand Challenges in Structural Biology</a:t>
            </a:r>
            <a:endParaRPr lang="en-US" sz="3600" b="1" dirty="0"/>
          </a:p>
        </p:txBody>
      </p:sp>
      <p:sp>
        <p:nvSpPr>
          <p:cNvPr id="3" name="TextBox 2"/>
          <p:cNvSpPr txBox="1"/>
          <p:nvPr/>
        </p:nvSpPr>
        <p:spPr>
          <a:xfrm>
            <a:off x="217714" y="1277270"/>
            <a:ext cx="8621486" cy="4062651"/>
          </a:xfrm>
          <a:prstGeom prst="rect">
            <a:avLst/>
          </a:prstGeom>
          <a:noFill/>
        </p:spPr>
        <p:txBody>
          <a:bodyPr wrap="square" rtlCol="0">
            <a:spAutoFit/>
          </a:bodyPr>
          <a:lstStyle/>
          <a:p>
            <a:pPr algn="ctr">
              <a:spcAft>
                <a:spcPts val="600"/>
              </a:spcAft>
            </a:pPr>
            <a:r>
              <a:rPr lang="pt-BR" sz="4400" dirty="0" smtClean="0">
                <a:solidFill>
                  <a:srgbClr val="333399">
                    <a:lumMod val="75000"/>
                  </a:srgbClr>
                </a:solidFill>
              </a:rPr>
              <a:t>Phase Problem</a:t>
            </a:r>
            <a:endParaRPr lang="en-US" sz="4400" dirty="0">
              <a:solidFill>
                <a:srgbClr val="333399">
                  <a:lumMod val="75000"/>
                </a:srgbClr>
              </a:solidFill>
            </a:endParaRPr>
          </a:p>
          <a:p>
            <a:pPr algn="ctr">
              <a:spcAft>
                <a:spcPts val="600"/>
              </a:spcAft>
            </a:pPr>
            <a:r>
              <a:rPr lang="en-US" sz="2400" dirty="0" smtClean="0">
                <a:solidFill>
                  <a:srgbClr val="FFFFFF">
                    <a:lumMod val="75000"/>
                  </a:srgbClr>
                </a:solidFill>
              </a:rPr>
              <a:t>Calibrate it out       </a:t>
            </a:r>
            <a:r>
              <a:rPr lang="en-US" sz="2400" dirty="0" smtClean="0">
                <a:solidFill>
                  <a:srgbClr val="003300"/>
                </a:solidFill>
              </a:rPr>
              <a:t>boost the signal       </a:t>
            </a:r>
            <a:r>
              <a:rPr lang="en-US" sz="2400" dirty="0" smtClean="0">
                <a:solidFill>
                  <a:srgbClr val="FFFFFF">
                    <a:lumMod val="75000"/>
                  </a:srgbClr>
                </a:solidFill>
              </a:rPr>
              <a:t>average over it</a:t>
            </a:r>
            <a:endParaRPr lang="en-US" sz="2400" dirty="0">
              <a:solidFill>
                <a:srgbClr val="FFFFFF">
                  <a:lumMod val="75000"/>
                </a:srgbClr>
              </a:solidFill>
            </a:endParaRPr>
          </a:p>
          <a:p>
            <a:pPr algn="ctr">
              <a:spcAft>
                <a:spcPts val="600"/>
              </a:spcAft>
            </a:pPr>
            <a:r>
              <a:rPr lang="en-US" sz="4400" dirty="0" smtClean="0">
                <a:solidFill>
                  <a:srgbClr val="FFFFFF">
                    <a:lumMod val="75000"/>
                  </a:srgbClr>
                </a:solidFill>
              </a:rPr>
              <a:t>Amplitude Problem</a:t>
            </a:r>
          </a:p>
          <a:p>
            <a:pPr algn="ctr">
              <a:spcAft>
                <a:spcPts val="600"/>
              </a:spcAft>
            </a:pPr>
            <a:r>
              <a:rPr lang="en-US" sz="2400" dirty="0" smtClean="0">
                <a:solidFill>
                  <a:srgbClr val="FFFFFF">
                    <a:lumMod val="75000"/>
                  </a:srgbClr>
                </a:solidFill>
              </a:rPr>
              <a:t> </a:t>
            </a:r>
          </a:p>
          <a:p>
            <a:pPr algn="ctr">
              <a:spcAft>
                <a:spcPts val="600"/>
              </a:spcAft>
            </a:pPr>
            <a:r>
              <a:rPr lang="en-US" sz="2400" dirty="0" smtClean="0">
                <a:solidFill>
                  <a:srgbClr val="FFFFFF">
                    <a:lumMod val="75000"/>
                  </a:srgbClr>
                </a:solidFill>
              </a:rPr>
              <a:t> </a:t>
            </a:r>
          </a:p>
          <a:p>
            <a:pPr algn="ctr">
              <a:spcAft>
                <a:spcPts val="600"/>
              </a:spcAft>
            </a:pPr>
            <a:r>
              <a:rPr lang="en-US" sz="4400" dirty="0" smtClean="0">
                <a:solidFill>
                  <a:srgbClr val="FFFFFF">
                    <a:lumMod val="75000"/>
                  </a:srgbClr>
                </a:solidFill>
              </a:rPr>
              <a:t>R-factor Gap</a:t>
            </a:r>
          </a:p>
          <a:p>
            <a:pPr algn="ctr">
              <a:spcAft>
                <a:spcPts val="600"/>
              </a:spcAft>
            </a:pPr>
            <a:r>
              <a:rPr lang="en-US" sz="2400" dirty="0" smtClean="0">
                <a:solidFill>
                  <a:srgbClr val="000000"/>
                </a:solidFill>
              </a:rPr>
              <a:t> </a:t>
            </a:r>
            <a:endParaRPr lang="en-US" sz="2400" dirty="0">
              <a:solidFill>
                <a:srgbClr val="000000"/>
              </a:solidFill>
            </a:endParaRPr>
          </a:p>
        </p:txBody>
      </p:sp>
      <p:sp>
        <p:nvSpPr>
          <p:cNvPr id="4" name="Rectangle 3"/>
          <p:cNvSpPr/>
          <p:nvPr/>
        </p:nvSpPr>
        <p:spPr>
          <a:xfrm>
            <a:off x="0" y="6328230"/>
            <a:ext cx="9144000" cy="393954"/>
          </a:xfrm>
          <a:prstGeom prst="rect">
            <a:avLst/>
          </a:prstGeom>
        </p:spPr>
        <p:txBody>
          <a:bodyPr wrap="square">
            <a:spAutoFit/>
          </a:bodyPr>
          <a:lstStyle/>
          <a:p>
            <a:pPr>
              <a:lnSpc>
                <a:spcPct val="130000"/>
              </a:lnSpc>
            </a:pPr>
            <a:r>
              <a:rPr lang="en-US" altLang="en-US" sz="1600" b="1" dirty="0" smtClean="0">
                <a:solidFill>
                  <a:srgbClr val="000000"/>
                </a:solidFill>
                <a:latin typeface="Courier New" pitchFamily="49" charset="0"/>
              </a:rPr>
              <a:t>http://bl831.als.lbl.gov/~jamesh/powerpoint/Janelia_thresholds_2015.pptx</a:t>
            </a:r>
            <a:endParaRPr lang="en-US" altLang="en-US" sz="1600" b="1" dirty="0">
              <a:solidFill>
                <a:srgbClr val="000000"/>
              </a:solidFill>
              <a:latin typeface="Courier New" pitchFamily="49" charset="0"/>
            </a:endParaRPr>
          </a:p>
        </p:txBody>
      </p:sp>
    </p:spTree>
    <p:extLst>
      <p:ext uri="{BB962C8B-B14F-4D97-AF65-F5344CB8AC3E}">
        <p14:creationId xmlns:p14="http://schemas.microsoft.com/office/powerpoint/2010/main" val="2281054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758960187"/>
              </p:ext>
            </p:extLst>
          </p:nvPr>
        </p:nvGraphicFramePr>
        <p:xfrm>
          <a:off x="260350" y="214313"/>
          <a:ext cx="8680450" cy="6378575"/>
        </p:xfrm>
        <a:graphic>
          <a:graphicData uri="http://schemas.openxmlformats.org/presentationml/2006/ole">
            <mc:AlternateContent xmlns:mc="http://schemas.openxmlformats.org/markup-compatibility/2006">
              <mc:Choice xmlns:v="urn:schemas-microsoft-com:vml" Requires="v">
                <p:oleObj spid="_x0000_s34846" name="Chart" r:id="rId3" imgW="7115101" imgH="5229153" progId="MSGraph.Chart.8">
                  <p:embed followColorScheme="full"/>
                </p:oleObj>
              </mc:Choice>
              <mc:Fallback>
                <p:oleObj name="Chart" r:id="rId3" imgW="7115101" imgH="5229153" progId="MSGraph.Chart.8">
                  <p:embed followColorScheme="full"/>
                  <p:pic>
                    <p:nvPicPr>
                      <p:cNvPr id="0" name=""/>
                      <p:cNvPicPr>
                        <a:picLocks noChangeAspect="1" noChangeArrowheads="1"/>
                      </p:cNvPicPr>
                      <p:nvPr/>
                    </p:nvPicPr>
                    <p:blipFill>
                      <a:blip r:embed="rId4"/>
                      <a:srcRect/>
                      <a:stretch>
                        <a:fillRect/>
                      </a:stretch>
                    </p:blipFill>
                    <p:spPr bwMode="auto">
                      <a:xfrm>
                        <a:off x="260350" y="214313"/>
                        <a:ext cx="8680450" cy="637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895600" y="5867400"/>
            <a:ext cx="35189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Photon Energy (eV)</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1495778" y="3147444"/>
            <a:ext cx="3860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dirty="0" smtClean="0">
                <a:solidFill>
                  <a:srgbClr val="000000"/>
                </a:solidFill>
                <a:latin typeface="Arial" panose="020B0604020202020204" pitchFamily="34" charset="0"/>
              </a:rPr>
              <a:t>Anomalous f” (electrons)</a:t>
            </a:r>
            <a:endParaRPr lang="en-US" altLang="en-US" sz="2400" b="1" dirty="0">
              <a:solidFill>
                <a:srgbClr val="000000"/>
              </a:solidFill>
              <a:latin typeface="Arial" panose="020B0604020202020204" pitchFamily="34" charset="0"/>
            </a:endParaRPr>
          </a:p>
        </p:txBody>
      </p:sp>
      <p:sp>
        <p:nvSpPr>
          <p:cNvPr id="3" name="TextBox 2"/>
          <p:cNvSpPr txBox="1"/>
          <p:nvPr/>
        </p:nvSpPr>
        <p:spPr>
          <a:xfrm>
            <a:off x="2463800" y="76200"/>
            <a:ext cx="1963999" cy="400110"/>
          </a:xfrm>
          <a:prstGeom prst="rect">
            <a:avLst/>
          </a:prstGeom>
          <a:noFill/>
        </p:spPr>
        <p:txBody>
          <a:bodyPr wrap="none" rtlCol="0">
            <a:spAutoFit/>
          </a:bodyPr>
          <a:lstStyle/>
          <a:p>
            <a:r>
              <a:rPr lang="en-US" sz="2000" b="1" dirty="0" smtClean="0">
                <a:solidFill>
                  <a:srgbClr val="000000"/>
                </a:solidFill>
                <a:cs typeface="Arial" panose="020B0604020202020204" pitchFamily="34" charset="0"/>
              </a:rPr>
              <a:t>2472.7   2473.5</a:t>
            </a:r>
          </a:p>
        </p:txBody>
      </p:sp>
      <p:cxnSp>
        <p:nvCxnSpPr>
          <p:cNvPr id="5" name="Straight Arrow Connector 4"/>
          <p:cNvCxnSpPr/>
          <p:nvPr/>
        </p:nvCxnSpPr>
        <p:spPr>
          <a:xfrm>
            <a:off x="3238500" y="469900"/>
            <a:ext cx="0" cy="368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619500" y="444500"/>
            <a:ext cx="0" cy="1358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14600" y="6488668"/>
            <a:ext cx="6629400" cy="369332"/>
          </a:xfrm>
          <a:prstGeom prst="rect">
            <a:avLst/>
          </a:prstGeom>
        </p:spPr>
        <p:txBody>
          <a:bodyPr wrap="square">
            <a:spAutoFit/>
          </a:bodyPr>
          <a:lstStyle/>
          <a:p>
            <a:r>
              <a:rPr lang="en-US" dirty="0" err="1">
                <a:solidFill>
                  <a:srgbClr val="000000"/>
                </a:solidFill>
              </a:rPr>
              <a:t>Bohic</a:t>
            </a:r>
            <a:r>
              <a:rPr lang="en-US" dirty="0">
                <a:solidFill>
                  <a:srgbClr val="000000"/>
                </a:solidFill>
              </a:rPr>
              <a:t> </a:t>
            </a:r>
            <a:r>
              <a:rPr lang="en-US" dirty="0" smtClean="0">
                <a:solidFill>
                  <a:srgbClr val="000000"/>
                </a:solidFill>
              </a:rPr>
              <a:t>et al. </a:t>
            </a:r>
            <a:r>
              <a:rPr lang="en-US" i="1" dirty="0" smtClean="0">
                <a:solidFill>
                  <a:srgbClr val="000000"/>
                </a:solidFill>
              </a:rPr>
              <a:t>Anal. Chem. </a:t>
            </a:r>
            <a:r>
              <a:rPr lang="en-US" dirty="0">
                <a:solidFill>
                  <a:srgbClr val="000000"/>
                </a:solidFill>
              </a:rPr>
              <a:t>2008</a:t>
            </a:r>
            <a:r>
              <a:rPr lang="en-US" dirty="0" smtClean="0">
                <a:solidFill>
                  <a:srgbClr val="000000"/>
                </a:solidFill>
              </a:rPr>
              <a:t>; </a:t>
            </a:r>
            <a:r>
              <a:rPr lang="en-US" b="1" dirty="0" smtClean="0">
                <a:solidFill>
                  <a:srgbClr val="000000"/>
                </a:solidFill>
              </a:rPr>
              <a:t>80</a:t>
            </a:r>
            <a:r>
              <a:rPr lang="en-US" dirty="0" smtClean="0">
                <a:solidFill>
                  <a:srgbClr val="000000"/>
                </a:solidFill>
              </a:rPr>
              <a:t>(24</a:t>
            </a:r>
            <a:r>
              <a:rPr lang="en-US" dirty="0">
                <a:solidFill>
                  <a:srgbClr val="000000"/>
                </a:solidFill>
              </a:rPr>
              <a:t>):</a:t>
            </a:r>
            <a:r>
              <a:rPr lang="en-US" dirty="0" smtClean="0">
                <a:solidFill>
                  <a:srgbClr val="000000"/>
                </a:solidFill>
              </a:rPr>
              <a:t>9557. </a:t>
            </a:r>
            <a:r>
              <a:rPr lang="en-US" dirty="0" err="1">
                <a:solidFill>
                  <a:srgbClr val="000000"/>
                </a:solidFill>
              </a:rPr>
              <a:t>doi</a:t>
            </a:r>
            <a:r>
              <a:rPr lang="en-US" dirty="0">
                <a:solidFill>
                  <a:srgbClr val="000000"/>
                </a:solidFill>
              </a:rPr>
              <a:t>: 10.1021/ac801817k</a:t>
            </a:r>
          </a:p>
        </p:txBody>
      </p:sp>
    </p:spTree>
    <p:extLst>
      <p:ext uri="{BB962C8B-B14F-4D97-AF65-F5344CB8AC3E}">
        <p14:creationId xmlns:p14="http://schemas.microsoft.com/office/powerpoint/2010/main" val="170102249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“sweet spot” for sample size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41987"/>
            <a:ext cx="7391400" cy="5916013"/>
          </a:xfrm>
          <a:prstGeom prst="rect">
            <a:avLst/>
          </a:prstGeom>
        </p:spPr>
      </p:pic>
      <p:cxnSp>
        <p:nvCxnSpPr>
          <p:cNvPr id="5" name="Straight Connector 4"/>
          <p:cNvCxnSpPr/>
          <p:nvPr/>
        </p:nvCxnSpPr>
        <p:spPr>
          <a:xfrm>
            <a:off x="1905000" y="39624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49530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74520" y="440436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35480" y="25298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59280" y="35204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00" y="29718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89120" y="1845948"/>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31166" y="182880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99345" y="184404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74166" y="1847375"/>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36118" y="1851664"/>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47547" y="1882617"/>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35680" y="1835943"/>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4760"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12882"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14337" y="1833562"/>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92680" y="185928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70836" y="187452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5891" name="Group 165890"/>
          <p:cNvGrpSpPr/>
          <p:nvPr/>
        </p:nvGrpSpPr>
        <p:grpSpPr>
          <a:xfrm>
            <a:off x="6294120" y="2804160"/>
            <a:ext cx="2441392" cy="1499771"/>
            <a:chOff x="6294120" y="2804160"/>
            <a:chExt cx="2441392" cy="1499771"/>
          </a:xfrm>
        </p:grpSpPr>
        <p:cxnSp>
          <p:nvCxnSpPr>
            <p:cNvPr id="29" name="Straight Arrow Connector 28"/>
            <p:cNvCxnSpPr/>
            <p:nvPr/>
          </p:nvCxnSpPr>
          <p:spPr>
            <a:xfrm flipH="1" flipV="1">
              <a:off x="6294120" y="2804160"/>
              <a:ext cx="1371600" cy="1143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85838" y="3657600"/>
              <a:ext cx="1149674" cy="646331"/>
            </a:xfrm>
            <a:prstGeom prst="rect">
              <a:avLst/>
            </a:prstGeom>
            <a:noFill/>
          </p:spPr>
          <p:txBody>
            <a:bodyPr wrap="none" rtlCol="0">
              <a:spAutoFit/>
            </a:bodyPr>
            <a:lstStyle/>
            <a:p>
              <a:pPr algn="ctr"/>
              <a:r>
                <a:rPr lang="en-US" b="1" u="sng" dirty="0" smtClean="0">
                  <a:solidFill>
                    <a:srgbClr val="C00000"/>
                  </a:solidFill>
                </a:rPr>
                <a:t>    2 Å    </a:t>
              </a:r>
            </a:p>
            <a:p>
              <a:pPr algn="ctr"/>
              <a:r>
                <a:rPr lang="en-US" b="1" dirty="0" smtClean="0">
                  <a:solidFill>
                    <a:srgbClr val="C00000"/>
                  </a:solidFill>
                </a:rPr>
                <a:t>2sin(90°)</a:t>
              </a:r>
              <a:endParaRPr lang="en-US" b="1" dirty="0">
                <a:solidFill>
                  <a:srgbClr val="C00000"/>
                </a:solidFill>
              </a:endParaRPr>
            </a:p>
          </p:txBody>
        </p:sp>
      </p:grpSp>
      <p:cxnSp>
        <p:nvCxnSpPr>
          <p:cNvPr id="165888" name="Straight Connector 165887"/>
          <p:cNvCxnSpPr/>
          <p:nvPr/>
        </p:nvCxnSpPr>
        <p:spPr>
          <a:xfrm>
            <a:off x="9555480" y="3886200"/>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5892" name="Group 165891"/>
          <p:cNvGrpSpPr/>
          <p:nvPr/>
        </p:nvGrpSpPr>
        <p:grpSpPr>
          <a:xfrm>
            <a:off x="5577840" y="3627120"/>
            <a:ext cx="3199715" cy="1585956"/>
            <a:chOff x="5577840" y="3627120"/>
            <a:chExt cx="3199715" cy="1585956"/>
          </a:xfrm>
        </p:grpSpPr>
        <p:cxnSp>
          <p:nvCxnSpPr>
            <p:cNvPr id="27" name="Straight Arrow Connector 26"/>
            <p:cNvCxnSpPr/>
            <p:nvPr/>
          </p:nvCxnSpPr>
          <p:spPr>
            <a:xfrm flipH="1" flipV="1">
              <a:off x="5577840" y="3627120"/>
              <a:ext cx="2103120" cy="1219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627881" y="4566745"/>
              <a:ext cx="1149674" cy="646331"/>
            </a:xfrm>
            <a:prstGeom prst="rect">
              <a:avLst/>
            </a:prstGeom>
            <a:noFill/>
          </p:spPr>
          <p:txBody>
            <a:bodyPr wrap="none" rtlCol="0">
              <a:spAutoFit/>
            </a:bodyPr>
            <a:lstStyle/>
            <a:p>
              <a:pPr algn="ctr"/>
              <a:r>
                <a:rPr lang="en-US" b="1" u="sng" dirty="0" smtClean="0">
                  <a:solidFill>
                    <a:srgbClr val="C00000"/>
                  </a:solidFill>
                </a:rPr>
                <a:t>    3 Å    </a:t>
              </a:r>
            </a:p>
            <a:p>
              <a:pPr algn="ctr"/>
              <a:r>
                <a:rPr lang="en-US" b="1" dirty="0" smtClean="0">
                  <a:solidFill>
                    <a:srgbClr val="C00000"/>
                  </a:solidFill>
                </a:rPr>
                <a:t>2sin(90°)</a:t>
              </a:r>
              <a:endParaRPr lang="en-US" b="1" dirty="0">
                <a:solidFill>
                  <a:srgbClr val="C00000"/>
                </a:solidFill>
              </a:endParaRPr>
            </a:p>
          </p:txBody>
        </p:sp>
      </p:grpSp>
      <p:sp>
        <p:nvSpPr>
          <p:cNvPr id="165889" name="TextBox 165888"/>
          <p:cNvSpPr txBox="1"/>
          <p:nvPr/>
        </p:nvSpPr>
        <p:spPr>
          <a:xfrm>
            <a:off x="5582569" y="2836216"/>
            <a:ext cx="423514" cy="523220"/>
          </a:xfrm>
          <a:prstGeom prst="rect">
            <a:avLst/>
          </a:prstGeom>
          <a:noFill/>
        </p:spPr>
        <p:txBody>
          <a:bodyPr wrap="none" rtlCol="0">
            <a:spAutoFit/>
          </a:bodyPr>
          <a:lstStyle/>
          <a:p>
            <a:r>
              <a:rPr lang="en-US" sz="2800" b="1" dirty="0" smtClean="0">
                <a:solidFill>
                  <a:srgbClr val="003300"/>
                </a:solidFill>
              </a:rPr>
              <a:t>S</a:t>
            </a:r>
            <a:endParaRPr lang="en-US" b="1" dirty="0">
              <a:solidFill>
                <a:srgbClr val="003300"/>
              </a:solidFill>
            </a:endParaRPr>
          </a:p>
        </p:txBody>
      </p:sp>
      <p:sp>
        <p:nvSpPr>
          <p:cNvPr id="36" name="TextBox 35"/>
          <p:cNvSpPr txBox="1"/>
          <p:nvPr/>
        </p:nvSpPr>
        <p:spPr>
          <a:xfrm>
            <a:off x="5339255" y="3069020"/>
            <a:ext cx="423514" cy="523220"/>
          </a:xfrm>
          <a:prstGeom prst="rect">
            <a:avLst/>
          </a:prstGeom>
          <a:noFill/>
        </p:spPr>
        <p:txBody>
          <a:bodyPr wrap="none" rtlCol="0">
            <a:spAutoFit/>
          </a:bodyPr>
          <a:lstStyle/>
          <a:p>
            <a:r>
              <a:rPr lang="en-US" sz="2800" b="1" dirty="0" smtClean="0">
                <a:solidFill>
                  <a:srgbClr val="003300"/>
                </a:solidFill>
              </a:rPr>
              <a:t>P</a:t>
            </a:r>
            <a:endParaRPr lang="en-US" b="1" dirty="0">
              <a:solidFill>
                <a:srgbClr val="003300"/>
              </a:solidFill>
            </a:endParaRPr>
          </a:p>
        </p:txBody>
      </p:sp>
      <p:sp>
        <p:nvSpPr>
          <p:cNvPr id="37" name="TextBox 36"/>
          <p:cNvSpPr txBox="1"/>
          <p:nvPr/>
        </p:nvSpPr>
        <p:spPr>
          <a:xfrm>
            <a:off x="4333415" y="3861500"/>
            <a:ext cx="704039" cy="523220"/>
          </a:xfrm>
          <a:prstGeom prst="rect">
            <a:avLst/>
          </a:prstGeom>
          <a:noFill/>
        </p:spPr>
        <p:txBody>
          <a:bodyPr wrap="none" rtlCol="0">
            <a:spAutoFit/>
          </a:bodyPr>
          <a:lstStyle/>
          <a:p>
            <a:r>
              <a:rPr lang="en-US" sz="2800" b="1" dirty="0" smtClean="0">
                <a:solidFill>
                  <a:srgbClr val="003300"/>
                </a:solidFill>
              </a:rPr>
              <a:t>Mg</a:t>
            </a:r>
            <a:endParaRPr lang="en-US" b="1" dirty="0">
              <a:solidFill>
                <a:srgbClr val="003300"/>
              </a:solidFill>
            </a:endParaRPr>
          </a:p>
        </p:txBody>
      </p:sp>
      <p:sp>
        <p:nvSpPr>
          <p:cNvPr id="38" name="TextBox 37"/>
          <p:cNvSpPr txBox="1"/>
          <p:nvPr/>
        </p:nvSpPr>
        <p:spPr>
          <a:xfrm>
            <a:off x="4104815" y="4196780"/>
            <a:ext cx="644728" cy="523220"/>
          </a:xfrm>
          <a:prstGeom prst="rect">
            <a:avLst/>
          </a:prstGeom>
          <a:noFill/>
        </p:spPr>
        <p:txBody>
          <a:bodyPr wrap="none" rtlCol="0">
            <a:spAutoFit/>
          </a:bodyPr>
          <a:lstStyle/>
          <a:p>
            <a:r>
              <a:rPr lang="en-US" sz="2800" b="1" dirty="0" smtClean="0">
                <a:solidFill>
                  <a:srgbClr val="003300"/>
                </a:solidFill>
              </a:rPr>
              <a:t>Na</a:t>
            </a:r>
            <a:endParaRPr lang="en-US" b="1" dirty="0">
              <a:solidFill>
                <a:srgbClr val="003300"/>
              </a:solidFill>
            </a:endParaRPr>
          </a:p>
        </p:txBody>
      </p:sp>
      <p:sp>
        <p:nvSpPr>
          <p:cNvPr id="39" name="TextBox 38"/>
          <p:cNvSpPr txBox="1"/>
          <p:nvPr/>
        </p:nvSpPr>
        <p:spPr>
          <a:xfrm>
            <a:off x="2062655" y="4333940"/>
            <a:ext cx="444352" cy="523220"/>
          </a:xfrm>
          <a:prstGeom prst="rect">
            <a:avLst/>
          </a:prstGeom>
          <a:noFill/>
        </p:spPr>
        <p:txBody>
          <a:bodyPr wrap="none" rtlCol="0">
            <a:spAutoFit/>
          </a:bodyPr>
          <a:lstStyle/>
          <a:p>
            <a:r>
              <a:rPr lang="en-US" sz="2800" b="1" dirty="0" smtClean="0">
                <a:solidFill>
                  <a:srgbClr val="003300"/>
                </a:solidFill>
              </a:rPr>
              <a:t>C</a:t>
            </a:r>
            <a:endParaRPr lang="en-US" b="1" dirty="0">
              <a:solidFill>
                <a:srgbClr val="003300"/>
              </a:solidFill>
            </a:endParaRPr>
          </a:p>
        </p:txBody>
      </p:sp>
      <p:sp>
        <p:nvSpPr>
          <p:cNvPr id="40" name="TextBox 39"/>
          <p:cNvSpPr txBox="1"/>
          <p:nvPr/>
        </p:nvSpPr>
        <p:spPr>
          <a:xfrm>
            <a:off x="3571415" y="4913060"/>
            <a:ext cx="404278" cy="523220"/>
          </a:xfrm>
          <a:prstGeom prst="rect">
            <a:avLst/>
          </a:prstGeom>
          <a:noFill/>
        </p:spPr>
        <p:txBody>
          <a:bodyPr wrap="none" rtlCol="0">
            <a:spAutoFit/>
          </a:bodyPr>
          <a:lstStyle/>
          <a:p>
            <a:r>
              <a:rPr lang="en-US" sz="2800" b="1" dirty="0" smtClean="0">
                <a:solidFill>
                  <a:srgbClr val="003300"/>
                </a:solidFill>
              </a:rPr>
              <a:t>F</a:t>
            </a:r>
            <a:endParaRPr lang="en-US" b="1" dirty="0">
              <a:solidFill>
                <a:srgbClr val="003300"/>
              </a:solidFill>
            </a:endParaRPr>
          </a:p>
        </p:txBody>
      </p:sp>
      <p:sp>
        <p:nvSpPr>
          <p:cNvPr id="41" name="TextBox 40"/>
          <p:cNvSpPr txBox="1"/>
          <p:nvPr/>
        </p:nvSpPr>
        <p:spPr>
          <a:xfrm>
            <a:off x="2626535" y="4867340"/>
            <a:ext cx="444352" cy="523220"/>
          </a:xfrm>
          <a:prstGeom prst="rect">
            <a:avLst/>
          </a:prstGeom>
          <a:noFill/>
        </p:spPr>
        <p:txBody>
          <a:bodyPr wrap="none" rtlCol="0">
            <a:spAutoFit/>
          </a:bodyPr>
          <a:lstStyle/>
          <a:p>
            <a:r>
              <a:rPr lang="en-US" sz="2800" b="1" dirty="0" smtClean="0">
                <a:solidFill>
                  <a:srgbClr val="003300"/>
                </a:solidFill>
              </a:rPr>
              <a:t>N</a:t>
            </a:r>
            <a:endParaRPr lang="en-US" b="1" dirty="0">
              <a:solidFill>
                <a:srgbClr val="003300"/>
              </a:solidFill>
            </a:endParaRPr>
          </a:p>
        </p:txBody>
      </p:sp>
      <p:sp>
        <p:nvSpPr>
          <p:cNvPr id="42" name="TextBox 41"/>
          <p:cNvSpPr txBox="1"/>
          <p:nvPr/>
        </p:nvSpPr>
        <p:spPr>
          <a:xfrm>
            <a:off x="3098975" y="4974020"/>
            <a:ext cx="463588" cy="523220"/>
          </a:xfrm>
          <a:prstGeom prst="rect">
            <a:avLst/>
          </a:prstGeom>
          <a:noFill/>
        </p:spPr>
        <p:txBody>
          <a:bodyPr wrap="none" rtlCol="0">
            <a:spAutoFit/>
          </a:bodyPr>
          <a:lstStyle/>
          <a:p>
            <a:r>
              <a:rPr lang="en-US" sz="2800" b="1" dirty="0" smtClean="0">
                <a:solidFill>
                  <a:srgbClr val="003300"/>
                </a:solidFill>
              </a:rPr>
              <a:t>O</a:t>
            </a:r>
            <a:endParaRPr lang="en-US" b="1" dirty="0">
              <a:solidFill>
                <a:srgbClr val="003300"/>
              </a:solidFill>
            </a:endParaRPr>
          </a:p>
        </p:txBody>
      </p:sp>
      <p:sp>
        <p:nvSpPr>
          <p:cNvPr id="43" name="TextBox 42"/>
          <p:cNvSpPr txBox="1"/>
          <p:nvPr/>
        </p:nvSpPr>
        <p:spPr>
          <a:xfrm>
            <a:off x="5826409" y="2409496"/>
            <a:ext cx="543739" cy="523220"/>
          </a:xfrm>
          <a:prstGeom prst="rect">
            <a:avLst/>
          </a:prstGeom>
          <a:noFill/>
        </p:spPr>
        <p:txBody>
          <a:bodyPr wrap="none" rtlCol="0">
            <a:spAutoFit/>
          </a:bodyPr>
          <a:lstStyle/>
          <a:p>
            <a:r>
              <a:rPr lang="en-US" sz="2800" b="1" dirty="0" smtClean="0">
                <a:solidFill>
                  <a:srgbClr val="003300"/>
                </a:solidFill>
              </a:rPr>
              <a:t>Cl</a:t>
            </a:r>
            <a:endParaRPr lang="en-US" b="1" dirty="0">
              <a:solidFill>
                <a:srgbClr val="003300"/>
              </a:solidFill>
            </a:endParaRPr>
          </a:p>
        </p:txBody>
      </p:sp>
      <p:sp>
        <p:nvSpPr>
          <p:cNvPr id="44" name="TextBox 43"/>
          <p:cNvSpPr txBox="1"/>
          <p:nvPr/>
        </p:nvSpPr>
        <p:spPr>
          <a:xfrm>
            <a:off x="6055009" y="2089456"/>
            <a:ext cx="583814" cy="523220"/>
          </a:xfrm>
          <a:prstGeom prst="rect">
            <a:avLst/>
          </a:prstGeom>
          <a:noFill/>
        </p:spPr>
        <p:txBody>
          <a:bodyPr wrap="none" rtlCol="0">
            <a:spAutoFit/>
          </a:bodyPr>
          <a:lstStyle/>
          <a:p>
            <a:r>
              <a:rPr lang="en-US" sz="2800" b="1" dirty="0" err="1" smtClean="0">
                <a:solidFill>
                  <a:srgbClr val="003300"/>
                </a:solidFill>
              </a:rPr>
              <a:t>Ar</a:t>
            </a:r>
            <a:endParaRPr lang="en-US" b="1" dirty="0">
              <a:solidFill>
                <a:srgbClr val="003300"/>
              </a:solidFill>
            </a:endParaRPr>
          </a:p>
        </p:txBody>
      </p:sp>
      <p:sp>
        <p:nvSpPr>
          <p:cNvPr id="45" name="TextBox 44"/>
          <p:cNvSpPr txBox="1"/>
          <p:nvPr/>
        </p:nvSpPr>
        <p:spPr>
          <a:xfrm>
            <a:off x="6390289" y="2561896"/>
            <a:ext cx="444352" cy="523220"/>
          </a:xfrm>
          <a:prstGeom prst="rect">
            <a:avLst/>
          </a:prstGeom>
          <a:noFill/>
        </p:spPr>
        <p:txBody>
          <a:bodyPr wrap="none" rtlCol="0">
            <a:spAutoFit/>
          </a:bodyPr>
          <a:lstStyle/>
          <a:p>
            <a:r>
              <a:rPr lang="en-US" sz="2800" b="1" dirty="0" smtClean="0">
                <a:solidFill>
                  <a:srgbClr val="003300"/>
                </a:solidFill>
              </a:rPr>
              <a:t>K</a:t>
            </a:r>
            <a:endParaRPr lang="en-US" b="1" dirty="0">
              <a:solidFill>
                <a:srgbClr val="003300"/>
              </a:solidFill>
            </a:endParaRPr>
          </a:p>
        </p:txBody>
      </p:sp>
      <p:sp>
        <p:nvSpPr>
          <p:cNvPr id="46" name="TextBox 45"/>
          <p:cNvSpPr txBox="1"/>
          <p:nvPr/>
        </p:nvSpPr>
        <p:spPr>
          <a:xfrm>
            <a:off x="6359809" y="1738936"/>
            <a:ext cx="644728" cy="523220"/>
          </a:xfrm>
          <a:prstGeom prst="rect">
            <a:avLst/>
          </a:prstGeom>
          <a:noFill/>
        </p:spPr>
        <p:txBody>
          <a:bodyPr wrap="none" rtlCol="0">
            <a:spAutoFit/>
          </a:bodyPr>
          <a:lstStyle/>
          <a:p>
            <a:r>
              <a:rPr lang="en-US" sz="2800" b="1" dirty="0" smtClean="0">
                <a:solidFill>
                  <a:srgbClr val="003300"/>
                </a:solidFill>
              </a:rPr>
              <a:t>Ca</a:t>
            </a:r>
            <a:endParaRPr lang="en-US" b="1" dirty="0">
              <a:solidFill>
                <a:srgbClr val="003300"/>
              </a:solidFill>
            </a:endParaRPr>
          </a:p>
        </p:txBody>
      </p:sp>
      <p:sp>
        <p:nvSpPr>
          <p:cNvPr id="47" name="TextBox 46"/>
          <p:cNvSpPr txBox="1"/>
          <p:nvPr/>
        </p:nvSpPr>
        <p:spPr>
          <a:xfrm>
            <a:off x="3815255" y="4486340"/>
            <a:ext cx="644728" cy="523220"/>
          </a:xfrm>
          <a:prstGeom prst="rect">
            <a:avLst/>
          </a:prstGeom>
          <a:noFill/>
        </p:spPr>
        <p:txBody>
          <a:bodyPr wrap="none" rtlCol="0">
            <a:spAutoFit/>
          </a:bodyPr>
          <a:lstStyle/>
          <a:p>
            <a:r>
              <a:rPr lang="en-US" sz="2800" b="1" dirty="0" smtClean="0">
                <a:solidFill>
                  <a:srgbClr val="003300"/>
                </a:solidFill>
              </a:rPr>
              <a:t>Ne</a:t>
            </a:r>
            <a:endParaRPr lang="en-US" b="1" dirty="0">
              <a:solidFill>
                <a:srgbClr val="003300"/>
              </a:solidFill>
            </a:endParaRPr>
          </a:p>
        </p:txBody>
      </p:sp>
      <p:sp>
        <p:nvSpPr>
          <p:cNvPr id="51" name="TextBox 50"/>
          <p:cNvSpPr txBox="1"/>
          <p:nvPr/>
        </p:nvSpPr>
        <p:spPr>
          <a:xfrm>
            <a:off x="4816890" y="4250383"/>
            <a:ext cx="623889" cy="523220"/>
          </a:xfrm>
          <a:prstGeom prst="rect">
            <a:avLst/>
          </a:prstGeom>
          <a:noFill/>
        </p:spPr>
        <p:txBody>
          <a:bodyPr wrap="none" rtlCol="0">
            <a:spAutoFit/>
          </a:bodyPr>
          <a:lstStyle/>
          <a:p>
            <a:r>
              <a:rPr lang="en-US" sz="2800" b="1" dirty="0" smtClean="0">
                <a:solidFill>
                  <a:srgbClr val="003300"/>
                </a:solidFill>
              </a:rPr>
              <a:t>Se</a:t>
            </a:r>
            <a:endParaRPr lang="en-US" b="1" dirty="0">
              <a:solidFill>
                <a:srgbClr val="003300"/>
              </a:solidFill>
            </a:endParaRPr>
          </a:p>
        </p:txBody>
      </p:sp>
      <p:grpSp>
        <p:nvGrpSpPr>
          <p:cNvPr id="165895" name="Group 165894"/>
          <p:cNvGrpSpPr/>
          <p:nvPr/>
        </p:nvGrpSpPr>
        <p:grpSpPr>
          <a:xfrm>
            <a:off x="5155324" y="4177862"/>
            <a:ext cx="3648507" cy="1770938"/>
            <a:chOff x="5155324" y="4177862"/>
            <a:chExt cx="3648507" cy="1770938"/>
          </a:xfrm>
        </p:grpSpPr>
        <p:cxnSp>
          <p:nvCxnSpPr>
            <p:cNvPr id="54" name="Straight Arrow Connector 53"/>
            <p:cNvCxnSpPr/>
            <p:nvPr/>
          </p:nvCxnSpPr>
          <p:spPr>
            <a:xfrm flipH="1" flipV="1">
              <a:off x="5155324" y="4177862"/>
              <a:ext cx="2551912" cy="140418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654157" y="5302469"/>
              <a:ext cx="1149674" cy="646331"/>
            </a:xfrm>
            <a:prstGeom prst="rect">
              <a:avLst/>
            </a:prstGeom>
            <a:noFill/>
          </p:spPr>
          <p:txBody>
            <a:bodyPr wrap="none" rtlCol="0">
              <a:spAutoFit/>
            </a:bodyPr>
            <a:lstStyle/>
            <a:p>
              <a:pPr algn="ctr"/>
              <a:r>
                <a:rPr lang="en-US" b="1" u="sng" dirty="0" smtClean="0">
                  <a:solidFill>
                    <a:srgbClr val="C00000"/>
                  </a:solidFill>
                </a:rPr>
                <a:t>    4 Å    </a:t>
              </a:r>
            </a:p>
            <a:p>
              <a:pPr algn="ctr"/>
              <a:r>
                <a:rPr lang="en-US" b="1" dirty="0" smtClean="0">
                  <a:solidFill>
                    <a:srgbClr val="C00000"/>
                  </a:solidFill>
                </a:rPr>
                <a:t>2sin(90°)</a:t>
              </a:r>
              <a:endParaRPr lang="en-US" b="1" dirty="0">
                <a:solidFill>
                  <a:srgbClr val="C00000"/>
                </a:solidFill>
              </a:endParaRPr>
            </a:p>
          </p:txBody>
        </p:sp>
      </p:grpSp>
    </p:spTree>
    <p:extLst>
      <p:ext uri="{BB962C8B-B14F-4D97-AF65-F5344CB8AC3E}">
        <p14:creationId xmlns:p14="http://schemas.microsoft.com/office/powerpoint/2010/main" val="277644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8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8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8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89" grpId="0"/>
      <p:bldP spid="36" grpId="0"/>
      <p:bldP spid="37" grpId="0"/>
      <p:bldP spid="38" grpId="0"/>
      <p:bldP spid="39" grpId="0"/>
      <p:bldP spid="40" grpId="0"/>
      <p:bldP spid="41" grpId="0"/>
      <p:bldP spid="42" grpId="0"/>
      <p:bldP spid="43" grpId="0"/>
      <p:bldP spid="44" grpId="0"/>
      <p:bldP spid="45" grpId="0"/>
      <p:bldP spid="46" grpId="0"/>
      <p:bldP spid="47" grpId="0"/>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5"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370517506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rPr>
              <a:t>Diamond</a:t>
            </a:r>
          </a:p>
          <a:p>
            <a:pPr algn="ctr"/>
            <a:r>
              <a:rPr lang="en-US" sz="2800" dirty="0">
                <a:solidFill>
                  <a:srgbClr val="000000"/>
                </a:solidFill>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36"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4026447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100000" fill="hold" nodeType="clickEffect">
                                  <p:stCondLst>
                                    <p:cond delay="0"/>
                                  </p:stCondLst>
                                  <p:childTnLst>
                                    <p:animMotion origin="layout" path="M 0.0007 0.0007 L 0.0007 0.09757 L 0.01892 0.09989 L 0.03715 0.12023 " pathEditMode="relative" rAng="0" ptsTypes="AAAA">
                                      <p:cBhvr>
                                        <p:cTn id="6" dur="2000" fill="hold"/>
                                        <p:tgtEl>
                                          <p:spTgt spid="403"/>
                                        </p:tgtEl>
                                        <p:attrNameLst>
                                          <p:attrName>ppt_x</p:attrName>
                                          <p:attrName>ppt_y</p:attrName>
                                        </p:attrNameLst>
                                      </p:cBhvr>
                                      <p:rCtr x="1823" y="5965"/>
                                    </p:animMotion>
                                  </p:childTnLst>
                                </p:cTn>
                              </p:par>
                              <p:par>
                                <p:cTn id="7" presetID="42" presetClass="path" presetSubtype="0" decel="100000" fill="hold" nodeType="withEffect">
                                  <p:stCondLst>
                                    <p:cond delay="0"/>
                                  </p:stCondLst>
                                  <p:childTnLst>
                                    <p:animMotion origin="layout" path="M 3.33333E-6 -3.69942E-6 L 3.33333E-6 0.06474 " pathEditMode="relative" rAng="0" ptsTypes="AA">
                                      <p:cBhvr>
                                        <p:cTn id="8" dur="2000" fill="hold"/>
                                        <p:tgtEl>
                                          <p:spTgt spid="396"/>
                                        </p:tgtEl>
                                        <p:attrNameLst>
                                          <p:attrName>ppt_x</p:attrName>
                                          <p:attrName>ppt_y</p:attrName>
                                        </p:attrNameLst>
                                      </p:cBhvr>
                                      <p:rCtr x="0" y="3237"/>
                                    </p:animMotion>
                                  </p:childTnLst>
                                </p:cTn>
                              </p:par>
                              <p:par>
                                <p:cTn id="9" presetID="42" presetClass="path" presetSubtype="0" decel="100000" fill="hold" nodeType="withEffect">
                                  <p:stCondLst>
                                    <p:cond delay="0"/>
                                  </p:stCondLst>
                                  <p:childTnLst>
                                    <p:animMotion origin="layout" path="M -3.88889E-6 3.12139E-6 L -3.88889E-6 0.07584 " pathEditMode="relative" rAng="0" ptsTypes="AA">
                                      <p:cBhvr>
                                        <p:cTn id="10" dur="2000" fill="hold"/>
                                        <p:tgtEl>
                                          <p:spTgt spid="437"/>
                                        </p:tgtEl>
                                        <p:attrNameLst>
                                          <p:attrName>ppt_x</p:attrName>
                                          <p:attrName>ppt_y</p:attrName>
                                        </p:attrNameLst>
                                      </p:cBhvr>
                                      <p:rCtr x="0" y="3792"/>
                                    </p:animMotion>
                                  </p:childTnLst>
                                </p:cTn>
                              </p:par>
                              <p:par>
                                <p:cTn id="11" presetID="0" presetClass="path" presetSubtype="0" decel="100000" fill="hold" nodeType="withEffect">
                                  <p:stCondLst>
                                    <p:cond delay="0"/>
                                  </p:stCondLst>
                                  <p:childTnLst>
                                    <p:animMotion origin="layout" path="M 6.38889E-6 -7.86127E-6 L 0.00174 0.1119 L 0.01754 0.11837 L 0.03022 0.13942 " pathEditMode="relative" ptsTypes="AAAA">
                                      <p:cBhvr>
                                        <p:cTn id="12" dur="2000" fill="hold"/>
                                        <p:tgtEl>
                                          <p:spTgt spid="4"/>
                                        </p:tgtEl>
                                        <p:attrNameLst>
                                          <p:attrName>ppt_x</p:attrName>
                                          <p:attrName>ppt_y</p:attrName>
                                        </p:attrNameLst>
                                      </p:cBhvr>
                                    </p:animMotion>
                                  </p:childTnLst>
                                </p:cTn>
                              </p:par>
                              <p:par>
                                <p:cTn id="13" presetID="0" presetClass="path" presetSubtype="0" decel="100000" fill="hold" nodeType="withEffect">
                                  <p:stCondLst>
                                    <p:cond delay="0"/>
                                  </p:stCondLst>
                                  <p:childTnLst>
                                    <p:animMotion origin="layout" path="M 1.11111E-6 -2.71676E-6 L 1.11111E-6 0.08463 L -0.01893 0.08879 L -0.03646 0.11422 " pathEditMode="relative" ptsTypes="AAAA">
                                      <p:cBhvr>
                                        <p:cTn id="14" dur="2000" fill="hold"/>
                                        <p:tgtEl>
                                          <p:spTgt spid="389"/>
                                        </p:tgtEl>
                                        <p:attrNameLst>
                                          <p:attrName>ppt_x</p:attrName>
                                          <p:attrName>ppt_y</p:attrName>
                                        </p:attrNameLst>
                                      </p:cBhvr>
                                    </p:animMotion>
                                  </p:childTnLst>
                                </p:cTn>
                              </p:par>
                              <p:par>
                                <p:cTn id="15" presetID="0" presetClass="path" presetSubtype="0" decel="100000" fill="hold" nodeType="withEffect">
                                  <p:stCondLst>
                                    <p:cond delay="0"/>
                                  </p:stCondLst>
                                  <p:childTnLst>
                                    <p:animMotion origin="layout" path="M -1.66667E-6 8.67052E-7 L -0.00156 0.1311 L 0.0158 0.14173 L 0.02535 0.15861 " pathEditMode="relative" ptsTypes="AAAA">
                                      <p:cBhvr>
                                        <p:cTn id="16" dur="2000" fill="hold"/>
                                        <p:tgtEl>
                                          <p:spTgt spid="4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The 100 structure/year club</a:t>
            </a:r>
            <a:endParaRPr lang="en-US" sz="4800"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2606997027"/>
              </p:ext>
            </p:extLst>
          </p:nvPr>
        </p:nvGraphicFramePr>
        <p:xfrm>
          <a:off x="473528" y="1269742"/>
          <a:ext cx="3840480" cy="4480557"/>
        </p:xfrm>
        <a:graphic>
          <a:graphicData uri="http://schemas.openxmlformats.org/drawingml/2006/table">
            <a:tbl>
              <a:tblPr>
                <a:tableStyleId>{5C22544A-7EE6-4342-B048-85BDC9FD1C3A}</a:tableStyleId>
              </a:tblPr>
              <a:tblGrid>
                <a:gridCol w="734518"/>
                <a:gridCol w="755503"/>
                <a:gridCol w="1091285"/>
                <a:gridCol w="1259174"/>
              </a:tblGrid>
              <a:tr h="548781">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PDBs</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Sync</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BL</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Flux</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2829</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19-ID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1.3E+13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2110</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NSLS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X29A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2.9E+11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40000"/>
                        <a:lumOff val="60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1830</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22-ID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7.0E+12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75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1651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X06SA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1517</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X10SA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2.5E+12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DC876"/>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1475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ESRF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ID29</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1.0E+13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1447</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BL17U</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1384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ESRF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5.0E+12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bl>
          </a:graphicData>
        </a:graphic>
      </p:graphicFrame>
      <p:graphicFrame>
        <p:nvGraphicFramePr>
          <p:cNvPr id="15" name="Content Placeholder 13"/>
          <p:cNvGraphicFramePr>
            <a:graphicFrameLocks/>
          </p:cNvGraphicFramePr>
          <p:nvPr>
            <p:extLst>
              <p:ext uri="{D42A27DB-BD31-4B8C-83A1-F6EECF244321}">
                <p14:modId xmlns:p14="http://schemas.microsoft.com/office/powerpoint/2010/main" val="1730260214"/>
              </p:ext>
            </p:extLst>
          </p:nvPr>
        </p:nvGraphicFramePr>
        <p:xfrm>
          <a:off x="4609193" y="1270002"/>
          <a:ext cx="3840480" cy="4480562"/>
        </p:xfrm>
        <a:graphic>
          <a:graphicData uri="http://schemas.openxmlformats.org/drawingml/2006/table">
            <a:tbl>
              <a:tblPr>
                <a:tableStyleId>{5C22544A-7EE6-4342-B048-85BDC9FD1C3A}</a:tableStyleId>
              </a:tblPr>
              <a:tblGrid>
                <a:gridCol w="734519"/>
                <a:gridCol w="755503"/>
                <a:gridCol w="1091285"/>
                <a:gridCol w="1259173"/>
              </a:tblGrid>
              <a:tr h="546410">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PDBs</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Sync</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BL</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Flux</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1384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5.0E+12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1362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ID23-1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b="0" i="0" u="none" strike="noStrike" dirty="0" smtClean="0">
                          <a:solidFill>
                            <a:schemeClr val="dk1"/>
                          </a:solidFill>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1285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SSRL</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BL11-1</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C2D69A"/>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1282</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24-ID-C</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1.3E+13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1153</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1.0E+11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1137</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SSRL</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BL9-2</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7.0E+11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EC979"/>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1122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8.3.1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1.8E+11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r>
              <a:tr h="437128">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1042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17-ID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7.0E+11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EC979"/>
                    </a:solidFill>
                  </a:tcPr>
                </a:tc>
              </a:tr>
              <a:tr h="437128">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1026</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NSLS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X25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2.4E+11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40000"/>
                        <a:lumOff val="60000"/>
                      </a:schemeClr>
                    </a:solidFill>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316035557"/>
              </p:ext>
            </p:extLst>
          </p:nvPr>
        </p:nvGraphicFramePr>
        <p:xfrm>
          <a:off x="6526538" y="5908303"/>
          <a:ext cx="1703587" cy="851535"/>
        </p:xfrm>
        <a:graphic>
          <a:graphicData uri="http://schemas.openxmlformats.org/drawingml/2006/table">
            <a:tbl>
              <a:tblPr>
                <a:tableStyleId>{5C22544A-7EE6-4342-B048-85BDC9FD1C3A}</a:tableStyleId>
              </a:tblPr>
              <a:tblGrid>
                <a:gridCol w="1703587"/>
              </a:tblGrid>
              <a:tr h="204663">
                <a:tc>
                  <a:txBody>
                    <a:bodyPr/>
                    <a:lstStyle/>
                    <a:p>
                      <a:pPr algn="ctr" fontAlgn="b"/>
                      <a:r>
                        <a:rPr lang="en-US" sz="1800" u="none" strike="noStrike" dirty="0" smtClean="0">
                          <a:effectLst/>
                          <a:latin typeface="Arial Narrow" panose="020B0606020202030204" pitchFamily="34" charset="0"/>
                          <a:cs typeface="Arial" panose="020B0604020202020204" pitchFamily="34" charset="0"/>
                        </a:rPr>
                        <a:t>USA</a:t>
                      </a:r>
                      <a:endParaRPr lang="en-US" sz="18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r>
              <a:tr h="204663">
                <a:tc>
                  <a:txBody>
                    <a:bodyPr/>
                    <a:lstStyle/>
                    <a:p>
                      <a:pPr algn="ctr" fontAlgn="b"/>
                      <a:r>
                        <a:rPr lang="en-US" sz="1800" u="none" strike="noStrike" dirty="0" smtClean="0">
                          <a:effectLst/>
                          <a:latin typeface="Arial Narrow" panose="020B0606020202030204" pitchFamily="34" charset="0"/>
                          <a:cs typeface="Arial" panose="020B0604020202020204" pitchFamily="34" charset="0"/>
                        </a:rPr>
                        <a:t>Europe</a:t>
                      </a:r>
                      <a:endParaRPr lang="en-US" sz="18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r>
              <a:tr h="204663">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800" u="none" strike="noStrike" dirty="0" smtClean="0">
                          <a:effectLst/>
                          <a:latin typeface="Arial Narrow" panose="020B0606020202030204" pitchFamily="34" charset="0"/>
                          <a:cs typeface="Arial" panose="020B0604020202020204" pitchFamily="34" charset="0"/>
                        </a:rPr>
                        <a:t>Decommissioned</a:t>
                      </a:r>
                      <a:endParaRPr lang="en-US" sz="1800" b="0" i="0" u="none" strike="noStrike" dirty="0" smtClean="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r>
            </a:tbl>
          </a:graphicData>
        </a:graphic>
      </p:graphicFrame>
      <p:grpSp>
        <p:nvGrpSpPr>
          <p:cNvPr id="20" name="Group 19"/>
          <p:cNvGrpSpPr/>
          <p:nvPr/>
        </p:nvGrpSpPr>
        <p:grpSpPr>
          <a:xfrm>
            <a:off x="3167742" y="3846287"/>
            <a:ext cx="3973287" cy="2661102"/>
            <a:chOff x="3167742" y="3846287"/>
            <a:chExt cx="3973287" cy="2661102"/>
          </a:xfrm>
        </p:grpSpPr>
        <p:sp>
          <p:nvSpPr>
            <p:cNvPr id="17" name="Oval 16"/>
            <p:cNvSpPr/>
            <p:nvPr/>
          </p:nvSpPr>
          <p:spPr>
            <a:xfrm>
              <a:off x="5262931" y="4339771"/>
              <a:ext cx="1878098" cy="63862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Arc 17"/>
            <p:cNvSpPr/>
            <p:nvPr/>
          </p:nvSpPr>
          <p:spPr>
            <a:xfrm rot="5400000">
              <a:off x="4013200" y="4042229"/>
              <a:ext cx="2307770" cy="1915886"/>
            </a:xfrm>
            <a:prstGeom prst="arc">
              <a:avLst>
                <a:gd name="adj1" fmla="val 16200000"/>
                <a:gd name="adj2" fmla="val 20357401"/>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panose="020B0604020202020204" pitchFamily="34" charset="0"/>
              </a:endParaRPr>
            </a:p>
          </p:txBody>
        </p:sp>
        <p:sp>
          <p:nvSpPr>
            <p:cNvPr id="19" name="TextBox 18"/>
            <p:cNvSpPr txBox="1"/>
            <p:nvPr/>
          </p:nvSpPr>
          <p:spPr>
            <a:xfrm>
              <a:off x="3167742" y="5861058"/>
              <a:ext cx="2351926" cy="646331"/>
            </a:xfrm>
            <a:prstGeom prst="rect">
              <a:avLst/>
            </a:prstGeom>
            <a:noFill/>
          </p:spPr>
          <p:txBody>
            <a:bodyPr wrap="none" rtlCol="0">
              <a:spAutoFit/>
            </a:bodyPr>
            <a:lstStyle/>
            <a:p>
              <a:r>
                <a:rPr lang="en-US" b="1" dirty="0" smtClean="0">
                  <a:solidFill>
                    <a:srgbClr val="FF0000"/>
                  </a:solidFill>
                  <a:latin typeface="Arial" panose="020B0604020202020204" pitchFamily="34" charset="0"/>
                </a:rPr>
                <a:t>8% of all membrane</a:t>
              </a:r>
            </a:p>
            <a:p>
              <a:r>
                <a:rPr lang="en-US" b="1" dirty="0" smtClean="0">
                  <a:solidFill>
                    <a:srgbClr val="FF0000"/>
                  </a:solidFill>
                  <a:latin typeface="Arial" panose="020B0604020202020204" pitchFamily="34" charset="0"/>
                </a:rPr>
                <a:t>  protein structures!</a:t>
              </a:r>
              <a:endParaRPr lang="en-US" b="1" dirty="0">
                <a:solidFill>
                  <a:srgbClr val="FF0000"/>
                </a:solidFill>
                <a:latin typeface="Arial" panose="020B0604020202020204" pitchFamily="34" charset="0"/>
              </a:endParaRPr>
            </a:p>
          </p:txBody>
        </p:sp>
      </p:grpSp>
    </p:spTree>
    <p:extLst>
      <p:ext uri="{BB962C8B-B14F-4D97-AF65-F5344CB8AC3E}">
        <p14:creationId xmlns:p14="http://schemas.microsoft.com/office/powerpoint/2010/main" val="390691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rPr>
              <a:t>Diamond</a:t>
            </a:r>
          </a:p>
          <a:p>
            <a:pPr algn="ctr"/>
            <a:r>
              <a:rPr lang="en-US" sz="2800" dirty="0">
                <a:solidFill>
                  <a:srgbClr val="000000"/>
                </a:solidFill>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6" name="TextBox 5"/>
          <p:cNvSpPr txBox="1"/>
          <p:nvPr/>
        </p:nvSpPr>
        <p:spPr>
          <a:xfrm>
            <a:off x="4267200" y="1132114"/>
            <a:ext cx="646331" cy="646331"/>
          </a:xfrm>
          <a:prstGeom prst="rect">
            <a:avLst/>
          </a:prstGeom>
          <a:noFill/>
        </p:spPr>
        <p:txBody>
          <a:bodyPr wrap="none" rtlCol="0">
            <a:spAutoFit/>
          </a:bodyPr>
          <a:lstStyle/>
          <a:p>
            <a:r>
              <a:rPr lang="en-US" sz="3600" dirty="0" smtClean="0">
                <a:solidFill>
                  <a:srgbClr val="000000"/>
                </a:solidFill>
              </a:rPr>
              <a:t>oil</a:t>
            </a:r>
            <a:endParaRPr lang="en-US" sz="3600" dirty="0">
              <a:solidFill>
                <a:srgbClr val="000000"/>
              </a:solidFill>
            </a:endParaRPr>
          </a:p>
        </p:txBody>
      </p:sp>
      <p:sp>
        <p:nvSpPr>
          <p:cNvPr id="138"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272613441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rPr>
              <a:t>Diamond</a:t>
            </a:r>
          </a:p>
          <a:p>
            <a:pPr algn="ctr"/>
            <a:r>
              <a:rPr lang="en-US" sz="2800" dirty="0">
                <a:solidFill>
                  <a:srgbClr val="000000"/>
                </a:solidFill>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6" name="TextBox 5"/>
          <p:cNvSpPr txBox="1"/>
          <p:nvPr/>
        </p:nvSpPr>
        <p:spPr>
          <a:xfrm>
            <a:off x="4267200" y="1132114"/>
            <a:ext cx="646331" cy="646331"/>
          </a:xfrm>
          <a:prstGeom prst="rect">
            <a:avLst/>
          </a:prstGeom>
          <a:noFill/>
        </p:spPr>
        <p:txBody>
          <a:bodyPr wrap="none" rtlCol="0">
            <a:spAutoFit/>
          </a:bodyPr>
          <a:lstStyle/>
          <a:p>
            <a:r>
              <a:rPr lang="en-US" sz="3600" dirty="0" smtClean="0">
                <a:solidFill>
                  <a:srgbClr val="000000"/>
                </a:solidFill>
              </a:rPr>
              <a:t>oil</a:t>
            </a:r>
            <a:endParaRPr lang="en-US" sz="3600" dirty="0">
              <a:solidFill>
                <a:srgbClr val="000000"/>
              </a:solidFill>
            </a:endParaRPr>
          </a:p>
        </p:txBody>
      </p:sp>
      <p:sp>
        <p:nvSpPr>
          <p:cNvPr id="138"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202318439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921728">
            <a:off x="986971" y="841829"/>
            <a:ext cx="7373257" cy="6016171"/>
            <a:chOff x="986971" y="841829"/>
            <a:chExt cx="7373257" cy="6016171"/>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986971" y="3886200"/>
              <a:ext cx="737325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6" name="TextBox 5"/>
            <p:cNvSpPr txBox="1"/>
            <p:nvPr/>
          </p:nvSpPr>
          <p:spPr>
            <a:xfrm>
              <a:off x="4422691" y="1132114"/>
              <a:ext cx="646331" cy="646331"/>
            </a:xfrm>
            <a:prstGeom prst="rect">
              <a:avLst/>
            </a:prstGeom>
            <a:noFill/>
          </p:spPr>
          <p:txBody>
            <a:bodyPr wrap="none" rtlCol="0">
              <a:spAutoFit/>
            </a:bodyPr>
            <a:lstStyle/>
            <a:p>
              <a:r>
                <a:rPr lang="en-US" sz="3600" dirty="0" smtClean="0">
                  <a:solidFill>
                    <a:srgbClr val="000000"/>
                  </a:solidFill>
                </a:rPr>
                <a:t>oil</a:t>
              </a:r>
              <a:endParaRPr lang="en-US" sz="3600" dirty="0">
                <a:solidFill>
                  <a:srgbClr val="000000"/>
                </a:solidFill>
              </a:endParaRPr>
            </a:p>
          </p:txBody>
        </p:sp>
      </p:grpSp>
      <p:grpSp>
        <p:nvGrpSpPr>
          <p:cNvPr id="8" name="Group 7"/>
          <p:cNvGrpSpPr/>
          <p:nvPr/>
        </p:nvGrpSpPr>
        <p:grpSpPr>
          <a:xfrm flipV="1">
            <a:off x="-217711" y="3606344"/>
            <a:ext cx="5959475" cy="3001963"/>
            <a:chOff x="-174168" y="1022801"/>
            <a:chExt cx="5959475" cy="3001963"/>
          </a:xfrm>
        </p:grpSpPr>
        <p:sp>
          <p:nvSpPr>
            <p:cNvPr id="139" name="Rectangle 146"/>
            <p:cNvSpPr>
              <a:spLocks noChangeArrowheads="1"/>
            </p:cNvSpPr>
            <p:nvPr/>
          </p:nvSpPr>
          <p:spPr bwMode="auto">
            <a:xfrm rot="5400000">
              <a:off x="2170569" y="1424439"/>
              <a:ext cx="85725" cy="4775200"/>
            </a:xfrm>
            <a:prstGeom prst="rect">
              <a:avLst/>
            </a:prstGeom>
            <a:solidFill>
              <a:srgbClr val="FF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140" name="Group 295"/>
            <p:cNvGrpSpPr>
              <a:grpSpLocks/>
            </p:cNvGrpSpPr>
            <p:nvPr/>
          </p:nvGrpSpPr>
          <p:grpSpPr bwMode="auto">
            <a:xfrm rot="-2293099">
              <a:off x="1748295" y="1022801"/>
              <a:ext cx="4037012" cy="3001963"/>
              <a:chOff x="2203" y="330"/>
              <a:chExt cx="2543" cy="1891"/>
            </a:xfrm>
          </p:grpSpPr>
          <p:sp>
            <p:nvSpPr>
              <p:cNvPr id="141" name="Line 296"/>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2" name="Line 297"/>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3" name="Line 298"/>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4" name="Line 299"/>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sp>
        <p:nvSpPr>
          <p:cNvPr id="146" name="Text Box 303"/>
          <p:cNvSpPr txBox="1">
            <a:spLocks noChangeArrowheads="1"/>
          </p:cNvSpPr>
          <p:nvPr/>
        </p:nvSpPr>
        <p:spPr bwMode="auto">
          <a:xfrm>
            <a:off x="283710" y="4502377"/>
            <a:ext cx="215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z="3600" dirty="0">
                <a:solidFill>
                  <a:srgbClr val="000000"/>
                </a:solidFill>
                <a:cs typeface="Arial" charset="0"/>
              </a:rPr>
              <a:t>λ</a:t>
            </a:r>
            <a:r>
              <a:rPr lang="en-US" altLang="en-US" sz="3600" dirty="0">
                <a:solidFill>
                  <a:srgbClr val="000000"/>
                </a:solidFill>
                <a:cs typeface="Arial" charset="0"/>
              </a:rPr>
              <a:t>=2d sin</a:t>
            </a:r>
            <a:r>
              <a:rPr lang="el-GR" altLang="en-US" sz="3600" dirty="0">
                <a:solidFill>
                  <a:srgbClr val="000000"/>
                </a:solidFill>
                <a:cs typeface="Arial" charset="0"/>
              </a:rPr>
              <a:t>θ</a:t>
            </a:r>
          </a:p>
        </p:txBody>
      </p:sp>
      <p:sp>
        <p:nvSpPr>
          <p:cNvPr id="147" name="Text Box 304"/>
          <p:cNvSpPr txBox="1">
            <a:spLocks noChangeArrowheads="1"/>
          </p:cNvSpPr>
          <p:nvPr/>
        </p:nvSpPr>
        <p:spPr bwMode="auto">
          <a:xfrm>
            <a:off x="250145" y="5514749"/>
            <a:ext cx="32575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dirty="0">
                <a:solidFill>
                  <a:srgbClr val="000000"/>
                </a:solidFill>
                <a:cs typeface="Arial" charset="0"/>
              </a:rPr>
              <a:t>2.5 Å data </a:t>
            </a:r>
          </a:p>
          <a:p>
            <a:pPr eaLnBrk="1" hangingPunct="1"/>
            <a:r>
              <a:rPr lang="en-US" altLang="en-US" sz="3600" dirty="0">
                <a:solidFill>
                  <a:srgbClr val="000000"/>
                </a:solidFill>
                <a:cs typeface="Arial" charset="0"/>
              </a:rPr>
              <a:t>with 5 Å X-rays</a:t>
            </a:r>
          </a:p>
        </p:txBody>
      </p:sp>
      <p:sp>
        <p:nvSpPr>
          <p:cNvPr id="148" name="Rectangle 305"/>
          <p:cNvSpPr>
            <a:spLocks noChangeArrowheads="1"/>
          </p:cNvSpPr>
          <p:nvPr/>
        </p:nvSpPr>
        <p:spPr bwMode="auto">
          <a:xfrm>
            <a:off x="4922890" y="5505045"/>
            <a:ext cx="39897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smtClean="0">
                <a:solidFill>
                  <a:srgbClr val="C00000"/>
                </a:solidFill>
              </a:rPr>
              <a:t>Only</a:t>
            </a:r>
            <a:r>
              <a:rPr lang="en-US" altLang="en-US" dirty="0" smtClean="0">
                <a:solidFill>
                  <a:srgbClr val="000000"/>
                </a:solidFill>
              </a:rPr>
              <a:t> analytic absorption correction:</a:t>
            </a:r>
          </a:p>
          <a:p>
            <a:pPr eaLnBrk="1" hangingPunct="1"/>
            <a:r>
              <a:rPr lang="en-US" altLang="en-US" dirty="0" smtClean="0">
                <a:solidFill>
                  <a:srgbClr val="000000"/>
                </a:solidFill>
              </a:rPr>
              <a:t>International </a:t>
            </a:r>
            <a:r>
              <a:rPr lang="en-US" altLang="en-US" dirty="0">
                <a:solidFill>
                  <a:srgbClr val="000000"/>
                </a:solidFill>
              </a:rPr>
              <a:t>Tables for Crystallography, Vol. C, 2nd ed., chapter 6.3</a:t>
            </a:r>
          </a:p>
        </p:txBody>
      </p:sp>
      <p:sp>
        <p:nvSpPr>
          <p:cNvPr id="149" name="Title 4"/>
          <p:cNvSpPr>
            <a:spLocks noGrp="1"/>
          </p:cNvSpPr>
          <p:nvPr>
            <p:ph type="ctrTitle"/>
          </p:nvPr>
        </p:nvSpPr>
        <p:spPr>
          <a:xfrm>
            <a:off x="0" y="9379"/>
            <a:ext cx="9144000" cy="905022"/>
          </a:xfrm>
        </p:spPr>
        <p:txBody>
          <a:bodyPr/>
          <a:lstStyle/>
          <a:p>
            <a:r>
              <a:rPr lang="en-US" dirty="0" smtClean="0"/>
              <a:t>ALS-U: Small, soft</a:t>
            </a:r>
            <a:r>
              <a:rPr lang="en-US" baseline="0" dirty="0" smtClean="0"/>
              <a:t> beams</a:t>
            </a:r>
            <a:endParaRPr lang="en-US" dirty="0"/>
          </a:p>
        </p:txBody>
      </p:sp>
    </p:spTree>
    <p:extLst>
      <p:ext uri="{BB962C8B-B14F-4D97-AF65-F5344CB8AC3E}">
        <p14:creationId xmlns:p14="http://schemas.microsoft.com/office/powerpoint/2010/main" val="420686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animBg="1"/>
      <p:bldP spid="1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0850" name="Group 2"/>
          <p:cNvGrpSpPr>
            <a:grpSpLocks/>
          </p:cNvGrpSpPr>
          <p:nvPr/>
        </p:nvGrpSpPr>
        <p:grpSpPr bwMode="auto">
          <a:xfrm>
            <a:off x="2509838" y="-317500"/>
            <a:ext cx="10160000" cy="8002588"/>
            <a:chOff x="1581" y="-200"/>
            <a:chExt cx="6400" cy="5041"/>
          </a:xfrm>
        </p:grpSpPr>
        <p:sp>
          <p:nvSpPr>
            <p:cNvPr id="590851" name="Line 3"/>
            <p:cNvSpPr>
              <a:spLocks noChangeShapeType="1"/>
            </p:cNvSpPr>
            <p:nvPr/>
          </p:nvSpPr>
          <p:spPr bwMode="auto">
            <a:xfrm flipH="1">
              <a:off x="3285" y="2336"/>
              <a:ext cx="2142" cy="52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52" name="Rectangle 4"/>
            <p:cNvSpPr>
              <a:spLocks noChangeArrowheads="1"/>
            </p:cNvSpPr>
            <p:nvPr/>
          </p:nvSpPr>
          <p:spPr bwMode="auto">
            <a:xfrm rot="15584641">
              <a:off x="3513" y="2768"/>
              <a:ext cx="80"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3" name="Line 5"/>
            <p:cNvSpPr>
              <a:spLocks noChangeShapeType="1"/>
            </p:cNvSpPr>
            <p:nvPr/>
          </p:nvSpPr>
          <p:spPr bwMode="auto">
            <a:xfrm flipH="1">
              <a:off x="2980" y="2330"/>
              <a:ext cx="2452" cy="1570"/>
            </a:xfrm>
            <a:prstGeom prst="line">
              <a:avLst/>
            </a:prstGeom>
            <a:noFill/>
            <a:ln w="38100">
              <a:solidFill>
                <a:srgbClr val="FFC2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54" name="Rectangle 6"/>
            <p:cNvSpPr>
              <a:spLocks noChangeArrowheads="1"/>
            </p:cNvSpPr>
            <p:nvPr/>
          </p:nvSpPr>
          <p:spPr bwMode="auto">
            <a:xfrm rot="281921">
              <a:off x="4630" y="2792"/>
              <a:ext cx="99" cy="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5" name="Rectangle 7"/>
            <p:cNvSpPr>
              <a:spLocks noChangeArrowheads="1"/>
            </p:cNvSpPr>
            <p:nvPr/>
          </p:nvSpPr>
          <p:spPr bwMode="auto">
            <a:xfrm>
              <a:off x="2844" y="73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6" name="Rectangle 8"/>
            <p:cNvSpPr>
              <a:spLocks noChangeArrowheads="1"/>
            </p:cNvSpPr>
            <p:nvPr/>
          </p:nvSpPr>
          <p:spPr bwMode="auto">
            <a:xfrm flipH="1" flipV="1">
              <a:off x="3374" y="3824"/>
              <a:ext cx="81" cy="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7" name="Rectangle 9"/>
            <p:cNvSpPr>
              <a:spLocks noChangeArrowheads="1"/>
            </p:cNvSpPr>
            <p:nvPr/>
          </p:nvSpPr>
          <p:spPr bwMode="auto">
            <a:xfrm flipH="1" flipV="1">
              <a:off x="2840" y="384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8" name="Oval 10"/>
            <p:cNvSpPr>
              <a:spLocks noChangeArrowheads="1"/>
            </p:cNvSpPr>
            <p:nvPr/>
          </p:nvSpPr>
          <p:spPr bwMode="auto">
            <a:xfrm flipH="1" flipV="1">
              <a:off x="2883" y="-200"/>
              <a:ext cx="5096" cy="504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9" name="Rectangle 11"/>
            <p:cNvSpPr>
              <a:spLocks noChangeArrowheads="1"/>
            </p:cNvSpPr>
            <p:nvPr/>
          </p:nvSpPr>
          <p:spPr bwMode="auto">
            <a:xfrm rot="3799929" flipH="1" flipV="1">
              <a:off x="3846" y="3756"/>
              <a:ext cx="7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0" name="Line 12"/>
            <p:cNvSpPr>
              <a:spLocks noChangeShapeType="1"/>
            </p:cNvSpPr>
            <p:nvPr/>
          </p:nvSpPr>
          <p:spPr bwMode="auto">
            <a:xfrm flipH="1" flipV="1">
              <a:off x="3519" y="2007"/>
              <a:ext cx="1915" cy="325"/>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61" name="Rectangle 13"/>
            <p:cNvSpPr>
              <a:spLocks noChangeArrowheads="1"/>
            </p:cNvSpPr>
            <p:nvPr/>
          </p:nvSpPr>
          <p:spPr bwMode="auto">
            <a:xfrm rot="8724962" flipH="1" flipV="1">
              <a:off x="3268" y="3653"/>
              <a:ext cx="24" cy="1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2" name="Text Box 14"/>
            <p:cNvSpPr txBox="1">
              <a:spLocks noChangeArrowheads="1"/>
            </p:cNvSpPr>
            <p:nvPr/>
          </p:nvSpPr>
          <p:spPr bwMode="auto">
            <a:xfrm flipH="1">
              <a:off x="4056" y="986"/>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Ewald sphere 2</a:t>
              </a:r>
            </a:p>
          </p:txBody>
        </p:sp>
        <p:sp>
          <p:nvSpPr>
            <p:cNvPr id="590863" name="Text Box 15"/>
            <p:cNvSpPr txBox="1">
              <a:spLocks noChangeArrowheads="1"/>
            </p:cNvSpPr>
            <p:nvPr/>
          </p:nvSpPr>
          <p:spPr bwMode="auto">
            <a:xfrm rot="-12762713" flipH="1" flipV="1">
              <a:off x="3577" y="2972"/>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diffracted ray</a:t>
              </a:r>
            </a:p>
          </p:txBody>
        </p:sp>
        <p:sp>
          <p:nvSpPr>
            <p:cNvPr id="590864" name="Text Box 16"/>
            <p:cNvSpPr txBox="1">
              <a:spLocks noChangeArrowheads="1"/>
            </p:cNvSpPr>
            <p:nvPr/>
          </p:nvSpPr>
          <p:spPr bwMode="auto">
            <a:xfrm flipH="1">
              <a:off x="4442" y="2984"/>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sp>
          <p:nvSpPr>
            <p:cNvPr id="590865" name="Line 17"/>
            <p:cNvSpPr>
              <a:spLocks noChangeShapeType="1"/>
            </p:cNvSpPr>
            <p:nvPr/>
          </p:nvSpPr>
          <p:spPr bwMode="auto">
            <a:xfrm flipH="1">
              <a:off x="3250" y="2792"/>
              <a:ext cx="75" cy="20"/>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66" name="Line 18"/>
            <p:cNvSpPr>
              <a:spLocks noChangeShapeType="1"/>
            </p:cNvSpPr>
            <p:nvPr/>
          </p:nvSpPr>
          <p:spPr bwMode="auto">
            <a:xfrm>
              <a:off x="3324" y="2792"/>
              <a:ext cx="34" cy="45"/>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67" name="Arc 19"/>
            <p:cNvSpPr>
              <a:spLocks/>
            </p:cNvSpPr>
            <p:nvPr/>
          </p:nvSpPr>
          <p:spPr bwMode="auto">
            <a:xfrm flipH="1" flipV="1">
              <a:off x="4927" y="2332"/>
              <a:ext cx="507"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8" name="Rectangle 20"/>
            <p:cNvSpPr>
              <a:spLocks noChangeArrowheads="1"/>
            </p:cNvSpPr>
            <p:nvPr/>
          </p:nvSpPr>
          <p:spPr bwMode="auto">
            <a:xfrm rot="8724962" flipH="1" flipV="1">
              <a:off x="3299" y="3672"/>
              <a:ext cx="25" cy="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9" name="Oval 21"/>
            <p:cNvSpPr>
              <a:spLocks noChangeArrowheads="1"/>
            </p:cNvSpPr>
            <p:nvPr/>
          </p:nvSpPr>
          <p:spPr bwMode="auto">
            <a:xfrm flipH="1" flipV="1">
              <a:off x="3519" y="-200"/>
              <a:ext cx="3823" cy="5041"/>
            </a:xfrm>
            <a:prstGeom prst="ellipse">
              <a:avLst/>
            </a:prstGeom>
            <a:noFill/>
            <a:ln w="254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0" name="Rectangle 22"/>
            <p:cNvSpPr>
              <a:spLocks noChangeArrowheads="1"/>
            </p:cNvSpPr>
            <p:nvPr/>
          </p:nvSpPr>
          <p:spPr bwMode="auto">
            <a:xfrm rot="1886337">
              <a:off x="2948" y="2462"/>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1" name="Rectangle 23"/>
            <p:cNvSpPr>
              <a:spLocks noChangeArrowheads="1"/>
            </p:cNvSpPr>
            <p:nvPr/>
          </p:nvSpPr>
          <p:spPr bwMode="auto">
            <a:xfrm rot="741832">
              <a:off x="3496" y="2649"/>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2" name="Rectangle 24"/>
            <p:cNvSpPr>
              <a:spLocks noChangeArrowheads="1"/>
            </p:cNvSpPr>
            <p:nvPr/>
          </p:nvSpPr>
          <p:spPr bwMode="auto">
            <a:xfrm rot="741832">
              <a:off x="3794" y="2703"/>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3" name="Oval 25"/>
            <p:cNvSpPr>
              <a:spLocks noChangeAspect="1" noChangeArrowheads="1"/>
            </p:cNvSpPr>
            <p:nvPr/>
          </p:nvSpPr>
          <p:spPr bwMode="auto">
            <a:xfrm flipH="1">
              <a:off x="2884" y="1835"/>
              <a:ext cx="5097" cy="99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4" name="Line 26"/>
            <p:cNvSpPr>
              <a:spLocks noChangeShapeType="1"/>
            </p:cNvSpPr>
            <p:nvPr/>
          </p:nvSpPr>
          <p:spPr bwMode="auto">
            <a:xfrm flipH="1" flipV="1">
              <a:off x="2885" y="2329"/>
              <a:ext cx="25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75" name="Oval 27"/>
            <p:cNvSpPr>
              <a:spLocks noChangeAspect="1" noChangeArrowheads="1"/>
            </p:cNvSpPr>
            <p:nvPr/>
          </p:nvSpPr>
          <p:spPr bwMode="auto">
            <a:xfrm flipH="1">
              <a:off x="2874" y="1820"/>
              <a:ext cx="5107" cy="1013"/>
            </a:xfrm>
            <a:prstGeom prst="ellipse">
              <a:avLst/>
            </a:prstGeom>
            <a:gradFill rotWithShape="1">
              <a:gsLst>
                <a:gs pos="0">
                  <a:schemeClr val="bg1">
                    <a:alpha val="70000"/>
                  </a:schemeClr>
                </a:gs>
                <a:gs pos="100000">
                  <a:schemeClr val="bg1">
                    <a:alpha val="39999"/>
                  </a:schemeClr>
                </a:gs>
              </a:gsLst>
              <a:lin ang="5400000" scaled="1"/>
            </a:gra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6" name="Text Box 28"/>
            <p:cNvSpPr txBox="1">
              <a:spLocks noChangeArrowheads="1"/>
            </p:cNvSpPr>
            <p:nvPr/>
          </p:nvSpPr>
          <p:spPr bwMode="auto">
            <a:xfrm flipH="1">
              <a:off x="3894" y="2304"/>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sp>
          <p:nvSpPr>
            <p:cNvPr id="590877" name="Text Box 29"/>
            <p:cNvSpPr txBox="1">
              <a:spLocks noChangeArrowheads="1"/>
            </p:cNvSpPr>
            <p:nvPr/>
          </p:nvSpPr>
          <p:spPr bwMode="auto">
            <a:xfrm flipH="1" flipV="1">
              <a:off x="4742" y="2271"/>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dirty="0">
                  <a:solidFill>
                    <a:srgbClr val="000000"/>
                  </a:solidFill>
                  <a:cs typeface="Arial" panose="020B0604020202020204" pitchFamily="34" charset="0"/>
                </a:rPr>
                <a:t>θ</a:t>
              </a:r>
            </a:p>
          </p:txBody>
        </p:sp>
        <p:sp>
          <p:nvSpPr>
            <p:cNvPr id="590878" name="Text Box 30"/>
            <p:cNvSpPr txBox="1">
              <a:spLocks noChangeArrowheads="1"/>
            </p:cNvSpPr>
            <p:nvPr/>
          </p:nvSpPr>
          <p:spPr bwMode="auto">
            <a:xfrm>
              <a:off x="1581" y="341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1</a:t>
              </a:r>
            </a:p>
          </p:txBody>
        </p:sp>
      </p:grpSp>
      <p:sp>
        <p:nvSpPr>
          <p:cNvPr id="590879" name="Rectangle 31"/>
          <p:cNvSpPr>
            <a:spLocks noChangeArrowheads="1"/>
          </p:cNvSpPr>
          <p:nvPr/>
        </p:nvSpPr>
        <p:spPr bwMode="auto">
          <a:xfrm>
            <a:off x="3657600" y="1208088"/>
            <a:ext cx="128588" cy="11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0" name="Oval 32"/>
          <p:cNvSpPr>
            <a:spLocks noChangeAspect="1" noChangeArrowheads="1"/>
          </p:cNvSpPr>
          <p:nvPr/>
        </p:nvSpPr>
        <p:spPr bwMode="auto">
          <a:xfrm>
            <a:off x="-3524250" y="2908300"/>
            <a:ext cx="8091488" cy="15843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1" name="Rectangle 33"/>
          <p:cNvSpPr>
            <a:spLocks noChangeArrowheads="1"/>
          </p:cNvSpPr>
          <p:nvPr/>
        </p:nvSpPr>
        <p:spPr bwMode="auto">
          <a:xfrm>
            <a:off x="-2089150" y="2868613"/>
            <a:ext cx="6500813" cy="890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dirty="0">
              <a:solidFill>
                <a:srgbClr val="000000"/>
              </a:solidFill>
            </a:endParaRPr>
          </a:p>
        </p:txBody>
      </p:sp>
      <p:sp>
        <p:nvSpPr>
          <p:cNvPr id="590882" name="Oval 34"/>
          <p:cNvSpPr>
            <a:spLocks noChangeArrowheads="1"/>
          </p:cNvSpPr>
          <p:nvPr/>
        </p:nvSpPr>
        <p:spPr bwMode="auto">
          <a:xfrm>
            <a:off x="-3524250" y="-292100"/>
            <a:ext cx="8091488" cy="80025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3" name="Rectangle 35"/>
          <p:cNvSpPr>
            <a:spLocks noChangeArrowheads="1"/>
          </p:cNvSpPr>
          <p:nvPr/>
        </p:nvSpPr>
        <p:spPr bwMode="auto">
          <a:xfrm rot="3799929">
            <a:off x="2925762" y="1322388"/>
            <a:ext cx="111125"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4" name="Oval 36"/>
          <p:cNvSpPr>
            <a:spLocks noChangeArrowheads="1"/>
          </p:cNvSpPr>
          <p:nvPr/>
        </p:nvSpPr>
        <p:spPr bwMode="auto">
          <a:xfrm>
            <a:off x="-2513013" y="-292100"/>
            <a:ext cx="6069013" cy="80025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5" name="Line 37"/>
          <p:cNvSpPr>
            <a:spLocks noChangeShapeType="1"/>
          </p:cNvSpPr>
          <p:nvPr/>
        </p:nvSpPr>
        <p:spPr bwMode="auto">
          <a:xfrm>
            <a:off x="519113" y="3706813"/>
            <a:ext cx="2992437" cy="5334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86" name="Rectangle 38"/>
          <p:cNvSpPr>
            <a:spLocks noChangeArrowheads="1"/>
          </p:cNvSpPr>
          <p:nvPr/>
        </p:nvSpPr>
        <p:spPr bwMode="auto">
          <a:xfrm rot="3438604">
            <a:off x="4173537" y="854076"/>
            <a:ext cx="104775" cy="933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7" name="Text Box 39"/>
          <p:cNvSpPr txBox="1">
            <a:spLocks noChangeArrowheads="1"/>
          </p:cNvSpPr>
          <p:nvPr/>
        </p:nvSpPr>
        <p:spPr bwMode="auto">
          <a:xfrm>
            <a:off x="973138" y="5419725"/>
            <a:ext cx="165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Ewald sphere</a:t>
            </a:r>
          </a:p>
        </p:txBody>
      </p:sp>
      <p:grpSp>
        <p:nvGrpSpPr>
          <p:cNvPr id="590888" name="Group 40"/>
          <p:cNvGrpSpPr>
            <a:grpSpLocks/>
          </p:cNvGrpSpPr>
          <p:nvPr/>
        </p:nvGrpSpPr>
        <p:grpSpPr bwMode="auto">
          <a:xfrm>
            <a:off x="515938" y="3414713"/>
            <a:ext cx="4046537" cy="369887"/>
            <a:chOff x="325" y="2151"/>
            <a:chExt cx="2549" cy="233"/>
          </a:xfrm>
        </p:grpSpPr>
        <p:sp>
          <p:nvSpPr>
            <p:cNvPr id="590889" name="Line 41"/>
            <p:cNvSpPr>
              <a:spLocks noChangeShapeType="1"/>
            </p:cNvSpPr>
            <p:nvPr/>
          </p:nvSpPr>
          <p:spPr bwMode="auto">
            <a:xfrm>
              <a:off x="325" y="2329"/>
              <a:ext cx="2549" cy="0"/>
            </a:xfrm>
            <a:prstGeom prst="line">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90" name="Text Box 42"/>
            <p:cNvSpPr txBox="1">
              <a:spLocks noChangeArrowheads="1"/>
            </p:cNvSpPr>
            <p:nvPr/>
          </p:nvSpPr>
          <p:spPr bwMode="auto">
            <a:xfrm>
              <a:off x="1644" y="2151"/>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grpSp>
      <p:grpSp>
        <p:nvGrpSpPr>
          <p:cNvPr id="590891" name="Group 43"/>
          <p:cNvGrpSpPr>
            <a:grpSpLocks/>
          </p:cNvGrpSpPr>
          <p:nvPr/>
        </p:nvGrpSpPr>
        <p:grpSpPr bwMode="auto">
          <a:xfrm>
            <a:off x="2093913" y="1547813"/>
            <a:ext cx="1093787" cy="376237"/>
            <a:chOff x="1319" y="975"/>
            <a:chExt cx="689" cy="237"/>
          </a:xfrm>
        </p:grpSpPr>
        <p:sp>
          <p:nvSpPr>
            <p:cNvPr id="590892" name="Text Box 44"/>
            <p:cNvSpPr txBox="1">
              <a:spLocks noChangeArrowheads="1"/>
            </p:cNvSpPr>
            <p:nvPr/>
          </p:nvSpPr>
          <p:spPr bwMode="auto">
            <a:xfrm flipH="1">
              <a:off x="1319" y="975"/>
              <a:ext cx="5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8000"/>
                  </a:solidFill>
                </a:rPr>
                <a:t>(</a:t>
              </a:r>
              <a:r>
                <a:rPr lang="en-US" altLang="en-US" b="1" dirty="0" err="1">
                  <a:solidFill>
                    <a:srgbClr val="008000"/>
                  </a:solidFill>
                </a:rPr>
                <a:t>h,k,l</a:t>
              </a:r>
              <a:r>
                <a:rPr lang="en-US" altLang="en-US" b="1" dirty="0">
                  <a:solidFill>
                    <a:srgbClr val="008000"/>
                  </a:solidFill>
                </a:rPr>
                <a:t>)</a:t>
              </a:r>
            </a:p>
          </p:txBody>
        </p:sp>
        <p:sp>
          <p:nvSpPr>
            <p:cNvPr id="590893" name="Freeform 45"/>
            <p:cNvSpPr>
              <a:spLocks/>
            </p:cNvSpPr>
            <p:nvPr/>
          </p:nvSpPr>
          <p:spPr bwMode="auto">
            <a:xfrm>
              <a:off x="1741" y="1057"/>
              <a:ext cx="267" cy="155"/>
            </a:xfrm>
            <a:custGeom>
              <a:avLst/>
              <a:gdLst>
                <a:gd name="T0" fmla="*/ 0 w 302"/>
                <a:gd name="T1" fmla="*/ 12 h 177"/>
                <a:gd name="T2" fmla="*/ 105 w 302"/>
                <a:gd name="T3" fmla="*/ 12 h 177"/>
                <a:gd name="T4" fmla="*/ 192 w 302"/>
                <a:gd name="T5" fmla="*/ 82 h 177"/>
                <a:gd name="T6" fmla="*/ 302 w 302"/>
                <a:gd name="T7" fmla="*/ 177 h 177"/>
              </a:gdLst>
              <a:ahLst/>
              <a:cxnLst>
                <a:cxn ang="0">
                  <a:pos x="T0" y="T1"/>
                </a:cxn>
                <a:cxn ang="0">
                  <a:pos x="T2" y="T3"/>
                </a:cxn>
                <a:cxn ang="0">
                  <a:pos x="T4" y="T5"/>
                </a:cxn>
                <a:cxn ang="0">
                  <a:pos x="T6" y="T7"/>
                </a:cxn>
              </a:cxnLst>
              <a:rect l="0" t="0" r="r" b="b"/>
              <a:pathLst>
                <a:path w="302" h="177">
                  <a:moveTo>
                    <a:pt x="0" y="12"/>
                  </a:moveTo>
                  <a:cubicBezTo>
                    <a:pt x="37" y="6"/>
                    <a:pt x="73" y="0"/>
                    <a:pt x="105" y="12"/>
                  </a:cubicBezTo>
                  <a:cubicBezTo>
                    <a:pt x="137" y="24"/>
                    <a:pt x="159" y="55"/>
                    <a:pt x="192" y="82"/>
                  </a:cubicBezTo>
                  <a:cubicBezTo>
                    <a:pt x="225" y="109"/>
                    <a:pt x="284" y="161"/>
                    <a:pt x="302" y="177"/>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590894" name="Rectangle 46"/>
          <p:cNvSpPr>
            <a:spLocks noChangeArrowheads="1"/>
          </p:cNvSpPr>
          <p:nvPr/>
        </p:nvSpPr>
        <p:spPr bwMode="auto">
          <a:xfrm rot="4254391">
            <a:off x="3191670" y="1904206"/>
            <a:ext cx="112712" cy="79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nvGrpSpPr>
          <p:cNvPr id="590895" name="Group 47"/>
          <p:cNvGrpSpPr>
            <a:grpSpLocks/>
          </p:cNvGrpSpPr>
          <p:nvPr/>
        </p:nvGrpSpPr>
        <p:grpSpPr bwMode="auto">
          <a:xfrm>
            <a:off x="519113" y="1060450"/>
            <a:ext cx="4114800" cy="2633663"/>
            <a:chOff x="327" y="668"/>
            <a:chExt cx="2592" cy="1659"/>
          </a:xfrm>
        </p:grpSpPr>
        <p:sp>
          <p:nvSpPr>
            <p:cNvPr id="590896" name="Text Box 48"/>
            <p:cNvSpPr txBox="1">
              <a:spLocks noChangeArrowheads="1"/>
            </p:cNvSpPr>
            <p:nvPr/>
          </p:nvSpPr>
          <p:spPr bwMode="auto">
            <a:xfrm rot="-2052373">
              <a:off x="1062" y="1545"/>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diffracted ray</a:t>
              </a:r>
            </a:p>
          </p:txBody>
        </p:sp>
        <p:sp>
          <p:nvSpPr>
            <p:cNvPr id="590897" name="Text Box 49"/>
            <p:cNvSpPr txBox="1">
              <a:spLocks noChangeArrowheads="1"/>
            </p:cNvSpPr>
            <p:nvPr/>
          </p:nvSpPr>
          <p:spPr bwMode="auto">
            <a:xfrm>
              <a:off x="1096" y="1470"/>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sp>
          <p:nvSpPr>
            <p:cNvPr id="590898" name="Line 50"/>
            <p:cNvSpPr>
              <a:spLocks noChangeShapeType="1"/>
            </p:cNvSpPr>
            <p:nvPr/>
          </p:nvSpPr>
          <p:spPr bwMode="auto">
            <a:xfrm flipV="1">
              <a:off x="327" y="668"/>
              <a:ext cx="2592" cy="1659"/>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590899" name="Group 51"/>
          <p:cNvGrpSpPr>
            <a:grpSpLocks/>
          </p:cNvGrpSpPr>
          <p:nvPr/>
        </p:nvGrpSpPr>
        <p:grpSpPr bwMode="auto">
          <a:xfrm>
            <a:off x="517525" y="2859088"/>
            <a:ext cx="3465513" cy="928687"/>
            <a:chOff x="326" y="1801"/>
            <a:chExt cx="2183" cy="585"/>
          </a:xfrm>
        </p:grpSpPr>
        <p:sp>
          <p:nvSpPr>
            <p:cNvPr id="590900" name="Text Box 52"/>
            <p:cNvSpPr txBox="1">
              <a:spLocks noChangeArrowheads="1"/>
            </p:cNvSpPr>
            <p:nvPr/>
          </p:nvSpPr>
          <p:spPr bwMode="auto">
            <a:xfrm>
              <a:off x="821" y="215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dirty="0">
                  <a:solidFill>
                    <a:srgbClr val="000000"/>
                  </a:solidFill>
                  <a:cs typeface="Arial" panose="020B0604020202020204" pitchFamily="34" charset="0"/>
                </a:rPr>
                <a:t>θ</a:t>
              </a:r>
            </a:p>
          </p:txBody>
        </p:sp>
        <p:grpSp>
          <p:nvGrpSpPr>
            <p:cNvPr id="590901" name="Group 53"/>
            <p:cNvGrpSpPr>
              <a:grpSpLocks/>
            </p:cNvGrpSpPr>
            <p:nvPr/>
          </p:nvGrpSpPr>
          <p:grpSpPr bwMode="auto">
            <a:xfrm>
              <a:off x="332" y="1801"/>
              <a:ext cx="2177" cy="520"/>
              <a:chOff x="332" y="1801"/>
              <a:chExt cx="2177" cy="520"/>
            </a:xfrm>
          </p:grpSpPr>
          <p:sp>
            <p:nvSpPr>
              <p:cNvPr id="590902" name="Line 54"/>
              <p:cNvSpPr>
                <a:spLocks noChangeShapeType="1"/>
              </p:cNvSpPr>
              <p:nvPr/>
            </p:nvSpPr>
            <p:spPr bwMode="auto">
              <a:xfrm flipV="1">
                <a:off x="332" y="1801"/>
                <a:ext cx="2143" cy="5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03" name="Line 55"/>
              <p:cNvSpPr>
                <a:spLocks noChangeShapeType="1"/>
              </p:cNvSpPr>
              <p:nvPr/>
            </p:nvSpPr>
            <p:spPr bwMode="auto">
              <a:xfrm flipV="1">
                <a:off x="2434" y="1845"/>
                <a:ext cx="75"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04" name="Line 56"/>
              <p:cNvSpPr>
                <a:spLocks noChangeShapeType="1"/>
              </p:cNvSpPr>
              <p:nvPr/>
            </p:nvSpPr>
            <p:spPr bwMode="auto">
              <a:xfrm flipH="1" flipV="1">
                <a:off x="2401" y="1820"/>
                <a:ext cx="34"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590905" name="Arc 57"/>
            <p:cNvSpPr>
              <a:spLocks/>
            </p:cNvSpPr>
            <p:nvPr/>
          </p:nvSpPr>
          <p:spPr bwMode="auto">
            <a:xfrm>
              <a:off x="326" y="2221"/>
              <a:ext cx="506"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grpSp>
        <p:nvGrpSpPr>
          <p:cNvPr id="590906" name="Group 58"/>
          <p:cNvGrpSpPr>
            <a:grpSpLocks/>
          </p:cNvGrpSpPr>
          <p:nvPr/>
        </p:nvGrpSpPr>
        <p:grpSpPr bwMode="auto">
          <a:xfrm>
            <a:off x="3271838" y="1973263"/>
            <a:ext cx="1298575" cy="1731962"/>
            <a:chOff x="2061" y="1243"/>
            <a:chExt cx="818" cy="1091"/>
          </a:xfrm>
        </p:grpSpPr>
        <p:sp>
          <p:nvSpPr>
            <p:cNvPr id="590907" name="Text Box 59"/>
            <p:cNvSpPr txBox="1">
              <a:spLocks noChangeArrowheads="1"/>
            </p:cNvSpPr>
            <p:nvPr/>
          </p:nvSpPr>
          <p:spPr bwMode="auto">
            <a:xfrm>
              <a:off x="2419" y="1630"/>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d*</a:t>
              </a:r>
            </a:p>
          </p:txBody>
        </p:sp>
        <p:sp>
          <p:nvSpPr>
            <p:cNvPr id="590908" name="Line 60"/>
            <p:cNvSpPr>
              <a:spLocks noChangeShapeType="1"/>
            </p:cNvSpPr>
            <p:nvPr/>
          </p:nvSpPr>
          <p:spPr bwMode="auto">
            <a:xfrm flipH="1" flipV="1">
              <a:off x="2061" y="1243"/>
              <a:ext cx="818" cy="10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590912" name="Group 64"/>
          <p:cNvGrpSpPr>
            <a:grpSpLocks/>
          </p:cNvGrpSpPr>
          <p:nvPr/>
        </p:nvGrpSpPr>
        <p:grpSpPr bwMode="auto">
          <a:xfrm>
            <a:off x="4572000" y="3687763"/>
            <a:ext cx="2797175" cy="2233612"/>
            <a:chOff x="2880" y="2323"/>
            <a:chExt cx="1762" cy="1407"/>
          </a:xfrm>
        </p:grpSpPr>
        <p:sp>
          <p:nvSpPr>
            <p:cNvPr id="590913" name="Line 65"/>
            <p:cNvSpPr>
              <a:spLocks noChangeShapeType="1"/>
            </p:cNvSpPr>
            <p:nvPr/>
          </p:nvSpPr>
          <p:spPr bwMode="auto">
            <a:xfrm>
              <a:off x="2880" y="2323"/>
              <a:ext cx="818" cy="1091"/>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14" name="Text Box 66"/>
            <p:cNvSpPr txBox="1">
              <a:spLocks noChangeArrowheads="1"/>
            </p:cNvSpPr>
            <p:nvPr/>
          </p:nvSpPr>
          <p:spPr bwMode="auto">
            <a:xfrm>
              <a:off x="3998" y="349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A400"/>
                  </a:solidFill>
                </a:rPr>
                <a:t>(-h,-k,-l)</a:t>
              </a:r>
            </a:p>
          </p:txBody>
        </p:sp>
        <p:sp>
          <p:nvSpPr>
            <p:cNvPr id="590915" name="Freeform 67"/>
            <p:cNvSpPr>
              <a:spLocks/>
            </p:cNvSpPr>
            <p:nvPr/>
          </p:nvSpPr>
          <p:spPr bwMode="auto">
            <a:xfrm>
              <a:off x="3743" y="3450"/>
              <a:ext cx="276" cy="170"/>
            </a:xfrm>
            <a:custGeom>
              <a:avLst/>
              <a:gdLst>
                <a:gd name="T0" fmla="*/ 312 w 312"/>
                <a:gd name="T1" fmla="*/ 182 h 194"/>
                <a:gd name="T2" fmla="*/ 207 w 312"/>
                <a:gd name="T3" fmla="*/ 182 h 194"/>
                <a:gd name="T4" fmla="*/ 120 w 312"/>
                <a:gd name="T5" fmla="*/ 112 h 194"/>
                <a:gd name="T6" fmla="*/ 0 w 312"/>
                <a:gd name="T7" fmla="*/ 0 h 194"/>
              </a:gdLst>
              <a:ahLst/>
              <a:cxnLst>
                <a:cxn ang="0">
                  <a:pos x="T0" y="T1"/>
                </a:cxn>
                <a:cxn ang="0">
                  <a:pos x="T2" y="T3"/>
                </a:cxn>
                <a:cxn ang="0">
                  <a:pos x="T4" y="T5"/>
                </a:cxn>
                <a:cxn ang="0">
                  <a:pos x="T6" y="T7"/>
                </a:cxn>
              </a:cxnLst>
              <a:rect l="0" t="0" r="r" b="b"/>
              <a:pathLst>
                <a:path w="312" h="194">
                  <a:moveTo>
                    <a:pt x="312" y="182"/>
                  </a:moveTo>
                  <a:cubicBezTo>
                    <a:pt x="275" y="188"/>
                    <a:pt x="239" y="194"/>
                    <a:pt x="207" y="182"/>
                  </a:cubicBezTo>
                  <a:cubicBezTo>
                    <a:pt x="175" y="170"/>
                    <a:pt x="155" y="142"/>
                    <a:pt x="120" y="112"/>
                  </a:cubicBezTo>
                  <a:cubicBezTo>
                    <a:pt x="85" y="82"/>
                    <a:pt x="20" y="19"/>
                    <a:pt x="0" y="0"/>
                  </a:cubicBezTo>
                </a:path>
              </a:pathLst>
            </a:custGeom>
            <a:noFill/>
            <a:ln w="9525">
              <a:solidFill>
                <a:srgbClr val="00A4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16" name="Text Box 68"/>
            <p:cNvSpPr txBox="1">
              <a:spLocks noChangeArrowheads="1"/>
            </p:cNvSpPr>
            <p:nvPr/>
          </p:nvSpPr>
          <p:spPr bwMode="auto">
            <a:xfrm flipH="1">
              <a:off x="3110" y="2825"/>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808080"/>
                  </a:solidFill>
                </a:rPr>
                <a:t>d*</a:t>
              </a:r>
            </a:p>
          </p:txBody>
        </p:sp>
      </p:grpSp>
    </p:spTree>
    <p:extLst>
      <p:ext uri="{BB962C8B-B14F-4D97-AF65-F5344CB8AC3E}">
        <p14:creationId xmlns:p14="http://schemas.microsoft.com/office/powerpoint/2010/main" val="960364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0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0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08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08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08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08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08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9090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908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909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90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84" grpId="0" animBg="1"/>
      <p:bldP spid="590885" grpId="0" animBg="1"/>
      <p:bldP spid="590886" grpId="0" animBg="1"/>
      <p:bldP spid="59089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4451350" y="2432050"/>
            <a:ext cx="2166938" cy="1819275"/>
            <a:chOff x="3484" y="1533"/>
            <a:chExt cx="1365" cy="1146"/>
          </a:xfrm>
        </p:grpSpPr>
        <p:sp>
          <p:nvSpPr>
            <p:cNvPr id="128048" name="Line 3"/>
            <p:cNvSpPr>
              <a:spLocks noChangeShapeType="1"/>
            </p:cNvSpPr>
            <p:nvPr/>
          </p:nvSpPr>
          <p:spPr bwMode="auto">
            <a:xfrm flipH="1" flipV="1">
              <a:off x="3733" y="1533"/>
              <a:ext cx="714" cy="114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9" name="Text Box 4"/>
            <p:cNvSpPr txBox="1">
              <a:spLocks noChangeArrowheads="1"/>
            </p:cNvSpPr>
            <p:nvPr/>
          </p:nvSpPr>
          <p:spPr bwMode="auto">
            <a:xfrm>
              <a:off x="3484" y="1634"/>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err="1">
                  <a:solidFill>
                    <a:srgbClr val="000000"/>
                  </a:solidFill>
                </a:rPr>
                <a:t>h,k,l</a:t>
              </a:r>
              <a:endParaRPr lang="en-US" altLang="en-US" dirty="0">
                <a:solidFill>
                  <a:srgbClr val="000000"/>
                </a:solidFill>
              </a:endParaRPr>
            </a:p>
          </p:txBody>
        </p:sp>
        <p:sp>
          <p:nvSpPr>
            <p:cNvPr id="128050" name="Text Box 5"/>
            <p:cNvSpPr txBox="1">
              <a:spLocks noChangeArrowheads="1"/>
            </p:cNvSpPr>
            <p:nvPr/>
          </p:nvSpPr>
          <p:spPr bwMode="auto">
            <a:xfrm>
              <a:off x="4325" y="2308"/>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-h,-k,-l</a:t>
              </a:r>
            </a:p>
          </p:txBody>
        </p:sp>
      </p:grpSp>
      <p:grpSp>
        <p:nvGrpSpPr>
          <p:cNvPr id="128003" name="Group 6"/>
          <p:cNvGrpSpPr>
            <a:grpSpLocks/>
          </p:cNvGrpSpPr>
          <p:nvPr/>
        </p:nvGrpSpPr>
        <p:grpSpPr bwMode="auto">
          <a:xfrm rot="5400000">
            <a:off x="6444457" y="1821656"/>
            <a:ext cx="165100" cy="3074987"/>
            <a:chOff x="1877" y="1257"/>
            <a:chExt cx="104" cy="1937"/>
          </a:xfrm>
        </p:grpSpPr>
        <p:sp>
          <p:nvSpPr>
            <p:cNvPr id="128046" name="Line 7"/>
            <p:cNvSpPr>
              <a:spLocks noChangeShapeType="1"/>
            </p:cNvSpPr>
            <p:nvPr/>
          </p:nvSpPr>
          <p:spPr bwMode="auto">
            <a:xfrm flipH="1">
              <a:off x="1930" y="1536"/>
              <a:ext cx="9" cy="1658"/>
            </a:xfrm>
            <a:prstGeom prst="line">
              <a:avLst/>
            </a:prstGeom>
            <a:noFill/>
            <a:ln w="38100" cap="rnd">
              <a:solidFill>
                <a:srgbClr val="00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7" name="AutoShape 8"/>
            <p:cNvSpPr>
              <a:spLocks noChangeArrowheads="1"/>
            </p:cNvSpPr>
            <p:nvPr/>
          </p:nvSpPr>
          <p:spPr bwMode="auto">
            <a:xfrm>
              <a:off x="1877" y="1257"/>
              <a:ext cx="104" cy="855"/>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grpSp>
      <p:sp>
        <p:nvSpPr>
          <p:cNvPr id="5136" name="AutoShape 16"/>
          <p:cNvSpPr>
            <a:spLocks noChangeArrowheads="1"/>
          </p:cNvSpPr>
          <p:nvPr/>
        </p:nvSpPr>
        <p:spPr bwMode="auto">
          <a:xfrm>
            <a:off x="5270500" y="3255963"/>
            <a:ext cx="333375" cy="228600"/>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05" name="Rectangle 17"/>
          <p:cNvSpPr>
            <a:spLocks noChangeArrowheads="1"/>
          </p:cNvSpPr>
          <p:nvPr/>
        </p:nvSpPr>
        <p:spPr bwMode="auto">
          <a:xfrm rot="-8100000">
            <a:off x="3220244" y="4228307"/>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6" name="Rectangle 18"/>
          <p:cNvSpPr>
            <a:spLocks noChangeArrowheads="1"/>
          </p:cNvSpPr>
          <p:nvPr/>
        </p:nvSpPr>
        <p:spPr bwMode="auto">
          <a:xfrm rot="8100000">
            <a:off x="5799138" y="43719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7" name="Rectangle 19"/>
          <p:cNvSpPr>
            <a:spLocks noChangeArrowheads="1"/>
          </p:cNvSpPr>
          <p:nvPr/>
        </p:nvSpPr>
        <p:spPr bwMode="auto">
          <a:xfrm rot="-2700000">
            <a:off x="3221038" y="21621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8" name="Rectangle 20"/>
          <p:cNvSpPr>
            <a:spLocks noChangeArrowheads="1"/>
          </p:cNvSpPr>
          <p:nvPr/>
        </p:nvSpPr>
        <p:spPr bwMode="auto">
          <a:xfrm rot="2700000">
            <a:off x="5780088" y="2260600"/>
            <a:ext cx="2243137" cy="220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9" name="Text Box 21"/>
          <p:cNvSpPr txBox="1">
            <a:spLocks noChangeArrowheads="1"/>
          </p:cNvSpPr>
          <p:nvPr/>
        </p:nvSpPr>
        <p:spPr bwMode="auto">
          <a:xfrm>
            <a:off x="92075" y="2692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5142" name="Text Box 22"/>
          <p:cNvSpPr txBox="1">
            <a:spLocks noChangeArrowheads="1"/>
          </p:cNvSpPr>
          <p:nvPr/>
        </p:nvSpPr>
        <p:spPr bwMode="auto">
          <a:xfrm>
            <a:off x="161925" y="2317750"/>
            <a:ext cx="90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en-US" dirty="0">
                <a:solidFill>
                  <a:srgbClr val="000000"/>
                </a:solidFill>
                <a:cs typeface="Arial" panose="020B0604020202020204" pitchFamily="34" charset="0"/>
              </a:rPr>
              <a:t>λ</a:t>
            </a:r>
            <a:r>
              <a:rPr lang="en-US" altLang="en-US" dirty="0">
                <a:solidFill>
                  <a:srgbClr val="000000"/>
                </a:solidFill>
                <a:cs typeface="Arial" panose="020B0604020202020204" pitchFamily="34" charset="0"/>
              </a:rPr>
              <a:t> = 5 Å</a:t>
            </a:r>
          </a:p>
        </p:txBody>
      </p:sp>
      <p:sp>
        <p:nvSpPr>
          <p:cNvPr id="128011" name="Text Box 27"/>
          <p:cNvSpPr txBox="1">
            <a:spLocks noChangeArrowheads="1"/>
          </p:cNvSpPr>
          <p:nvPr/>
        </p:nvSpPr>
        <p:spPr bwMode="auto">
          <a:xfrm rot="81537">
            <a:off x="7800975" y="2890838"/>
            <a:ext cx="992188"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sample </a:t>
            </a:r>
          </a:p>
          <a:p>
            <a:pPr eaLnBrk="1" fontAlgn="base" hangingPunct="1">
              <a:spcBef>
                <a:spcPct val="0"/>
              </a:spcBef>
              <a:spcAft>
                <a:spcPct val="0"/>
              </a:spcAft>
            </a:pPr>
            <a:endParaRPr lang="en-US" altLang="en-US" dirty="0">
              <a:solidFill>
                <a:srgbClr val="000000"/>
              </a:solidFill>
            </a:endParaRPr>
          </a:p>
          <a:p>
            <a:pPr eaLnBrk="1" fontAlgn="base" hangingPunct="1">
              <a:spcBef>
                <a:spcPct val="0"/>
              </a:spcBef>
              <a:spcAft>
                <a:spcPct val="0"/>
              </a:spcAft>
            </a:pPr>
            <a:r>
              <a:rPr lang="en-US" altLang="en-US" dirty="0">
                <a:solidFill>
                  <a:srgbClr val="000000"/>
                </a:solidFill>
              </a:rPr>
              <a:t>injector</a:t>
            </a:r>
          </a:p>
        </p:txBody>
      </p:sp>
      <p:sp>
        <p:nvSpPr>
          <p:cNvPr id="128012" name="Rectangle 47"/>
          <p:cNvSpPr>
            <a:spLocks noChangeArrowheads="1"/>
          </p:cNvSpPr>
          <p:nvPr/>
        </p:nvSpPr>
        <p:spPr bwMode="auto">
          <a:xfrm rot="-3496212">
            <a:off x="899319" y="33408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3" name="Rectangle 48"/>
          <p:cNvSpPr>
            <a:spLocks noChangeArrowheads="1"/>
          </p:cNvSpPr>
          <p:nvPr/>
        </p:nvSpPr>
        <p:spPr bwMode="auto">
          <a:xfrm rot="-6954412">
            <a:off x="2369344" y="25280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4" name="Rectangle 49"/>
          <p:cNvSpPr>
            <a:spLocks noChangeArrowheads="1"/>
          </p:cNvSpPr>
          <p:nvPr/>
        </p:nvSpPr>
        <p:spPr bwMode="auto">
          <a:xfrm rot="-7164033">
            <a:off x="12565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5" name="Rectangle 50"/>
          <p:cNvSpPr>
            <a:spLocks noChangeArrowheads="1"/>
          </p:cNvSpPr>
          <p:nvPr/>
        </p:nvSpPr>
        <p:spPr bwMode="auto">
          <a:xfrm rot="-6998364">
            <a:off x="5564982" y="505619"/>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6" name="Rectangle 51"/>
          <p:cNvSpPr>
            <a:spLocks noChangeArrowheads="1"/>
          </p:cNvSpPr>
          <p:nvPr/>
        </p:nvSpPr>
        <p:spPr bwMode="auto">
          <a:xfrm rot="-3496212">
            <a:off x="53181" y="5992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5174" name="Line 54"/>
          <p:cNvSpPr>
            <a:spLocks noChangeShapeType="1"/>
          </p:cNvSpPr>
          <p:nvPr/>
        </p:nvSpPr>
        <p:spPr bwMode="auto">
          <a:xfrm flipH="1" flipV="1">
            <a:off x="774700" y="711200"/>
            <a:ext cx="681038" cy="2401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75" name="Line 55"/>
          <p:cNvSpPr>
            <a:spLocks noChangeShapeType="1"/>
          </p:cNvSpPr>
          <p:nvPr/>
        </p:nvSpPr>
        <p:spPr bwMode="auto">
          <a:xfrm flipH="1">
            <a:off x="5464175" y="657225"/>
            <a:ext cx="528638" cy="163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77" name="Line 57"/>
          <p:cNvSpPr>
            <a:spLocks noChangeShapeType="1"/>
          </p:cNvSpPr>
          <p:nvPr/>
        </p:nvSpPr>
        <p:spPr bwMode="auto">
          <a:xfrm rot="244142">
            <a:off x="5399088" y="2162175"/>
            <a:ext cx="80962" cy="1177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20" name="Rectangle 58"/>
          <p:cNvSpPr>
            <a:spLocks noChangeArrowheads="1"/>
          </p:cNvSpPr>
          <p:nvPr/>
        </p:nvSpPr>
        <p:spPr bwMode="auto">
          <a:xfrm rot="1198243">
            <a:off x="5583238" y="1304925"/>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1" name="Rectangle 59"/>
          <p:cNvSpPr>
            <a:spLocks noChangeArrowheads="1"/>
          </p:cNvSpPr>
          <p:nvPr/>
        </p:nvSpPr>
        <p:spPr bwMode="auto">
          <a:xfrm rot="250395">
            <a:off x="5295900" y="1990725"/>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2" name="Rectangle 62"/>
          <p:cNvSpPr>
            <a:spLocks noChangeArrowheads="1"/>
          </p:cNvSpPr>
          <p:nvPr/>
        </p:nvSpPr>
        <p:spPr bwMode="auto">
          <a:xfrm rot="-256763">
            <a:off x="5334000" y="3733800"/>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3" name="Rectangle 64"/>
          <p:cNvSpPr>
            <a:spLocks noChangeArrowheads="1"/>
          </p:cNvSpPr>
          <p:nvPr/>
        </p:nvSpPr>
        <p:spPr bwMode="auto">
          <a:xfrm rot="-903458">
            <a:off x="5518150" y="4489450"/>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4" name="Rectangle 65"/>
          <p:cNvSpPr>
            <a:spLocks noChangeArrowheads="1"/>
          </p:cNvSpPr>
          <p:nvPr/>
        </p:nvSpPr>
        <p:spPr bwMode="auto">
          <a:xfrm rot="-4261901">
            <a:off x="56761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5186" name="Line 66"/>
          <p:cNvSpPr>
            <a:spLocks noChangeShapeType="1"/>
          </p:cNvSpPr>
          <p:nvPr/>
        </p:nvSpPr>
        <p:spPr bwMode="auto">
          <a:xfrm>
            <a:off x="814388" y="657225"/>
            <a:ext cx="51085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87" name="Line 67"/>
          <p:cNvSpPr>
            <a:spLocks noChangeShapeType="1"/>
          </p:cNvSpPr>
          <p:nvPr/>
        </p:nvSpPr>
        <p:spPr bwMode="auto">
          <a:xfrm>
            <a:off x="0" y="3113088"/>
            <a:ext cx="154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88" name="Line 68"/>
          <p:cNvSpPr>
            <a:spLocks noChangeShapeType="1"/>
          </p:cNvSpPr>
          <p:nvPr/>
        </p:nvSpPr>
        <p:spPr bwMode="auto">
          <a:xfrm>
            <a:off x="0" y="2895600"/>
            <a:ext cx="292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89" name="Line 69"/>
          <p:cNvSpPr>
            <a:spLocks noChangeShapeType="1"/>
          </p:cNvSpPr>
          <p:nvPr/>
        </p:nvSpPr>
        <p:spPr bwMode="auto">
          <a:xfrm flipH="1">
            <a:off x="1906588" y="2935288"/>
            <a:ext cx="962025" cy="2873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90" name="Line 70"/>
          <p:cNvSpPr>
            <a:spLocks noChangeShapeType="1"/>
          </p:cNvSpPr>
          <p:nvPr/>
        </p:nvSpPr>
        <p:spPr bwMode="auto">
          <a:xfrm>
            <a:off x="1906588" y="5808663"/>
            <a:ext cx="419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92" name="Line 72"/>
          <p:cNvSpPr>
            <a:spLocks noChangeShapeType="1"/>
          </p:cNvSpPr>
          <p:nvPr/>
        </p:nvSpPr>
        <p:spPr bwMode="auto">
          <a:xfrm flipH="1" flipV="1">
            <a:off x="5464175" y="4029075"/>
            <a:ext cx="549275" cy="1812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93" name="Line 73"/>
          <p:cNvSpPr>
            <a:spLocks noChangeShapeType="1"/>
          </p:cNvSpPr>
          <p:nvPr/>
        </p:nvSpPr>
        <p:spPr bwMode="auto">
          <a:xfrm flipH="1" flipV="1">
            <a:off x="5448300" y="3397250"/>
            <a:ext cx="38100" cy="631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32" name="Text Box 74"/>
          <p:cNvSpPr txBox="1">
            <a:spLocks noChangeArrowheads="1"/>
          </p:cNvSpPr>
          <p:nvPr/>
        </p:nvSpPr>
        <p:spPr bwMode="auto">
          <a:xfrm>
            <a:off x="2336800" y="59531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3" name="Text Box 75"/>
          <p:cNvSpPr txBox="1">
            <a:spLocks noChangeArrowheads="1"/>
          </p:cNvSpPr>
          <p:nvPr/>
        </p:nvSpPr>
        <p:spPr bwMode="auto">
          <a:xfrm>
            <a:off x="4551363" y="17145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52.87deg</a:t>
            </a:r>
          </a:p>
        </p:txBody>
      </p:sp>
      <p:sp>
        <p:nvSpPr>
          <p:cNvPr id="128034" name="Line 76"/>
          <p:cNvSpPr>
            <a:spLocks noChangeShapeType="1"/>
          </p:cNvSpPr>
          <p:nvPr/>
        </p:nvSpPr>
        <p:spPr bwMode="auto">
          <a:xfrm flipV="1">
            <a:off x="5576888" y="171450"/>
            <a:ext cx="266700" cy="4857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35" name="Text Box 78"/>
          <p:cNvSpPr txBox="1">
            <a:spLocks noChangeArrowheads="1"/>
          </p:cNvSpPr>
          <p:nvPr/>
        </p:nvSpPr>
        <p:spPr bwMode="auto">
          <a:xfrm>
            <a:off x="1063625" y="288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6" name="Text Box 79"/>
          <p:cNvSpPr txBox="1">
            <a:spLocks noChangeArrowheads="1"/>
          </p:cNvSpPr>
          <p:nvPr/>
        </p:nvSpPr>
        <p:spPr bwMode="auto">
          <a:xfrm>
            <a:off x="6326188" y="4730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7" name="Text Box 80"/>
          <p:cNvSpPr txBox="1">
            <a:spLocks noChangeArrowheads="1"/>
          </p:cNvSpPr>
          <p:nvPr/>
        </p:nvSpPr>
        <p:spPr bwMode="auto">
          <a:xfrm>
            <a:off x="2782888" y="1758950"/>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8" name="Text Box 81"/>
          <p:cNvSpPr txBox="1">
            <a:spLocks noChangeArrowheads="1"/>
          </p:cNvSpPr>
          <p:nvPr/>
        </p:nvSpPr>
        <p:spPr bwMode="auto">
          <a:xfrm>
            <a:off x="868363" y="40671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9" name="Text Box 82"/>
          <p:cNvSpPr txBox="1">
            <a:spLocks noChangeArrowheads="1"/>
          </p:cNvSpPr>
          <p:nvPr/>
        </p:nvSpPr>
        <p:spPr bwMode="auto">
          <a:xfrm>
            <a:off x="6543675" y="60737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40" name="Text Box 83"/>
          <p:cNvSpPr txBox="1">
            <a:spLocks noChangeArrowheads="1"/>
          </p:cNvSpPr>
          <p:nvPr/>
        </p:nvSpPr>
        <p:spPr bwMode="auto">
          <a:xfrm>
            <a:off x="6557963" y="938213"/>
            <a:ext cx="212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2 Multilayer mirrors</a:t>
            </a:r>
          </a:p>
          <a:p>
            <a:pPr eaLnBrk="1" fontAlgn="base" hangingPunct="1">
              <a:spcBef>
                <a:spcPct val="0"/>
              </a:spcBef>
              <a:spcAft>
                <a:spcPct val="0"/>
              </a:spcAft>
            </a:pPr>
            <a:r>
              <a:rPr lang="en-US" altLang="en-US" dirty="0">
                <a:solidFill>
                  <a:srgbClr val="000000"/>
                </a:solidFill>
              </a:rPr>
              <a:t>d=2nm, W/B4C</a:t>
            </a:r>
          </a:p>
        </p:txBody>
      </p:sp>
      <p:sp>
        <p:nvSpPr>
          <p:cNvPr id="128041" name="Text Box 84"/>
          <p:cNvSpPr txBox="1">
            <a:spLocks noChangeArrowheads="1"/>
          </p:cNvSpPr>
          <p:nvPr/>
        </p:nvSpPr>
        <p:spPr bwMode="auto">
          <a:xfrm>
            <a:off x="6846888" y="1249363"/>
            <a:ext cx="1885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a:p>
            <a:pPr eaLnBrk="1" fontAlgn="base" hangingPunct="1">
              <a:spcBef>
                <a:spcPct val="0"/>
              </a:spcBef>
              <a:spcAft>
                <a:spcPct val="0"/>
              </a:spcAft>
            </a:pPr>
            <a:r>
              <a:rPr lang="en-US" altLang="en-US" dirty="0">
                <a:solidFill>
                  <a:srgbClr val="000000"/>
                </a:solidFill>
              </a:rPr>
              <a:t>KB </a:t>
            </a:r>
            <a:r>
              <a:rPr lang="en-US" altLang="en-US" dirty="0" err="1">
                <a:solidFill>
                  <a:srgbClr val="000000"/>
                </a:solidFill>
              </a:rPr>
              <a:t>Horiz</a:t>
            </a:r>
            <a:r>
              <a:rPr lang="en-US" altLang="en-US" dirty="0">
                <a:solidFill>
                  <a:srgbClr val="000000"/>
                </a:solidFill>
              </a:rPr>
              <a:t> focus</a:t>
            </a:r>
          </a:p>
          <a:p>
            <a:pPr eaLnBrk="1" fontAlgn="base" hangingPunct="1">
              <a:spcBef>
                <a:spcPct val="0"/>
              </a:spcBef>
              <a:spcAft>
                <a:spcPct val="0"/>
              </a:spcAft>
            </a:pPr>
            <a:r>
              <a:rPr lang="en-US" altLang="en-US" dirty="0">
                <a:solidFill>
                  <a:srgbClr val="000000"/>
                </a:solidFill>
              </a:rPr>
              <a:t>KB vertical focus</a:t>
            </a:r>
          </a:p>
        </p:txBody>
      </p:sp>
      <p:sp>
        <p:nvSpPr>
          <p:cNvPr id="128042" name="Line 85"/>
          <p:cNvSpPr>
            <a:spLocks noChangeShapeType="1"/>
          </p:cNvSpPr>
          <p:nvPr/>
        </p:nvSpPr>
        <p:spPr bwMode="auto">
          <a:xfrm flipH="1">
            <a:off x="5427663" y="1990725"/>
            <a:ext cx="1419225"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3" name="Line 86"/>
          <p:cNvSpPr>
            <a:spLocks noChangeShapeType="1"/>
          </p:cNvSpPr>
          <p:nvPr/>
        </p:nvSpPr>
        <p:spPr bwMode="auto">
          <a:xfrm flipH="1" flipV="1">
            <a:off x="5922963" y="1550988"/>
            <a:ext cx="923925" cy="139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4" name="Line 87"/>
          <p:cNvSpPr>
            <a:spLocks noChangeShapeType="1"/>
          </p:cNvSpPr>
          <p:nvPr/>
        </p:nvSpPr>
        <p:spPr bwMode="auto">
          <a:xfrm>
            <a:off x="8967788" y="3373438"/>
            <a:ext cx="0" cy="25796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5" name="Text Box 88"/>
          <p:cNvSpPr txBox="1">
            <a:spLocks noChangeArrowheads="1"/>
          </p:cNvSpPr>
          <p:nvPr/>
        </p:nvSpPr>
        <p:spPr bwMode="auto">
          <a:xfrm>
            <a:off x="8234363" y="4587875"/>
            <a:ext cx="698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 1m</a:t>
            </a:r>
          </a:p>
        </p:txBody>
      </p:sp>
    </p:spTree>
    <p:extLst>
      <p:ext uri="{BB962C8B-B14F-4D97-AF65-F5344CB8AC3E}">
        <p14:creationId xmlns:p14="http://schemas.microsoft.com/office/powerpoint/2010/main" val="2522616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188"/>
                                        </p:tgtEl>
                                        <p:attrNameLst>
                                          <p:attrName>style.visibility</p:attrName>
                                        </p:attrNameLst>
                                      </p:cBhvr>
                                      <p:to>
                                        <p:strVal val="visible"/>
                                      </p:to>
                                    </p:set>
                                    <p:animEffect transition="in" filter="wipe(left)">
                                      <p:cBhvr>
                                        <p:cTn id="11" dur="1000"/>
                                        <p:tgtEl>
                                          <p:spTgt spid="518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187"/>
                                        </p:tgtEl>
                                        <p:attrNameLst>
                                          <p:attrName>style.visibility</p:attrName>
                                        </p:attrNameLst>
                                      </p:cBhvr>
                                      <p:to>
                                        <p:strVal val="visible"/>
                                      </p:to>
                                    </p:set>
                                    <p:animEffect transition="in" filter="wipe(left)">
                                      <p:cBhvr>
                                        <p:cTn id="14" dur="500"/>
                                        <p:tgtEl>
                                          <p:spTgt spid="5187"/>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5174"/>
                                        </p:tgtEl>
                                        <p:attrNameLst>
                                          <p:attrName>style.visibility</p:attrName>
                                        </p:attrNameLst>
                                      </p:cBhvr>
                                      <p:to>
                                        <p:strVal val="visible"/>
                                      </p:to>
                                    </p:set>
                                    <p:animEffect transition="in" filter="wipe(down)">
                                      <p:cBhvr>
                                        <p:cTn id="17" dur="1000"/>
                                        <p:tgtEl>
                                          <p:spTgt spid="5174"/>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5189"/>
                                        </p:tgtEl>
                                        <p:attrNameLst>
                                          <p:attrName>style.visibility</p:attrName>
                                        </p:attrNameLst>
                                      </p:cBhvr>
                                      <p:to>
                                        <p:strVal val="visible"/>
                                      </p:to>
                                    </p:set>
                                    <p:animEffect transition="in" filter="wipe(up)">
                                      <p:cBhvr>
                                        <p:cTn id="20" dur="900"/>
                                        <p:tgtEl>
                                          <p:spTgt spid="5189"/>
                                        </p:tgtEl>
                                      </p:cBhvr>
                                    </p:animEffect>
                                  </p:childTnLst>
                                </p:cTn>
                              </p:par>
                              <p:par>
                                <p:cTn id="21" presetID="22" presetClass="entr" presetSubtype="8" fill="hold" grpId="0" nodeType="withEffect">
                                  <p:stCondLst>
                                    <p:cond delay="1900"/>
                                  </p:stCondLst>
                                  <p:childTnLst>
                                    <p:set>
                                      <p:cBhvr>
                                        <p:cTn id="22" dur="1" fill="hold">
                                          <p:stCondLst>
                                            <p:cond delay="0"/>
                                          </p:stCondLst>
                                        </p:cTn>
                                        <p:tgtEl>
                                          <p:spTgt spid="5190"/>
                                        </p:tgtEl>
                                        <p:attrNameLst>
                                          <p:attrName>style.visibility</p:attrName>
                                        </p:attrNameLst>
                                      </p:cBhvr>
                                      <p:to>
                                        <p:strVal val="visible"/>
                                      </p:to>
                                    </p:set>
                                    <p:animEffect transition="in" filter="wipe(left)">
                                      <p:cBhvr>
                                        <p:cTn id="23" dur="600"/>
                                        <p:tgtEl>
                                          <p:spTgt spid="5190"/>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5186"/>
                                        </p:tgtEl>
                                        <p:attrNameLst>
                                          <p:attrName>style.visibility</p:attrName>
                                        </p:attrNameLst>
                                      </p:cBhvr>
                                      <p:to>
                                        <p:strVal val="visible"/>
                                      </p:to>
                                    </p:set>
                                    <p:animEffect transition="in" filter="wipe(left)">
                                      <p:cBhvr>
                                        <p:cTn id="26" dur="1000"/>
                                        <p:tgtEl>
                                          <p:spTgt spid="5186"/>
                                        </p:tgtEl>
                                      </p:cBhvr>
                                    </p:animEffect>
                                  </p:childTnLst>
                                </p:cTn>
                              </p:par>
                              <p:par>
                                <p:cTn id="27" presetID="22" presetClass="entr" presetSubtype="4" fill="hold" grpId="0" nodeType="withEffect">
                                  <p:stCondLst>
                                    <p:cond delay="2500"/>
                                  </p:stCondLst>
                                  <p:childTnLst>
                                    <p:set>
                                      <p:cBhvr>
                                        <p:cTn id="28" dur="1" fill="hold">
                                          <p:stCondLst>
                                            <p:cond delay="0"/>
                                          </p:stCondLst>
                                        </p:cTn>
                                        <p:tgtEl>
                                          <p:spTgt spid="5192"/>
                                        </p:tgtEl>
                                        <p:attrNameLst>
                                          <p:attrName>style.visibility</p:attrName>
                                        </p:attrNameLst>
                                      </p:cBhvr>
                                      <p:to>
                                        <p:strVal val="visible"/>
                                      </p:to>
                                    </p:set>
                                    <p:animEffect transition="in" filter="wipe(down)">
                                      <p:cBhvr>
                                        <p:cTn id="29" dur="500"/>
                                        <p:tgtEl>
                                          <p:spTgt spid="5192"/>
                                        </p:tgtEl>
                                      </p:cBhvr>
                                    </p:animEffect>
                                  </p:childTnLst>
                                </p:cTn>
                              </p:par>
                              <p:par>
                                <p:cTn id="30" presetID="22" presetClass="entr" presetSubtype="1" fill="hold" grpId="0" nodeType="withEffect">
                                  <p:stCondLst>
                                    <p:cond delay="2500"/>
                                  </p:stCondLst>
                                  <p:childTnLst>
                                    <p:set>
                                      <p:cBhvr>
                                        <p:cTn id="31" dur="1" fill="hold">
                                          <p:stCondLst>
                                            <p:cond delay="0"/>
                                          </p:stCondLst>
                                        </p:cTn>
                                        <p:tgtEl>
                                          <p:spTgt spid="5175"/>
                                        </p:tgtEl>
                                        <p:attrNameLst>
                                          <p:attrName>style.visibility</p:attrName>
                                        </p:attrNameLst>
                                      </p:cBhvr>
                                      <p:to>
                                        <p:strVal val="visible"/>
                                      </p:to>
                                    </p:set>
                                    <p:animEffect transition="in" filter="wipe(up)">
                                      <p:cBhvr>
                                        <p:cTn id="32" dur="500"/>
                                        <p:tgtEl>
                                          <p:spTgt spid="5175"/>
                                        </p:tgtEl>
                                      </p:cBhvr>
                                    </p:animEffect>
                                  </p:childTnLst>
                                </p:cTn>
                              </p:par>
                              <p:par>
                                <p:cTn id="33" presetID="22" presetClass="entr" presetSubtype="1" fill="hold" grpId="0" nodeType="withEffect">
                                  <p:stCondLst>
                                    <p:cond delay="3000"/>
                                  </p:stCondLst>
                                  <p:childTnLst>
                                    <p:set>
                                      <p:cBhvr>
                                        <p:cTn id="34" dur="1" fill="hold">
                                          <p:stCondLst>
                                            <p:cond delay="0"/>
                                          </p:stCondLst>
                                        </p:cTn>
                                        <p:tgtEl>
                                          <p:spTgt spid="5177"/>
                                        </p:tgtEl>
                                        <p:attrNameLst>
                                          <p:attrName>style.visibility</p:attrName>
                                        </p:attrNameLst>
                                      </p:cBhvr>
                                      <p:to>
                                        <p:strVal val="visible"/>
                                      </p:to>
                                    </p:set>
                                    <p:animEffect transition="in" filter="wipe(up)">
                                      <p:cBhvr>
                                        <p:cTn id="35" dur="500"/>
                                        <p:tgtEl>
                                          <p:spTgt spid="5177"/>
                                        </p:tgtEl>
                                      </p:cBhvr>
                                    </p:animEffect>
                                  </p:childTnLst>
                                </p:cTn>
                              </p:par>
                              <p:par>
                                <p:cTn id="36" presetID="22" presetClass="entr" presetSubtype="4" fill="hold" grpId="0" nodeType="withEffect">
                                  <p:stCondLst>
                                    <p:cond delay="3000"/>
                                  </p:stCondLst>
                                  <p:childTnLst>
                                    <p:set>
                                      <p:cBhvr>
                                        <p:cTn id="37" dur="1" fill="hold">
                                          <p:stCondLst>
                                            <p:cond delay="0"/>
                                          </p:stCondLst>
                                        </p:cTn>
                                        <p:tgtEl>
                                          <p:spTgt spid="5193"/>
                                        </p:tgtEl>
                                        <p:attrNameLst>
                                          <p:attrName>style.visibility</p:attrName>
                                        </p:attrNameLst>
                                      </p:cBhvr>
                                      <p:to>
                                        <p:strVal val="visible"/>
                                      </p:to>
                                    </p:set>
                                    <p:animEffect transition="in" filter="wipe(down)">
                                      <p:cBhvr>
                                        <p:cTn id="38" dur="500"/>
                                        <p:tgtEl>
                                          <p:spTgt spid="5193"/>
                                        </p:tgtEl>
                                      </p:cBhvr>
                                    </p:animEffect>
                                  </p:childTnLst>
                                </p:cTn>
                              </p:par>
                              <p:par>
                                <p:cTn id="39" presetID="1" presetClass="entr" presetSubtype="0" fill="hold" grpId="0" nodeType="withEffect">
                                  <p:stCondLst>
                                    <p:cond delay="3200"/>
                                  </p:stCondLst>
                                  <p:childTnLst>
                                    <p:set>
                                      <p:cBhvr>
                                        <p:cTn id="40" dur="1" fill="hold">
                                          <p:stCondLst>
                                            <p:cond delay="499"/>
                                          </p:stCondLst>
                                        </p:cTn>
                                        <p:tgtEl>
                                          <p:spTgt spid="5136"/>
                                        </p:tgtEl>
                                        <p:attrNameLst>
                                          <p:attrName>style.visibility</p:attrName>
                                        </p:attrNameLst>
                                      </p:cBhvr>
                                      <p:to>
                                        <p:strVal val="visible"/>
                                      </p:to>
                                    </p:set>
                                  </p:childTnLst>
                                </p:cTn>
                              </p:par>
                            </p:childTnLst>
                          </p:cTn>
                        </p:par>
                        <p:par>
                          <p:cTn id="41" fill="hold" nodeType="afterGroup">
                            <p:stCondLst>
                              <p:cond delay="3700"/>
                            </p:stCondLst>
                            <p:childTnLst>
                              <p:par>
                                <p:cTn id="42" presetID="16" presetClass="entr" presetSubtype="42" fill="hold" nodeType="afterEffect">
                                  <p:stCondLst>
                                    <p:cond delay="0"/>
                                  </p:stCondLst>
                                  <p:childTnLst>
                                    <p:set>
                                      <p:cBhvr>
                                        <p:cTn id="43" dur="1" fill="hold">
                                          <p:stCondLst>
                                            <p:cond delay="0"/>
                                          </p:stCondLst>
                                        </p:cTn>
                                        <p:tgtEl>
                                          <p:spTgt spid="5122"/>
                                        </p:tgtEl>
                                        <p:attrNameLst>
                                          <p:attrName>style.visibility</p:attrName>
                                        </p:attrNameLst>
                                      </p:cBhvr>
                                      <p:to>
                                        <p:strVal val="visible"/>
                                      </p:to>
                                    </p:set>
                                    <p:animEffect transition="in" filter="barn(outHorizontal)">
                                      <p:cBhvr>
                                        <p:cTn id="4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6" grpId="0" animBg="1"/>
      <p:bldP spid="5142" grpId="0" autoUpdateAnimBg="0"/>
      <p:bldP spid="5174" grpId="0" animBg="1"/>
      <p:bldP spid="5175" grpId="0" animBg="1"/>
      <p:bldP spid="5177" grpId="0" animBg="1"/>
      <p:bldP spid="5186" grpId="0" animBg="1"/>
      <p:bldP spid="5187" grpId="0" animBg="1"/>
      <p:bldP spid="5188" grpId="0" animBg="1"/>
      <p:bldP spid="5189" grpId="0" animBg="1"/>
      <p:bldP spid="5190" grpId="0" animBg="1"/>
      <p:bldP spid="5192" grpId="0" animBg="1"/>
      <p:bldP spid="519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32113"/>
          </a:xfrm>
        </p:spPr>
        <p:txBody>
          <a:bodyPr/>
          <a:lstStyle/>
          <a:p>
            <a:r>
              <a:rPr lang="en-US" sz="3600" b="1" dirty="0" smtClean="0"/>
              <a:t>Grand Challenges in Structural Biology</a:t>
            </a:r>
            <a:endParaRPr lang="en-US" sz="3600" b="1" dirty="0"/>
          </a:p>
        </p:txBody>
      </p:sp>
      <p:sp>
        <p:nvSpPr>
          <p:cNvPr id="3" name="TextBox 2"/>
          <p:cNvSpPr txBox="1"/>
          <p:nvPr/>
        </p:nvSpPr>
        <p:spPr>
          <a:xfrm>
            <a:off x="217714" y="1277270"/>
            <a:ext cx="8621486" cy="4062651"/>
          </a:xfrm>
          <a:prstGeom prst="rect">
            <a:avLst/>
          </a:prstGeom>
          <a:noFill/>
        </p:spPr>
        <p:txBody>
          <a:bodyPr wrap="square" rtlCol="0">
            <a:spAutoFit/>
          </a:bodyPr>
          <a:lstStyle/>
          <a:p>
            <a:pPr algn="ctr">
              <a:spcAft>
                <a:spcPts val="600"/>
              </a:spcAft>
            </a:pPr>
            <a:r>
              <a:rPr lang="pt-BR" sz="4400" dirty="0" smtClean="0">
                <a:solidFill>
                  <a:srgbClr val="333399">
                    <a:lumMod val="75000"/>
                  </a:srgbClr>
                </a:solidFill>
              </a:rPr>
              <a:t>Phase Problem</a:t>
            </a:r>
            <a:endParaRPr lang="en-US" sz="4400" dirty="0">
              <a:solidFill>
                <a:srgbClr val="333399">
                  <a:lumMod val="75000"/>
                </a:srgbClr>
              </a:solidFill>
            </a:endParaRPr>
          </a:p>
          <a:p>
            <a:pPr algn="ctr">
              <a:spcAft>
                <a:spcPts val="600"/>
              </a:spcAft>
            </a:pPr>
            <a:r>
              <a:rPr lang="en-US" sz="2400" dirty="0" smtClean="0">
                <a:solidFill>
                  <a:srgbClr val="FFFFFF">
                    <a:lumMod val="50000"/>
                  </a:srgbClr>
                </a:solidFill>
              </a:rPr>
              <a:t>Calibrate it out       boost the signal       </a:t>
            </a:r>
            <a:r>
              <a:rPr lang="en-US" sz="2400" dirty="0" smtClean="0">
                <a:solidFill>
                  <a:srgbClr val="003300"/>
                </a:solidFill>
              </a:rPr>
              <a:t>average over it</a:t>
            </a:r>
            <a:endParaRPr lang="en-US" sz="2400" dirty="0">
              <a:solidFill>
                <a:srgbClr val="003300"/>
              </a:solidFill>
            </a:endParaRPr>
          </a:p>
          <a:p>
            <a:pPr algn="ctr">
              <a:spcAft>
                <a:spcPts val="600"/>
              </a:spcAft>
            </a:pPr>
            <a:r>
              <a:rPr lang="en-US" sz="4400" dirty="0" smtClean="0">
                <a:solidFill>
                  <a:srgbClr val="FFFFFF">
                    <a:lumMod val="75000"/>
                  </a:srgbClr>
                </a:solidFill>
              </a:rPr>
              <a:t>Amplitude Problem</a:t>
            </a:r>
          </a:p>
          <a:p>
            <a:pPr algn="ctr">
              <a:spcAft>
                <a:spcPts val="600"/>
              </a:spcAft>
            </a:pPr>
            <a:r>
              <a:rPr lang="en-US" sz="2400" dirty="0" smtClean="0">
                <a:solidFill>
                  <a:srgbClr val="FFFFFF">
                    <a:lumMod val="75000"/>
                  </a:srgbClr>
                </a:solidFill>
              </a:rPr>
              <a:t> </a:t>
            </a:r>
          </a:p>
          <a:p>
            <a:pPr algn="ctr">
              <a:spcAft>
                <a:spcPts val="600"/>
              </a:spcAft>
            </a:pPr>
            <a:r>
              <a:rPr lang="en-US" sz="2400" dirty="0" smtClean="0">
                <a:solidFill>
                  <a:srgbClr val="FFFFFF">
                    <a:lumMod val="75000"/>
                  </a:srgbClr>
                </a:solidFill>
              </a:rPr>
              <a:t> </a:t>
            </a:r>
          </a:p>
          <a:p>
            <a:pPr algn="ctr">
              <a:spcAft>
                <a:spcPts val="600"/>
              </a:spcAft>
            </a:pPr>
            <a:r>
              <a:rPr lang="en-US" sz="4400" dirty="0" smtClean="0">
                <a:solidFill>
                  <a:srgbClr val="FFFFFF">
                    <a:lumMod val="75000"/>
                  </a:srgbClr>
                </a:solidFill>
              </a:rPr>
              <a:t>R-factor Gap</a:t>
            </a:r>
          </a:p>
          <a:p>
            <a:pPr algn="ctr">
              <a:spcAft>
                <a:spcPts val="600"/>
              </a:spcAft>
            </a:pPr>
            <a:r>
              <a:rPr lang="en-US" sz="2400" dirty="0" smtClean="0">
                <a:solidFill>
                  <a:srgbClr val="000000"/>
                </a:solidFill>
              </a:rPr>
              <a:t> </a:t>
            </a:r>
            <a:endParaRPr lang="en-US" sz="2400" dirty="0">
              <a:solidFill>
                <a:srgbClr val="000000"/>
              </a:solidFill>
            </a:endParaRPr>
          </a:p>
        </p:txBody>
      </p:sp>
      <p:sp>
        <p:nvSpPr>
          <p:cNvPr id="4" name="Rectangle 3"/>
          <p:cNvSpPr/>
          <p:nvPr/>
        </p:nvSpPr>
        <p:spPr>
          <a:xfrm>
            <a:off x="0" y="6328230"/>
            <a:ext cx="9144000" cy="393954"/>
          </a:xfrm>
          <a:prstGeom prst="rect">
            <a:avLst/>
          </a:prstGeom>
        </p:spPr>
        <p:txBody>
          <a:bodyPr wrap="square">
            <a:spAutoFit/>
          </a:bodyPr>
          <a:lstStyle/>
          <a:p>
            <a:pPr>
              <a:lnSpc>
                <a:spcPct val="130000"/>
              </a:lnSpc>
            </a:pPr>
            <a:r>
              <a:rPr lang="en-US" altLang="en-US" sz="1600" b="1" dirty="0" smtClean="0">
                <a:solidFill>
                  <a:srgbClr val="000000"/>
                </a:solidFill>
                <a:latin typeface="Courier New" pitchFamily="49" charset="0"/>
              </a:rPr>
              <a:t>http://bl831.als.lbl.gov/~jamesh/powerpoint/Janelia_thresholds_2015.pptx</a:t>
            </a:r>
            <a:endParaRPr lang="en-US" altLang="en-US" sz="1600" b="1" dirty="0">
              <a:solidFill>
                <a:srgbClr val="000000"/>
              </a:solidFill>
              <a:latin typeface="Courier New" pitchFamily="49" charset="0"/>
            </a:endParaRPr>
          </a:p>
        </p:txBody>
      </p:sp>
    </p:spTree>
    <p:extLst>
      <p:ext uri="{BB962C8B-B14F-4D97-AF65-F5344CB8AC3E}">
        <p14:creationId xmlns:p14="http://schemas.microsoft.com/office/powerpoint/2010/main" val="34718002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smtClean="0">
                <a:solidFill>
                  <a:prstClr val="black"/>
                </a:solidFill>
              </a:rPr>
              <a:t>RH: 84.2%</a:t>
            </a:r>
          </a:p>
          <a:p>
            <a:r>
              <a:rPr lang="en-US" sz="3200" dirty="0" smtClean="0">
                <a:solidFill>
                  <a:prstClr val="black"/>
                </a:solidFill>
              </a:rPr>
              <a:t>  </a:t>
            </a:r>
            <a:r>
              <a:rPr lang="en-US" sz="2800" dirty="0" smtClean="0">
                <a:solidFill>
                  <a:prstClr val="black"/>
                </a:solidFill>
              </a:rPr>
              <a:t> </a:t>
            </a:r>
            <a:r>
              <a:rPr lang="en-US" sz="3200" dirty="0" smtClean="0">
                <a:solidFill>
                  <a:prstClr val="black"/>
                </a:solidFill>
              </a:rPr>
              <a:t>vs </a:t>
            </a:r>
            <a:r>
              <a:rPr lang="en-US" sz="3200" dirty="0">
                <a:solidFill>
                  <a:prstClr val="black"/>
                </a:solidFill>
              </a:rPr>
              <a:t>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cs typeface="Arial" panose="020B0604020202020204" pitchFamily="34" charset="0"/>
              </a:rPr>
              <a:t>3aw6</a:t>
            </a:r>
          </a:p>
          <a:p>
            <a:r>
              <a:rPr lang="en-US" sz="2400" dirty="0" smtClean="0">
                <a:solidFill>
                  <a:prstClr val="black"/>
                </a:solidFill>
                <a:cs typeface="Arial" panose="020B0604020202020204" pitchFamily="34" charset="0"/>
              </a:rPr>
              <a:t>3aw7</a:t>
            </a:r>
            <a:endParaRPr lang="en-US" sz="2400" dirty="0">
              <a:solidFill>
                <a:prstClr val="black"/>
              </a:solidFil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r>
              <a:rPr lang="el-GR" sz="3200" dirty="0" smtClean="0">
                <a:solidFill>
                  <a:srgbClr val="FF0000"/>
                </a:solidFill>
              </a:rPr>
              <a:t>Δ</a:t>
            </a:r>
            <a:r>
              <a:rPr lang="en-US" sz="3200" dirty="0" smtClean="0">
                <a:solidFill>
                  <a:srgbClr val="FF0000"/>
                </a:solidFill>
              </a:rPr>
              <a:t>cell </a:t>
            </a:r>
            <a:r>
              <a:rPr lang="en-US" sz="3200" dirty="0">
                <a:solidFill>
                  <a:srgbClr val="FF0000"/>
                </a:solidFill>
              </a:rPr>
              <a:t>= </a:t>
            </a:r>
            <a:r>
              <a:rPr lang="en-US" sz="3200" dirty="0" smtClean="0">
                <a:solidFill>
                  <a:srgbClr val="FF0000"/>
                </a:solidFill>
              </a:rPr>
              <a:t>0.7 %</a:t>
            </a:r>
            <a:endParaRPr lang="en-US" sz="3200" dirty="0">
              <a:solidFill>
                <a:srgbClr val="FF0000"/>
              </a:solidFil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rPr>
              <a:t>RMSD = 0.18 Å</a:t>
            </a:r>
          </a:p>
        </p:txBody>
      </p:sp>
    </p:spTree>
    <p:extLst>
      <p:ext uri="{BB962C8B-B14F-4D97-AF65-F5344CB8AC3E}">
        <p14:creationId xmlns:p14="http://schemas.microsoft.com/office/powerpoint/2010/main" val="39507041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50157698"/>
              </p:ext>
            </p:extLst>
          </p:nvPr>
        </p:nvGraphicFramePr>
        <p:xfrm>
          <a:off x="421322" y="866510"/>
          <a:ext cx="3149601" cy="3488176"/>
        </p:xfrm>
        <a:graphic>
          <a:graphicData uri="http://schemas.openxmlformats.org/drawingml/2006/table">
            <a:tbl>
              <a:tblPr firstRow="1" bandRow="1">
                <a:tableStyleId>{5C22544A-7EE6-4342-B048-85BDC9FD1C3A}</a:tableStyleId>
              </a:tblPr>
              <a:tblGrid>
                <a:gridCol w="725645"/>
                <a:gridCol w="605989"/>
                <a:gridCol w="605989"/>
                <a:gridCol w="605989"/>
                <a:gridCol w="605989"/>
              </a:tblGrid>
              <a:tr h="411480">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gridSpan="4">
                  <a:txBody>
                    <a:bodyPr/>
                    <a:lstStyle/>
                    <a:p>
                      <a:pPr algn="ctr"/>
                      <a:r>
                        <a:rPr lang="en-US" sz="1800" dirty="0" smtClean="0">
                          <a:solidFill>
                            <a:schemeClr val="tx1"/>
                          </a:solidFill>
                          <a:latin typeface="Arial" panose="020B0604020202020204" pitchFamily="34" charset="0"/>
                          <a:cs typeface="Arial" panose="020B0604020202020204" pitchFamily="34" charset="0"/>
                        </a:rPr>
                        <a:t>structure factors (F)</a:t>
                      </a: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480">
                <a:tc vMerge="1">
                  <a:txBody>
                    <a:bodyPr/>
                    <a:lstStyle/>
                    <a:p>
                      <a:endParaRPr lang="en-US"/>
                    </a:p>
                  </a:txBody>
                  <a:tcPr/>
                </a:tc>
                <a:tc>
                  <a:txBody>
                    <a:bodyPr/>
                    <a:lstStyle/>
                    <a:p>
                      <a:pPr algn="ctr"/>
                      <a:r>
                        <a:rPr lang="en-US" sz="1800" b="1" dirty="0" smtClean="0">
                          <a:solidFill>
                            <a:srgbClr val="0070C0"/>
                          </a:solidFill>
                          <a:latin typeface="Arial" panose="020B0604020202020204" pitchFamily="34" charset="0"/>
                          <a:cs typeface="Arial" panose="020B0604020202020204" pitchFamily="34" charset="0"/>
                        </a:rPr>
                        <a:t>#1</a:t>
                      </a:r>
                      <a:endParaRPr lang="en-US" sz="1800" b="1" dirty="0">
                        <a:solidFill>
                          <a:srgbClr val="0070C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rgbClr val="C00000"/>
                          </a:solidFill>
                          <a:latin typeface="Arial" panose="020B0604020202020204" pitchFamily="34" charset="0"/>
                          <a:cs typeface="Arial" panose="020B0604020202020204" pitchFamily="34" charset="0"/>
                        </a:rPr>
                        <a:t>#2</a:t>
                      </a:r>
                      <a:endParaRPr lang="en-US"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4">
                              <a:lumMod val="75000"/>
                            </a:schemeClr>
                          </a:solidFill>
                          <a:latin typeface="Arial" panose="020B0604020202020204" pitchFamily="34" charset="0"/>
                          <a:cs typeface="Arial" panose="020B0604020202020204" pitchFamily="34" charset="0"/>
                        </a:rPr>
                        <a:t>#3</a:t>
                      </a:r>
                      <a:endParaRPr lang="en-US" sz="1800" b="1" dirty="0">
                        <a:solidFill>
                          <a:schemeClr val="accent4">
                            <a:lumMod val="7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6">
                              <a:lumMod val="50000"/>
                            </a:schemeClr>
                          </a:solidFill>
                          <a:latin typeface="Arial" panose="020B0604020202020204" pitchFamily="34" charset="0"/>
                          <a:cs typeface="Arial" panose="020B0604020202020204" pitchFamily="34" charset="0"/>
                        </a:rPr>
                        <a:t>#4</a:t>
                      </a:r>
                      <a:endParaRPr lang="en-US" sz="1800" b="1" dirty="0">
                        <a:solidFill>
                          <a:schemeClr val="accent6">
                            <a:lumMod val="50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523.7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559.8</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579.9</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603.2</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168.2</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166.6</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177.2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196.1</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34.9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26.4</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19.2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17.3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305.7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301.1</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298.1</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296.3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353.0</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353.9</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356.2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366.9</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300.9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285.3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273.5</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259.4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223.8</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226.3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234.6</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251.4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200" b="1" dirty="0" smtClean="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0070C0"/>
                          </a:solidFill>
                          <a:effectLst/>
                          <a:latin typeface="Arial" panose="020B0604020202020204" pitchFamily="34" charset="0"/>
                          <a:ea typeface="Calibri"/>
                          <a:cs typeface="Arial" panose="020B0604020202020204" pitchFamily="34" charset="0"/>
                        </a:rPr>
                        <a:t>…</a:t>
                      </a:r>
                      <a:endParaRPr lang="en-US" sz="12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C00000"/>
                          </a:solidFill>
                          <a:effectLst/>
                          <a:latin typeface="Arial" panose="020B0604020202020204" pitchFamily="34" charset="0"/>
                          <a:ea typeface="Calibri"/>
                          <a:cs typeface="Arial" panose="020B0604020202020204" pitchFamily="34" charset="0"/>
                        </a:rPr>
                        <a:t>…</a:t>
                      </a:r>
                      <a:endParaRPr lang="en-US" sz="12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4">
                              <a:lumMod val="75000"/>
                            </a:schemeClr>
                          </a:solidFill>
                          <a:effectLst/>
                          <a:latin typeface="Arial" panose="020B0604020202020204" pitchFamily="34" charset="0"/>
                          <a:ea typeface="Calibri"/>
                          <a:cs typeface="Arial" panose="020B0604020202020204" pitchFamily="34" charset="0"/>
                        </a:rPr>
                        <a:t>…</a:t>
                      </a:r>
                      <a:endParaRPr lang="en-US" sz="1200" b="1" dirty="0">
                        <a:solidFill>
                          <a:schemeClr val="accent4">
                            <a:lumMod val="75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6">
                              <a:lumMod val="50000"/>
                            </a:schemeClr>
                          </a:solidFill>
                          <a:effectLst/>
                          <a:latin typeface="Arial" panose="020B0604020202020204" pitchFamily="34" charset="0"/>
                          <a:ea typeface="Calibri"/>
                          <a:cs typeface="Arial" panose="020B0604020202020204" pitchFamily="34" charset="0"/>
                        </a:rPr>
                        <a:t>…</a:t>
                      </a:r>
                      <a:endParaRPr lang="en-US" sz="1200" b="1" dirty="0">
                        <a:solidFill>
                          <a:schemeClr val="accent6">
                            <a:lumMod val="50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3" name="TextBox 2"/>
          <p:cNvSpPr txBox="1"/>
          <p:nvPr/>
        </p:nvSpPr>
        <p:spPr>
          <a:xfrm>
            <a:off x="756649" y="362857"/>
            <a:ext cx="2356735" cy="461665"/>
          </a:xfrm>
          <a:prstGeom prst="rect">
            <a:avLst/>
          </a:prstGeom>
          <a:noFill/>
        </p:spPr>
        <p:txBody>
          <a:bodyPr wrap="none" rtlCol="0">
            <a:spAutoFit/>
          </a:bodyPr>
          <a:lstStyle/>
          <a:p>
            <a:r>
              <a:rPr lang="en-US" sz="2400" dirty="0" smtClean="0">
                <a:solidFill>
                  <a:prstClr val="black"/>
                </a:solidFill>
                <a:cs typeface="Arial" panose="020B0604020202020204" pitchFamily="34" charset="0"/>
              </a:rPr>
              <a:t>X-ray Data Sets</a:t>
            </a:r>
            <a:endParaRPr lang="en-US" sz="2400" dirty="0">
              <a:solidFill>
                <a:prstClr val="black"/>
              </a:solidFill>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30491751"/>
              </p:ext>
            </p:extLst>
          </p:nvPr>
        </p:nvGraphicFramePr>
        <p:xfrm>
          <a:off x="5428343" y="902794"/>
          <a:ext cx="3222275" cy="3614074"/>
        </p:xfrm>
        <a:graphic>
          <a:graphicData uri="http://schemas.openxmlformats.org/drawingml/2006/table">
            <a:tbl>
              <a:tblPr firstRow="1" bandRow="1">
                <a:tableStyleId>{5C22544A-7EE6-4342-B048-85BDC9FD1C3A}</a:tableStyleId>
              </a:tblPr>
              <a:tblGrid>
                <a:gridCol w="798319"/>
                <a:gridCol w="605989"/>
                <a:gridCol w="605989"/>
                <a:gridCol w="605989"/>
                <a:gridCol w="605989"/>
              </a:tblGrid>
              <a:tr h="583098">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2558">
                <a:tc vMerge="1">
                  <a:txBody>
                    <a:bodyPr/>
                    <a:lstStyle/>
                    <a:p>
                      <a:endParaRPr lang="en-US"/>
                    </a:p>
                  </a:txBody>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a:t>
                      </a:r>
                      <a:r>
                        <a:rPr lang="en-US" sz="1800" b="1" baseline="30000" dirty="0" smtClean="0">
                          <a:solidFill>
                            <a:schemeClr val="tx1"/>
                          </a:solidFill>
                          <a:latin typeface="Arial" panose="020B0604020202020204" pitchFamily="34" charset="0"/>
                          <a:cs typeface="Arial" panose="020B0604020202020204" pitchFamily="34" charset="0"/>
                        </a:rPr>
                        <a:t>st</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a:t>
                      </a:r>
                      <a:r>
                        <a:rPr lang="en-US" sz="1800" b="1" baseline="30000" dirty="0" smtClean="0">
                          <a:solidFill>
                            <a:schemeClr val="tx1"/>
                          </a:solidFill>
                          <a:latin typeface="Arial" panose="020B0604020202020204" pitchFamily="34" charset="0"/>
                          <a:cs typeface="Arial" panose="020B0604020202020204" pitchFamily="34" charset="0"/>
                        </a:rPr>
                        <a:t>nd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a:t>
                      </a:r>
                      <a:r>
                        <a:rPr lang="en-US" sz="1800" b="1" baseline="30000" dirty="0" smtClean="0">
                          <a:solidFill>
                            <a:schemeClr val="tx1"/>
                          </a:solidFill>
                          <a:latin typeface="Arial" panose="020B0604020202020204" pitchFamily="34" charset="0"/>
                          <a:cs typeface="Arial" panose="020B0604020202020204" pitchFamily="34" charset="0"/>
                        </a:rPr>
                        <a:t>rd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a:t>
                      </a:r>
                      <a:r>
                        <a:rPr lang="en-US" sz="1800" b="1" baseline="30000" dirty="0" smtClean="0">
                          <a:solidFill>
                            <a:schemeClr val="tx1"/>
                          </a:solidFill>
                          <a:latin typeface="Arial" panose="020B0604020202020204" pitchFamily="34" charset="0"/>
                          <a:cs typeface="Arial" panose="020B0604020202020204" pitchFamily="34" charset="0"/>
                        </a:rPr>
                        <a:t>th</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-1.46</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1.84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-0.29</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0.15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-0.90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-1.20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100" b="1" dirty="0" smtClean="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6" name="TextBox 5"/>
          <p:cNvSpPr txBox="1"/>
          <p:nvPr/>
        </p:nvSpPr>
        <p:spPr>
          <a:xfrm>
            <a:off x="637369" y="796754"/>
            <a:ext cx="554960" cy="646331"/>
          </a:xfrm>
          <a:prstGeom prst="rect">
            <a:avLst/>
          </a:prstGeom>
          <a:noFill/>
        </p:spPr>
        <p:txBody>
          <a:bodyPr wrap="none" rtlCol="0">
            <a:spAutoFit/>
          </a:bodyPr>
          <a:lstStyle/>
          <a:p>
            <a:pPr algn="r"/>
            <a:r>
              <a:rPr lang="en-US" dirty="0">
                <a:solidFill>
                  <a:prstClr val="black"/>
                </a:solidFill>
                <a:latin typeface="Arial Narrow" panose="020B0606020202030204" pitchFamily="34" charset="0"/>
              </a:rPr>
              <a:t>d</a:t>
            </a:r>
            <a:r>
              <a:rPr lang="en-US" dirty="0" smtClean="0">
                <a:solidFill>
                  <a:prstClr val="black"/>
                </a:solidFill>
                <a:latin typeface="Arial Narrow" panose="020B0606020202030204" pitchFamily="34" charset="0"/>
              </a:rPr>
              <a:t>ata</a:t>
            </a:r>
          </a:p>
          <a:p>
            <a:pPr algn="r"/>
            <a:r>
              <a:rPr lang="en-US" dirty="0" smtClean="0">
                <a:solidFill>
                  <a:prstClr val="black"/>
                </a:solidFill>
                <a:latin typeface="Arial Narrow" panose="020B0606020202030204" pitchFamily="34" charset="0"/>
              </a:rPr>
              <a:t>set</a:t>
            </a:r>
            <a:endParaRPr lang="en-US" dirty="0">
              <a:solidFill>
                <a:prstClr val="black"/>
              </a:solidFill>
              <a:latin typeface="Arial Narrow" panose="020B0606020202030204" pitchFamily="34" charset="0"/>
            </a:endParaRPr>
          </a:p>
        </p:txBody>
      </p:sp>
      <p:cxnSp>
        <p:nvCxnSpPr>
          <p:cNvPr id="13" name="Straight Arrow Connector 12"/>
          <p:cNvCxnSpPr/>
          <p:nvPr/>
        </p:nvCxnSpPr>
        <p:spPr>
          <a:xfrm>
            <a:off x="3773715" y="2815771"/>
            <a:ext cx="1393371" cy="0"/>
          </a:xfrm>
          <a:prstGeom prst="straightConnector1">
            <a:avLst/>
          </a:prstGeom>
          <a:ln w="762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860801" y="1393372"/>
            <a:ext cx="1306284" cy="1233714"/>
          </a:xfrm>
          <a:prstGeom prst="roundRect">
            <a:avLst>
              <a:gd name="adj" fmla="val 34849"/>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6600"/>
                </a:solidFill>
                <a:cs typeface="Arial" panose="020B0604020202020204" pitchFamily="34" charset="0"/>
              </a:rPr>
              <a:t>Singular value </a:t>
            </a:r>
            <a:r>
              <a:rPr lang="en-US" sz="1400" b="1" dirty="0" err="1" smtClean="0">
                <a:solidFill>
                  <a:srgbClr val="006600"/>
                </a:solidFill>
                <a:cs typeface="Arial" panose="020B0604020202020204" pitchFamily="34" charset="0"/>
              </a:rPr>
              <a:t>decomp</a:t>
            </a:r>
            <a:r>
              <a:rPr lang="en-US" sz="1400" b="1" dirty="0" smtClean="0">
                <a:solidFill>
                  <a:srgbClr val="006600"/>
                </a:solidFill>
                <a:cs typeface="Arial" panose="020B0604020202020204" pitchFamily="34" charset="0"/>
              </a:rPr>
              <a:t>.</a:t>
            </a:r>
          </a:p>
          <a:p>
            <a:pPr algn="ctr"/>
            <a:r>
              <a:rPr lang="en-US" sz="2400" b="1" dirty="0" smtClean="0">
                <a:solidFill>
                  <a:srgbClr val="006600"/>
                </a:solidFill>
                <a:cs typeface="Arial" panose="020B0604020202020204" pitchFamily="34" charset="0"/>
              </a:rPr>
              <a:t>SVD</a:t>
            </a:r>
            <a:endParaRPr lang="en-US" sz="2400" b="1" dirty="0">
              <a:solidFill>
                <a:srgbClr val="006600"/>
              </a:solidFill>
              <a:cs typeface="Arial" panose="020B0604020202020204" pitchFamily="34" charset="0"/>
            </a:endParaRPr>
          </a:p>
        </p:txBody>
      </p:sp>
      <p:grpSp>
        <p:nvGrpSpPr>
          <p:cNvPr id="4" name="Group 3"/>
          <p:cNvGrpSpPr/>
          <p:nvPr/>
        </p:nvGrpSpPr>
        <p:grpSpPr>
          <a:xfrm>
            <a:off x="5234311" y="384628"/>
            <a:ext cx="3744936" cy="1464581"/>
            <a:chOff x="5234311" y="384628"/>
            <a:chExt cx="3744936" cy="1464581"/>
          </a:xfrm>
        </p:grpSpPr>
        <p:sp>
          <p:nvSpPr>
            <p:cNvPr id="7" name="TextBox 6"/>
            <p:cNvSpPr txBox="1"/>
            <p:nvPr/>
          </p:nvSpPr>
          <p:spPr>
            <a:xfrm rot="2181799">
              <a:off x="5473739" y="1197680"/>
              <a:ext cx="700833" cy="369332"/>
            </a:xfrm>
            <a:prstGeom prst="rect">
              <a:avLst/>
            </a:prstGeom>
            <a:noFill/>
          </p:spPr>
          <p:txBody>
            <a:bodyPr wrap="none" rtlCol="0">
              <a:spAutoFit/>
            </a:bodyPr>
            <a:lstStyle/>
            <a:p>
              <a:r>
                <a:rPr lang="en-US" dirty="0" smtClean="0">
                  <a:solidFill>
                    <a:prstClr val="black"/>
                  </a:solidFill>
                  <a:latin typeface="Arial Narrow" panose="020B0606020202030204" pitchFamily="34" charset="0"/>
                </a:rPr>
                <a:t>vector</a:t>
              </a:r>
              <a:endParaRPr lang="en-US" dirty="0">
                <a:solidFill>
                  <a:prstClr val="black"/>
                </a:solidFill>
                <a:latin typeface="Arial Narrow" panose="020B0606020202030204" pitchFamily="34" charset="0"/>
              </a:endParaRPr>
            </a:p>
          </p:txBody>
        </p:sp>
        <p:cxnSp>
          <p:nvCxnSpPr>
            <p:cNvPr id="9" name="Straight Connector 8"/>
            <p:cNvCxnSpPr/>
            <p:nvPr/>
          </p:nvCxnSpPr>
          <p:spPr>
            <a:xfrm flipH="1" flipV="1">
              <a:off x="5426869" y="901473"/>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54997">
              <a:off x="5661591" y="935062"/>
              <a:ext cx="638316" cy="369332"/>
            </a:xfrm>
            <a:prstGeom prst="rect">
              <a:avLst/>
            </a:prstGeom>
            <a:noFill/>
          </p:spPr>
          <p:txBody>
            <a:bodyPr wrap="none" rtlCol="0">
              <a:spAutoFit/>
            </a:bodyPr>
            <a:lstStyle/>
            <a:p>
              <a:r>
                <a:rPr lang="en-US" dirty="0" smtClean="0">
                  <a:solidFill>
                    <a:prstClr val="black"/>
                  </a:solidFill>
                  <a:latin typeface="Arial Narrow" panose="020B0606020202030204" pitchFamily="34" charset="0"/>
                </a:rPr>
                <a:t>value</a:t>
              </a:r>
              <a:endParaRPr lang="en-US" dirty="0">
                <a:solidFill>
                  <a:prstClr val="black"/>
                </a:solidFill>
                <a:latin typeface="Arial Narrow" panose="020B0606020202030204" pitchFamily="34" charset="0"/>
              </a:endParaRPr>
            </a:p>
          </p:txBody>
        </p:sp>
        <p:sp>
          <p:nvSpPr>
            <p:cNvPr id="11" name="TextBox 10"/>
            <p:cNvSpPr txBox="1"/>
            <p:nvPr/>
          </p:nvSpPr>
          <p:spPr>
            <a:xfrm>
              <a:off x="5234311" y="384628"/>
              <a:ext cx="3744936" cy="461665"/>
            </a:xfrm>
            <a:prstGeom prst="rect">
              <a:avLst/>
            </a:prstGeom>
            <a:noFill/>
          </p:spPr>
          <p:txBody>
            <a:bodyPr wrap="none" rtlCol="0">
              <a:spAutoFit/>
            </a:bodyPr>
            <a:lstStyle/>
            <a:p>
              <a:r>
                <a:rPr lang="en-US" sz="2400" dirty="0" smtClean="0">
                  <a:solidFill>
                    <a:prstClr val="black"/>
                  </a:solidFill>
                  <a:cs typeface="Arial" panose="020B0604020202020204" pitchFamily="34" charset="0"/>
                </a:rPr>
                <a:t>Singular values &amp; vectors</a:t>
              </a:r>
              <a:endParaRPr lang="en-US" sz="2400" dirty="0">
                <a:solidFill>
                  <a:prstClr val="black"/>
                </a:solidFill>
                <a:cs typeface="Arial" panose="020B0604020202020204" pitchFamily="34" charset="0"/>
              </a:endParaRPr>
            </a:p>
          </p:txBody>
        </p:sp>
        <p:cxnSp>
          <p:nvCxnSpPr>
            <p:cNvPr id="25" name="Straight Connector 24"/>
            <p:cNvCxnSpPr/>
            <p:nvPr/>
          </p:nvCxnSpPr>
          <p:spPr>
            <a:xfrm flipH="1" flipV="1">
              <a:off x="5424488" y="1265804"/>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468915" y="5239658"/>
            <a:ext cx="1425371" cy="1146630"/>
            <a:chOff x="3696237" y="2927796"/>
            <a:chExt cx="1324377" cy="1418824"/>
          </a:xfrm>
        </p:grpSpPr>
        <p:sp>
          <p:nvSpPr>
            <p:cNvPr id="27" name="Rectangle 26"/>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28" name="Straight Connector 27"/>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74174" y="5486399"/>
            <a:ext cx="1505540" cy="646331"/>
          </a:xfrm>
          <a:prstGeom prst="rect">
            <a:avLst/>
          </a:prstGeom>
          <a:noFill/>
          <a:ln>
            <a:noFill/>
          </a:ln>
        </p:spPr>
        <p:txBody>
          <a:bodyPr wrap="none" rtlCol="0">
            <a:spAutoFit/>
          </a:bodyPr>
          <a:lstStyle/>
          <a:p>
            <a:pPr algn="r"/>
            <a:r>
              <a:rPr lang="en-US" b="1" dirty="0" smtClean="0">
                <a:solidFill>
                  <a:srgbClr val="006600"/>
                </a:solidFill>
                <a:cs typeface="Arial" panose="020B0604020202020204" pitchFamily="34" charset="0"/>
              </a:rPr>
              <a:t>Correlation </a:t>
            </a:r>
          </a:p>
          <a:p>
            <a:pPr algn="r"/>
            <a:r>
              <a:rPr lang="en-US" b="1" dirty="0" smtClean="0">
                <a:solidFill>
                  <a:srgbClr val="006600"/>
                </a:solidFill>
                <a:cs typeface="Arial" panose="020B0604020202020204" pitchFamily="34" charset="0"/>
              </a:rPr>
              <a:t>Coefficients</a:t>
            </a:r>
            <a:endParaRPr lang="en-US" b="1" dirty="0">
              <a:solidFill>
                <a:srgbClr val="006600"/>
              </a:solidFill>
              <a:cs typeface="Arial" panose="020B0604020202020204" pitchFamily="34" charset="0"/>
            </a:endParaRPr>
          </a:p>
        </p:txBody>
      </p:sp>
      <p:sp>
        <p:nvSpPr>
          <p:cNvPr id="40" name="Freeform 39"/>
          <p:cNvSpPr/>
          <p:nvPr/>
        </p:nvSpPr>
        <p:spPr>
          <a:xfrm>
            <a:off x="1930401" y="4513943"/>
            <a:ext cx="4615634" cy="653144"/>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3978057 w 3978176"/>
              <a:gd name="connsiteY0" fmla="*/ 34386 h 890729"/>
              <a:gd name="connsiteX1" fmla="*/ 1278400 w 3978176"/>
              <a:gd name="connsiteY1" fmla="*/ 19872 h 890729"/>
              <a:gd name="connsiteX2" fmla="*/ 1144 w 3978176"/>
              <a:gd name="connsiteY2" fmla="*/ 890729 h 890729"/>
              <a:gd name="connsiteX0" fmla="*/ 3847649 w 3847767"/>
              <a:gd name="connsiteY0" fmla="*/ 28423 h 725109"/>
              <a:gd name="connsiteX1" fmla="*/ 1147992 w 3847767"/>
              <a:gd name="connsiteY1" fmla="*/ 13909 h 725109"/>
              <a:gd name="connsiteX2" fmla="*/ 1364 w 3847767"/>
              <a:gd name="connsiteY2" fmla="*/ 725109 h 725109"/>
              <a:gd name="connsiteX0" fmla="*/ 3847330 w 3847458"/>
              <a:gd name="connsiteY0" fmla="*/ 0 h 696686"/>
              <a:gd name="connsiteX1" fmla="*/ 1321844 w 3847458"/>
              <a:gd name="connsiteY1" fmla="*/ 43543 h 696686"/>
              <a:gd name="connsiteX2" fmla="*/ 1045 w 3847458"/>
              <a:gd name="connsiteY2" fmla="*/ 696686 h 696686"/>
              <a:gd name="connsiteX0" fmla="*/ 3848241 w 3848350"/>
              <a:gd name="connsiteY0" fmla="*/ 0 h 696686"/>
              <a:gd name="connsiteX1" fmla="*/ 974413 w 3848350"/>
              <a:gd name="connsiteY1" fmla="*/ 87086 h 696686"/>
              <a:gd name="connsiteX2" fmla="*/ 1956 w 3848350"/>
              <a:gd name="connsiteY2" fmla="*/ 696686 h 696686"/>
              <a:gd name="connsiteX0" fmla="*/ 3804664 w 3804774"/>
              <a:gd name="connsiteY0" fmla="*/ 11227 h 620828"/>
              <a:gd name="connsiteX1" fmla="*/ 974379 w 3804774"/>
              <a:gd name="connsiteY1" fmla="*/ 11228 h 620828"/>
              <a:gd name="connsiteX2" fmla="*/ 1922 w 3804774"/>
              <a:gd name="connsiteY2" fmla="*/ 620828 h 620828"/>
              <a:gd name="connsiteX0" fmla="*/ 4616259 w 4616376"/>
              <a:gd name="connsiteY0" fmla="*/ 12680 h 665824"/>
              <a:gd name="connsiteX1" fmla="*/ 1785974 w 4616376"/>
              <a:gd name="connsiteY1" fmla="*/ 12681 h 665824"/>
              <a:gd name="connsiteX2" fmla="*/ 717 w 4616376"/>
              <a:gd name="connsiteY2" fmla="*/ 665824 h 665824"/>
              <a:gd name="connsiteX0" fmla="*/ 4616259 w 4616376"/>
              <a:gd name="connsiteY0" fmla="*/ 627 h 653771"/>
              <a:gd name="connsiteX1" fmla="*/ 1785974 w 4616376"/>
              <a:gd name="connsiteY1" fmla="*/ 628 h 653771"/>
              <a:gd name="connsiteX2" fmla="*/ 717 w 4616376"/>
              <a:gd name="connsiteY2" fmla="*/ 653771 h 653771"/>
              <a:gd name="connsiteX0" fmla="*/ 4616259 w 4616376"/>
              <a:gd name="connsiteY0" fmla="*/ 813 h 653957"/>
              <a:gd name="connsiteX1" fmla="*/ 1785974 w 4616376"/>
              <a:gd name="connsiteY1" fmla="*/ 814 h 653957"/>
              <a:gd name="connsiteX2" fmla="*/ 717 w 4616376"/>
              <a:gd name="connsiteY2" fmla="*/ 653957 h 653957"/>
              <a:gd name="connsiteX0" fmla="*/ 4617091 w 4617183"/>
              <a:gd name="connsiteY0" fmla="*/ 0 h 653144"/>
              <a:gd name="connsiteX1" fmla="*/ 1206234 w 4617183"/>
              <a:gd name="connsiteY1" fmla="*/ 43543 h 653144"/>
              <a:gd name="connsiteX2" fmla="*/ 1549 w 4617183"/>
              <a:gd name="connsiteY2" fmla="*/ 653144 h 653144"/>
              <a:gd name="connsiteX0" fmla="*/ 4617091 w 4617183"/>
              <a:gd name="connsiteY0" fmla="*/ 0 h 653144"/>
              <a:gd name="connsiteX1" fmla="*/ 1206234 w 4617183"/>
              <a:gd name="connsiteY1" fmla="*/ 43543 h 653144"/>
              <a:gd name="connsiteX2" fmla="*/ 1549 w 4617183"/>
              <a:gd name="connsiteY2" fmla="*/ 653144 h 653144"/>
              <a:gd name="connsiteX0" fmla="*/ 4615542 w 4615634"/>
              <a:gd name="connsiteY0" fmla="*/ 0 h 653144"/>
              <a:gd name="connsiteX1" fmla="*/ 1204685 w 4615634"/>
              <a:gd name="connsiteY1" fmla="*/ 43543 h 653144"/>
              <a:gd name="connsiteX2" fmla="*/ 0 w 4615634"/>
              <a:gd name="connsiteY2" fmla="*/ 653144 h 653144"/>
            </a:gdLst>
            <a:ahLst/>
            <a:cxnLst>
              <a:cxn ang="0">
                <a:pos x="connsiteX0" y="connsiteY0"/>
              </a:cxn>
              <a:cxn ang="0">
                <a:pos x="connsiteX1" y="connsiteY1"/>
              </a:cxn>
              <a:cxn ang="0">
                <a:pos x="connsiteX2" y="connsiteY2"/>
              </a:cxn>
            </a:cxnLst>
            <a:rect l="l" t="t" r="r" b="b"/>
            <a:pathLst>
              <a:path w="4615634" h="653144">
                <a:moveTo>
                  <a:pt x="4615542" y="0"/>
                </a:moveTo>
                <a:cubicBezTo>
                  <a:pt x="4633685" y="403376"/>
                  <a:pt x="1973942" y="-79829"/>
                  <a:pt x="1204685" y="43543"/>
                </a:cubicBezTo>
                <a:cubicBezTo>
                  <a:pt x="435428" y="166915"/>
                  <a:pt x="11491" y="121560"/>
                  <a:pt x="0" y="653144"/>
                </a:cubicBezTo>
              </a:path>
            </a:pathLst>
          </a:custGeom>
          <a:noFill/>
          <a:ln w="57150">
            <a:solidFill>
              <a:srgbClr val="C898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1" name="TextBox 40"/>
          <p:cNvSpPr txBox="1"/>
          <p:nvPr/>
        </p:nvSpPr>
        <p:spPr>
          <a:xfrm>
            <a:off x="1564883" y="5080001"/>
            <a:ext cx="907861"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-0.68 </a:t>
            </a:r>
          </a:p>
        </p:txBody>
      </p:sp>
      <p:sp>
        <p:nvSpPr>
          <p:cNvPr id="43" name="Freeform 42"/>
          <p:cNvSpPr/>
          <p:nvPr/>
        </p:nvSpPr>
        <p:spPr>
          <a:xfrm>
            <a:off x="2730555" y="4463141"/>
            <a:ext cx="4417732" cy="682171"/>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4615542 w 4615636"/>
              <a:gd name="connsiteY0" fmla="*/ 0 h 1233714"/>
              <a:gd name="connsiteX1" fmla="*/ 1277256 w 4615636"/>
              <a:gd name="connsiteY1" fmla="*/ 362857 h 1233714"/>
              <a:gd name="connsiteX2" fmla="*/ 0 w 4615636"/>
              <a:gd name="connsiteY2" fmla="*/ 1233714 h 1233714"/>
              <a:gd name="connsiteX0" fmla="*/ 4615542 w 4615636"/>
              <a:gd name="connsiteY0" fmla="*/ 0 h 1233714"/>
              <a:gd name="connsiteX1" fmla="*/ 1277256 w 4615636"/>
              <a:gd name="connsiteY1" fmla="*/ 362857 h 1233714"/>
              <a:gd name="connsiteX2" fmla="*/ 0 w 4615636"/>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3715656 w 3715750"/>
              <a:gd name="connsiteY0" fmla="*/ 0 h 798285"/>
              <a:gd name="connsiteX1" fmla="*/ 507999 w 3715750"/>
              <a:gd name="connsiteY1" fmla="*/ 246742 h 798285"/>
              <a:gd name="connsiteX2" fmla="*/ 0 w 3715750"/>
              <a:gd name="connsiteY2" fmla="*/ 798285 h 798285"/>
              <a:gd name="connsiteX0" fmla="*/ 3657599 w 3657695"/>
              <a:gd name="connsiteY0" fmla="*/ 0 h 711199"/>
              <a:gd name="connsiteX1" fmla="*/ 507999 w 3657695"/>
              <a:gd name="connsiteY1" fmla="*/ 159656 h 711199"/>
              <a:gd name="connsiteX2" fmla="*/ 0 w 3657695"/>
              <a:gd name="connsiteY2" fmla="*/ 711199 h 711199"/>
              <a:gd name="connsiteX0" fmla="*/ 4412342 w 4412442"/>
              <a:gd name="connsiteY0" fmla="*/ 0 h 682171"/>
              <a:gd name="connsiteX1" fmla="*/ 1262742 w 4412442"/>
              <a:gd name="connsiteY1" fmla="*/ 159656 h 682171"/>
              <a:gd name="connsiteX2" fmla="*/ 0 w 4412442"/>
              <a:gd name="connsiteY2" fmla="*/ 682171 h 682171"/>
              <a:gd name="connsiteX0" fmla="*/ 4412342 w 4412442"/>
              <a:gd name="connsiteY0" fmla="*/ 0 h 682171"/>
              <a:gd name="connsiteX1" fmla="*/ 1262742 w 4412442"/>
              <a:gd name="connsiteY1" fmla="*/ 159656 h 682171"/>
              <a:gd name="connsiteX2" fmla="*/ 0 w 4412442"/>
              <a:gd name="connsiteY2" fmla="*/ 682171 h 682171"/>
              <a:gd name="connsiteX0" fmla="*/ 4412342 w 4412342"/>
              <a:gd name="connsiteY0" fmla="*/ 0 h 682171"/>
              <a:gd name="connsiteX1" fmla="*/ 1262742 w 4412342"/>
              <a:gd name="connsiteY1" fmla="*/ 159656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638628 w 4412342"/>
              <a:gd name="connsiteY1" fmla="*/ 217713 h 682171"/>
              <a:gd name="connsiteX2" fmla="*/ 0 w 4412342"/>
              <a:gd name="connsiteY2" fmla="*/ 682171 h 682171"/>
              <a:gd name="connsiteX0" fmla="*/ 4412342 w 4412342"/>
              <a:gd name="connsiteY0" fmla="*/ 0 h 682171"/>
              <a:gd name="connsiteX1" fmla="*/ 638628 w 4412342"/>
              <a:gd name="connsiteY1" fmla="*/ 188684 h 682171"/>
              <a:gd name="connsiteX2" fmla="*/ 0 w 4412342"/>
              <a:gd name="connsiteY2" fmla="*/ 682171 h 682171"/>
              <a:gd name="connsiteX0" fmla="*/ 4429550 w 4429550"/>
              <a:gd name="connsiteY0" fmla="*/ 0 h 682171"/>
              <a:gd name="connsiteX1" fmla="*/ 655836 w 4429550"/>
              <a:gd name="connsiteY1" fmla="*/ 188684 h 682171"/>
              <a:gd name="connsiteX2" fmla="*/ 17208 w 4429550"/>
              <a:gd name="connsiteY2" fmla="*/ 682171 h 682171"/>
              <a:gd name="connsiteX0" fmla="*/ 4417732 w 4417732"/>
              <a:gd name="connsiteY0" fmla="*/ 0 h 682171"/>
              <a:gd name="connsiteX1" fmla="*/ 644018 w 4417732"/>
              <a:gd name="connsiteY1" fmla="*/ 188684 h 682171"/>
              <a:gd name="connsiteX2" fmla="*/ 5390 w 4417732"/>
              <a:gd name="connsiteY2" fmla="*/ 682171 h 682171"/>
            </a:gdLst>
            <a:ahLst/>
            <a:cxnLst>
              <a:cxn ang="0">
                <a:pos x="connsiteX0" y="connsiteY0"/>
              </a:cxn>
              <a:cxn ang="0">
                <a:pos x="connsiteX1" y="connsiteY1"/>
              </a:cxn>
              <a:cxn ang="0">
                <a:pos x="connsiteX2" y="connsiteY2"/>
              </a:cxn>
            </a:cxnLst>
            <a:rect l="l" t="t" r="r" b="b"/>
            <a:pathLst>
              <a:path w="4417732" h="682171">
                <a:moveTo>
                  <a:pt x="4417732" y="0"/>
                </a:moveTo>
                <a:cubicBezTo>
                  <a:pt x="4406846" y="780747"/>
                  <a:pt x="1379408" y="74989"/>
                  <a:pt x="644018" y="188684"/>
                </a:cubicBezTo>
                <a:cubicBezTo>
                  <a:pt x="-91372" y="302379"/>
                  <a:pt x="2367" y="310244"/>
                  <a:pt x="5390" y="682171"/>
                </a:cubicBezTo>
              </a:path>
            </a:pathLst>
          </a:custGeom>
          <a:noFill/>
          <a:ln w="57150">
            <a:solidFill>
              <a:srgbClr val="FFDA6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4" name="Freeform 43"/>
          <p:cNvSpPr/>
          <p:nvPr/>
        </p:nvSpPr>
        <p:spPr>
          <a:xfrm>
            <a:off x="3423861" y="4499427"/>
            <a:ext cx="4312255" cy="682172"/>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5167085 w 5167165"/>
              <a:gd name="connsiteY0" fmla="*/ 0 h 1509486"/>
              <a:gd name="connsiteX1" fmla="*/ 1277256 w 5167165"/>
              <a:gd name="connsiteY1" fmla="*/ 638629 h 1509486"/>
              <a:gd name="connsiteX2" fmla="*/ 0 w 5167165"/>
              <a:gd name="connsiteY2" fmla="*/ 1509486 h 1509486"/>
              <a:gd name="connsiteX0" fmla="*/ 5167085 w 5167172"/>
              <a:gd name="connsiteY0" fmla="*/ 0 h 1509486"/>
              <a:gd name="connsiteX1" fmla="*/ 1509484 w 5167172"/>
              <a:gd name="connsiteY1" fmla="*/ 435429 h 1509486"/>
              <a:gd name="connsiteX2" fmla="*/ 0 w 5167172"/>
              <a:gd name="connsiteY2" fmla="*/ 1509486 h 1509486"/>
              <a:gd name="connsiteX0" fmla="*/ 5167085 w 5167085"/>
              <a:gd name="connsiteY0" fmla="*/ 0 h 1509486"/>
              <a:gd name="connsiteX1" fmla="*/ 1509484 w 5167085"/>
              <a:gd name="connsiteY1" fmla="*/ 435429 h 1509486"/>
              <a:gd name="connsiteX2" fmla="*/ 0 w 5167085"/>
              <a:gd name="connsiteY2" fmla="*/ 1509486 h 1509486"/>
              <a:gd name="connsiteX0" fmla="*/ 5168172 w 5168172"/>
              <a:gd name="connsiteY0" fmla="*/ 0 h 1509486"/>
              <a:gd name="connsiteX1" fmla="*/ 1510571 w 5168172"/>
              <a:gd name="connsiteY1" fmla="*/ 435429 h 1509486"/>
              <a:gd name="connsiteX2" fmla="*/ 1087 w 5168172"/>
              <a:gd name="connsiteY2" fmla="*/ 1509486 h 1509486"/>
              <a:gd name="connsiteX0" fmla="*/ 3912018 w 3912018"/>
              <a:gd name="connsiteY0" fmla="*/ 0 h 754743"/>
              <a:gd name="connsiteX1" fmla="*/ 254417 w 3912018"/>
              <a:gd name="connsiteY1" fmla="*/ 435429 h 754743"/>
              <a:gd name="connsiteX2" fmla="*/ 326991 w 3912018"/>
              <a:gd name="connsiteY2"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953558 w 3953558"/>
              <a:gd name="connsiteY0" fmla="*/ 0 h 754743"/>
              <a:gd name="connsiteX1" fmla="*/ 760414 w 3953558"/>
              <a:gd name="connsiteY1" fmla="*/ 406403 h 754743"/>
              <a:gd name="connsiteX2" fmla="*/ 368531 w 3953558"/>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1306283 w 3585027"/>
              <a:gd name="connsiteY1" fmla="*/ 493489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605979 w 3605979"/>
              <a:gd name="connsiteY0" fmla="*/ 0 h 754743"/>
              <a:gd name="connsiteX1" fmla="*/ 1022435 w 3605979"/>
              <a:gd name="connsiteY1" fmla="*/ 449946 h 754743"/>
              <a:gd name="connsiteX2" fmla="*/ 20952 w 3605979"/>
              <a:gd name="connsiteY2" fmla="*/ 754743 h 754743"/>
              <a:gd name="connsiteX0" fmla="*/ 3585592 w 3585592"/>
              <a:gd name="connsiteY0" fmla="*/ 0 h 754743"/>
              <a:gd name="connsiteX1" fmla="*/ 1002048 w 3585592"/>
              <a:gd name="connsiteY1" fmla="*/ 449946 h 754743"/>
              <a:gd name="connsiteX2" fmla="*/ 565 w 3585592"/>
              <a:gd name="connsiteY2" fmla="*/ 754743 h 754743"/>
              <a:gd name="connsiteX0" fmla="*/ 3586360 w 3586360"/>
              <a:gd name="connsiteY0" fmla="*/ 0 h 754743"/>
              <a:gd name="connsiteX1" fmla="*/ 552873 w 3586360"/>
              <a:gd name="connsiteY1" fmla="*/ 391889 h 754743"/>
              <a:gd name="connsiteX2" fmla="*/ 1333 w 3586360"/>
              <a:gd name="connsiteY2" fmla="*/ 754743 h 754743"/>
              <a:gd name="connsiteX0" fmla="*/ 3535433 w 3535433"/>
              <a:gd name="connsiteY0" fmla="*/ 0 h 653143"/>
              <a:gd name="connsiteX1" fmla="*/ 560003 w 3535433"/>
              <a:gd name="connsiteY1" fmla="*/ 290289 h 653143"/>
              <a:gd name="connsiteX2" fmla="*/ 8463 w 3535433"/>
              <a:gd name="connsiteY2" fmla="*/ 653143 h 653143"/>
              <a:gd name="connsiteX0" fmla="*/ 4311405 w 4311405"/>
              <a:gd name="connsiteY0" fmla="*/ 0 h 682172"/>
              <a:gd name="connsiteX1" fmla="*/ 1335975 w 4311405"/>
              <a:gd name="connsiteY1" fmla="*/ 290289 h 682172"/>
              <a:gd name="connsiteX2" fmla="*/ 663 w 4311405"/>
              <a:gd name="connsiteY2" fmla="*/ 682172 h 682172"/>
              <a:gd name="connsiteX0" fmla="*/ 4311392 w 4311392"/>
              <a:gd name="connsiteY0" fmla="*/ 0 h 682172"/>
              <a:gd name="connsiteX1" fmla="*/ 1335962 w 4311392"/>
              <a:gd name="connsiteY1" fmla="*/ 290289 h 682172"/>
              <a:gd name="connsiteX2" fmla="*/ 650 w 4311392"/>
              <a:gd name="connsiteY2" fmla="*/ 682172 h 682172"/>
              <a:gd name="connsiteX0" fmla="*/ 4312255 w 4312255"/>
              <a:gd name="connsiteY0" fmla="*/ 0 h 682172"/>
              <a:gd name="connsiteX1" fmla="*/ 944940 w 4312255"/>
              <a:gd name="connsiteY1" fmla="*/ 246746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Lst>
            <a:ahLst/>
            <a:cxnLst>
              <a:cxn ang="0">
                <a:pos x="connsiteX0" y="connsiteY0"/>
              </a:cxn>
              <a:cxn ang="0">
                <a:pos x="connsiteX1" y="connsiteY1"/>
              </a:cxn>
              <a:cxn ang="0">
                <a:pos x="connsiteX2" y="connsiteY2"/>
              </a:cxn>
            </a:cxnLst>
            <a:rect l="l" t="t" r="r" b="b"/>
            <a:pathLst>
              <a:path w="4312255" h="682172">
                <a:moveTo>
                  <a:pt x="4312255" y="0"/>
                </a:moveTo>
                <a:cubicBezTo>
                  <a:pt x="4246940" y="781352"/>
                  <a:pt x="1648883" y="350765"/>
                  <a:pt x="944940" y="290289"/>
                </a:cubicBezTo>
                <a:cubicBezTo>
                  <a:pt x="240997" y="229813"/>
                  <a:pt x="-22679" y="38706"/>
                  <a:pt x="1513" y="682172"/>
                </a:cubicBezTo>
              </a:path>
            </a:pathLst>
          </a:custGeom>
          <a:noFill/>
          <a:ln w="57150">
            <a:solidFill>
              <a:srgbClr val="FFD85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6" name="Freeform 45"/>
          <p:cNvSpPr/>
          <p:nvPr/>
        </p:nvSpPr>
        <p:spPr>
          <a:xfrm>
            <a:off x="1181678" y="4325257"/>
            <a:ext cx="385866" cy="943428"/>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269751 w 385866"/>
              <a:gd name="connsiteY0" fmla="*/ 0 h 943428"/>
              <a:gd name="connsiteX1" fmla="*/ 385866 w 385866"/>
              <a:gd name="connsiteY1" fmla="*/ 943428 h 943428"/>
            </a:gdLst>
            <a:ahLst/>
            <a:cxnLst>
              <a:cxn ang="0">
                <a:pos x="connsiteX0" y="connsiteY0"/>
              </a:cxn>
              <a:cxn ang="0">
                <a:pos x="connsiteX1" y="connsiteY1"/>
              </a:cxn>
            </a:cxnLst>
            <a:rect l="l" t="t" r="r" b="b"/>
            <a:pathLst>
              <a:path w="385866" h="943428">
                <a:moveTo>
                  <a:pt x="269751" y="0"/>
                </a:moveTo>
                <a:cubicBezTo>
                  <a:pt x="260075" y="759581"/>
                  <a:pt x="-402744" y="924075"/>
                  <a:pt x="385866" y="943428"/>
                </a:cubicBezTo>
              </a:path>
            </a:pathLst>
          </a:custGeom>
          <a:noFill/>
          <a:ln w="5715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TextBox 49"/>
          <p:cNvSpPr txBox="1"/>
          <p:nvPr/>
        </p:nvSpPr>
        <p:spPr>
          <a:xfrm rot="5400000">
            <a:off x="6720114" y="5529944"/>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CC2</a:t>
            </a:r>
            <a:endParaRPr lang="en-US" dirty="0">
              <a:solidFill>
                <a:srgbClr val="006600"/>
              </a:solidFill>
              <a:cs typeface="Arial" panose="020B0604020202020204" pitchFamily="34" charset="0"/>
            </a:endParaRPr>
          </a:p>
        </p:txBody>
      </p:sp>
      <p:sp>
        <p:nvSpPr>
          <p:cNvPr id="52" name="TextBox 51"/>
          <p:cNvSpPr txBox="1"/>
          <p:nvPr/>
        </p:nvSpPr>
        <p:spPr>
          <a:xfrm>
            <a:off x="6683829" y="6146800"/>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CC3</a:t>
            </a:r>
            <a:endParaRPr lang="en-US" dirty="0">
              <a:solidFill>
                <a:srgbClr val="006600"/>
              </a:solidFill>
              <a:cs typeface="Arial" panose="020B0604020202020204" pitchFamily="34" charset="0"/>
            </a:endParaRPr>
          </a:p>
        </p:txBody>
      </p:sp>
      <p:sp>
        <p:nvSpPr>
          <p:cNvPr id="53" name="TextBox 52"/>
          <p:cNvSpPr txBox="1"/>
          <p:nvPr/>
        </p:nvSpPr>
        <p:spPr>
          <a:xfrm>
            <a:off x="6415315" y="4949373"/>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CC1</a:t>
            </a:r>
            <a:endParaRPr lang="en-US" dirty="0">
              <a:solidFill>
                <a:srgbClr val="006600"/>
              </a:solidFill>
              <a:cs typeface="Arial" panose="020B0604020202020204" pitchFamily="34" charset="0"/>
            </a:endParaRPr>
          </a:p>
        </p:txBody>
      </p:sp>
      <p:sp>
        <p:nvSpPr>
          <p:cNvPr id="54" name="TextBox 53"/>
          <p:cNvSpPr txBox="1"/>
          <p:nvPr/>
        </p:nvSpPr>
        <p:spPr>
          <a:xfrm>
            <a:off x="1661887" y="5421085"/>
            <a:ext cx="2210862"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CC1     CC2    CC3</a:t>
            </a:r>
            <a:endParaRPr lang="en-US" dirty="0">
              <a:solidFill>
                <a:srgbClr val="006600"/>
              </a:solidFill>
              <a:cs typeface="Arial" panose="020B0604020202020204" pitchFamily="34" charset="0"/>
            </a:endParaRPr>
          </a:p>
        </p:txBody>
      </p:sp>
      <p:sp>
        <p:nvSpPr>
          <p:cNvPr id="48" name="Left Brace 47"/>
          <p:cNvSpPr/>
          <p:nvPr/>
        </p:nvSpPr>
        <p:spPr>
          <a:xfrm rot="16200000">
            <a:off x="2554516" y="4789711"/>
            <a:ext cx="391883" cy="2075543"/>
          </a:xfrm>
          <a:prstGeom prst="leftBrace">
            <a:avLst>
              <a:gd name="adj1" fmla="val 45370"/>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cs typeface="Arial" panose="020B0604020202020204" pitchFamily="34" charset="0"/>
            </a:endParaRPr>
          </a:p>
        </p:txBody>
      </p:sp>
      <p:grpSp>
        <p:nvGrpSpPr>
          <p:cNvPr id="14" name="Group 13"/>
          <p:cNvGrpSpPr/>
          <p:nvPr/>
        </p:nvGrpSpPr>
        <p:grpSpPr>
          <a:xfrm>
            <a:off x="2745382" y="5587998"/>
            <a:ext cx="3324861" cy="668417"/>
            <a:chOff x="2745382" y="5587998"/>
            <a:chExt cx="3324861" cy="668417"/>
          </a:xfrm>
        </p:grpSpPr>
        <p:sp>
          <p:nvSpPr>
            <p:cNvPr id="49" name="Freeform 48"/>
            <p:cNvSpPr/>
            <p:nvPr/>
          </p:nvSpPr>
          <p:spPr>
            <a:xfrm>
              <a:off x="2745382" y="5890985"/>
              <a:ext cx="3324861" cy="36543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861" h="365430">
                  <a:moveTo>
                    <a:pt x="182" y="99674"/>
                  </a:moveTo>
                  <a:cubicBezTo>
                    <a:pt x="-6245" y="255966"/>
                    <a:pt x="158176" y="376145"/>
                    <a:pt x="363946" y="364673"/>
                  </a:cubicBezTo>
                  <a:cubicBezTo>
                    <a:pt x="569716" y="353201"/>
                    <a:pt x="888879" y="76805"/>
                    <a:pt x="1234803" y="30843"/>
                  </a:cubicBezTo>
                  <a:cubicBezTo>
                    <a:pt x="1580727" y="-15119"/>
                    <a:pt x="2076632" y="-605"/>
                    <a:pt x="2424975" y="16329"/>
                  </a:cubicBezTo>
                  <a:cubicBezTo>
                    <a:pt x="2773318" y="33263"/>
                    <a:pt x="3177299" y="125188"/>
                    <a:pt x="3324861" y="132445"/>
                  </a:cubicBezTo>
                </a:path>
              </a:pathLst>
            </a:custGeom>
            <a:noFill/>
            <a:ln w="28575">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5" name="TextBox 54"/>
            <p:cNvSpPr txBox="1"/>
            <p:nvPr/>
          </p:nvSpPr>
          <p:spPr>
            <a:xfrm>
              <a:off x="3978831" y="5587998"/>
              <a:ext cx="1326004" cy="369332"/>
            </a:xfrm>
            <a:prstGeom prst="rect">
              <a:avLst/>
            </a:prstGeom>
            <a:noFill/>
          </p:spPr>
          <p:txBody>
            <a:bodyPr wrap="none" rtlCol="0">
              <a:spAutoFit/>
            </a:bodyPr>
            <a:lstStyle/>
            <a:p>
              <a:r>
                <a:rPr lang="en-US" dirty="0" smtClean="0">
                  <a:solidFill>
                    <a:srgbClr val="0070C0"/>
                  </a:solidFill>
                  <a:cs typeface="Arial" panose="020B0604020202020204" pitchFamily="34" charset="0"/>
                </a:rPr>
                <a:t>data set #1</a:t>
              </a:r>
            </a:p>
          </p:txBody>
        </p:sp>
      </p:grpSp>
      <p:sp>
        <p:nvSpPr>
          <p:cNvPr id="70" name="TextBox 69"/>
          <p:cNvSpPr txBox="1"/>
          <p:nvPr/>
        </p:nvSpPr>
        <p:spPr>
          <a:xfrm>
            <a:off x="7257215" y="5007429"/>
            <a:ext cx="1680267" cy="1631216"/>
          </a:xfrm>
          <a:prstGeom prst="rect">
            <a:avLst/>
          </a:prstGeom>
          <a:noFill/>
        </p:spPr>
        <p:txBody>
          <a:bodyPr wrap="none" rtlCol="0">
            <a:spAutoFit/>
          </a:bodyPr>
          <a:lstStyle/>
          <a:p>
            <a:pPr algn="ctr"/>
            <a:r>
              <a:rPr lang="en-US" sz="2000" b="1" dirty="0" smtClean="0">
                <a:solidFill>
                  <a:srgbClr val="FF0000"/>
                </a:solidFill>
                <a:cs typeface="Arial" panose="020B0604020202020204" pitchFamily="34" charset="0"/>
              </a:rPr>
              <a:t>Data sets</a:t>
            </a:r>
          </a:p>
          <a:p>
            <a:pPr algn="ctr"/>
            <a:r>
              <a:rPr lang="en-US" sz="2000" b="1" dirty="0" smtClean="0">
                <a:solidFill>
                  <a:srgbClr val="FF0000"/>
                </a:solidFill>
                <a:cs typeface="Arial" panose="020B0604020202020204" pitchFamily="34" charset="0"/>
              </a:rPr>
              <a:t>Positioned</a:t>
            </a:r>
          </a:p>
          <a:p>
            <a:pPr algn="ctr"/>
            <a:r>
              <a:rPr lang="en-US" sz="2000" b="1" dirty="0" smtClean="0">
                <a:solidFill>
                  <a:srgbClr val="FF0000"/>
                </a:solidFill>
                <a:cs typeface="Arial" panose="020B0604020202020204" pitchFamily="34" charset="0"/>
              </a:rPr>
              <a:t>in</a:t>
            </a:r>
          </a:p>
          <a:p>
            <a:pPr algn="ctr"/>
            <a:r>
              <a:rPr lang="en-US" sz="2000" b="1" dirty="0" smtClean="0">
                <a:solidFill>
                  <a:srgbClr val="FF0000"/>
                </a:solidFill>
                <a:cs typeface="Arial" panose="020B0604020202020204" pitchFamily="34" charset="0"/>
              </a:rPr>
              <a:t>“Correlation</a:t>
            </a:r>
          </a:p>
          <a:p>
            <a:pPr algn="ctr"/>
            <a:r>
              <a:rPr lang="en-US" sz="2000" b="1" dirty="0" smtClean="0">
                <a:solidFill>
                  <a:srgbClr val="FF0000"/>
                </a:solidFill>
                <a:cs typeface="Arial" panose="020B0604020202020204" pitchFamily="34" charset="0"/>
              </a:rPr>
              <a:t>Space”</a:t>
            </a:r>
          </a:p>
        </p:txBody>
      </p:sp>
      <p:sp>
        <p:nvSpPr>
          <p:cNvPr id="45" name="TextBox 44"/>
          <p:cNvSpPr txBox="1"/>
          <p:nvPr/>
        </p:nvSpPr>
        <p:spPr>
          <a:xfrm>
            <a:off x="2361227" y="5077854"/>
            <a:ext cx="806976"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-0.24 </a:t>
            </a:r>
          </a:p>
        </p:txBody>
      </p:sp>
      <p:grpSp>
        <p:nvGrpSpPr>
          <p:cNvPr id="12" name="Group 11"/>
          <p:cNvGrpSpPr/>
          <p:nvPr/>
        </p:nvGrpSpPr>
        <p:grpSpPr>
          <a:xfrm>
            <a:off x="2014174" y="4238171"/>
            <a:ext cx="4647886" cy="2408433"/>
            <a:chOff x="2014174" y="4238171"/>
            <a:chExt cx="4647886" cy="2408433"/>
          </a:xfrm>
        </p:grpSpPr>
        <p:sp>
          <p:nvSpPr>
            <p:cNvPr id="56" name="Freeform 55"/>
            <p:cNvSpPr/>
            <p:nvPr/>
          </p:nvSpPr>
          <p:spPr>
            <a:xfrm>
              <a:off x="3135087" y="5667829"/>
              <a:ext cx="2823029" cy="791028"/>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Lst>
              <a:ahLst/>
              <a:cxnLst>
                <a:cxn ang="0">
                  <a:pos x="connsiteX0" y="connsiteY0"/>
                </a:cxn>
                <a:cxn ang="0">
                  <a:pos x="connsiteX1" y="connsiteY1"/>
                </a:cxn>
                <a:cxn ang="0">
                  <a:pos x="connsiteX2" y="connsiteY2"/>
                </a:cxn>
                <a:cxn ang="0">
                  <a:pos x="connsiteX3" y="connsiteY3"/>
                </a:cxn>
              </a:cxnLst>
              <a:rect l="l" t="t" r="r" b="b"/>
              <a:pathLst>
                <a:path w="2204652" h="739277">
                  <a:moveTo>
                    <a:pt x="0" y="739277"/>
                  </a:moveTo>
                  <a:cubicBezTo>
                    <a:pt x="85012" y="723452"/>
                    <a:pt x="398613" y="540328"/>
                    <a:pt x="668763" y="495112"/>
                  </a:cubicBezTo>
                  <a:cubicBezTo>
                    <a:pt x="938913" y="449896"/>
                    <a:pt x="1319578" y="455548"/>
                    <a:pt x="1620899" y="467982"/>
                  </a:cubicBezTo>
                  <a:cubicBezTo>
                    <a:pt x="1922220" y="480416"/>
                    <a:pt x="1937346" y="995437"/>
                    <a:pt x="2204652" y="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8" name="Freeform 57"/>
            <p:cNvSpPr/>
            <p:nvPr/>
          </p:nvSpPr>
          <p:spPr>
            <a:xfrm>
              <a:off x="3156859" y="5776685"/>
              <a:ext cx="3505201" cy="863599"/>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37396"/>
                <a:gd name="connsiteY0" fmla="*/ 807100 h 807100"/>
                <a:gd name="connsiteX1" fmla="*/ 680098 w 2737396"/>
                <a:gd name="connsiteY1" fmla="*/ 644324 h 807100"/>
                <a:gd name="connsiteX2" fmla="*/ 1632234 w 2737396"/>
                <a:gd name="connsiteY2" fmla="*/ 617194 h 807100"/>
                <a:gd name="connsiteX3" fmla="*/ 2737396 w 2737396"/>
                <a:gd name="connsiteY3" fmla="*/ 0 h 807100"/>
              </a:gdLst>
              <a:ahLst/>
              <a:cxnLst>
                <a:cxn ang="0">
                  <a:pos x="connsiteX0" y="connsiteY0"/>
                </a:cxn>
                <a:cxn ang="0">
                  <a:pos x="connsiteX1" y="connsiteY1"/>
                </a:cxn>
                <a:cxn ang="0">
                  <a:pos x="connsiteX2" y="connsiteY2"/>
                </a:cxn>
                <a:cxn ang="0">
                  <a:pos x="connsiteX3" y="connsiteY3"/>
                </a:cxn>
              </a:cxnLst>
              <a:rect l="l" t="t" r="r" b="b"/>
              <a:pathLst>
                <a:path w="2737396" h="807100">
                  <a:moveTo>
                    <a:pt x="0" y="807100"/>
                  </a:moveTo>
                  <a:cubicBezTo>
                    <a:pt x="85012" y="791275"/>
                    <a:pt x="409948" y="689540"/>
                    <a:pt x="680098" y="644324"/>
                  </a:cubicBezTo>
                  <a:cubicBezTo>
                    <a:pt x="950248" y="599108"/>
                    <a:pt x="1210007" y="616063"/>
                    <a:pt x="1632234" y="617194"/>
                  </a:cubicBezTo>
                  <a:cubicBezTo>
                    <a:pt x="2054461" y="618325"/>
                    <a:pt x="2470090" y="995437"/>
                    <a:pt x="2737396" y="0"/>
                  </a:cubicBezTo>
                </a:path>
              </a:pathLst>
            </a:custGeom>
            <a:noFill/>
            <a:ln w="2857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5" name="Freeform 64"/>
            <p:cNvSpPr/>
            <p:nvPr/>
          </p:nvSpPr>
          <p:spPr>
            <a:xfrm>
              <a:off x="2690360" y="6271647"/>
              <a:ext cx="454251" cy="188141"/>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Lst>
              <a:ahLst/>
              <a:cxnLst>
                <a:cxn ang="0">
                  <a:pos x="connsiteX0" y="connsiteY0"/>
                </a:cxn>
                <a:cxn ang="0">
                  <a:pos x="connsiteX1" y="connsiteY1"/>
                </a:cxn>
              </a:cxnLst>
              <a:rect l="l" t="t" r="r" b="b"/>
              <a:pathLst>
                <a:path w="454251" h="188141">
                  <a:moveTo>
                    <a:pt x="0" y="0"/>
                  </a:moveTo>
                  <a:cubicBezTo>
                    <a:pt x="81679" y="153911"/>
                    <a:pt x="248481" y="197890"/>
                    <a:pt x="454251" y="186418"/>
                  </a:cubicBezTo>
                </a:path>
              </a:pathLst>
            </a:custGeom>
            <a:noFill/>
            <a:ln w="28575">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6" name="Freeform 65"/>
            <p:cNvSpPr/>
            <p:nvPr/>
          </p:nvSpPr>
          <p:spPr>
            <a:xfrm>
              <a:off x="2647497" y="6505009"/>
              <a:ext cx="511401" cy="141595"/>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 name="connsiteX0" fmla="*/ 0 w 511401"/>
                <a:gd name="connsiteY0" fmla="*/ 0 h 141595"/>
                <a:gd name="connsiteX1" fmla="*/ 511401 w 511401"/>
                <a:gd name="connsiteY1" fmla="*/ 136412 h 141595"/>
              </a:gdLst>
              <a:ahLst/>
              <a:cxnLst>
                <a:cxn ang="0">
                  <a:pos x="connsiteX0" y="connsiteY0"/>
                </a:cxn>
                <a:cxn ang="0">
                  <a:pos x="connsiteX1" y="connsiteY1"/>
                </a:cxn>
              </a:cxnLst>
              <a:rect l="l" t="t" r="r" b="b"/>
              <a:pathLst>
                <a:path w="511401" h="141595">
                  <a:moveTo>
                    <a:pt x="0" y="0"/>
                  </a:moveTo>
                  <a:cubicBezTo>
                    <a:pt x="81679" y="153911"/>
                    <a:pt x="305631" y="147884"/>
                    <a:pt x="511401" y="136412"/>
                  </a:cubicBezTo>
                </a:path>
              </a:pathLst>
            </a:custGeom>
            <a:noFill/>
            <a:ln w="28575">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7" name="Freeform 66"/>
            <p:cNvSpPr/>
            <p:nvPr/>
          </p:nvSpPr>
          <p:spPr>
            <a:xfrm flipH="1">
              <a:off x="2014174" y="4274457"/>
              <a:ext cx="45719" cy="224972"/>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320890 w 364433"/>
                <a:gd name="connsiteY0" fmla="*/ 0 h 558887"/>
                <a:gd name="connsiteX1" fmla="*/ 364433 w 364433"/>
                <a:gd name="connsiteY1" fmla="*/ 537028 h 558887"/>
                <a:gd name="connsiteX0" fmla="*/ 21846 w 65389"/>
                <a:gd name="connsiteY0" fmla="*/ 0 h 537028"/>
                <a:gd name="connsiteX1" fmla="*/ 65389 w 65389"/>
                <a:gd name="connsiteY1" fmla="*/ 537028 h 537028"/>
                <a:gd name="connsiteX0" fmla="*/ 89748 w 133291"/>
                <a:gd name="connsiteY0" fmla="*/ 0 h 537028"/>
                <a:gd name="connsiteX1" fmla="*/ 133291 w 133291"/>
                <a:gd name="connsiteY1" fmla="*/ 537028 h 537028"/>
                <a:gd name="connsiteX0" fmla="*/ 19509 w 193680"/>
                <a:gd name="connsiteY0" fmla="*/ 0 h 537028"/>
                <a:gd name="connsiteX1" fmla="*/ 193680 w 193680"/>
                <a:gd name="connsiteY1" fmla="*/ 537028 h 537028"/>
                <a:gd name="connsiteX0" fmla="*/ 703 w 174874"/>
                <a:gd name="connsiteY0" fmla="*/ 0 h 537028"/>
                <a:gd name="connsiteX1" fmla="*/ 174874 w 174874"/>
                <a:gd name="connsiteY1" fmla="*/ 537028 h 537028"/>
                <a:gd name="connsiteX0" fmla="*/ 0 w 174171"/>
                <a:gd name="connsiteY0" fmla="*/ 0 h 537028"/>
                <a:gd name="connsiteX1" fmla="*/ 174171 w 174171"/>
                <a:gd name="connsiteY1" fmla="*/ 537028 h 537028"/>
                <a:gd name="connsiteX0" fmla="*/ 3485 w 177656"/>
                <a:gd name="connsiteY0" fmla="*/ 0 h 537028"/>
                <a:gd name="connsiteX1" fmla="*/ 177656 w 177656"/>
                <a:gd name="connsiteY1" fmla="*/ 537028 h 537028"/>
                <a:gd name="connsiteX0" fmla="*/ 4479 w 149622"/>
                <a:gd name="connsiteY0" fmla="*/ 0 h 449942"/>
                <a:gd name="connsiteX1" fmla="*/ 149622 w 149622"/>
                <a:gd name="connsiteY1" fmla="*/ 449942 h 449942"/>
                <a:gd name="connsiteX0" fmla="*/ 29102 w 58131"/>
                <a:gd name="connsiteY0" fmla="*/ 0 h 377370"/>
                <a:gd name="connsiteX1" fmla="*/ 58131 w 58131"/>
                <a:gd name="connsiteY1" fmla="*/ 377370 h 377370"/>
                <a:gd name="connsiteX0" fmla="*/ 8393 w 37422"/>
                <a:gd name="connsiteY0" fmla="*/ 0 h 377370"/>
                <a:gd name="connsiteX1" fmla="*/ 37422 w 37422"/>
                <a:gd name="connsiteY1" fmla="*/ 377370 h 377370"/>
              </a:gdLst>
              <a:ahLst/>
              <a:cxnLst>
                <a:cxn ang="0">
                  <a:pos x="connsiteX0" y="connsiteY0"/>
                </a:cxn>
                <a:cxn ang="0">
                  <a:pos x="connsiteX1" y="connsiteY1"/>
                </a:cxn>
              </a:cxnLst>
              <a:rect l="l" t="t" r="r" b="b"/>
              <a:pathLst>
                <a:path w="37422" h="377370">
                  <a:moveTo>
                    <a:pt x="8393" y="0"/>
                  </a:moveTo>
                  <a:cubicBezTo>
                    <a:pt x="-15798" y="353180"/>
                    <a:pt x="18071" y="169332"/>
                    <a:pt x="37422" y="377370"/>
                  </a:cubicBezTo>
                </a:path>
              </a:pathLst>
            </a:custGeom>
            <a:noFill/>
            <a:ln w="57150">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Freeform 67"/>
            <p:cNvSpPr/>
            <p:nvPr/>
          </p:nvSpPr>
          <p:spPr>
            <a:xfrm>
              <a:off x="2641599" y="4238171"/>
              <a:ext cx="29029" cy="232229"/>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0 w 885372"/>
                <a:gd name="connsiteY0" fmla="*/ 0 h 928914"/>
                <a:gd name="connsiteX1" fmla="*/ 58057 w 885372"/>
                <a:gd name="connsiteY1" fmla="*/ 580572 h 928914"/>
                <a:gd name="connsiteX2" fmla="*/ 885372 w 885372"/>
                <a:gd name="connsiteY2" fmla="*/ 928914 h 928914"/>
                <a:gd name="connsiteX0" fmla="*/ 0 w 58057"/>
                <a:gd name="connsiteY0" fmla="*/ 0 h 580572"/>
                <a:gd name="connsiteX1" fmla="*/ 58057 w 58057"/>
                <a:gd name="connsiteY1" fmla="*/ 580572 h 580572"/>
                <a:gd name="connsiteX0" fmla="*/ 0 w 29029"/>
                <a:gd name="connsiteY0" fmla="*/ 0 h 232229"/>
                <a:gd name="connsiteX1" fmla="*/ 29029 w 29029"/>
                <a:gd name="connsiteY1" fmla="*/ 232229 h 232229"/>
              </a:gdLst>
              <a:ahLst/>
              <a:cxnLst>
                <a:cxn ang="0">
                  <a:pos x="connsiteX0" y="connsiteY0"/>
                </a:cxn>
                <a:cxn ang="0">
                  <a:pos x="connsiteX1" y="connsiteY1"/>
                </a:cxn>
              </a:cxnLst>
              <a:rect l="l" t="t" r="r" b="b"/>
              <a:pathLst>
                <a:path w="29029" h="232229">
                  <a:moveTo>
                    <a:pt x="0" y="0"/>
                  </a:moveTo>
                  <a:lnTo>
                    <a:pt x="29029" y="232229"/>
                  </a:lnTo>
                </a:path>
              </a:pathLst>
            </a:custGeom>
            <a:noFill/>
            <a:ln w="57150">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TextBox 46"/>
            <p:cNvSpPr txBox="1"/>
            <p:nvPr/>
          </p:nvSpPr>
          <p:spPr>
            <a:xfrm>
              <a:off x="3978847" y="5861829"/>
              <a:ext cx="1326004" cy="646331"/>
            </a:xfrm>
            <a:prstGeom prst="rect">
              <a:avLst/>
            </a:prstGeom>
            <a:noFill/>
          </p:spPr>
          <p:txBody>
            <a:bodyPr wrap="none" rtlCol="0">
              <a:spAutoFit/>
            </a:bodyPr>
            <a:lstStyle/>
            <a:p>
              <a:r>
                <a:rPr lang="en-US" dirty="0" smtClean="0">
                  <a:solidFill>
                    <a:srgbClr val="C00000"/>
                  </a:solidFill>
                  <a:cs typeface="Arial" panose="020B0604020202020204" pitchFamily="34" charset="0"/>
                </a:rPr>
                <a:t>data set #2</a:t>
              </a:r>
            </a:p>
            <a:p>
              <a:r>
                <a:rPr lang="en-US" dirty="0">
                  <a:solidFill>
                    <a:srgbClr val="8064A2">
                      <a:lumMod val="75000"/>
                    </a:srgbClr>
                  </a:solidFill>
                  <a:cs typeface="Arial" panose="020B0604020202020204" pitchFamily="34" charset="0"/>
                </a:rPr>
                <a:t>d</a:t>
              </a:r>
              <a:r>
                <a:rPr lang="en-US" dirty="0" smtClean="0">
                  <a:solidFill>
                    <a:srgbClr val="8064A2">
                      <a:lumMod val="75000"/>
                    </a:srgbClr>
                  </a:solidFill>
                  <a:cs typeface="Arial" panose="020B0604020202020204" pitchFamily="34" charset="0"/>
                </a:rPr>
                <a:t>ata set #3</a:t>
              </a:r>
            </a:p>
          </p:txBody>
        </p:sp>
      </p:grpSp>
      <p:sp>
        <p:nvSpPr>
          <p:cNvPr id="51" name="TextBox 50"/>
          <p:cNvSpPr txBox="1"/>
          <p:nvPr/>
        </p:nvSpPr>
        <p:spPr>
          <a:xfrm>
            <a:off x="3144691" y="5075707"/>
            <a:ext cx="1311398"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0.32   …</a:t>
            </a:r>
          </a:p>
        </p:txBody>
      </p:sp>
    </p:spTree>
    <p:extLst>
      <p:ext uri="{BB962C8B-B14F-4D97-AF65-F5344CB8AC3E}">
        <p14:creationId xmlns:p14="http://schemas.microsoft.com/office/powerpoint/2010/main" val="85875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500"/>
                                        <p:tgtEl>
                                          <p:spTgt spid="4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40" grpId="0" animBg="1"/>
      <p:bldP spid="41" grpId="0"/>
      <p:bldP spid="43" grpId="0" animBg="1"/>
      <p:bldP spid="44" grpId="0" animBg="1"/>
      <p:bldP spid="46" grpId="0" animBg="1"/>
      <p:bldP spid="50" grpId="0"/>
      <p:bldP spid="52" grpId="0"/>
      <p:bldP spid="53" grpId="0"/>
      <p:bldP spid="54" grpId="0"/>
      <p:bldP spid="48" grpId="0" animBg="1"/>
      <p:bldP spid="70" grpId="0"/>
      <p:bldP spid="45" grpId="0"/>
      <p:bldP spid="5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5335"/>
            <a:ext cx="7772400" cy="1481137"/>
          </a:xfrm>
        </p:spPr>
        <p:txBody>
          <a:bodyPr/>
          <a:lstStyle/>
          <a:p>
            <a:r>
              <a:rPr lang="en-US" sz="4800" b="1" dirty="0" smtClean="0"/>
              <a:t>Grand Challenges in Structural Biology</a:t>
            </a:r>
            <a:endParaRPr lang="en-US" sz="4800" b="1" dirty="0"/>
          </a:p>
        </p:txBody>
      </p:sp>
      <p:sp>
        <p:nvSpPr>
          <p:cNvPr id="3" name="TextBox 2"/>
          <p:cNvSpPr txBox="1"/>
          <p:nvPr/>
        </p:nvSpPr>
        <p:spPr>
          <a:xfrm>
            <a:off x="3143250" y="2242640"/>
            <a:ext cx="645795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rgbClr val="FFFFFF">
                    <a:lumMod val="65000"/>
                  </a:srgbClr>
                </a:solidFill>
              </a:rPr>
              <a:t>Phase Problem</a:t>
            </a:r>
            <a:endParaRPr lang="en-US" sz="4400" dirty="0" smtClean="0">
              <a:solidFill>
                <a:srgbClr val="FFFFFF">
                  <a:lumMod val="65000"/>
                </a:srgbClr>
              </a:solidFill>
            </a:endParaRPr>
          </a:p>
          <a:p>
            <a:pPr>
              <a:spcAft>
                <a:spcPts val="600"/>
              </a:spcAft>
            </a:pPr>
            <a:r>
              <a:rPr lang="en-US" sz="2400" dirty="0" smtClean="0">
                <a:solidFill>
                  <a:srgbClr val="FFFFFF">
                    <a:lumMod val="65000"/>
                  </a:srgbClr>
                </a:solidFill>
              </a:rPr>
              <a:t>	detector calibration</a:t>
            </a:r>
            <a:endParaRPr lang="en-US" sz="2400" dirty="0">
              <a:solidFill>
                <a:srgbClr val="FFFFFF">
                  <a:lumMod val="65000"/>
                </a:srgbClr>
              </a:solidFill>
            </a:endParaRPr>
          </a:p>
          <a:p>
            <a:pPr marL="285750" indent="-285750">
              <a:spcAft>
                <a:spcPts val="600"/>
              </a:spcAft>
              <a:buFont typeface="Wingdings" panose="05000000000000000000" pitchFamily="2" charset="2"/>
              <a:buChar char="§"/>
            </a:pPr>
            <a:r>
              <a:rPr lang="en-US" sz="4400" dirty="0" smtClean="0">
                <a:solidFill>
                  <a:srgbClr val="C00000"/>
                </a:solidFill>
              </a:rPr>
              <a:t>Amplitude Problem</a:t>
            </a:r>
          </a:p>
          <a:p>
            <a:pPr lvl="2">
              <a:spcAft>
                <a:spcPts val="600"/>
              </a:spcAft>
            </a:pPr>
            <a:r>
              <a:rPr lang="en-US" sz="2400" dirty="0" smtClean="0">
                <a:solidFill>
                  <a:srgbClr val="000000"/>
                </a:solidFill>
              </a:rPr>
              <a:t>disorder</a:t>
            </a:r>
          </a:p>
          <a:p>
            <a:pPr marL="285750" indent="-285750">
              <a:spcAft>
                <a:spcPts val="600"/>
              </a:spcAft>
              <a:buFont typeface="Wingdings" panose="05000000000000000000" pitchFamily="2" charset="2"/>
              <a:buChar char="§"/>
            </a:pPr>
            <a:r>
              <a:rPr lang="en-US" sz="4400" dirty="0" smtClean="0">
                <a:solidFill>
                  <a:srgbClr val="FFFFFF">
                    <a:lumMod val="65000"/>
                  </a:srgbClr>
                </a:solidFill>
              </a:rPr>
              <a:t>R-factor Gap</a:t>
            </a:r>
          </a:p>
          <a:p>
            <a:pPr lvl="2">
              <a:spcAft>
                <a:spcPts val="600"/>
              </a:spcAft>
            </a:pPr>
            <a:r>
              <a:rPr lang="en-US" sz="2400" dirty="0" smtClean="0">
                <a:solidFill>
                  <a:srgbClr val="FFFFFF">
                    <a:lumMod val="65000"/>
                  </a:srgbClr>
                </a:solidFill>
              </a:rPr>
              <a:t>Limited representation</a:t>
            </a:r>
            <a:endParaRPr lang="en-US" sz="2400" dirty="0">
              <a:solidFill>
                <a:srgbClr val="FFFFFF">
                  <a:lumMod val="65000"/>
                </a:srgbClr>
              </a:solidFill>
            </a:endParaRPr>
          </a:p>
        </p:txBody>
      </p:sp>
      <p:pic>
        <p:nvPicPr>
          <p:cNvPr id="164866" name="Picture 2" descr="When you earnestly believe you can compensate for a lack of skill by doubling your efforts, there's no end to what you can't do."/>
          <p:cNvPicPr>
            <a:picLocks noChangeAspect="1" noChangeArrowheads="1"/>
          </p:cNvPicPr>
          <p:nvPr/>
        </p:nvPicPr>
        <p:blipFill rotWithShape="1">
          <a:blip r:embed="rId2">
            <a:extLst>
              <a:ext uri="{28A0092B-C50C-407E-A947-70E740481C1C}">
                <a14:useLocalDpi xmlns:a14="http://schemas.microsoft.com/office/drawing/2010/main" val="0"/>
              </a:ext>
            </a:extLst>
          </a:blip>
          <a:srcRect l="30859" t="6989" r="30242" b="26437"/>
          <a:stretch/>
        </p:blipFill>
        <p:spPr bwMode="auto">
          <a:xfrm>
            <a:off x="381001" y="2585540"/>
            <a:ext cx="2286000" cy="275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4836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1907" name="Rectangle 3"/>
          <p:cNvSpPr>
            <a:spLocks noGrp="1" noChangeArrowheads="1"/>
          </p:cNvSpPr>
          <p:nvPr>
            <p:ph type="title"/>
          </p:nvPr>
        </p:nvSpPr>
        <p:spPr/>
        <p:txBody>
          <a:bodyPr/>
          <a:lstStyle/>
          <a:p>
            <a:pPr eaLnBrk="1" hangingPunct="1"/>
            <a:r>
              <a:rPr lang="en-US" altLang="en-US" sz="5400" b="1" dirty="0" smtClean="0">
                <a:solidFill>
                  <a:srgbClr val="FF0000"/>
                </a:solidFill>
                <a:effectLst>
                  <a:outerShdw blurRad="38100" dist="38100" dir="2700000" algn="tl">
                    <a:srgbClr val="000000">
                      <a:alpha val="43137"/>
                    </a:srgbClr>
                  </a:outerShdw>
                </a:effectLst>
              </a:rPr>
              <a:t>The Amplitude Problem</a:t>
            </a:r>
          </a:p>
        </p:txBody>
      </p:sp>
      <p:grpSp>
        <p:nvGrpSpPr>
          <p:cNvPr id="46091" name="Group 11"/>
          <p:cNvGrpSpPr>
            <a:grpSpLocks/>
          </p:cNvGrpSpPr>
          <p:nvPr/>
        </p:nvGrpSpPr>
        <p:grpSpPr bwMode="auto">
          <a:xfrm>
            <a:off x="5830888" y="3856038"/>
            <a:ext cx="801687" cy="831850"/>
            <a:chOff x="3673" y="2429"/>
            <a:chExt cx="505" cy="524"/>
          </a:xfrm>
        </p:grpSpPr>
        <p:sp>
          <p:nvSpPr>
            <p:cNvPr id="251909"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2000" b="1" dirty="0">
                  <a:solidFill>
                    <a:srgbClr val="000000"/>
                  </a:solidFill>
                  <a:cs typeface="Arial" panose="020B0604020202020204" pitchFamily="34" charset="0"/>
                </a:rPr>
                <a:t>10 Å</a:t>
              </a:r>
            </a:p>
          </p:txBody>
        </p:sp>
        <p:sp>
          <p:nvSpPr>
            <p:cNvPr id="251910"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76964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 8.3.1 User Science Highlights</a:t>
            </a:r>
            <a:endParaRPr lang="en-US" dirty="0"/>
          </a:p>
        </p:txBody>
      </p:sp>
      <p:sp>
        <p:nvSpPr>
          <p:cNvPr id="3" name="Content Placeholder 2"/>
          <p:cNvSpPr>
            <a:spLocks noGrp="1"/>
          </p:cNvSpPr>
          <p:nvPr>
            <p:ph idx="1"/>
          </p:nvPr>
        </p:nvSpPr>
        <p:spPr>
          <a:xfrm>
            <a:off x="457200" y="5486400"/>
            <a:ext cx="8229600" cy="1371600"/>
          </a:xfrm>
        </p:spPr>
        <p:txBody>
          <a:bodyPr>
            <a:normAutofit/>
          </a:bodyPr>
          <a:lstStyle/>
          <a:p>
            <a:pPr marL="0" indent="0">
              <a:buNone/>
            </a:pPr>
            <a:r>
              <a:rPr lang="en-US" sz="2000" dirty="0">
                <a:latin typeface="Arial" panose="020B0604020202020204" pitchFamily="34" charset="0"/>
                <a:cs typeface="Arial" panose="020B0604020202020204" pitchFamily="34" charset="0"/>
              </a:rPr>
              <a:t>Rosenberg OS, </a:t>
            </a:r>
            <a:r>
              <a:rPr lang="en-US" sz="2000" dirty="0" err="1">
                <a:latin typeface="Arial" panose="020B0604020202020204" pitchFamily="34" charset="0"/>
                <a:cs typeface="Arial" panose="020B0604020202020204" pitchFamily="34" charset="0"/>
              </a:rPr>
              <a:t>Dovala</a:t>
            </a:r>
            <a:r>
              <a:rPr lang="en-US" sz="2000" dirty="0">
                <a:latin typeface="Arial" panose="020B0604020202020204" pitchFamily="34" charset="0"/>
                <a:cs typeface="Arial" panose="020B0604020202020204" pitchFamily="34" charset="0"/>
              </a:rPr>
              <a:t> D, Li X, Connolly L, </a:t>
            </a:r>
            <a:r>
              <a:rPr lang="en-US" sz="2000" dirty="0" err="1">
                <a:latin typeface="Arial" panose="020B0604020202020204" pitchFamily="34" charset="0"/>
                <a:cs typeface="Arial" panose="020B0604020202020204" pitchFamily="34" charset="0"/>
              </a:rPr>
              <a:t>Bendebury</a:t>
            </a:r>
            <a:r>
              <a:rPr lang="en-US" sz="2000" dirty="0">
                <a:latin typeface="Arial" panose="020B0604020202020204" pitchFamily="34" charset="0"/>
                <a:cs typeface="Arial" panose="020B0604020202020204" pitchFamily="34" charset="0"/>
              </a:rPr>
              <a:t> A, Finer-Moore J, Holton J, Cheng Y, Stroud RM &amp; Cox JS (2015)."Substrates Control </a:t>
            </a:r>
            <a:r>
              <a:rPr lang="en-US" sz="2000" dirty="0" err="1">
                <a:latin typeface="Arial" panose="020B0604020202020204" pitchFamily="34" charset="0"/>
                <a:cs typeface="Arial" panose="020B0604020202020204" pitchFamily="34" charset="0"/>
              </a:rPr>
              <a:t>Multimerization</a:t>
            </a:r>
            <a:r>
              <a:rPr lang="en-US" sz="2000" dirty="0">
                <a:latin typeface="Arial" panose="020B0604020202020204" pitchFamily="34" charset="0"/>
                <a:cs typeface="Arial" panose="020B0604020202020204" pitchFamily="34" charset="0"/>
              </a:rPr>
              <a:t> and Activation of the Multi-Domain ATPase Motor of Type VII Secretion", </a:t>
            </a:r>
            <a:r>
              <a:rPr lang="en-US" sz="2000" i="1" dirty="0">
                <a:latin typeface="Arial" panose="020B0604020202020204" pitchFamily="34" charset="0"/>
                <a:cs typeface="Arial" panose="020B0604020202020204" pitchFamily="34" charset="0"/>
              </a:rPr>
              <a:t>Cell</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161</a:t>
            </a:r>
            <a:r>
              <a:rPr lang="en-US" sz="2000" dirty="0">
                <a:latin typeface="Arial" panose="020B0604020202020204" pitchFamily="34" charset="0"/>
                <a:cs typeface="Arial" panose="020B0604020202020204" pitchFamily="34" charset="0"/>
              </a:rPr>
              <a:t>, 501</a:t>
            </a:r>
            <a:endParaRPr lang="en-US" sz="2400" dirty="0">
              <a:latin typeface="Arial" panose="020B0604020202020204" pitchFamily="34" charset="0"/>
              <a:cs typeface="Arial" panose="020B0604020202020204" pitchFamily="34" charset="0"/>
            </a:endParaRPr>
          </a:p>
        </p:txBody>
      </p:sp>
      <p:pic>
        <p:nvPicPr>
          <p:cNvPr id="5" name="Picture 4" descr="http://ars.els-cdn.com/content/image/1-s2.0-S0092867415003608-fx1.jpg"/>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524000"/>
            <a:ext cx="3962400" cy="3962400"/>
          </a:xfrm>
          <a:prstGeom prst="rect">
            <a:avLst/>
          </a:prstGeom>
          <a:noFill/>
          <a:ln>
            <a:noFill/>
          </a:ln>
        </p:spPr>
      </p:pic>
    </p:spTree>
    <p:extLst>
      <p:ext uri="{BB962C8B-B14F-4D97-AF65-F5344CB8AC3E}">
        <p14:creationId xmlns:p14="http://schemas.microsoft.com/office/powerpoint/2010/main" val="11843145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dirty="0"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361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altLang="en-US" dirty="0" smtClean="0">
                <a:solidFill>
                  <a:schemeClr val="tx1"/>
                </a:solidFill>
              </a:rPr>
              <a:t>lysozyme: thermal motion</a:t>
            </a:r>
          </a:p>
        </p:txBody>
      </p:sp>
      <p:pic>
        <p:nvPicPr>
          <p:cNvPr id="256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876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590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Box 3"/>
          <p:cNvSpPr txBox="1">
            <a:spLocks noChangeArrowheads="1"/>
          </p:cNvSpPr>
          <p:nvPr/>
        </p:nvSpPr>
        <p:spPr bwMode="auto">
          <a:xfrm>
            <a:off x="2362200" y="6029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59077" name="TextBox 7"/>
          <p:cNvSpPr txBox="1">
            <a:spLocks noChangeArrowheads="1"/>
          </p:cNvSpPr>
          <p:nvPr/>
        </p:nvSpPr>
        <p:spPr bwMode="auto">
          <a:xfrm>
            <a:off x="7121525" y="6029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59078"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“Time-resolved” diffraction</a:t>
            </a:r>
          </a:p>
        </p:txBody>
      </p:sp>
    </p:spTree>
    <p:extLst>
      <p:ext uri="{BB962C8B-B14F-4D97-AF65-F5344CB8AC3E}">
        <p14:creationId xmlns:p14="http://schemas.microsoft.com/office/powerpoint/2010/main" val="88934352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611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TextBox 4"/>
          <p:cNvSpPr txBox="1">
            <a:spLocks noChangeArrowheads="1"/>
          </p:cNvSpPr>
          <p:nvPr/>
        </p:nvSpPr>
        <p:spPr bwMode="auto">
          <a:xfrm>
            <a:off x="2362200" y="60325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61125" name="TextBox 5"/>
          <p:cNvSpPr txBox="1">
            <a:spLocks noChangeArrowheads="1"/>
          </p:cNvSpPr>
          <p:nvPr/>
        </p:nvSpPr>
        <p:spPr bwMode="auto">
          <a:xfrm>
            <a:off x="7121525" y="60325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61126"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Average electron density</a:t>
            </a:r>
          </a:p>
        </p:txBody>
      </p:sp>
    </p:spTree>
    <p:extLst>
      <p:ext uri="{BB962C8B-B14F-4D97-AF65-F5344CB8AC3E}">
        <p14:creationId xmlns:p14="http://schemas.microsoft.com/office/powerpoint/2010/main" val="2955776256"/>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399751830"/>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40990"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Crystal diameter (micron)</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Resolution (Å)</a:t>
            </a:r>
            <a:endParaRPr lang="en-US" altLang="en-US" sz="2800" b="1" dirty="0">
              <a:solidFill>
                <a:prstClr val="black"/>
              </a:solidFill>
              <a:latin typeface="Arial" panose="020B0604020202020204" pitchFamily="34" charset="0"/>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0</a:t>
            </a:r>
            <a:endParaRPr lang="en-US" b="1" dirty="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20</a:t>
            </a:r>
            <a:endParaRPr lang="en-US" b="1" dirty="0">
              <a:solidFill>
                <a:prstClr val="black"/>
              </a:solidFill>
              <a:latin typeface="Arial" panose="020B0604020202020204" pitchFamily="34" charset="0"/>
              <a:cs typeface="Arial" panose="020B0604020202020204" pitchFamily="34" charset="0"/>
            </a:endParaRP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60</a:t>
            </a:r>
            <a:endParaRPr lang="en-US" b="1" dirty="0">
              <a:solidFill>
                <a:prstClr val="black"/>
              </a:solidFill>
              <a:latin typeface="Arial" panose="020B0604020202020204" pitchFamily="34" charset="0"/>
              <a:cs typeface="Arial" panose="020B0604020202020204" pitchFamily="34" charset="0"/>
            </a:endParaRP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170</a:t>
            </a:r>
            <a:endParaRPr lang="en-US" b="1" dirty="0">
              <a:solidFill>
                <a:prstClr val="black"/>
              </a:solidFill>
              <a:latin typeface="Arial" panose="020B0604020202020204" pitchFamily="34" charset="0"/>
              <a:cs typeface="Arial" panose="020B0604020202020204" pitchFamily="34" charset="0"/>
            </a:endParaRP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330</a:t>
            </a:r>
            <a:endParaRPr lang="en-US" b="1" dirty="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560</a:t>
            </a:r>
            <a:endParaRPr lang="en-US" b="1" dirty="0">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850</a:t>
            </a:r>
            <a:endParaRPr lang="en-US" b="1"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928914" y="0"/>
            <a:ext cx="7687297"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Bigger is better, but not by much</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383040644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smtClean="0"/>
              <a:t>B factor from image analysis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271502" cy="461665"/>
          </a:xfrm>
          <a:prstGeom prst="rect">
            <a:avLst/>
          </a:prstGeom>
          <a:noFill/>
        </p:spPr>
        <p:txBody>
          <a:bodyPr wrap="none" rtlCol="0">
            <a:spAutoFit/>
          </a:bodyPr>
          <a:lstStyle/>
          <a:p>
            <a:r>
              <a:rPr lang="en-US" sz="2400" b="1" dirty="0" smtClean="0">
                <a:solidFill>
                  <a:prstClr val="black"/>
                </a:solidFill>
                <a:latin typeface="Arial" panose="020B0604020202020204" pitchFamily="34" charset="0"/>
                <a:cs typeface="Arial" panose="020B0604020202020204" pitchFamily="34" charset="0"/>
              </a:rPr>
              <a:t>B = 500</a:t>
            </a:r>
            <a:endParaRPr lang="en-US" sz="2400" b="1" dirty="0">
              <a:solidFill>
                <a:prstClr val="black"/>
              </a:solidFill>
              <a:latin typeface="Arial" panose="020B0604020202020204" pitchFamily="34" charset="0"/>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6" name="Group 15"/>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47503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a:t>B factor from image analysis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099981" cy="461665"/>
          </a:xfrm>
          <a:prstGeom prst="rect">
            <a:avLst/>
          </a:prstGeom>
          <a:noFill/>
        </p:spPr>
        <p:txBody>
          <a:bodyPr wrap="none" rtlCol="0">
            <a:spAutoFit/>
          </a:bodyPr>
          <a:lstStyle/>
          <a:p>
            <a:r>
              <a:rPr lang="en-US" sz="2400" b="1" dirty="0" smtClean="0">
                <a:solidFill>
                  <a:prstClr val="black"/>
                </a:solidFill>
                <a:latin typeface="Arial" panose="020B0604020202020204" pitchFamily="34" charset="0"/>
                <a:cs typeface="Arial" panose="020B0604020202020204" pitchFamily="34" charset="0"/>
              </a:rPr>
              <a:t>B = 20</a:t>
            </a:r>
            <a:endParaRPr lang="en-US" sz="2400" b="1" dirty="0">
              <a:solidFill>
                <a:prstClr val="black"/>
              </a:solidFill>
              <a:latin typeface="Arial" panose="020B0604020202020204" pitchFamily="34" charset="0"/>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80226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sp>
        <p:nvSpPr>
          <p:cNvPr id="35" name="Oval 34"/>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48" idx="0"/>
            <a:endCxn id="33" idx="4"/>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93" name="Freeform 392"/>
          <p:cNvSpPr/>
          <p:nvPr/>
        </p:nvSpPr>
        <p:spPr>
          <a:xfrm>
            <a:off x="4049488" y="5677280"/>
            <a:ext cx="1944972" cy="24454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 name="connsiteX0" fmla="*/ 0 w 10480"/>
              <a:gd name="connsiteY0" fmla="*/ 10446 h 20446"/>
              <a:gd name="connsiteX1" fmla="*/ 10480 w 10480"/>
              <a:gd name="connsiteY1" fmla="*/ 704 h 20446"/>
              <a:gd name="connsiteX2" fmla="*/ 10000 w 10480"/>
              <a:gd name="connsiteY2" fmla="*/ 20446 h 20446"/>
              <a:gd name="connsiteX0" fmla="*/ 0 w 11409"/>
              <a:gd name="connsiteY0" fmla="*/ 10069 h 20069"/>
              <a:gd name="connsiteX1" fmla="*/ 10480 w 11409"/>
              <a:gd name="connsiteY1" fmla="*/ 327 h 20069"/>
              <a:gd name="connsiteX2" fmla="*/ 11058 w 11409"/>
              <a:gd name="connsiteY2" fmla="*/ 12907 h 20069"/>
              <a:gd name="connsiteX3" fmla="*/ 10000 w 11409"/>
              <a:gd name="connsiteY3" fmla="*/ 20069 h 20069"/>
              <a:gd name="connsiteX0" fmla="*/ 0 w 11409"/>
              <a:gd name="connsiteY0" fmla="*/ 10069 h 12907"/>
              <a:gd name="connsiteX1" fmla="*/ 10480 w 11409"/>
              <a:gd name="connsiteY1" fmla="*/ 327 h 12907"/>
              <a:gd name="connsiteX2" fmla="*/ 11058 w 11409"/>
              <a:gd name="connsiteY2" fmla="*/ 12907 h 12907"/>
              <a:gd name="connsiteX0" fmla="*/ 0 w 11111"/>
              <a:gd name="connsiteY0" fmla="*/ 11104 h 13942"/>
              <a:gd name="connsiteX1" fmla="*/ 10480 w 11111"/>
              <a:gd name="connsiteY1" fmla="*/ 1362 h 13942"/>
              <a:gd name="connsiteX2" fmla="*/ 11058 w 11111"/>
              <a:gd name="connsiteY2" fmla="*/ 13942 h 13942"/>
              <a:gd name="connsiteX0" fmla="*/ 0 w 11222"/>
              <a:gd name="connsiteY0" fmla="*/ 10069 h 12907"/>
              <a:gd name="connsiteX1" fmla="*/ 10480 w 11222"/>
              <a:gd name="connsiteY1" fmla="*/ 327 h 12907"/>
              <a:gd name="connsiteX2" fmla="*/ 11058 w 11222"/>
              <a:gd name="connsiteY2" fmla="*/ 12907 h 12907"/>
              <a:gd name="connsiteX0" fmla="*/ 0 w 11058"/>
              <a:gd name="connsiteY0" fmla="*/ 8050 h 10888"/>
              <a:gd name="connsiteX1" fmla="*/ 8368 w 11058"/>
              <a:gd name="connsiteY1" fmla="*/ 372 h 10888"/>
              <a:gd name="connsiteX2" fmla="*/ 11058 w 11058"/>
              <a:gd name="connsiteY2" fmla="*/ 10888 h 10888"/>
              <a:gd name="connsiteX0" fmla="*/ 0 w 11058"/>
              <a:gd name="connsiteY0" fmla="*/ 7678 h 10516"/>
              <a:gd name="connsiteX1" fmla="*/ 8368 w 11058"/>
              <a:gd name="connsiteY1" fmla="*/ 0 h 10516"/>
              <a:gd name="connsiteX2" fmla="*/ 11058 w 11058"/>
              <a:gd name="connsiteY2" fmla="*/ 10516 h 10516"/>
              <a:gd name="connsiteX0" fmla="*/ 0 w 11058"/>
              <a:gd name="connsiteY0" fmla="*/ 7804 h 10642"/>
              <a:gd name="connsiteX1" fmla="*/ 8368 w 11058"/>
              <a:gd name="connsiteY1" fmla="*/ 126 h 10642"/>
              <a:gd name="connsiteX2" fmla="*/ 11058 w 11058"/>
              <a:gd name="connsiteY2" fmla="*/ 10642 h 10642"/>
              <a:gd name="connsiteX0" fmla="*/ 0 w 11058"/>
              <a:gd name="connsiteY0" fmla="*/ 8318 h 11156"/>
              <a:gd name="connsiteX1" fmla="*/ 8368 w 11058"/>
              <a:gd name="connsiteY1" fmla="*/ 640 h 11156"/>
              <a:gd name="connsiteX2" fmla="*/ 11058 w 11058"/>
              <a:gd name="connsiteY2" fmla="*/ 11156 h 11156"/>
            </a:gdLst>
            <a:ahLst/>
            <a:cxnLst>
              <a:cxn ang="0">
                <a:pos x="connsiteX0" y="connsiteY0"/>
              </a:cxn>
              <a:cxn ang="0">
                <a:pos x="connsiteX1" y="connsiteY1"/>
              </a:cxn>
              <a:cxn ang="0">
                <a:pos x="connsiteX2" y="connsiteY2"/>
              </a:cxn>
            </a:cxnLst>
            <a:rect l="l" t="t" r="r" b="b"/>
            <a:pathLst>
              <a:path w="11058" h="11156">
                <a:moveTo>
                  <a:pt x="0" y="8318"/>
                </a:moveTo>
                <a:cubicBezTo>
                  <a:pt x="2476" y="11030"/>
                  <a:pt x="6705" y="2216"/>
                  <a:pt x="8368" y="640"/>
                </a:cubicBezTo>
                <a:cubicBezTo>
                  <a:pt x="10031" y="-936"/>
                  <a:pt x="10497" y="-353"/>
                  <a:pt x="11058" y="11156"/>
                </a:cubicBez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5" name="Group 4"/>
          <p:cNvGrpSpPr/>
          <p:nvPr/>
        </p:nvGrpSpPr>
        <p:grpSpPr>
          <a:xfrm>
            <a:off x="2960912" y="5152572"/>
            <a:ext cx="1161142" cy="1378857"/>
            <a:chOff x="2960912" y="5152572"/>
            <a:chExt cx="1161142" cy="1378857"/>
          </a:xfrm>
        </p:grpSpPr>
        <p:sp>
          <p:nvSpPr>
            <p:cNvPr id="48" name="Rounded Rectangle 47"/>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53" name="Group 2"/>
            <p:cNvGrpSpPr>
              <a:grpSpLocks noChangeAspect="1"/>
            </p:cNvGrpSpPr>
            <p:nvPr/>
          </p:nvGrpSpPr>
          <p:grpSpPr bwMode="auto">
            <a:xfrm>
              <a:off x="3122278" y="5240822"/>
              <a:ext cx="808981" cy="608436"/>
              <a:chOff x="2361" y="2283"/>
              <a:chExt cx="1388" cy="1044"/>
            </a:xfrm>
          </p:grpSpPr>
          <p:grpSp>
            <p:nvGrpSpPr>
              <p:cNvPr id="54" name="Group 3"/>
              <p:cNvGrpSpPr>
                <a:grpSpLocks noChangeAspect="1"/>
              </p:cNvGrpSpPr>
              <p:nvPr/>
            </p:nvGrpSpPr>
            <p:grpSpPr bwMode="auto">
              <a:xfrm>
                <a:off x="2361" y="2283"/>
                <a:ext cx="1388" cy="1044"/>
                <a:chOff x="3648" y="2088"/>
                <a:chExt cx="1388" cy="1044"/>
              </a:xfrm>
            </p:grpSpPr>
            <p:sp>
              <p:nvSpPr>
                <p:cNvPr id="61"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62" name="Picture 5"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 name="Group 6"/>
              <p:cNvGrpSpPr>
                <a:grpSpLocks noChangeAspect="1"/>
              </p:cNvGrpSpPr>
              <p:nvPr/>
            </p:nvGrpSpPr>
            <p:grpSpPr bwMode="auto">
              <a:xfrm>
                <a:off x="2361" y="2283"/>
                <a:ext cx="1388" cy="1044"/>
                <a:chOff x="688" y="2552"/>
                <a:chExt cx="1388" cy="1044"/>
              </a:xfrm>
            </p:grpSpPr>
            <p:sp>
              <p:nvSpPr>
                <p:cNvPr id="56"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57" name="Picture 8"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Group 9"/>
                <p:cNvGrpSpPr>
                  <a:grpSpLocks noChangeAspect="1"/>
                </p:cNvGrpSpPr>
                <p:nvPr/>
              </p:nvGrpSpPr>
              <p:grpSpPr bwMode="auto">
                <a:xfrm>
                  <a:off x="912" y="2664"/>
                  <a:ext cx="904" cy="800"/>
                  <a:chOff x="3640" y="440"/>
                  <a:chExt cx="904" cy="800"/>
                </a:xfrm>
              </p:grpSpPr>
              <p:sp>
                <p:nvSpPr>
                  <p:cNvPr id="59"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60"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pic>
        <p:nvPicPr>
          <p:cNvPr id="254983" name="Picture 7"/>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615544" y="4702628"/>
            <a:ext cx="1059542" cy="899885"/>
            <a:chOff x="4180115" y="4528457"/>
            <a:chExt cx="1059542" cy="899885"/>
          </a:xfrm>
        </p:grpSpPr>
        <p:sp>
          <p:nvSpPr>
            <p:cNvPr id="341" name="Rounded Rectangle 340"/>
            <p:cNvSpPr/>
            <p:nvPr/>
          </p:nvSpPr>
          <p:spPr>
            <a:xfrm>
              <a:off x="4180115" y="4528457"/>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525268233"/>
                </p:ext>
              </p:extLst>
            </p:nvPr>
          </p:nvGraphicFramePr>
          <p:xfrm>
            <a:off x="4303034" y="4578803"/>
            <a:ext cx="769242" cy="530225"/>
          </p:xfrm>
          <a:graphic>
            <a:graphicData uri="http://schemas.openxmlformats.org/presentationml/2006/ole">
              <mc:AlternateContent xmlns:mc="http://schemas.openxmlformats.org/markup-compatibility/2006">
                <mc:Choice xmlns:v="urn:schemas-microsoft-com:vml" Requires="v">
                  <p:oleObj spid="_x0000_s46110" name="Chart" r:id="rId8" imgW="7115101" imgH="4914951" progId="MSGraph.Chart.8">
                    <p:embed followColorScheme="full"/>
                  </p:oleObj>
                </mc:Choice>
                <mc:Fallback>
                  <p:oleObj name="Chart" r:id="rId8" imgW="7115101" imgH="4914951" progId="MSGraph.Chart.8">
                    <p:embed followColorScheme="full"/>
                    <p:pic>
                      <p:nvPicPr>
                        <p:cNvPr id="0" name=""/>
                        <p:cNvPicPr>
                          <a:picLocks noChangeAspect="1" noChangeArrowheads="1"/>
                        </p:cNvPicPr>
                        <p:nvPr/>
                      </p:nvPicPr>
                      <p:blipFill>
                        <a:blip r:embed="rId9"/>
                        <a:srcRect/>
                        <a:stretch>
                          <a:fillRect/>
                        </a:stretch>
                      </p:blipFill>
                      <p:spPr bwMode="auto">
                        <a:xfrm>
                          <a:off x="4303034" y="4578803"/>
                          <a:ext cx="769242" cy="530225"/>
                        </a:xfrm>
                        <a:prstGeom prst="rect">
                          <a:avLst/>
                        </a:prstGeom>
                        <a:noFill/>
                        <a:ln>
                          <a:noFill/>
                        </a:ln>
                        <a:effectLst/>
                      </p:spPr>
                    </p:pic>
                  </p:oleObj>
                </mc:Fallback>
              </mc:AlternateContent>
            </a:graphicData>
          </a:graphic>
        </p:graphicFrame>
      </p:grpSp>
      <p:sp>
        <p:nvSpPr>
          <p:cNvPr id="42" name="Freeform 41"/>
          <p:cNvSpPr/>
          <p:nvPr/>
        </p:nvSpPr>
        <p:spPr>
          <a:xfrm>
            <a:off x="4055536" y="5906332"/>
            <a:ext cx="3666789" cy="878885"/>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 name="connsiteX0" fmla="*/ 0 w 3090292"/>
              <a:gd name="connsiteY0" fmla="*/ 520020 h 833163"/>
              <a:gd name="connsiteX1" fmla="*/ 1987548 w 3090292"/>
              <a:gd name="connsiteY1" fmla="*/ 819879 h 833163"/>
              <a:gd name="connsiteX2" fmla="*/ 3090292 w 3090292"/>
              <a:gd name="connsiteY2" fmla="*/ 0 h 833163"/>
              <a:gd name="connsiteX0" fmla="*/ 0 w 3090292"/>
              <a:gd name="connsiteY0" fmla="*/ 544003 h 857146"/>
              <a:gd name="connsiteX1" fmla="*/ 1987548 w 3090292"/>
              <a:gd name="connsiteY1" fmla="*/ 843862 h 857146"/>
              <a:gd name="connsiteX2" fmla="*/ 3090292 w 3090292"/>
              <a:gd name="connsiteY2" fmla="*/ 23983 h 857146"/>
              <a:gd name="connsiteX0" fmla="*/ 0 w 3090292"/>
              <a:gd name="connsiteY0" fmla="*/ 520020 h 825473"/>
              <a:gd name="connsiteX1" fmla="*/ 1987548 w 3090292"/>
              <a:gd name="connsiteY1" fmla="*/ 819879 h 825473"/>
              <a:gd name="connsiteX2" fmla="*/ 2575923 w 3090292"/>
              <a:gd name="connsiteY2" fmla="*/ 658770 h 825473"/>
              <a:gd name="connsiteX3" fmla="*/ 3090292 w 3090292"/>
              <a:gd name="connsiteY3" fmla="*/ 0 h 825473"/>
              <a:gd name="connsiteX0" fmla="*/ 0 w 3090292"/>
              <a:gd name="connsiteY0" fmla="*/ 607225 h 912678"/>
              <a:gd name="connsiteX1" fmla="*/ 1987548 w 3090292"/>
              <a:gd name="connsiteY1" fmla="*/ 907084 h 912678"/>
              <a:gd name="connsiteX2" fmla="*/ 2575923 w 3090292"/>
              <a:gd name="connsiteY2" fmla="*/ 745975 h 912678"/>
              <a:gd name="connsiteX3" fmla="*/ 3090292 w 3090292"/>
              <a:gd name="connsiteY3" fmla="*/ 87205 h 912678"/>
              <a:gd name="connsiteX0" fmla="*/ 0 w 3090292"/>
              <a:gd name="connsiteY0" fmla="*/ 573432 h 878885"/>
              <a:gd name="connsiteX1" fmla="*/ 1987548 w 3090292"/>
              <a:gd name="connsiteY1" fmla="*/ 873291 h 878885"/>
              <a:gd name="connsiteX2" fmla="*/ 2575923 w 3090292"/>
              <a:gd name="connsiteY2" fmla="*/ 712182 h 878885"/>
              <a:gd name="connsiteX3" fmla="*/ 3090292 w 3090292"/>
              <a:gd name="connsiteY3" fmla="*/ 53412 h 878885"/>
            </a:gdLst>
            <a:ahLst/>
            <a:cxnLst>
              <a:cxn ang="0">
                <a:pos x="connsiteX0" y="connsiteY0"/>
              </a:cxn>
              <a:cxn ang="0">
                <a:pos x="connsiteX1" y="connsiteY1"/>
              </a:cxn>
              <a:cxn ang="0">
                <a:pos x="connsiteX2" y="connsiteY2"/>
              </a:cxn>
              <a:cxn ang="0">
                <a:pos x="connsiteX3" y="connsiteY3"/>
              </a:cxn>
            </a:cxnLst>
            <a:rect l="l" t="t" r="r" b="b"/>
            <a:pathLst>
              <a:path w="3090292" h="878885">
                <a:moveTo>
                  <a:pt x="0" y="573432"/>
                </a:moveTo>
                <a:cubicBezTo>
                  <a:pt x="449673" y="595008"/>
                  <a:pt x="1558228" y="850166"/>
                  <a:pt x="1987548" y="873291"/>
                </a:cubicBezTo>
                <a:cubicBezTo>
                  <a:pt x="2416868" y="896416"/>
                  <a:pt x="2392132" y="848829"/>
                  <a:pt x="2575923" y="712182"/>
                </a:cubicBezTo>
                <a:cubicBezTo>
                  <a:pt x="2759714" y="575536"/>
                  <a:pt x="2700794" y="-209327"/>
                  <a:pt x="3090292" y="53412"/>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43" name="Straight Arrow Connector 42"/>
          <p:cNvCxnSpPr>
            <a:stCxn id="341" idx="3"/>
          </p:cNvCxnSpPr>
          <p:nvPr/>
        </p:nvCxnSpPr>
        <p:spPr>
          <a:xfrm>
            <a:off x="5675086" y="5152571"/>
            <a:ext cx="2083052" cy="796569"/>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3963527">
            <a:off x="5745922" y="5334872"/>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spTree>
    <p:extLst>
      <p:ext uri="{BB962C8B-B14F-4D97-AF65-F5344CB8AC3E}">
        <p14:creationId xmlns:p14="http://schemas.microsoft.com/office/powerpoint/2010/main" val="3694961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animBg="1"/>
      <p:bldP spid="4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AutoShape 2"/>
          <p:cNvSpPr>
            <a:spLocks noChangeArrowheads="1"/>
          </p:cNvSpPr>
          <p:nvPr/>
        </p:nvSpPr>
        <p:spPr bwMode="auto">
          <a:xfrm flipH="1" flipV="1">
            <a:off x="4495800"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08" name="Rectangle 4"/>
          <p:cNvSpPr>
            <a:spLocks noChangeArrowheads="1"/>
          </p:cNvSpPr>
          <p:nvPr/>
        </p:nvSpPr>
        <p:spPr bwMode="auto">
          <a:xfrm>
            <a:off x="3733800" y="3581400"/>
            <a:ext cx="1828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09" name="AutoShape 5"/>
          <p:cNvSpPr>
            <a:spLocks noChangeArrowheads="1"/>
          </p:cNvSpPr>
          <p:nvPr/>
        </p:nvSpPr>
        <p:spPr bwMode="auto">
          <a:xfrm rot="16200000" flipH="1">
            <a:off x="6438900"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0" name="AutoShape 6"/>
          <p:cNvSpPr>
            <a:spLocks noChangeArrowheads="1"/>
          </p:cNvSpPr>
          <p:nvPr/>
        </p:nvSpPr>
        <p:spPr bwMode="auto">
          <a:xfrm rot="16200000" flipH="1">
            <a:off x="1333500" y="3314700"/>
            <a:ext cx="228600" cy="762000"/>
          </a:xfrm>
          <a:prstGeom prst="can">
            <a:avLst>
              <a:gd name="adj" fmla="val 3112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1" name="Rectangle 7"/>
          <p:cNvSpPr>
            <a:spLocks noChangeArrowheads="1"/>
          </p:cNvSpPr>
          <p:nvPr/>
        </p:nvSpPr>
        <p:spPr bwMode="auto">
          <a:xfrm>
            <a:off x="5943600"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2" name="AutoShape 8"/>
          <p:cNvSpPr>
            <a:spLocks noChangeArrowheads="1"/>
          </p:cNvSpPr>
          <p:nvPr/>
        </p:nvSpPr>
        <p:spPr bwMode="auto">
          <a:xfrm flipH="1" flipV="1">
            <a:off x="4495800" y="3276600"/>
            <a:ext cx="914400" cy="914400"/>
          </a:xfrm>
          <a:prstGeom prst="rtTriangle">
            <a:avLst/>
          </a:prstGeom>
          <a:solidFill>
            <a:srgbClr val="3366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3" name="Text Box 9"/>
          <p:cNvSpPr txBox="1">
            <a:spLocks noChangeArrowheads="1"/>
          </p:cNvSpPr>
          <p:nvPr/>
        </p:nvSpPr>
        <p:spPr bwMode="auto">
          <a:xfrm>
            <a:off x="6629400" y="3429000"/>
            <a:ext cx="116998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pinhole</a:t>
            </a:r>
          </a:p>
        </p:txBody>
      </p:sp>
      <p:sp>
        <p:nvSpPr>
          <p:cNvPr id="303114" name="Text Box 10"/>
          <p:cNvSpPr txBox="1">
            <a:spLocks noChangeArrowheads="1"/>
          </p:cNvSpPr>
          <p:nvPr/>
        </p:nvSpPr>
        <p:spPr bwMode="auto">
          <a:xfrm>
            <a:off x="4572000" y="2819400"/>
            <a:ext cx="9302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prism</a:t>
            </a:r>
          </a:p>
        </p:txBody>
      </p:sp>
      <p:sp>
        <p:nvSpPr>
          <p:cNvPr id="303115" name="AutoShape 11"/>
          <p:cNvSpPr>
            <a:spLocks noChangeArrowheads="1"/>
          </p:cNvSpPr>
          <p:nvPr/>
        </p:nvSpPr>
        <p:spPr bwMode="auto">
          <a:xfrm flipH="1">
            <a:off x="4114800" y="5524500"/>
            <a:ext cx="1524000" cy="1562100"/>
          </a:xfrm>
          <a:prstGeom prst="can">
            <a:avLst>
              <a:gd name="adj" fmla="val 9571"/>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6" name="Text Box 12"/>
          <p:cNvSpPr txBox="1">
            <a:spLocks noChangeArrowheads="1"/>
          </p:cNvSpPr>
          <p:nvPr/>
        </p:nvSpPr>
        <p:spPr bwMode="auto">
          <a:xfrm>
            <a:off x="5791200" y="5791200"/>
            <a:ext cx="17446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microscope</a:t>
            </a:r>
          </a:p>
        </p:txBody>
      </p:sp>
      <p:grpSp>
        <p:nvGrpSpPr>
          <p:cNvPr id="2" name="Group 1"/>
          <p:cNvGrpSpPr/>
          <p:nvPr/>
        </p:nvGrpSpPr>
        <p:grpSpPr>
          <a:xfrm>
            <a:off x="4191000" y="3429000"/>
            <a:ext cx="1371600" cy="2057400"/>
            <a:chOff x="4191000" y="3429000"/>
            <a:chExt cx="1371600" cy="2057400"/>
          </a:xfrm>
        </p:grpSpPr>
        <p:sp>
          <p:nvSpPr>
            <p:cNvPr id="303119" name="Line 15"/>
            <p:cNvSpPr>
              <a:spLocks noChangeShapeType="1"/>
            </p:cNvSpPr>
            <p:nvPr/>
          </p:nvSpPr>
          <p:spPr bwMode="auto">
            <a:xfrm>
              <a:off x="5334000" y="4267200"/>
              <a:ext cx="2286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20" name="Line 16"/>
            <p:cNvSpPr>
              <a:spLocks noChangeShapeType="1"/>
            </p:cNvSpPr>
            <p:nvPr/>
          </p:nvSpPr>
          <p:spPr bwMode="auto">
            <a:xfrm flipV="1">
              <a:off x="4191000" y="3429000"/>
              <a:ext cx="3048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pic>
        <p:nvPicPr>
          <p:cNvPr id="303122" name="Picture 18" descr="xtal_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3352800"/>
            <a:ext cx="5556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24" name="Rectangle 20"/>
          <p:cNvSpPr>
            <a:spLocks noChangeArrowheads="1"/>
          </p:cNvSpPr>
          <p:nvPr/>
        </p:nvSpPr>
        <p:spPr bwMode="auto">
          <a:xfrm>
            <a:off x="914400" y="2057400"/>
            <a:ext cx="381000" cy="3810000"/>
          </a:xfrm>
          <a:prstGeom prst="rect">
            <a:avLst/>
          </a:prstGeom>
          <a:solidFill>
            <a:srgbClr val="CC66FF">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solidFill>
                <a:prstClr val="black"/>
              </a:solidFill>
              <a:latin typeface="Arial" panose="020B0604020202020204" pitchFamily="34" charset="0"/>
            </a:endParaRPr>
          </a:p>
        </p:txBody>
      </p:sp>
      <p:grpSp>
        <p:nvGrpSpPr>
          <p:cNvPr id="5" name="Group 4"/>
          <p:cNvGrpSpPr/>
          <p:nvPr/>
        </p:nvGrpSpPr>
        <p:grpSpPr>
          <a:xfrm>
            <a:off x="152400" y="2743200"/>
            <a:ext cx="5867400" cy="1905000"/>
            <a:chOff x="152400" y="2743200"/>
            <a:chExt cx="5867400" cy="1905000"/>
          </a:xfrm>
        </p:grpSpPr>
        <p:sp>
          <p:nvSpPr>
            <p:cNvPr id="303121" name="Rectangle 17"/>
            <p:cNvSpPr>
              <a:spLocks noChangeArrowheads="1"/>
            </p:cNvSpPr>
            <p:nvPr/>
          </p:nvSpPr>
          <p:spPr bwMode="auto">
            <a:xfrm>
              <a:off x="1828801" y="3657600"/>
              <a:ext cx="1326355"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nvGrpSpPr>
            <p:cNvPr id="4" name="Group 3"/>
            <p:cNvGrpSpPr/>
            <p:nvPr/>
          </p:nvGrpSpPr>
          <p:grpSpPr>
            <a:xfrm>
              <a:off x="152400" y="2743200"/>
              <a:ext cx="5867400" cy="1905000"/>
              <a:chOff x="152400" y="2743200"/>
              <a:chExt cx="5867400" cy="1905000"/>
            </a:xfrm>
          </p:grpSpPr>
          <p:grpSp>
            <p:nvGrpSpPr>
              <p:cNvPr id="3" name="Group 2"/>
              <p:cNvGrpSpPr/>
              <p:nvPr/>
            </p:nvGrpSpPr>
            <p:grpSpPr>
              <a:xfrm>
                <a:off x="3429000" y="3429000"/>
                <a:ext cx="2590800" cy="762000"/>
                <a:chOff x="3429000" y="3429000"/>
                <a:chExt cx="2590800" cy="762000"/>
              </a:xfrm>
            </p:grpSpPr>
            <p:sp>
              <p:nvSpPr>
                <p:cNvPr id="303117" name="Line 13"/>
                <p:cNvSpPr>
                  <a:spLocks noChangeShapeType="1"/>
                </p:cNvSpPr>
                <p:nvPr/>
              </p:nvSpPr>
              <p:spPr bwMode="auto">
                <a:xfrm flipV="1">
                  <a:off x="3657600"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18" name="Line 14"/>
                <p:cNvSpPr>
                  <a:spLocks noChangeShapeType="1"/>
                </p:cNvSpPr>
                <p:nvPr/>
              </p:nvSpPr>
              <p:spPr bwMode="auto">
                <a:xfrm>
                  <a:off x="3657600" y="3886200"/>
                  <a:ext cx="16764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23" name="Rectangle 19"/>
                <p:cNvSpPr>
                  <a:spLocks noChangeArrowheads="1"/>
                </p:cNvSpPr>
                <p:nvPr/>
              </p:nvSpPr>
              <p:spPr bwMode="auto">
                <a:xfrm>
                  <a:off x="3429000" y="3657600"/>
                  <a:ext cx="2590800"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303125" name="Rectangle 21"/>
              <p:cNvSpPr>
                <a:spLocks noChangeArrowheads="1"/>
              </p:cNvSpPr>
              <p:nvPr/>
            </p:nvSpPr>
            <p:spPr bwMode="auto">
              <a:xfrm rot="1620533">
                <a:off x="152400" y="2743200"/>
                <a:ext cx="3200400" cy="76200"/>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26" name="Rectangle 22"/>
              <p:cNvSpPr>
                <a:spLocks noChangeArrowheads="1"/>
              </p:cNvSpPr>
              <p:nvPr/>
            </p:nvSpPr>
            <p:spPr bwMode="auto">
              <a:xfrm rot="19979467" flipV="1">
                <a:off x="152400" y="4572000"/>
                <a:ext cx="3200400" cy="76200"/>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grpSp>
      <p:sp>
        <p:nvSpPr>
          <p:cNvPr id="303127" name="Text Box 23"/>
          <p:cNvSpPr txBox="1">
            <a:spLocks noChangeArrowheads="1"/>
          </p:cNvSpPr>
          <p:nvPr/>
        </p:nvSpPr>
        <p:spPr bwMode="auto">
          <a:xfrm>
            <a:off x="1432978" y="1828800"/>
            <a:ext cx="3196709"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Styrofoam</a:t>
            </a:r>
            <a:r>
              <a:rPr lang="en-US" altLang="en-US" sz="2400" dirty="0">
                <a:solidFill>
                  <a:prstClr val="black"/>
                </a:solidFill>
                <a:latin typeface="Arial" panose="020B0604020202020204" pitchFamily="34" charset="0"/>
                <a:cs typeface="Arial" pitchFamily="34" charset="0"/>
              </a:rPr>
              <a:t>™</a:t>
            </a:r>
            <a:r>
              <a:rPr lang="en-US" altLang="en-US" sz="2400" dirty="0">
                <a:solidFill>
                  <a:prstClr val="black"/>
                </a:solidFill>
                <a:latin typeface="Arial" panose="020B0604020202020204" pitchFamily="34" charset="0"/>
              </a:rPr>
              <a:t> backlight</a:t>
            </a:r>
          </a:p>
        </p:txBody>
      </p:sp>
      <p:sp>
        <p:nvSpPr>
          <p:cNvPr id="303128" name="Text Box 24"/>
          <p:cNvSpPr txBox="1">
            <a:spLocks noChangeArrowheads="1"/>
          </p:cNvSpPr>
          <p:nvPr/>
        </p:nvSpPr>
        <p:spPr bwMode="auto">
          <a:xfrm>
            <a:off x="1447800" y="2590800"/>
            <a:ext cx="14049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backstop</a:t>
            </a:r>
          </a:p>
        </p:txBody>
      </p:sp>
      <p:sp>
        <p:nvSpPr>
          <p:cNvPr id="303129" name="Line 25"/>
          <p:cNvSpPr>
            <a:spLocks noChangeShapeType="1"/>
          </p:cNvSpPr>
          <p:nvPr/>
        </p:nvSpPr>
        <p:spPr bwMode="auto">
          <a:xfrm flipV="1">
            <a:off x="1676400" y="29718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03130" name="Line 26"/>
          <p:cNvSpPr>
            <a:spLocks noChangeShapeType="1"/>
          </p:cNvSpPr>
          <p:nvPr/>
        </p:nvSpPr>
        <p:spPr bwMode="auto">
          <a:xfrm flipH="1">
            <a:off x="1371600" y="2286000"/>
            <a:ext cx="2286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2" name="Title 1"/>
          <p:cNvSpPr txBox="1">
            <a:spLocks/>
          </p:cNvSpPr>
          <p:nvPr/>
        </p:nvSpPr>
        <p:spPr>
          <a:xfrm>
            <a:off x="0" y="0"/>
            <a:ext cx="9144000" cy="1143000"/>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smtClean="0">
                <a:solidFill>
                  <a:prstClr val="black"/>
                </a:solidFill>
              </a:rPr>
              <a:t>Zero-parallax simplifies alignment</a:t>
            </a:r>
            <a:endParaRPr lang="en-US" dirty="0">
              <a:solidFill>
                <a:prstClr val="black"/>
              </a:solidFill>
            </a:endParaRPr>
          </a:p>
        </p:txBody>
      </p:sp>
    </p:spTree>
    <p:extLst>
      <p:ext uri="{BB962C8B-B14F-4D97-AF65-F5344CB8AC3E}">
        <p14:creationId xmlns:p14="http://schemas.microsoft.com/office/powerpoint/2010/main" val="1357463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2" fill="hold" nodeType="withEffect">
                                  <p:stCondLst>
                                    <p:cond delay="30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3611"/>
            <a:ext cx="9158437" cy="6244389"/>
          </a:xfrm>
          <a:prstGeom prst="rect">
            <a:avLst/>
          </a:prstGeom>
        </p:spPr>
      </p:pic>
      <p:sp>
        <p:nvSpPr>
          <p:cNvPr id="2" name="Title 1"/>
          <p:cNvSpPr>
            <a:spLocks noGrp="1"/>
          </p:cNvSpPr>
          <p:nvPr>
            <p:ph type="title"/>
          </p:nvPr>
        </p:nvSpPr>
        <p:spPr>
          <a:xfrm>
            <a:off x="0" y="0"/>
            <a:ext cx="9144000" cy="1143000"/>
          </a:xfrm>
          <a:solidFill>
            <a:schemeClr val="bg1"/>
          </a:solidFill>
        </p:spPr>
        <p:txBody>
          <a:bodyPr/>
          <a:lstStyle/>
          <a:p>
            <a:r>
              <a:rPr lang="en-US" dirty="0" smtClean="0"/>
              <a:t>Zero-parallax simplifies alignment</a:t>
            </a:r>
            <a:endParaRPr lang="en-US" dirty="0"/>
          </a:p>
        </p:txBody>
      </p:sp>
      <p:sp>
        <p:nvSpPr>
          <p:cNvPr id="5" name="TextBox 4"/>
          <p:cNvSpPr txBox="1"/>
          <p:nvPr/>
        </p:nvSpPr>
        <p:spPr>
          <a:xfrm>
            <a:off x="216568" y="1443789"/>
            <a:ext cx="2190023" cy="584775"/>
          </a:xfrm>
          <a:prstGeom prst="rect">
            <a:avLst/>
          </a:prstGeom>
          <a:noFill/>
        </p:spPr>
        <p:txBody>
          <a:bodyPr wrap="none" rtlCol="0">
            <a:spAutoFit/>
          </a:bodyPr>
          <a:lstStyle/>
          <a:p>
            <a:r>
              <a:rPr lang="en-US" sz="3200" dirty="0">
                <a:solidFill>
                  <a:prstClr val="black"/>
                </a:solidFill>
                <a:latin typeface="Arial" panose="020B0604020202020204" pitchFamily="34" charset="0"/>
                <a:cs typeface="Arial" panose="020B0604020202020204" pitchFamily="34" charset="0"/>
              </a:rPr>
              <a:t>v</a:t>
            </a:r>
            <a:r>
              <a:rPr lang="en-US" sz="3200" dirty="0" smtClean="0">
                <a:solidFill>
                  <a:prstClr val="black"/>
                </a:solidFill>
                <a:latin typeface="Arial" panose="020B0604020202020204" pitchFamily="34" charset="0"/>
                <a:cs typeface="Arial" panose="020B0604020202020204" pitchFamily="34" charset="0"/>
              </a:rPr>
              <a:t>isible light</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8898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 8.3.1 User Science Highlights</a:t>
            </a:r>
            <a:endParaRPr lang="en-US" dirty="0"/>
          </a:p>
        </p:txBody>
      </p:sp>
      <p:sp>
        <p:nvSpPr>
          <p:cNvPr id="3" name="Content Placeholder 2"/>
          <p:cNvSpPr>
            <a:spLocks noGrp="1"/>
          </p:cNvSpPr>
          <p:nvPr>
            <p:ph idx="1"/>
          </p:nvPr>
        </p:nvSpPr>
        <p:spPr>
          <a:xfrm>
            <a:off x="457200" y="5486400"/>
            <a:ext cx="8229600" cy="1371600"/>
          </a:xfrm>
        </p:spPr>
        <p:txBody>
          <a:bodyPr>
            <a:normAutofit fontScale="92500"/>
          </a:bodyPr>
          <a:lstStyle/>
          <a:p>
            <a:pPr marL="0" indent="0">
              <a:buNone/>
            </a:pPr>
            <a:r>
              <a:rPr lang="en-US" sz="2400" dirty="0">
                <a:latin typeface="Arial" panose="020B0604020202020204" pitchFamily="34" charset="0"/>
                <a:cs typeface="Arial" panose="020B0604020202020204" pitchFamily="34" charset="0"/>
              </a:rPr>
              <a:t>Lang PT, Holton JM, Fraser JS &amp; </a:t>
            </a:r>
            <a:r>
              <a:rPr lang="en-US" sz="2400" dirty="0" err="1">
                <a:latin typeface="Arial" panose="020B0604020202020204" pitchFamily="34" charset="0"/>
                <a:cs typeface="Arial" panose="020B0604020202020204" pitchFamily="34" charset="0"/>
              </a:rPr>
              <a:t>Alber</a:t>
            </a:r>
            <a:r>
              <a:rPr lang="en-US" sz="2400" dirty="0">
                <a:latin typeface="Arial" panose="020B0604020202020204" pitchFamily="34" charset="0"/>
                <a:cs typeface="Arial" panose="020B0604020202020204" pitchFamily="34" charset="0"/>
              </a:rPr>
              <a:t> T (2014)."Protein structural ensembles are revealed by redefining X-ray electron density noise", </a:t>
            </a:r>
            <a:r>
              <a:rPr lang="en-US" sz="2400" i="1" dirty="0" smtClean="0">
                <a:latin typeface="Arial" panose="020B0604020202020204" pitchFamily="34" charset="0"/>
                <a:cs typeface="Arial" panose="020B0604020202020204" pitchFamily="34" charset="0"/>
              </a:rPr>
              <a:t>Proc. Nat. Acad. Sci. USA</a:t>
            </a:r>
            <a:r>
              <a:rPr lang="en-US" sz="2400"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111</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237. </a:t>
            </a:r>
            <a:endParaRPr lang="en-US" sz="2400" dirty="0">
              <a:latin typeface="Arial" panose="020B0604020202020204" pitchFamily="34" charset="0"/>
              <a:cs typeface="Arial" panose="020B0604020202020204" pitchFamily="34" charset="0"/>
            </a:endParaRPr>
          </a:p>
        </p:txBody>
      </p:sp>
      <p:pic>
        <p:nvPicPr>
          <p:cNvPr id="5" name="Picture 4" descr="http://www.pnas.org/content/111/1/237/F1.large.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1905000" y="1447800"/>
            <a:ext cx="5257800" cy="3886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43145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3611"/>
            <a:ext cx="9158437" cy="6244389"/>
          </a:xfrm>
          <a:prstGeom prst="rect">
            <a:avLst/>
          </a:prstGeom>
        </p:spPr>
      </p:pic>
      <p:sp>
        <p:nvSpPr>
          <p:cNvPr id="6" name="Title 1"/>
          <p:cNvSpPr>
            <a:spLocks noGrp="1"/>
          </p:cNvSpPr>
          <p:nvPr>
            <p:ph type="title"/>
          </p:nvPr>
        </p:nvSpPr>
        <p:spPr>
          <a:xfrm>
            <a:off x="0" y="0"/>
            <a:ext cx="9144000" cy="1143000"/>
          </a:xfrm>
          <a:solidFill>
            <a:schemeClr val="bg1"/>
          </a:solidFill>
        </p:spPr>
        <p:txBody>
          <a:bodyPr/>
          <a:lstStyle/>
          <a:p>
            <a:r>
              <a:rPr lang="en-US" dirty="0" smtClean="0"/>
              <a:t>Zero-parallax simplifies alignment</a:t>
            </a:r>
            <a:endParaRPr lang="en-US" dirty="0"/>
          </a:p>
        </p:txBody>
      </p:sp>
      <p:sp>
        <p:nvSpPr>
          <p:cNvPr id="8" name="TextBox 7"/>
          <p:cNvSpPr txBox="1"/>
          <p:nvPr/>
        </p:nvSpPr>
        <p:spPr>
          <a:xfrm>
            <a:off x="745976" y="1443789"/>
            <a:ext cx="1164101" cy="584775"/>
          </a:xfrm>
          <a:prstGeom prst="rect">
            <a:avLst/>
          </a:prstGeom>
          <a:noFill/>
        </p:spPr>
        <p:txBody>
          <a:bodyPr wrap="none" rtlCol="0">
            <a:spAutoFit/>
          </a:bodyPr>
          <a:lstStyle/>
          <a:p>
            <a:r>
              <a:rPr lang="en-US" sz="3200" dirty="0" smtClean="0">
                <a:solidFill>
                  <a:prstClr val="black"/>
                </a:solidFill>
                <a:latin typeface="Arial" panose="020B0604020202020204" pitchFamily="34" charset="0"/>
                <a:cs typeface="Arial" panose="020B0604020202020204" pitchFamily="34" charset="0"/>
              </a:rPr>
              <a:t>X-ray</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5887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3"/>
          <p:cNvGrpSpPr>
            <a:grpSpLocks noChangeAspect="1"/>
          </p:cNvGrpSpPr>
          <p:nvPr/>
        </p:nvGrpSpPr>
        <p:grpSpPr bwMode="auto">
          <a:xfrm flipH="1">
            <a:off x="622300" y="1666875"/>
            <a:ext cx="4113213" cy="4113213"/>
            <a:chOff x="2400" y="1104"/>
            <a:chExt cx="1728" cy="1728"/>
          </a:xfrm>
        </p:grpSpPr>
        <p:sp>
          <p:nvSpPr>
            <p:cNvPr id="2084" name="Rectangle 4"/>
            <p:cNvSpPr>
              <a:spLocks noChangeAspect="1" noChangeArrowheads="1"/>
            </p:cNvSpPr>
            <p:nvPr/>
          </p:nvSpPr>
          <p:spPr bwMode="auto">
            <a:xfrm>
              <a:off x="2400" y="1104"/>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85" name="Rectangle 5"/>
            <p:cNvSpPr>
              <a:spLocks noChangeAspect="1" noChangeArrowheads="1"/>
            </p:cNvSpPr>
            <p:nvPr/>
          </p:nvSpPr>
          <p:spPr bwMode="auto">
            <a:xfrm>
              <a:off x="2976" y="1104"/>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86" name="Rectangle 6"/>
            <p:cNvSpPr>
              <a:spLocks noChangeAspect="1" noChangeArrowheads="1"/>
            </p:cNvSpPr>
            <p:nvPr/>
          </p:nvSpPr>
          <p:spPr bwMode="auto">
            <a:xfrm>
              <a:off x="3552" y="1104"/>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87" name="Rectangle 7"/>
            <p:cNvSpPr>
              <a:spLocks noChangeAspect="1" noChangeArrowheads="1"/>
            </p:cNvSpPr>
            <p:nvPr/>
          </p:nvSpPr>
          <p:spPr bwMode="auto">
            <a:xfrm>
              <a:off x="2400" y="1680"/>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88" name="Rectangle 8"/>
            <p:cNvSpPr>
              <a:spLocks noChangeAspect="1" noChangeArrowheads="1"/>
            </p:cNvSpPr>
            <p:nvPr/>
          </p:nvSpPr>
          <p:spPr bwMode="auto">
            <a:xfrm>
              <a:off x="2976" y="1680"/>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89" name="Rectangle 9"/>
            <p:cNvSpPr>
              <a:spLocks noChangeAspect="1" noChangeArrowheads="1"/>
            </p:cNvSpPr>
            <p:nvPr/>
          </p:nvSpPr>
          <p:spPr bwMode="auto">
            <a:xfrm>
              <a:off x="3552" y="1680"/>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90" name="Rectangle 10"/>
            <p:cNvSpPr>
              <a:spLocks noChangeAspect="1" noChangeArrowheads="1"/>
            </p:cNvSpPr>
            <p:nvPr/>
          </p:nvSpPr>
          <p:spPr bwMode="auto">
            <a:xfrm>
              <a:off x="2400" y="2256"/>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91" name="Rectangle 11"/>
            <p:cNvSpPr>
              <a:spLocks noChangeAspect="1" noChangeArrowheads="1"/>
            </p:cNvSpPr>
            <p:nvPr/>
          </p:nvSpPr>
          <p:spPr bwMode="auto">
            <a:xfrm>
              <a:off x="2976" y="2256"/>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92" name="Rectangle 12"/>
            <p:cNvSpPr>
              <a:spLocks noChangeAspect="1" noChangeArrowheads="1"/>
            </p:cNvSpPr>
            <p:nvPr/>
          </p:nvSpPr>
          <p:spPr bwMode="auto">
            <a:xfrm>
              <a:off x="3552" y="2256"/>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grpSp>
      <p:grpSp>
        <p:nvGrpSpPr>
          <p:cNvPr id="2051" name="Group 13"/>
          <p:cNvGrpSpPr>
            <a:grpSpLocks/>
          </p:cNvGrpSpPr>
          <p:nvPr/>
        </p:nvGrpSpPr>
        <p:grpSpPr bwMode="auto">
          <a:xfrm flipH="1">
            <a:off x="4273550" y="2954338"/>
            <a:ext cx="3735388" cy="3035300"/>
            <a:chOff x="672" y="1920"/>
            <a:chExt cx="2353" cy="1912"/>
          </a:xfrm>
        </p:grpSpPr>
        <p:sp>
          <p:nvSpPr>
            <p:cNvPr id="2079" name="Freeform 14"/>
            <p:cNvSpPr>
              <a:spLocks/>
            </p:cNvSpPr>
            <p:nvPr/>
          </p:nvSpPr>
          <p:spPr bwMode="auto">
            <a:xfrm>
              <a:off x="1710" y="2556"/>
              <a:ext cx="1315" cy="657"/>
            </a:xfrm>
            <a:custGeom>
              <a:avLst/>
              <a:gdLst>
                <a:gd name="T0" fmla="*/ 712 w 1315"/>
                <a:gd name="T1" fmla="*/ 50 h 657"/>
                <a:gd name="T2" fmla="*/ 1101 w 1315"/>
                <a:gd name="T3" fmla="*/ 26 h 657"/>
                <a:gd name="T4" fmla="*/ 1291 w 1315"/>
                <a:gd name="T5" fmla="*/ 207 h 657"/>
                <a:gd name="T6" fmla="*/ 1245 w 1315"/>
                <a:gd name="T7" fmla="*/ 505 h 657"/>
                <a:gd name="T8" fmla="*/ 986 w 1315"/>
                <a:gd name="T9" fmla="*/ 579 h 657"/>
                <a:gd name="T10" fmla="*/ 652 w 1315"/>
                <a:gd name="T11" fmla="*/ 627 h 657"/>
                <a:gd name="T12" fmla="*/ 147 w 1315"/>
                <a:gd name="T13" fmla="*/ 399 h 657"/>
                <a:gd name="T14" fmla="*/ 29 w 1315"/>
                <a:gd name="T15" fmla="*/ 315 h 657"/>
                <a:gd name="T16" fmla="*/ 114 w 1315"/>
                <a:gd name="T17" fmla="*/ 262 h 657"/>
                <a:gd name="T18" fmla="*/ 712 w 1315"/>
                <a:gd name="T19" fmla="*/ 50 h 6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5" h="657">
                  <a:moveTo>
                    <a:pt x="712" y="50"/>
                  </a:moveTo>
                  <a:cubicBezTo>
                    <a:pt x="877" y="10"/>
                    <a:pt x="1005" y="0"/>
                    <a:pt x="1101" y="26"/>
                  </a:cubicBezTo>
                  <a:cubicBezTo>
                    <a:pt x="1197" y="53"/>
                    <a:pt x="1267" y="127"/>
                    <a:pt x="1291" y="207"/>
                  </a:cubicBezTo>
                  <a:cubicBezTo>
                    <a:pt x="1315" y="287"/>
                    <a:pt x="1296" y="443"/>
                    <a:pt x="1245" y="505"/>
                  </a:cubicBezTo>
                  <a:cubicBezTo>
                    <a:pt x="1194" y="567"/>
                    <a:pt x="1085" y="559"/>
                    <a:pt x="986" y="579"/>
                  </a:cubicBezTo>
                  <a:cubicBezTo>
                    <a:pt x="887" y="599"/>
                    <a:pt x="792" y="657"/>
                    <a:pt x="652" y="627"/>
                  </a:cubicBezTo>
                  <a:cubicBezTo>
                    <a:pt x="511" y="597"/>
                    <a:pt x="250" y="451"/>
                    <a:pt x="147" y="399"/>
                  </a:cubicBezTo>
                  <a:cubicBezTo>
                    <a:pt x="42" y="347"/>
                    <a:pt x="34" y="338"/>
                    <a:pt x="29" y="315"/>
                  </a:cubicBezTo>
                  <a:cubicBezTo>
                    <a:pt x="23" y="292"/>
                    <a:pt x="0" y="307"/>
                    <a:pt x="114" y="262"/>
                  </a:cubicBezTo>
                  <a:cubicBezTo>
                    <a:pt x="228" y="217"/>
                    <a:pt x="548" y="90"/>
                    <a:pt x="712" y="5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nvGrpSpPr>
            <p:cNvPr id="2080" name="Group 15"/>
            <p:cNvGrpSpPr>
              <a:grpSpLocks/>
            </p:cNvGrpSpPr>
            <p:nvPr/>
          </p:nvGrpSpPr>
          <p:grpSpPr bwMode="auto">
            <a:xfrm rot="-2471156">
              <a:off x="672" y="1920"/>
              <a:ext cx="2116" cy="1912"/>
              <a:chOff x="11" y="1490"/>
              <a:chExt cx="2116" cy="1903"/>
            </a:xfrm>
          </p:grpSpPr>
          <p:sp>
            <p:nvSpPr>
              <p:cNvPr id="2082" name="Freeform 1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2083" name="Freeform 1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sp>
          <p:nvSpPr>
            <p:cNvPr id="2081" name="Rectangle 18"/>
            <p:cNvSpPr>
              <a:spLocks noChangeArrowheads="1"/>
            </p:cNvSpPr>
            <p:nvPr/>
          </p:nvSpPr>
          <p:spPr bwMode="auto">
            <a:xfrm rot="-2466725">
              <a:off x="2448" y="2832"/>
              <a:ext cx="142" cy="143"/>
            </a:xfrm>
            <a:prstGeom prst="rect">
              <a:avLst/>
            </a:prstGeom>
            <a:solidFill>
              <a:srgbClr val="FF0000"/>
            </a:solidFill>
            <a:ln w="9525">
              <a:miter lim="800000"/>
              <a:headEnd/>
              <a:tailEnd/>
            </a:ln>
            <a:effectLst/>
            <a:scene3d>
              <a:camera prst="legacyObliqueTopRight">
                <a:rot lat="20999997" lon="21299997"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grpSp>
      <p:sp>
        <p:nvSpPr>
          <p:cNvPr id="3263508" name="AutoShape 20"/>
          <p:cNvSpPr>
            <a:spLocks noChangeArrowheads="1"/>
          </p:cNvSpPr>
          <p:nvPr/>
        </p:nvSpPr>
        <p:spPr bwMode="auto">
          <a:xfrm rot="18458975" flipH="1">
            <a:off x="4035425" y="3111500"/>
            <a:ext cx="228600" cy="3556000"/>
          </a:xfrm>
          <a:prstGeom prst="triangle">
            <a:avLst>
              <a:gd name="adj" fmla="val 50000"/>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56" name="Text Box 35"/>
          <p:cNvSpPr txBox="1">
            <a:spLocks noChangeArrowheads="1"/>
          </p:cNvSpPr>
          <p:nvPr/>
        </p:nvSpPr>
        <p:spPr bwMode="auto">
          <a:xfrm>
            <a:off x="695325" y="1630363"/>
            <a:ext cx="1297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dirty="0" smtClean="0">
                <a:solidFill>
                  <a:srgbClr val="000000"/>
                </a:solidFill>
                <a:latin typeface="Arial" panose="020B0604020202020204" pitchFamily="34" charset="0"/>
              </a:rPr>
              <a:t>MX</a:t>
            </a:r>
            <a:endParaRPr lang="en-US" altLang="en-US" sz="2400" dirty="0">
              <a:solidFill>
                <a:srgbClr val="000000"/>
              </a:solidFill>
              <a:latin typeface="Arial" panose="020B0604020202020204" pitchFamily="34" charset="0"/>
            </a:endParaRPr>
          </a:p>
          <a:p>
            <a:pPr eaLnBrk="1" fontAlgn="base" hangingPunct="1">
              <a:spcBef>
                <a:spcPct val="0"/>
              </a:spcBef>
              <a:spcAft>
                <a:spcPct val="0"/>
              </a:spcAft>
            </a:pPr>
            <a:r>
              <a:rPr lang="en-US" altLang="en-US" sz="2400" dirty="0" smtClean="0">
                <a:solidFill>
                  <a:srgbClr val="000000"/>
                </a:solidFill>
                <a:latin typeface="Arial" panose="020B0604020202020204" pitchFamily="34" charset="0"/>
              </a:rPr>
              <a:t>area </a:t>
            </a:r>
          </a:p>
          <a:p>
            <a:pPr eaLnBrk="1" fontAlgn="base" hangingPunct="1">
              <a:spcBef>
                <a:spcPct val="0"/>
              </a:spcBef>
              <a:spcAft>
                <a:spcPct val="0"/>
              </a:spcAft>
            </a:pPr>
            <a:r>
              <a:rPr lang="en-US" altLang="en-US" sz="2400" dirty="0" smtClean="0">
                <a:solidFill>
                  <a:srgbClr val="000000"/>
                </a:solidFill>
                <a:latin typeface="Arial" panose="020B0604020202020204" pitchFamily="34" charset="0"/>
              </a:rPr>
              <a:t>detector</a:t>
            </a:r>
          </a:p>
        </p:txBody>
      </p:sp>
      <p:sp>
        <p:nvSpPr>
          <p:cNvPr id="3263507" name="Oval 19"/>
          <p:cNvSpPr>
            <a:spLocks noChangeArrowheads="1"/>
          </p:cNvSpPr>
          <p:nvPr/>
        </p:nvSpPr>
        <p:spPr bwMode="auto">
          <a:xfrm flipH="1">
            <a:off x="240057" y="1346408"/>
            <a:ext cx="10055225" cy="10055225"/>
          </a:xfrm>
          <a:prstGeom prst="ellipse">
            <a:avLst/>
          </a:prstGeom>
          <a:gradFill rotWithShape="1">
            <a:gsLst>
              <a:gs pos="0">
                <a:schemeClr val="folHlink">
                  <a:gamma/>
                  <a:tint val="89020"/>
                  <a:invGamma/>
                  <a:alpha val="67000"/>
                </a:schemeClr>
              </a:gs>
              <a:gs pos="100000">
                <a:schemeClr val="folHlink">
                  <a:alpha val="0"/>
                </a:schemeClr>
              </a:gs>
            </a:gsLst>
            <a:path path="shape">
              <a:fillToRect l="50000" t="50000" r="50000" b="50000"/>
            </a:path>
          </a:gradFill>
          <a:ln>
            <a:noFill/>
          </a:ln>
          <a:effectLst/>
        </p:spPr>
        <p:txBody>
          <a:bodyPr wrap="none" anchor="ctr"/>
          <a:lstStyle/>
          <a:p>
            <a:pPr algn="ctr" fontAlgn="base">
              <a:spcBef>
                <a:spcPct val="0"/>
              </a:spcBef>
              <a:spcAft>
                <a:spcPct val="0"/>
              </a:spcAft>
              <a:defRPr/>
            </a:pPr>
            <a:endParaRPr lang="en-US" altLang="en-US" dirty="0">
              <a:solidFill>
                <a:srgbClr val="000000"/>
              </a:solidFill>
              <a:latin typeface="Arial" panose="020B0604020202020204" pitchFamily="34" charset="0"/>
            </a:endParaRPr>
          </a:p>
        </p:txBody>
      </p:sp>
      <p:pic>
        <p:nvPicPr>
          <p:cNvPr id="2052" name="Picture 32"/>
          <p:cNvPicPr>
            <a:picLocks noChangeAspect="1" noChangeArrowheads="1"/>
          </p:cNvPicPr>
          <p:nvPr/>
        </p:nvPicPr>
        <p:blipFill>
          <a:blip r:embed="rId2" cstate="print">
            <a:lum bright="32000"/>
            <a:grayscl/>
            <a:extLst>
              <a:ext uri="{28A0092B-C50C-407E-A947-70E740481C1C}">
                <a14:useLocalDpi xmlns:a14="http://schemas.microsoft.com/office/drawing/2010/main" val="0"/>
              </a:ext>
            </a:extLst>
          </a:blip>
          <a:srcRect l="18477" t="16685"/>
          <a:stretch>
            <a:fillRect/>
          </a:stretch>
        </p:blipFill>
        <p:spPr bwMode="auto">
          <a:xfrm>
            <a:off x="2554288" y="3473450"/>
            <a:ext cx="31115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570163" y="-304800"/>
            <a:ext cx="6573837" cy="3962400"/>
            <a:chOff x="2570163" y="-304800"/>
            <a:chExt cx="6573837" cy="3962400"/>
          </a:xfrm>
        </p:grpSpPr>
        <p:pic>
          <p:nvPicPr>
            <p:cNvPr id="47" name="Picture 2" descr="loop_movie_col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64357" y="-304800"/>
              <a:ext cx="4479643" cy="3359150"/>
            </a:xfrm>
            <a:prstGeom prst="rect">
              <a:avLst/>
            </a:prstGeom>
            <a:noFill/>
            <a:extLst>
              <a:ext uri="{909E8E84-426E-40DD-AFC4-6F175D3DCCD1}">
                <a14:hiddenFill xmlns:a14="http://schemas.microsoft.com/office/drawing/2010/main">
                  <a:solidFill>
                    <a:srgbClr val="FFFFFF"/>
                  </a:solidFill>
                </a14:hiddenFill>
              </a:ext>
            </a:extLst>
          </p:spPr>
        </p:pic>
        <p:sp>
          <p:nvSpPr>
            <p:cNvPr id="2054" name="Line 27"/>
            <p:cNvSpPr>
              <a:spLocks noChangeShapeType="1"/>
            </p:cNvSpPr>
            <p:nvPr/>
          </p:nvSpPr>
          <p:spPr bwMode="auto">
            <a:xfrm flipH="1">
              <a:off x="2570163" y="0"/>
              <a:ext cx="1885950" cy="3468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2055" name="Line 28"/>
            <p:cNvSpPr>
              <a:spLocks noChangeShapeType="1"/>
            </p:cNvSpPr>
            <p:nvPr/>
          </p:nvSpPr>
          <p:spPr bwMode="auto">
            <a:xfrm flipH="1">
              <a:off x="2832100" y="3052763"/>
              <a:ext cx="6311900" cy="6048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2" name="TextBox 1"/>
            <p:cNvSpPr txBox="1"/>
            <p:nvPr/>
          </p:nvSpPr>
          <p:spPr>
            <a:xfrm>
              <a:off x="6350000" y="2511425"/>
              <a:ext cx="1998663" cy="461963"/>
            </a:xfrm>
            <a:prstGeom prst="rect">
              <a:avLst/>
            </a:prstGeom>
            <a:noFill/>
          </p:spPr>
          <p:txBody>
            <a:bodyPr wrap="none">
              <a:spAutoFit/>
            </a:bodyPr>
            <a:lstStyle/>
            <a:p>
              <a:pPr fontAlgn="base">
                <a:spcBef>
                  <a:spcPct val="0"/>
                </a:spcBef>
                <a:spcAft>
                  <a:spcPct val="0"/>
                </a:spcAft>
                <a:defRPr/>
              </a:pPr>
              <a:r>
                <a:rPr lang="en-US" sz="2400" b="1" dirty="0">
                  <a:solidFill>
                    <a:srgbClr val="FF0000"/>
                  </a:solidFill>
                  <a:effectLst>
                    <a:outerShdw blurRad="38100" dist="38100" dir="2700000" algn="tl">
                      <a:srgbClr val="000000">
                        <a:alpha val="43137"/>
                      </a:srgbClr>
                    </a:outerShdw>
                  </a:effectLst>
                  <a:latin typeface="Arial" panose="020B0604020202020204" pitchFamily="34" charset="0"/>
                </a:rPr>
                <a:t>beam center</a:t>
              </a:r>
            </a:p>
          </p:txBody>
        </p:sp>
        <p:cxnSp>
          <p:nvCxnSpPr>
            <p:cNvPr id="4" name="Straight Arrow Connector 3"/>
            <p:cNvCxnSpPr>
              <a:stCxn id="2" idx="1"/>
            </p:cNvCxnSpPr>
            <p:nvPr/>
          </p:nvCxnSpPr>
          <p:spPr>
            <a:xfrm flipH="1" flipV="1">
              <a:off x="5943600" y="2438400"/>
              <a:ext cx="406400" cy="3040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763" y="219075"/>
              <a:ext cx="617537"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50163" y="0"/>
              <a:ext cx="1030287" cy="1570038"/>
            </a:xfrm>
            <a:prstGeom prst="rect">
              <a:avLst/>
            </a:prstGeom>
            <a:noFill/>
          </p:spPr>
          <p:txBody>
            <a:bodyPr>
              <a:spAutoFit/>
            </a:bodyPr>
            <a:lstStyle/>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rPr>
                <a:t>3%</a:t>
              </a:r>
            </a:p>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rPr>
                <a:t>2%</a:t>
              </a:r>
            </a:p>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rPr>
                <a:t>1%</a:t>
              </a:r>
            </a:p>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rPr>
                <a:t>0</a:t>
              </a:r>
            </a:p>
          </p:txBody>
        </p:sp>
      </p:grpSp>
      <p:sp>
        <p:nvSpPr>
          <p:cNvPr id="2068" name="TextBox 9"/>
          <p:cNvSpPr txBox="1">
            <a:spLocks noChangeArrowheads="1"/>
          </p:cNvSpPr>
          <p:nvPr/>
        </p:nvSpPr>
        <p:spPr bwMode="auto">
          <a:xfrm>
            <a:off x="5975350" y="3786188"/>
            <a:ext cx="159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000000"/>
                </a:solidFill>
                <a:latin typeface="Arial" panose="020B0604020202020204" pitchFamily="34" charset="0"/>
              </a:rPr>
              <a:t>crystal in loop</a:t>
            </a:r>
          </a:p>
        </p:txBody>
      </p:sp>
      <p:grpSp>
        <p:nvGrpSpPr>
          <p:cNvPr id="3263509" name="Group 21"/>
          <p:cNvGrpSpPr>
            <a:grpSpLocks/>
          </p:cNvGrpSpPr>
          <p:nvPr/>
        </p:nvGrpSpPr>
        <p:grpSpPr bwMode="auto">
          <a:xfrm flipH="1">
            <a:off x="4441825" y="4859338"/>
            <a:ext cx="2209800" cy="1905000"/>
            <a:chOff x="1527" y="3120"/>
            <a:chExt cx="1392" cy="1200"/>
          </a:xfrm>
        </p:grpSpPr>
        <p:sp>
          <p:nvSpPr>
            <p:cNvPr id="2077" name="Rectangle 22"/>
            <p:cNvSpPr>
              <a:spLocks noChangeArrowheads="1"/>
            </p:cNvSpPr>
            <p:nvPr/>
          </p:nvSpPr>
          <p:spPr bwMode="auto">
            <a:xfrm>
              <a:off x="1527" y="3120"/>
              <a:ext cx="1392" cy="1200"/>
            </a:xfrm>
            <a:prstGeom prst="rect">
              <a:avLst/>
            </a:prstGeom>
            <a:solidFill>
              <a:srgbClr val="CC735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735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dirty="0" smtClean="0">
                <a:solidFill>
                  <a:srgbClr val="000000"/>
                </a:solidFill>
                <a:latin typeface="Arial" panose="020B0604020202020204" pitchFamily="34" charset="0"/>
              </a:endParaRPr>
            </a:p>
          </p:txBody>
        </p:sp>
        <p:sp>
          <p:nvSpPr>
            <p:cNvPr id="2078" name="Text Box 23"/>
            <p:cNvSpPr txBox="1">
              <a:spLocks noChangeArrowheads="1"/>
            </p:cNvSpPr>
            <p:nvPr/>
          </p:nvSpPr>
          <p:spPr bwMode="auto">
            <a:xfrm>
              <a:off x="1681" y="3273"/>
              <a:ext cx="919"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3200" b="1" dirty="0" smtClean="0">
                  <a:solidFill>
                    <a:srgbClr val="000000"/>
                  </a:solidFill>
                  <a:latin typeface="Arial" panose="020B0604020202020204" pitchFamily="34" charset="0"/>
                </a:rPr>
                <a:t>Cu foil</a:t>
              </a:r>
            </a:p>
          </p:txBody>
        </p:sp>
      </p:grpSp>
      <p:grpSp>
        <p:nvGrpSpPr>
          <p:cNvPr id="8" name="Group 7"/>
          <p:cNvGrpSpPr/>
          <p:nvPr/>
        </p:nvGrpSpPr>
        <p:grpSpPr>
          <a:xfrm>
            <a:off x="5808663" y="5072063"/>
            <a:ext cx="3048000" cy="1200150"/>
            <a:chOff x="5808663" y="5072063"/>
            <a:chExt cx="3048000" cy="1200150"/>
          </a:xfrm>
        </p:grpSpPr>
        <p:sp>
          <p:nvSpPr>
            <p:cNvPr id="2066" name="TextBox 35"/>
            <p:cNvSpPr txBox="1">
              <a:spLocks noChangeArrowheads="1"/>
            </p:cNvSpPr>
            <p:nvPr/>
          </p:nvSpPr>
          <p:spPr bwMode="auto">
            <a:xfrm>
              <a:off x="6772275" y="5072063"/>
              <a:ext cx="2084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b="1" dirty="0" smtClean="0">
                  <a:solidFill>
                    <a:srgbClr val="006600"/>
                  </a:solidFill>
                  <a:latin typeface="Arial" panose="020B0604020202020204" pitchFamily="34" charset="0"/>
                </a:rPr>
                <a:t>X-ray excited</a:t>
              </a:r>
            </a:p>
            <a:p>
              <a:pPr eaLnBrk="1" fontAlgn="base" hangingPunct="1">
                <a:spcBef>
                  <a:spcPct val="0"/>
                </a:spcBef>
                <a:spcAft>
                  <a:spcPct val="0"/>
                </a:spcAft>
              </a:pPr>
              <a:r>
                <a:rPr lang="en-US" altLang="en-US" sz="2400" b="1" dirty="0" smtClean="0">
                  <a:solidFill>
                    <a:srgbClr val="006600"/>
                  </a:solidFill>
                  <a:latin typeface="Arial" panose="020B0604020202020204" pitchFamily="34" charset="0"/>
                </a:rPr>
                <a:t>fluorescent</a:t>
              </a:r>
            </a:p>
            <a:p>
              <a:pPr eaLnBrk="1" fontAlgn="base" hangingPunct="1">
                <a:spcBef>
                  <a:spcPct val="0"/>
                </a:spcBef>
                <a:spcAft>
                  <a:spcPct val="0"/>
                </a:spcAft>
              </a:pPr>
              <a:r>
                <a:rPr lang="en-US" altLang="en-US" sz="2400" b="1" dirty="0" smtClean="0">
                  <a:solidFill>
                    <a:srgbClr val="006600"/>
                  </a:solidFill>
                  <a:latin typeface="Arial" panose="020B0604020202020204" pitchFamily="34" charset="0"/>
                </a:rPr>
                <a:t>X-ray source</a:t>
              </a:r>
            </a:p>
          </p:txBody>
        </p:sp>
        <p:cxnSp>
          <p:nvCxnSpPr>
            <p:cNvPr id="37" name="Straight Arrow Connector 36"/>
            <p:cNvCxnSpPr>
              <a:stCxn id="2066" idx="1"/>
            </p:cNvCxnSpPr>
            <p:nvPr/>
          </p:nvCxnSpPr>
          <p:spPr>
            <a:xfrm flipH="1">
              <a:off x="5808663" y="5672138"/>
              <a:ext cx="963612" cy="239712"/>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5360988" y="6149975"/>
            <a:ext cx="1797050" cy="582613"/>
            <a:chOff x="5360988" y="6149975"/>
            <a:chExt cx="1797050" cy="582613"/>
          </a:xfrm>
        </p:grpSpPr>
        <p:sp>
          <p:nvSpPr>
            <p:cNvPr id="3263512" name="AutoShape 24"/>
            <p:cNvSpPr>
              <a:spLocks noChangeArrowheads="1"/>
            </p:cNvSpPr>
            <p:nvPr/>
          </p:nvSpPr>
          <p:spPr bwMode="auto">
            <a:xfrm rot="7602949" flipH="1">
              <a:off x="6026150" y="5600701"/>
              <a:ext cx="466725" cy="1797050"/>
            </a:xfrm>
            <a:custGeom>
              <a:avLst/>
              <a:gdLst>
                <a:gd name="T0" fmla="*/ 408384 w 21600"/>
                <a:gd name="T1" fmla="*/ 898525 h 21600"/>
                <a:gd name="T2" fmla="*/ 233363 w 21600"/>
                <a:gd name="T3" fmla="*/ 1797050 h 21600"/>
                <a:gd name="T4" fmla="*/ 58341 w 21600"/>
                <a:gd name="T5" fmla="*/ 898525 h 21600"/>
                <a:gd name="T6" fmla="*/ 23336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2060" name="Text Box 34"/>
            <p:cNvSpPr txBox="1">
              <a:spLocks noChangeArrowheads="1"/>
            </p:cNvSpPr>
            <p:nvPr/>
          </p:nvSpPr>
          <p:spPr bwMode="auto">
            <a:xfrm rot="2046076">
              <a:off x="5446713" y="6149975"/>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000000"/>
                  </a:solidFill>
                  <a:latin typeface="Arial" panose="020B0604020202020204" pitchFamily="34" charset="0"/>
                </a:rPr>
                <a:t>x-ray beam</a:t>
              </a:r>
            </a:p>
          </p:txBody>
        </p:sp>
      </p:grpSp>
      <p:sp>
        <p:nvSpPr>
          <p:cNvPr id="9" name="TextBox 8"/>
          <p:cNvSpPr txBox="1"/>
          <p:nvPr/>
        </p:nvSpPr>
        <p:spPr>
          <a:xfrm>
            <a:off x="0" y="0"/>
            <a:ext cx="4203395" cy="1384995"/>
          </a:xfrm>
          <a:prstGeom prst="rect">
            <a:avLst/>
          </a:prstGeom>
          <a:noFill/>
        </p:spPr>
        <p:txBody>
          <a:bodyPr wrap="none" rtlCol="0">
            <a:spAutoFit/>
          </a:bodyPr>
          <a:lstStyle/>
          <a:p>
            <a:r>
              <a:rPr lang="en-US" sz="2800" dirty="0" smtClean="0">
                <a:solidFill>
                  <a:srgbClr val="9BBB59">
                    <a:lumMod val="75000"/>
                  </a:srgbClr>
                </a:solidFill>
                <a:latin typeface="Arial" panose="020B0604020202020204" pitchFamily="34" charset="0"/>
                <a:cs typeface="Arial" panose="020B0604020202020204" pitchFamily="34" charset="0"/>
              </a:rPr>
              <a:t>C</a:t>
            </a:r>
            <a:r>
              <a:rPr lang="en-US" sz="2800" dirty="0" smtClean="0">
                <a:solidFill>
                  <a:prstClr val="black"/>
                </a:solidFill>
                <a:latin typeface="Arial" panose="020B0604020202020204" pitchFamily="34" charset="0"/>
                <a:cs typeface="Arial" panose="020B0604020202020204" pitchFamily="34" charset="0"/>
              </a:rPr>
              <a:t>one-</a:t>
            </a:r>
            <a:r>
              <a:rPr lang="en-US" sz="2800" dirty="0" smtClean="0">
                <a:solidFill>
                  <a:srgbClr val="9BBB59">
                    <a:lumMod val="75000"/>
                  </a:srgbClr>
                </a:solidFill>
                <a:latin typeface="Arial" panose="020B0604020202020204" pitchFamily="34" charset="0"/>
                <a:cs typeface="Arial" panose="020B0604020202020204" pitchFamily="34" charset="0"/>
              </a:rPr>
              <a:t>B</a:t>
            </a:r>
            <a:r>
              <a:rPr lang="en-US" sz="2800" dirty="0" smtClean="0">
                <a:solidFill>
                  <a:prstClr val="black"/>
                </a:solidFill>
                <a:latin typeface="Arial" panose="020B0604020202020204" pitchFamily="34" charset="0"/>
                <a:cs typeface="Arial" panose="020B0604020202020204" pitchFamily="34" charset="0"/>
              </a:rPr>
              <a:t>eam </a:t>
            </a:r>
            <a:r>
              <a:rPr lang="en-US" sz="2800" dirty="0" smtClean="0">
                <a:solidFill>
                  <a:srgbClr val="9BBB59">
                    <a:lumMod val="75000"/>
                  </a:srgbClr>
                </a:solidFill>
                <a:latin typeface="Arial" panose="020B0604020202020204" pitchFamily="34" charset="0"/>
                <a:cs typeface="Arial" panose="020B0604020202020204" pitchFamily="34" charset="0"/>
              </a:rPr>
              <a:t>O</a:t>
            </a:r>
            <a:r>
              <a:rPr lang="en-US" sz="2800" dirty="0" smtClean="0">
                <a:solidFill>
                  <a:prstClr val="black"/>
                </a:solidFill>
                <a:latin typeface="Arial" panose="020B0604020202020204" pitchFamily="34" charset="0"/>
                <a:cs typeface="Arial" panose="020B0604020202020204" pitchFamily="34" charset="0"/>
              </a:rPr>
              <a:t>nline </a:t>
            </a:r>
            <a:r>
              <a:rPr lang="en-US" sz="2800" dirty="0" smtClean="0">
                <a:solidFill>
                  <a:srgbClr val="9BBB59">
                    <a:lumMod val="75000"/>
                  </a:srgbClr>
                </a:solidFill>
                <a:latin typeface="Arial" panose="020B0604020202020204" pitchFamily="34" charset="0"/>
                <a:cs typeface="Arial" panose="020B0604020202020204" pitchFamily="34" charset="0"/>
              </a:rPr>
              <a:t>X</a:t>
            </a:r>
            <a:r>
              <a:rPr lang="en-US" sz="2800" dirty="0" smtClean="0">
                <a:solidFill>
                  <a:prstClr val="black"/>
                </a:solidFill>
                <a:latin typeface="Arial" panose="020B0604020202020204" pitchFamily="34" charset="0"/>
                <a:cs typeface="Arial" panose="020B0604020202020204" pitchFamily="34" charset="0"/>
              </a:rPr>
              <a:t>-ray</a:t>
            </a:r>
          </a:p>
          <a:p>
            <a:r>
              <a:rPr lang="en-US" sz="2800" dirty="0" smtClean="0">
                <a:solidFill>
                  <a:srgbClr val="9BBB59">
                    <a:lumMod val="75000"/>
                  </a:srgbClr>
                </a:solidFill>
                <a:latin typeface="Arial" panose="020B0604020202020204" pitchFamily="34" charset="0"/>
                <a:cs typeface="Arial" panose="020B0604020202020204" pitchFamily="34" charset="0"/>
              </a:rPr>
              <a:t>A</a:t>
            </a:r>
            <a:r>
              <a:rPr lang="en-US" sz="2800" dirty="0" smtClean="0">
                <a:solidFill>
                  <a:prstClr val="black"/>
                </a:solidFill>
                <a:latin typeface="Arial" panose="020B0604020202020204" pitchFamily="34" charset="0"/>
                <a:cs typeface="Arial" panose="020B0604020202020204" pitchFamily="34" charset="0"/>
              </a:rPr>
              <a:t>bsorption </a:t>
            </a:r>
            <a:r>
              <a:rPr lang="en-US" sz="2800" dirty="0" smtClean="0">
                <a:solidFill>
                  <a:srgbClr val="9BBB59">
                    <a:lumMod val="75000"/>
                  </a:srgbClr>
                </a:solidFill>
                <a:latin typeface="Arial" panose="020B0604020202020204" pitchFamily="34" charset="0"/>
                <a:cs typeface="Arial" panose="020B0604020202020204" pitchFamily="34" charset="0"/>
              </a:rPr>
              <a:t>R</a:t>
            </a:r>
            <a:r>
              <a:rPr lang="en-US" sz="2800" dirty="0" smtClean="0">
                <a:solidFill>
                  <a:prstClr val="black"/>
                </a:solidFill>
                <a:latin typeface="Arial" panose="020B0604020202020204" pitchFamily="34" charset="0"/>
                <a:cs typeface="Arial" panose="020B0604020202020204" pitchFamily="34" charset="0"/>
              </a:rPr>
              <a:t>adiography</a:t>
            </a:r>
          </a:p>
          <a:p>
            <a:r>
              <a:rPr lang="en-US" sz="2800" dirty="0" smtClean="0">
                <a:solidFill>
                  <a:prstClr val="black"/>
                </a:solidFill>
                <a:latin typeface="Arial" panose="020B0604020202020204" pitchFamily="34" charset="0"/>
                <a:cs typeface="Arial" panose="020B0604020202020204" pitchFamily="34" charset="0"/>
              </a:rPr>
              <a:t>(</a:t>
            </a:r>
            <a:r>
              <a:rPr lang="en-US" sz="2800" dirty="0" smtClean="0">
                <a:solidFill>
                  <a:srgbClr val="9BBB59">
                    <a:lumMod val="75000"/>
                  </a:srgbClr>
                </a:solidFill>
                <a:latin typeface="Arial" panose="020B0604020202020204" pitchFamily="34" charset="0"/>
                <a:cs typeface="Arial" panose="020B0604020202020204" pitchFamily="34" charset="0"/>
              </a:rPr>
              <a:t>CBOXAR</a:t>
            </a:r>
            <a:r>
              <a:rPr lang="en-US" sz="2800" dirty="0" smtClean="0">
                <a:solidFill>
                  <a:prstClr val="black"/>
                </a:solidFill>
                <a:latin typeface="Arial" panose="020B0604020202020204" pitchFamily="34" charset="0"/>
                <a:cs typeface="Arial" panose="020B0604020202020204" pitchFamily="34" charset="0"/>
              </a:rPr>
              <a:t>)</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208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6350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26350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635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350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sp>
        <p:nvSpPr>
          <p:cNvPr id="35" name="Oval 34"/>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a:stCxn id="33" idx="2"/>
            <a:endCxn id="47" idx="0"/>
          </p:cNvCxnSpPr>
          <p:nvPr/>
        </p:nvCxnSpPr>
        <p:spPr>
          <a:xfrm flipH="1">
            <a:off x="1995730" y="4152900"/>
            <a:ext cx="1035974" cy="535215"/>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48" idx="0"/>
            <a:endCxn id="33" idx="4"/>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sp>
        <p:nvSpPr>
          <p:cNvPr id="325" name="Freeform 324"/>
          <p:cNvSpPr/>
          <p:nvPr/>
        </p:nvSpPr>
        <p:spPr>
          <a:xfrm>
            <a:off x="2540001" y="4876800"/>
            <a:ext cx="602824" cy="259598"/>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Lst>
            <a:ahLst/>
            <a:cxnLst>
              <a:cxn ang="0">
                <a:pos x="connsiteX0" y="connsiteY0"/>
              </a:cxn>
              <a:cxn ang="0">
                <a:pos x="connsiteX1" y="connsiteY1"/>
              </a:cxn>
              <a:cxn ang="0">
                <a:pos x="connsiteX2" y="connsiteY2"/>
              </a:cxn>
            </a:cxnLst>
            <a:rect l="l" t="t" r="r" b="b"/>
            <a:pathLst>
              <a:path w="2255080" h="499902">
                <a:moveTo>
                  <a:pt x="0" y="11179"/>
                </a:moveTo>
                <a:cubicBezTo>
                  <a:pt x="441671" y="-16465"/>
                  <a:pt x="1240534" y="6450"/>
                  <a:pt x="1616381" y="87904"/>
                </a:cubicBezTo>
                <a:cubicBezTo>
                  <a:pt x="1992228" y="169358"/>
                  <a:pt x="2056055" y="362569"/>
                  <a:pt x="2255080" y="499902"/>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93" name="Freeform 392"/>
          <p:cNvSpPr/>
          <p:nvPr/>
        </p:nvSpPr>
        <p:spPr>
          <a:xfrm>
            <a:off x="4049488" y="5677280"/>
            <a:ext cx="1944972" cy="24454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 name="connsiteX0" fmla="*/ 0 w 10480"/>
              <a:gd name="connsiteY0" fmla="*/ 10446 h 20446"/>
              <a:gd name="connsiteX1" fmla="*/ 10480 w 10480"/>
              <a:gd name="connsiteY1" fmla="*/ 704 h 20446"/>
              <a:gd name="connsiteX2" fmla="*/ 10000 w 10480"/>
              <a:gd name="connsiteY2" fmla="*/ 20446 h 20446"/>
              <a:gd name="connsiteX0" fmla="*/ 0 w 11409"/>
              <a:gd name="connsiteY0" fmla="*/ 10069 h 20069"/>
              <a:gd name="connsiteX1" fmla="*/ 10480 w 11409"/>
              <a:gd name="connsiteY1" fmla="*/ 327 h 20069"/>
              <a:gd name="connsiteX2" fmla="*/ 11058 w 11409"/>
              <a:gd name="connsiteY2" fmla="*/ 12907 h 20069"/>
              <a:gd name="connsiteX3" fmla="*/ 10000 w 11409"/>
              <a:gd name="connsiteY3" fmla="*/ 20069 h 20069"/>
              <a:gd name="connsiteX0" fmla="*/ 0 w 11409"/>
              <a:gd name="connsiteY0" fmla="*/ 10069 h 12907"/>
              <a:gd name="connsiteX1" fmla="*/ 10480 w 11409"/>
              <a:gd name="connsiteY1" fmla="*/ 327 h 12907"/>
              <a:gd name="connsiteX2" fmla="*/ 11058 w 11409"/>
              <a:gd name="connsiteY2" fmla="*/ 12907 h 12907"/>
              <a:gd name="connsiteX0" fmla="*/ 0 w 11111"/>
              <a:gd name="connsiteY0" fmla="*/ 11104 h 13942"/>
              <a:gd name="connsiteX1" fmla="*/ 10480 w 11111"/>
              <a:gd name="connsiteY1" fmla="*/ 1362 h 13942"/>
              <a:gd name="connsiteX2" fmla="*/ 11058 w 11111"/>
              <a:gd name="connsiteY2" fmla="*/ 13942 h 13942"/>
              <a:gd name="connsiteX0" fmla="*/ 0 w 11222"/>
              <a:gd name="connsiteY0" fmla="*/ 10069 h 12907"/>
              <a:gd name="connsiteX1" fmla="*/ 10480 w 11222"/>
              <a:gd name="connsiteY1" fmla="*/ 327 h 12907"/>
              <a:gd name="connsiteX2" fmla="*/ 11058 w 11222"/>
              <a:gd name="connsiteY2" fmla="*/ 12907 h 12907"/>
              <a:gd name="connsiteX0" fmla="*/ 0 w 11058"/>
              <a:gd name="connsiteY0" fmla="*/ 8050 h 10888"/>
              <a:gd name="connsiteX1" fmla="*/ 8368 w 11058"/>
              <a:gd name="connsiteY1" fmla="*/ 372 h 10888"/>
              <a:gd name="connsiteX2" fmla="*/ 11058 w 11058"/>
              <a:gd name="connsiteY2" fmla="*/ 10888 h 10888"/>
              <a:gd name="connsiteX0" fmla="*/ 0 w 11058"/>
              <a:gd name="connsiteY0" fmla="*/ 7678 h 10516"/>
              <a:gd name="connsiteX1" fmla="*/ 8368 w 11058"/>
              <a:gd name="connsiteY1" fmla="*/ 0 h 10516"/>
              <a:gd name="connsiteX2" fmla="*/ 11058 w 11058"/>
              <a:gd name="connsiteY2" fmla="*/ 10516 h 10516"/>
              <a:gd name="connsiteX0" fmla="*/ 0 w 11058"/>
              <a:gd name="connsiteY0" fmla="*/ 7804 h 10642"/>
              <a:gd name="connsiteX1" fmla="*/ 8368 w 11058"/>
              <a:gd name="connsiteY1" fmla="*/ 126 h 10642"/>
              <a:gd name="connsiteX2" fmla="*/ 11058 w 11058"/>
              <a:gd name="connsiteY2" fmla="*/ 10642 h 10642"/>
              <a:gd name="connsiteX0" fmla="*/ 0 w 11058"/>
              <a:gd name="connsiteY0" fmla="*/ 8318 h 11156"/>
              <a:gd name="connsiteX1" fmla="*/ 8368 w 11058"/>
              <a:gd name="connsiteY1" fmla="*/ 640 h 11156"/>
              <a:gd name="connsiteX2" fmla="*/ 11058 w 11058"/>
              <a:gd name="connsiteY2" fmla="*/ 11156 h 11156"/>
            </a:gdLst>
            <a:ahLst/>
            <a:cxnLst>
              <a:cxn ang="0">
                <a:pos x="connsiteX0" y="connsiteY0"/>
              </a:cxn>
              <a:cxn ang="0">
                <a:pos x="connsiteX1" y="connsiteY1"/>
              </a:cxn>
              <a:cxn ang="0">
                <a:pos x="connsiteX2" y="connsiteY2"/>
              </a:cxn>
            </a:cxnLst>
            <a:rect l="l" t="t" r="r" b="b"/>
            <a:pathLst>
              <a:path w="11058" h="11156">
                <a:moveTo>
                  <a:pt x="0" y="8318"/>
                </a:moveTo>
                <a:cubicBezTo>
                  <a:pt x="2476" y="11030"/>
                  <a:pt x="6705" y="2216"/>
                  <a:pt x="8368" y="640"/>
                </a:cubicBezTo>
                <a:cubicBezTo>
                  <a:pt x="10031" y="-936"/>
                  <a:pt x="10497" y="-353"/>
                  <a:pt x="11058" y="11156"/>
                </a:cubicBez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5" name="Group 4"/>
          <p:cNvGrpSpPr/>
          <p:nvPr/>
        </p:nvGrpSpPr>
        <p:grpSpPr>
          <a:xfrm>
            <a:off x="2960912" y="5152572"/>
            <a:ext cx="1161142" cy="1378857"/>
            <a:chOff x="2960912" y="5152572"/>
            <a:chExt cx="1161142" cy="1378857"/>
          </a:xfrm>
        </p:grpSpPr>
        <p:sp>
          <p:nvSpPr>
            <p:cNvPr id="48" name="Rounded Rectangle 47"/>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53" name="Group 2"/>
            <p:cNvGrpSpPr>
              <a:grpSpLocks noChangeAspect="1"/>
            </p:cNvGrpSpPr>
            <p:nvPr/>
          </p:nvGrpSpPr>
          <p:grpSpPr bwMode="auto">
            <a:xfrm>
              <a:off x="3122278" y="5240822"/>
              <a:ext cx="808981" cy="608436"/>
              <a:chOff x="2361" y="2283"/>
              <a:chExt cx="1388" cy="1044"/>
            </a:xfrm>
          </p:grpSpPr>
          <p:grpSp>
            <p:nvGrpSpPr>
              <p:cNvPr id="54" name="Group 3"/>
              <p:cNvGrpSpPr>
                <a:grpSpLocks noChangeAspect="1"/>
              </p:cNvGrpSpPr>
              <p:nvPr/>
            </p:nvGrpSpPr>
            <p:grpSpPr bwMode="auto">
              <a:xfrm>
                <a:off x="2361" y="2283"/>
                <a:ext cx="1388" cy="1044"/>
                <a:chOff x="3648" y="2088"/>
                <a:chExt cx="1388" cy="1044"/>
              </a:xfrm>
            </p:grpSpPr>
            <p:sp>
              <p:nvSpPr>
                <p:cNvPr id="61"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62" name="Picture 5"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 name="Group 6"/>
              <p:cNvGrpSpPr>
                <a:grpSpLocks noChangeAspect="1"/>
              </p:cNvGrpSpPr>
              <p:nvPr/>
            </p:nvGrpSpPr>
            <p:grpSpPr bwMode="auto">
              <a:xfrm>
                <a:off x="2361" y="2283"/>
                <a:ext cx="1388" cy="1044"/>
                <a:chOff x="688" y="2552"/>
                <a:chExt cx="1388" cy="1044"/>
              </a:xfrm>
            </p:grpSpPr>
            <p:sp>
              <p:nvSpPr>
                <p:cNvPr id="56"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57" name="Picture 8"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Group 9"/>
                <p:cNvGrpSpPr>
                  <a:grpSpLocks noChangeAspect="1"/>
                </p:cNvGrpSpPr>
                <p:nvPr/>
              </p:nvGrpSpPr>
              <p:grpSpPr bwMode="auto">
                <a:xfrm>
                  <a:off x="912" y="2664"/>
                  <a:ext cx="904" cy="800"/>
                  <a:chOff x="3640" y="440"/>
                  <a:chExt cx="904" cy="800"/>
                </a:xfrm>
              </p:grpSpPr>
              <p:sp>
                <p:nvSpPr>
                  <p:cNvPr id="59"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60"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grpSp>
        <p:nvGrpSpPr>
          <p:cNvPr id="7" name="Group 6"/>
          <p:cNvGrpSpPr/>
          <p:nvPr/>
        </p:nvGrpSpPr>
        <p:grpSpPr>
          <a:xfrm>
            <a:off x="1378889" y="4688115"/>
            <a:ext cx="1233681" cy="1484085"/>
            <a:chOff x="1378889" y="4688115"/>
            <a:chExt cx="1233681" cy="1484085"/>
          </a:xfrm>
        </p:grpSpPr>
        <p:sp>
          <p:nvSpPr>
            <p:cNvPr id="47" name="Rounded Rectangle 46"/>
            <p:cNvSpPr/>
            <p:nvPr/>
          </p:nvSpPr>
          <p:spPr>
            <a:xfrm>
              <a:off x="1378889" y="4688115"/>
              <a:ext cx="1233681" cy="14840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endParaRPr lang="en-US" sz="1600" b="1" dirty="0" smtClean="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CBOXAR</a:t>
              </a:r>
            </a:p>
            <a:p>
              <a:pPr algn="ctr"/>
              <a:r>
                <a:rPr lang="en-US" sz="1600" b="1" dirty="0" smtClean="0">
                  <a:solidFill>
                    <a:srgbClr val="C00000"/>
                  </a:solidFill>
                  <a:latin typeface="Arial" panose="020B0604020202020204" pitchFamily="34" charset="0"/>
                  <a:cs typeface="Arial" panose="020B0604020202020204" pitchFamily="34" charset="0"/>
                </a:rPr>
                <a:t>&amp; raster</a:t>
              </a:r>
            </a:p>
          </p:txBody>
        </p:sp>
        <p:pic>
          <p:nvPicPr>
            <p:cNvPr id="67"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l="18446" t="16588"/>
            <a:stretch>
              <a:fillRect/>
            </a:stretch>
          </p:blipFill>
          <p:spPr bwMode="auto">
            <a:xfrm>
              <a:off x="1501549" y="4789714"/>
              <a:ext cx="1009423" cy="6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4983" name="Picture 7"/>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615544" y="4702628"/>
            <a:ext cx="1059542" cy="899885"/>
            <a:chOff x="4180115" y="4528457"/>
            <a:chExt cx="1059542" cy="899885"/>
          </a:xfrm>
        </p:grpSpPr>
        <p:sp>
          <p:nvSpPr>
            <p:cNvPr id="341" name="Rounded Rectangle 340"/>
            <p:cNvSpPr/>
            <p:nvPr/>
          </p:nvSpPr>
          <p:spPr>
            <a:xfrm>
              <a:off x="4180115" y="4528457"/>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2725659945"/>
                </p:ext>
              </p:extLst>
            </p:nvPr>
          </p:nvGraphicFramePr>
          <p:xfrm>
            <a:off x="4303034" y="4578803"/>
            <a:ext cx="769242" cy="530225"/>
          </p:xfrm>
          <a:graphic>
            <a:graphicData uri="http://schemas.openxmlformats.org/presentationml/2006/ole">
              <mc:AlternateContent xmlns:mc="http://schemas.openxmlformats.org/markup-compatibility/2006">
                <mc:Choice xmlns:v="urn:schemas-microsoft-com:vml" Requires="v">
                  <p:oleObj spid="_x0000_s47134" name="Chart" r:id="rId9" imgW="7115101" imgH="4914951" progId="MSGraph.Chart.8">
                    <p:embed followColorScheme="full"/>
                  </p:oleObj>
                </mc:Choice>
                <mc:Fallback>
                  <p:oleObj name="Chart" r:id="rId9" imgW="7115101" imgH="4914951" progId="MSGraph.Chart.8">
                    <p:embed followColorScheme="full"/>
                    <p:pic>
                      <p:nvPicPr>
                        <p:cNvPr id="0" name=""/>
                        <p:cNvPicPr>
                          <a:picLocks noChangeAspect="1" noChangeArrowheads="1"/>
                        </p:cNvPicPr>
                        <p:nvPr/>
                      </p:nvPicPr>
                      <p:blipFill>
                        <a:blip r:embed="rId10"/>
                        <a:srcRect/>
                        <a:stretch>
                          <a:fillRect/>
                        </a:stretch>
                      </p:blipFill>
                      <p:spPr bwMode="auto">
                        <a:xfrm>
                          <a:off x="4303034" y="4578803"/>
                          <a:ext cx="769242" cy="530225"/>
                        </a:xfrm>
                        <a:prstGeom prst="rect">
                          <a:avLst/>
                        </a:prstGeom>
                        <a:noFill/>
                        <a:ln>
                          <a:noFill/>
                        </a:ln>
                        <a:effectLst/>
                      </p:spPr>
                    </p:pic>
                  </p:oleObj>
                </mc:Fallback>
              </mc:AlternateContent>
            </a:graphicData>
          </a:graphic>
        </p:graphicFrame>
      </p:grpSp>
      <p:sp>
        <p:nvSpPr>
          <p:cNvPr id="42" name="Freeform 41"/>
          <p:cNvSpPr/>
          <p:nvPr/>
        </p:nvSpPr>
        <p:spPr>
          <a:xfrm>
            <a:off x="4055536" y="5906332"/>
            <a:ext cx="3666789" cy="878885"/>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 name="connsiteX0" fmla="*/ 0 w 3090292"/>
              <a:gd name="connsiteY0" fmla="*/ 520020 h 833163"/>
              <a:gd name="connsiteX1" fmla="*/ 1987548 w 3090292"/>
              <a:gd name="connsiteY1" fmla="*/ 819879 h 833163"/>
              <a:gd name="connsiteX2" fmla="*/ 3090292 w 3090292"/>
              <a:gd name="connsiteY2" fmla="*/ 0 h 833163"/>
              <a:gd name="connsiteX0" fmla="*/ 0 w 3090292"/>
              <a:gd name="connsiteY0" fmla="*/ 544003 h 857146"/>
              <a:gd name="connsiteX1" fmla="*/ 1987548 w 3090292"/>
              <a:gd name="connsiteY1" fmla="*/ 843862 h 857146"/>
              <a:gd name="connsiteX2" fmla="*/ 3090292 w 3090292"/>
              <a:gd name="connsiteY2" fmla="*/ 23983 h 857146"/>
              <a:gd name="connsiteX0" fmla="*/ 0 w 3090292"/>
              <a:gd name="connsiteY0" fmla="*/ 520020 h 825473"/>
              <a:gd name="connsiteX1" fmla="*/ 1987548 w 3090292"/>
              <a:gd name="connsiteY1" fmla="*/ 819879 h 825473"/>
              <a:gd name="connsiteX2" fmla="*/ 2575923 w 3090292"/>
              <a:gd name="connsiteY2" fmla="*/ 658770 h 825473"/>
              <a:gd name="connsiteX3" fmla="*/ 3090292 w 3090292"/>
              <a:gd name="connsiteY3" fmla="*/ 0 h 825473"/>
              <a:gd name="connsiteX0" fmla="*/ 0 w 3090292"/>
              <a:gd name="connsiteY0" fmla="*/ 607225 h 912678"/>
              <a:gd name="connsiteX1" fmla="*/ 1987548 w 3090292"/>
              <a:gd name="connsiteY1" fmla="*/ 907084 h 912678"/>
              <a:gd name="connsiteX2" fmla="*/ 2575923 w 3090292"/>
              <a:gd name="connsiteY2" fmla="*/ 745975 h 912678"/>
              <a:gd name="connsiteX3" fmla="*/ 3090292 w 3090292"/>
              <a:gd name="connsiteY3" fmla="*/ 87205 h 912678"/>
              <a:gd name="connsiteX0" fmla="*/ 0 w 3090292"/>
              <a:gd name="connsiteY0" fmla="*/ 573432 h 878885"/>
              <a:gd name="connsiteX1" fmla="*/ 1987548 w 3090292"/>
              <a:gd name="connsiteY1" fmla="*/ 873291 h 878885"/>
              <a:gd name="connsiteX2" fmla="*/ 2575923 w 3090292"/>
              <a:gd name="connsiteY2" fmla="*/ 712182 h 878885"/>
              <a:gd name="connsiteX3" fmla="*/ 3090292 w 3090292"/>
              <a:gd name="connsiteY3" fmla="*/ 53412 h 878885"/>
            </a:gdLst>
            <a:ahLst/>
            <a:cxnLst>
              <a:cxn ang="0">
                <a:pos x="connsiteX0" y="connsiteY0"/>
              </a:cxn>
              <a:cxn ang="0">
                <a:pos x="connsiteX1" y="connsiteY1"/>
              </a:cxn>
              <a:cxn ang="0">
                <a:pos x="connsiteX2" y="connsiteY2"/>
              </a:cxn>
              <a:cxn ang="0">
                <a:pos x="connsiteX3" y="connsiteY3"/>
              </a:cxn>
            </a:cxnLst>
            <a:rect l="l" t="t" r="r" b="b"/>
            <a:pathLst>
              <a:path w="3090292" h="878885">
                <a:moveTo>
                  <a:pt x="0" y="573432"/>
                </a:moveTo>
                <a:cubicBezTo>
                  <a:pt x="449673" y="595008"/>
                  <a:pt x="1558228" y="850166"/>
                  <a:pt x="1987548" y="873291"/>
                </a:cubicBezTo>
                <a:cubicBezTo>
                  <a:pt x="2416868" y="896416"/>
                  <a:pt x="2392132" y="848829"/>
                  <a:pt x="2575923" y="712182"/>
                </a:cubicBezTo>
                <a:cubicBezTo>
                  <a:pt x="2759714" y="575536"/>
                  <a:pt x="2700794" y="-209327"/>
                  <a:pt x="3090292" y="53412"/>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43" name="Straight Arrow Connector 42"/>
          <p:cNvCxnSpPr>
            <a:stCxn id="341" idx="3"/>
          </p:cNvCxnSpPr>
          <p:nvPr/>
        </p:nvCxnSpPr>
        <p:spPr>
          <a:xfrm>
            <a:off x="5675086" y="5152571"/>
            <a:ext cx="2083052" cy="796569"/>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3963527">
            <a:off x="5745922" y="5334872"/>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spTree>
    <p:extLst>
      <p:ext uri="{BB962C8B-B14F-4D97-AF65-F5344CB8AC3E}">
        <p14:creationId xmlns:p14="http://schemas.microsoft.com/office/powerpoint/2010/main" val="2097480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13943" y="2496457"/>
            <a:ext cx="1190171" cy="1001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686" y="1915886"/>
            <a:ext cx="2424062" cy="954107"/>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Membrane </a:t>
            </a:r>
          </a:p>
          <a:p>
            <a:r>
              <a:rPr lang="en-US" sz="2800" dirty="0" smtClean="0">
                <a:solidFill>
                  <a:prstClr val="black"/>
                </a:solidFill>
                <a:latin typeface="Arial" panose="020B0604020202020204" pitchFamily="34" charset="0"/>
                <a:cs typeface="Arial" panose="020B0604020202020204" pitchFamily="34" charset="0"/>
              </a:rPr>
              <a:t>protein crystal</a:t>
            </a:r>
            <a:endParaRPr lang="en-US" sz="2800" dirty="0">
              <a:solidFill>
                <a:prstClr val="black"/>
              </a:solidFill>
              <a:latin typeface="Arial" panose="020B0604020202020204" pitchFamily="34" charset="0"/>
              <a:cs typeface="Arial" panose="020B0604020202020204" pitchFamily="34" charset="0"/>
            </a:endParaRPr>
          </a:p>
        </p:txBody>
      </p:sp>
      <p:sp>
        <p:nvSpPr>
          <p:cNvPr id="16" name="Oval 15"/>
          <p:cNvSpPr/>
          <p:nvPr/>
        </p:nvSpPr>
        <p:spPr>
          <a:xfrm>
            <a:off x="1524000" y="190137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a:off x="609600" y="1828800"/>
            <a:ext cx="914400" cy="22860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1219200"/>
            <a:ext cx="2044149"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X-ray beam</a:t>
            </a:r>
            <a:endParaRPr lang="en-US" sz="2800" dirty="0">
              <a:solidFill>
                <a:prstClr val="black"/>
              </a:solidFill>
              <a:latin typeface="Arial" panose="020B0604020202020204" pitchFamily="34" charset="0"/>
              <a:cs typeface="Arial" panose="020B0604020202020204" pitchFamily="34" charset="0"/>
            </a:endParaRPr>
          </a:p>
        </p:txBody>
      </p:sp>
      <p:cxnSp>
        <p:nvCxnSpPr>
          <p:cNvPr id="20" name="Straight Arrow Connector 19"/>
          <p:cNvCxnSpPr/>
          <p:nvPr/>
        </p:nvCxnSpPr>
        <p:spPr>
          <a:xfrm flipH="1">
            <a:off x="3614057" y="1828800"/>
            <a:ext cx="957943" cy="493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1524000"/>
            <a:ext cx="644728"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ice</a:t>
            </a:r>
            <a:endParaRPr lang="en-US" sz="2800" dirty="0">
              <a:solidFill>
                <a:prstClr val="black"/>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rastering</a:t>
            </a:r>
            <a:r>
              <a:rPr lang="en-US" dirty="0" smtClean="0">
                <a:latin typeface="Arial" panose="020B0604020202020204" pitchFamily="34" charset="0"/>
                <a:cs typeface="Arial" panose="020B0604020202020204" pitchFamily="34" charset="0"/>
              </a:rPr>
              <a:t>” to find the crystal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6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grpId="0" nodeType="clickEffect">
                                  <p:stCondLst>
                                    <p:cond delay="0"/>
                                  </p:stCondLst>
                                  <p:childTnLst>
                                    <p:animMotion origin="layout" path="M 1.11111E-6 7.40741E-6 L 0.21598 7.40741E-6 L 0.21789 0.05325 L -0.03003 0.05325 L -0.03211 0.10394 L 0.29393 0.10394 L 0.3 0.15464 L -0.06215 0.15186 L -0.05816 0.21598 L 0.43386 0.20533 L 0.43177 0.26135 L -0.0401 0.2639 L -0.03402 0.31459 L 0.50591 0.31737 L 0.51389 0.36806 L 0.03195 0.35996 L 0.03386 0.4213 L 0.2 0.4132 " pathEditMode="relative" ptsTypes="AAAAAAAAAAAAAAAAAA">
                                      <p:cBhvr>
                                        <p:cTn id="14"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1143000"/>
          </a:xfrm>
        </p:spPr>
        <p:txBody>
          <a:bodyPr>
            <a:normAutofit/>
          </a:bodyPr>
          <a:lstStyle/>
          <a:p>
            <a:r>
              <a:rPr lang="en-US" dirty="0" smtClean="0"/>
              <a:t>“8-shooter” adjustable beam size</a:t>
            </a:r>
            <a:endParaRPr lang="en-US" dirty="0"/>
          </a:p>
        </p:txBody>
      </p:sp>
      <p:pic>
        <p:nvPicPr>
          <p:cNvPr id="11266" name="Picture 2" descr="C:\Users\JMHolton\AppData\Local\Temp\IMG_0010.JPG"/>
          <p:cNvPicPr>
            <a:picLocks noChangeAspect="1" noChangeArrowheads="1"/>
          </p:cNvPicPr>
          <p:nvPr/>
        </p:nvPicPr>
        <p:blipFill rotWithShape="1">
          <a:blip r:embed="rId2">
            <a:extLst>
              <a:ext uri="{28A0092B-C50C-407E-A947-70E740481C1C}">
                <a14:useLocalDpi xmlns:a14="http://schemas.microsoft.com/office/drawing/2010/main" val="0"/>
              </a:ext>
            </a:extLst>
          </a:blip>
          <a:srcRect l="54798" t="34339" r="11783" b="35277"/>
          <a:stretch/>
        </p:blipFill>
        <p:spPr bwMode="auto">
          <a:xfrm rot="10800000">
            <a:off x="4038600" y="1981200"/>
            <a:ext cx="4916855" cy="33528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317751" y="4521200"/>
            <a:ext cx="1670049" cy="203200"/>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4" name="Oval 3"/>
          <p:cNvSpPr/>
          <p:nvPr/>
        </p:nvSpPr>
        <p:spPr>
          <a:xfrm>
            <a:off x="1651000" y="2286000"/>
            <a:ext cx="1284051" cy="2743200"/>
          </a:xfrm>
          <a:prstGeom prst="ellipse">
            <a:avLst/>
          </a:prstGeom>
          <a:gradFill>
            <a:gsLst>
              <a:gs pos="10000">
                <a:srgbClr val="CBCBCB"/>
              </a:gs>
              <a:gs pos="12000">
                <a:srgbClr val="5F5F5F"/>
              </a:gs>
              <a:gs pos="26000">
                <a:srgbClr val="5F5F5F"/>
              </a:gs>
              <a:gs pos="42000">
                <a:schemeClr val="bg1">
                  <a:lumMod val="65000"/>
                </a:schemeClr>
              </a:gs>
              <a:gs pos="48000">
                <a:srgbClr val="B2B2B2"/>
              </a:gs>
              <a:gs pos="64000">
                <a:schemeClr val="bg1">
                  <a:lumMod val="75000"/>
                </a:schemeClr>
              </a:gs>
              <a:gs pos="90000">
                <a:srgbClr val="777777"/>
              </a:gs>
              <a:gs pos="100000">
                <a:srgbClr val="EAEAEA"/>
              </a:gs>
            </a:gsLst>
            <a:lin ang="1800000" scaled="0"/>
          </a:gradFill>
          <a:effectLst>
            <a:outerShdw dist="50800" algn="l"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 name="Oval 8"/>
          <p:cNvSpPr>
            <a:spLocks noChangeAspect="1"/>
          </p:cNvSpPr>
          <p:nvPr/>
        </p:nvSpPr>
        <p:spPr>
          <a:xfrm>
            <a:off x="1789854" y="3517521"/>
            <a:ext cx="131136" cy="28015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Oval 7"/>
          <p:cNvSpPr>
            <a:spLocks noChangeAspect="1"/>
          </p:cNvSpPr>
          <p:nvPr/>
        </p:nvSpPr>
        <p:spPr>
          <a:xfrm>
            <a:off x="1923070" y="2884251"/>
            <a:ext cx="98353" cy="21011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0" name="Oval 9"/>
          <p:cNvSpPr>
            <a:spLocks noChangeAspect="1"/>
          </p:cNvSpPr>
          <p:nvPr/>
        </p:nvSpPr>
        <p:spPr>
          <a:xfrm>
            <a:off x="1890284" y="4109936"/>
            <a:ext cx="163921" cy="35019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1" name="Oval 10"/>
          <p:cNvSpPr>
            <a:spLocks noChangeAspect="1"/>
          </p:cNvSpPr>
          <p:nvPr/>
        </p:nvSpPr>
        <p:spPr>
          <a:xfrm>
            <a:off x="2252046" y="2614312"/>
            <a:ext cx="81960" cy="17509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Oval 13"/>
          <p:cNvSpPr>
            <a:spLocks noChangeAspect="1"/>
          </p:cNvSpPr>
          <p:nvPr/>
        </p:nvSpPr>
        <p:spPr>
          <a:xfrm>
            <a:off x="2705235" y="3587561"/>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7" name="Oval 16"/>
          <p:cNvSpPr>
            <a:spLocks noChangeAspect="1"/>
          </p:cNvSpPr>
          <p:nvPr/>
        </p:nvSpPr>
        <p:spPr>
          <a:xfrm>
            <a:off x="2592319" y="2922919"/>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8" name="Oval 17"/>
          <p:cNvSpPr>
            <a:spLocks noChangeAspect="1"/>
          </p:cNvSpPr>
          <p:nvPr/>
        </p:nvSpPr>
        <p:spPr>
          <a:xfrm>
            <a:off x="2608711" y="4250015"/>
            <a:ext cx="32784" cy="7003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2" name="TextBox 31"/>
          <p:cNvSpPr txBox="1"/>
          <p:nvPr/>
        </p:nvSpPr>
        <p:spPr>
          <a:xfrm>
            <a:off x="304800" y="1600200"/>
            <a:ext cx="1418978" cy="4154984"/>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rotary </a:t>
            </a:r>
          </a:p>
          <a:p>
            <a:r>
              <a:rPr lang="en-US" sz="2400" dirty="0">
                <a:solidFill>
                  <a:prstClr val="black"/>
                </a:solidFill>
                <a:latin typeface="Arial" panose="020B0604020202020204" pitchFamily="34" charset="0"/>
                <a:cs typeface="Arial" panose="020B0604020202020204" pitchFamily="34" charset="0"/>
              </a:rPr>
              <a:t>p</a:t>
            </a:r>
            <a:r>
              <a:rPr lang="en-US" sz="2400" dirty="0" smtClean="0">
                <a:solidFill>
                  <a:prstClr val="black"/>
                </a:solidFill>
                <a:latin typeface="Arial" panose="020B0604020202020204" pitchFamily="34" charset="0"/>
                <a:cs typeface="Arial" panose="020B0604020202020204" pitchFamily="34" charset="0"/>
              </a:rPr>
              <a:t>inholes:</a:t>
            </a:r>
          </a:p>
          <a:p>
            <a:r>
              <a:rPr lang="en-US" sz="2400" dirty="0" smtClean="0">
                <a:solidFill>
                  <a:prstClr val="black"/>
                </a:solidFill>
                <a:latin typeface="Arial" panose="020B0604020202020204" pitchFamily="34" charset="0"/>
                <a:cs typeface="Arial" panose="020B0604020202020204" pitchFamily="34" charset="0"/>
              </a:rPr>
              <a:t>300</a:t>
            </a:r>
          </a:p>
          <a:p>
            <a:r>
              <a:rPr lang="en-US" sz="2400" dirty="0" smtClean="0">
                <a:solidFill>
                  <a:prstClr val="black"/>
                </a:solidFill>
                <a:latin typeface="Arial" panose="020B0604020202020204" pitchFamily="34" charset="0"/>
                <a:cs typeface="Arial" panose="020B0604020202020204" pitchFamily="34" charset="0"/>
              </a:rPr>
              <a:t>100</a:t>
            </a:r>
          </a:p>
          <a:p>
            <a:r>
              <a:rPr lang="en-US" sz="2400" dirty="0" smtClean="0">
                <a:solidFill>
                  <a:prstClr val="black"/>
                </a:solidFill>
                <a:latin typeface="Arial" panose="020B0604020202020204" pitchFamily="34" charset="0"/>
                <a:cs typeface="Arial" panose="020B0604020202020204" pitchFamily="34" charset="0"/>
              </a:rPr>
              <a:t>75</a:t>
            </a:r>
          </a:p>
          <a:p>
            <a:r>
              <a:rPr lang="en-US" sz="2400" dirty="0" smtClean="0">
                <a:solidFill>
                  <a:prstClr val="black"/>
                </a:solidFill>
                <a:latin typeface="Arial" panose="020B0604020202020204" pitchFamily="34" charset="0"/>
                <a:cs typeface="Arial" panose="020B0604020202020204" pitchFamily="34" charset="0"/>
              </a:rPr>
              <a:t>50</a:t>
            </a:r>
          </a:p>
          <a:p>
            <a:r>
              <a:rPr lang="en-US" sz="2400" dirty="0" smtClean="0">
                <a:solidFill>
                  <a:prstClr val="black"/>
                </a:solidFill>
                <a:latin typeface="Arial" panose="020B0604020202020204" pitchFamily="34" charset="0"/>
                <a:cs typeface="Arial" panose="020B0604020202020204" pitchFamily="34" charset="0"/>
              </a:rPr>
              <a:t>30</a:t>
            </a:r>
          </a:p>
          <a:p>
            <a:r>
              <a:rPr lang="en-US" sz="2400" dirty="0" smtClean="0">
                <a:solidFill>
                  <a:prstClr val="black"/>
                </a:solidFill>
                <a:latin typeface="Arial" panose="020B0604020202020204" pitchFamily="34" charset="0"/>
                <a:cs typeface="Arial" panose="020B0604020202020204" pitchFamily="34" charset="0"/>
              </a:rPr>
              <a:t>25</a:t>
            </a:r>
          </a:p>
          <a:p>
            <a:r>
              <a:rPr lang="en-US" sz="2400" dirty="0" smtClean="0">
                <a:solidFill>
                  <a:prstClr val="black"/>
                </a:solidFill>
                <a:latin typeface="Arial" panose="020B0604020202020204" pitchFamily="34" charset="0"/>
                <a:cs typeface="Arial" panose="020B0604020202020204" pitchFamily="34" charset="0"/>
              </a:rPr>
              <a:t>10</a:t>
            </a:r>
          </a:p>
          <a:p>
            <a:r>
              <a:rPr lang="en-US" sz="2400" dirty="0" smtClean="0">
                <a:solidFill>
                  <a:prstClr val="black"/>
                </a:solidFill>
                <a:latin typeface="Arial" panose="020B0604020202020204" pitchFamily="34" charset="0"/>
                <a:cs typeface="Arial" panose="020B0604020202020204" pitchFamily="34" charset="0"/>
              </a:rPr>
              <a:t>“small”</a:t>
            </a:r>
          </a:p>
          <a:p>
            <a:endParaRPr lang="en-US" sz="2400" dirty="0">
              <a:solidFill>
                <a:prstClr val="black"/>
              </a:solidFill>
              <a:latin typeface="Arial" panose="020B0604020202020204" pitchFamily="34" charset="0"/>
              <a:cs typeface="Arial" panose="020B0604020202020204" pitchFamily="34" charset="0"/>
            </a:endParaRPr>
          </a:p>
        </p:txBody>
      </p:sp>
      <p:sp>
        <p:nvSpPr>
          <p:cNvPr id="26" name="Oval 25"/>
          <p:cNvSpPr>
            <a:spLocks noChangeAspect="1"/>
          </p:cNvSpPr>
          <p:nvPr/>
        </p:nvSpPr>
        <p:spPr>
          <a:xfrm>
            <a:off x="2282823" y="4590836"/>
            <a:ext cx="22393" cy="4783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2" name="Rectangle 21"/>
          <p:cNvSpPr/>
          <p:nvPr/>
        </p:nvSpPr>
        <p:spPr>
          <a:xfrm flipH="1">
            <a:off x="125129" y="4585497"/>
            <a:ext cx="2183101" cy="60959"/>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17574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dirty="0" smtClean="0"/>
              <a:t>“The flattest thing we have ever seen” </a:t>
            </a:r>
            <a:br>
              <a:rPr lang="en-US" sz="3600" dirty="0" smtClean="0"/>
            </a:br>
            <a:endParaRPr lang="en-US" sz="2400" dirty="0"/>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t="23089"/>
          <a:stretch/>
        </p:blipFill>
        <p:spPr>
          <a:xfrm>
            <a:off x="221105" y="1169232"/>
            <a:ext cx="8428220" cy="2443397"/>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21105" y="2314463"/>
            <a:ext cx="8648763" cy="3695075"/>
          </a:xfrm>
          <a:prstGeom prst="rect">
            <a:avLst/>
          </a:prstGeom>
        </p:spPr>
      </p:pic>
      <p:sp>
        <p:nvSpPr>
          <p:cNvPr id="8" name="TextBox 7"/>
          <p:cNvSpPr txBox="1"/>
          <p:nvPr/>
        </p:nvSpPr>
        <p:spPr>
          <a:xfrm>
            <a:off x="2853779" y="2539314"/>
            <a:ext cx="4014240" cy="954107"/>
          </a:xfrm>
          <a:prstGeom prst="rect">
            <a:avLst/>
          </a:prstGeom>
          <a:solidFill>
            <a:schemeClr val="bg1"/>
          </a:solidFill>
        </p:spPr>
        <p:txBody>
          <a:bodyPr wrap="none" rtlCol="0">
            <a:spAutoFit/>
          </a:bodyPr>
          <a:lstStyle/>
          <a:p>
            <a:pPr algn="r" fontAlgn="base">
              <a:spcBef>
                <a:spcPct val="0"/>
              </a:spcBef>
              <a:spcAft>
                <a:spcPct val="0"/>
              </a:spcAft>
            </a:pPr>
            <a:r>
              <a:rPr lang="en-US" sz="2800" dirty="0" smtClean="0">
                <a:solidFill>
                  <a:prstClr val="black"/>
                </a:solidFill>
                <a:latin typeface="Arial" panose="020B0604020202020204" pitchFamily="34" charset="0"/>
                <a:cs typeface="Arial" charset="0"/>
              </a:rPr>
              <a:t>Old mirror:    800 </a:t>
            </a:r>
            <a:r>
              <a:rPr lang="en-US" sz="2800" dirty="0" err="1" smtClean="0">
                <a:solidFill>
                  <a:prstClr val="black"/>
                </a:solidFill>
                <a:latin typeface="Arial" panose="020B0604020202020204" pitchFamily="34" charset="0"/>
                <a:cs typeface="Arial" charset="0"/>
              </a:rPr>
              <a:t>nRad</a:t>
            </a:r>
            <a:endParaRPr lang="en-US" sz="2800" dirty="0" smtClean="0">
              <a:solidFill>
                <a:prstClr val="black"/>
              </a:solidFill>
              <a:latin typeface="Arial" panose="020B0604020202020204" pitchFamily="34" charset="0"/>
              <a:cs typeface="Arial" charset="0"/>
            </a:endParaRPr>
          </a:p>
          <a:p>
            <a:pPr algn="r" fontAlgn="base">
              <a:spcBef>
                <a:spcPct val="0"/>
              </a:spcBef>
              <a:spcAft>
                <a:spcPct val="0"/>
              </a:spcAft>
            </a:pPr>
            <a:r>
              <a:rPr lang="en-US" sz="2800" dirty="0" smtClean="0">
                <a:solidFill>
                  <a:prstClr val="black"/>
                </a:solidFill>
                <a:latin typeface="Arial" panose="020B0604020202020204" pitchFamily="34" charset="0"/>
                <a:cs typeface="Arial" charset="0"/>
              </a:rPr>
              <a:t>New mirror: &lt; 200 </a:t>
            </a:r>
            <a:r>
              <a:rPr lang="en-US" sz="2800" dirty="0" err="1" smtClean="0">
                <a:solidFill>
                  <a:prstClr val="black"/>
                </a:solidFill>
                <a:latin typeface="Arial" panose="020B0604020202020204" pitchFamily="34" charset="0"/>
                <a:cs typeface="Arial" charset="0"/>
              </a:rPr>
              <a:t>nRad</a:t>
            </a:r>
            <a:endParaRPr lang="en-US" sz="2800" dirty="0">
              <a:solidFill>
                <a:prstClr val="black"/>
              </a:solidFill>
              <a:latin typeface="Arial" panose="020B0604020202020204" pitchFamily="34" charset="0"/>
              <a:cs typeface="Arial" charset="0"/>
            </a:endParaRPr>
          </a:p>
        </p:txBody>
      </p:sp>
      <p:sp>
        <p:nvSpPr>
          <p:cNvPr id="9" name="TextBox 8"/>
          <p:cNvSpPr txBox="1"/>
          <p:nvPr/>
        </p:nvSpPr>
        <p:spPr>
          <a:xfrm>
            <a:off x="3967151" y="4364049"/>
            <a:ext cx="4937760" cy="2308324"/>
          </a:xfrm>
          <a:prstGeom prst="rect">
            <a:avLst/>
          </a:prstGeom>
          <a:solidFill>
            <a:srgbClr val="FFC000"/>
          </a:solidFill>
        </p:spPr>
        <p:txBody>
          <a:bodyPr wrap="square" rtlCol="0">
            <a:spAutoFit/>
          </a:bodyPr>
          <a:lstStyle/>
          <a:p>
            <a:pPr algn="ctr" fontAlgn="base">
              <a:spcBef>
                <a:spcPct val="0"/>
              </a:spcBef>
              <a:spcAft>
                <a:spcPct val="0"/>
              </a:spcAft>
            </a:pPr>
            <a:r>
              <a:rPr lang="en-US" sz="3600" dirty="0" smtClean="0">
                <a:solidFill>
                  <a:prstClr val="black"/>
                </a:solidFill>
                <a:latin typeface="Arial" panose="020B0604020202020204" pitchFamily="34" charset="0"/>
                <a:cs typeface="Arial" panose="020B0604020202020204" pitchFamily="34" charset="0"/>
              </a:rPr>
              <a:t>Dec 17 2014</a:t>
            </a:r>
          </a:p>
          <a:p>
            <a:pPr algn="ctr" fontAlgn="base">
              <a:spcBef>
                <a:spcPct val="0"/>
              </a:spcBef>
              <a:spcAft>
                <a:spcPct val="0"/>
              </a:spcAft>
            </a:pPr>
            <a:r>
              <a:rPr lang="en-US" sz="3600" dirty="0" smtClean="0">
                <a:solidFill>
                  <a:prstClr val="black"/>
                </a:solidFill>
                <a:latin typeface="Arial" panose="020B0604020202020204" pitchFamily="34" charset="0"/>
                <a:cs typeface="Arial" panose="020B0604020202020204" pitchFamily="34" charset="0"/>
              </a:rPr>
              <a:t>Flux at </a:t>
            </a:r>
          </a:p>
          <a:p>
            <a:pPr algn="ctr" fontAlgn="base">
              <a:spcBef>
                <a:spcPct val="0"/>
              </a:spcBef>
              <a:spcAft>
                <a:spcPct val="0"/>
              </a:spcAft>
            </a:pPr>
            <a:r>
              <a:rPr lang="en-US" sz="7200" smtClean="0">
                <a:solidFill>
                  <a:prstClr val="black"/>
                </a:solidFill>
                <a:latin typeface="Arial" panose="020B0604020202020204" pitchFamily="34" charset="0"/>
                <a:cs typeface="Arial" panose="020B0604020202020204" pitchFamily="34" charset="0"/>
              </a:rPr>
              <a:t>460%</a:t>
            </a:r>
            <a:endParaRPr lang="en-US" sz="7200" dirty="0" smtClean="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5170481" y="637793"/>
            <a:ext cx="3510705" cy="461665"/>
          </a:xfrm>
          <a:prstGeom prst="rect">
            <a:avLst/>
          </a:prstGeom>
        </p:spPr>
        <p:txBody>
          <a:bodyPr wrap="none">
            <a:spAutoFit/>
          </a:bodyPr>
          <a:lstStyle/>
          <a:p>
            <a:r>
              <a:rPr lang="en-US" sz="2400" dirty="0">
                <a:solidFill>
                  <a:prstClr val="black"/>
                </a:solidFill>
                <a:latin typeface="Arial" panose="020B0604020202020204" pitchFamily="34" charset="0"/>
              </a:rPr>
              <a:t>- LBNL Metrology Group</a:t>
            </a: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549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dsc-xray.com/images/Q315r_enlarg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016" y="1371600"/>
            <a:ext cx="4743962" cy="35607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086392" y="2775799"/>
            <a:ext cx="4581608" cy="964504"/>
            <a:chOff x="6086392" y="2775799"/>
            <a:chExt cx="4581608" cy="964504"/>
          </a:xfrm>
        </p:grpSpPr>
        <p:cxnSp>
          <p:nvCxnSpPr>
            <p:cNvPr id="5" name="Straight Connector 4"/>
            <p:cNvCxnSpPr>
              <a:endCxn id="17" idx="0"/>
            </p:cNvCxnSpPr>
            <p:nvPr/>
          </p:nvCxnSpPr>
          <p:spPr>
            <a:xfrm flipH="1">
              <a:off x="7559523" y="3152004"/>
              <a:ext cx="3108477" cy="25201"/>
            </a:xfrm>
            <a:prstGeom prst="line">
              <a:avLst/>
            </a:prstGeom>
            <a:ln w="38100">
              <a:solidFill>
                <a:srgbClr val="CAE8A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249230" y="3162398"/>
              <a:ext cx="1405696" cy="577905"/>
            </a:xfrm>
            <a:prstGeom prst="line">
              <a:avLst/>
            </a:prstGeom>
            <a:ln w="38100">
              <a:solidFill>
                <a:srgbClr val="CAE8A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6086392" y="3026319"/>
              <a:ext cx="1572887" cy="127373"/>
            </a:xfrm>
            <a:prstGeom prst="line">
              <a:avLst/>
            </a:prstGeom>
            <a:ln w="38100">
              <a:solidFill>
                <a:srgbClr val="CAE8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487225" y="3140628"/>
              <a:ext cx="1211242" cy="148738"/>
            </a:xfrm>
            <a:prstGeom prst="line">
              <a:avLst/>
            </a:prstGeom>
            <a:ln w="38100">
              <a:solidFill>
                <a:srgbClr val="CAE8A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6136496" y="2775799"/>
              <a:ext cx="1561971" cy="377893"/>
            </a:xfrm>
            <a:prstGeom prst="line">
              <a:avLst/>
            </a:prstGeom>
            <a:ln w="38100">
              <a:solidFill>
                <a:srgbClr val="CAE8AA"/>
              </a:solidFill>
            </a:ln>
          </p:spPr>
          <p:style>
            <a:lnRef idx="1">
              <a:schemeClr val="accent1"/>
            </a:lnRef>
            <a:fillRef idx="0">
              <a:schemeClr val="accent1"/>
            </a:fillRef>
            <a:effectRef idx="0">
              <a:schemeClr val="accent1"/>
            </a:effectRef>
            <a:fontRef idx="minor">
              <a:schemeClr val="tx1"/>
            </a:fontRef>
          </p:style>
        </p:cxnSp>
      </p:grpSp>
      <p:grpSp>
        <p:nvGrpSpPr>
          <p:cNvPr id="15" name="Group 12"/>
          <p:cNvGrpSpPr>
            <a:grpSpLocks/>
          </p:cNvGrpSpPr>
          <p:nvPr/>
        </p:nvGrpSpPr>
        <p:grpSpPr bwMode="auto">
          <a:xfrm rot="5400000">
            <a:off x="6418110" y="3651867"/>
            <a:ext cx="2238375" cy="501650"/>
            <a:chOff x="1288" y="3758"/>
            <a:chExt cx="1410" cy="316"/>
          </a:xfrm>
        </p:grpSpPr>
        <p:sp>
          <p:nvSpPr>
            <p:cNvPr id="1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1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2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grpSp>
      <p:sp>
        <p:nvSpPr>
          <p:cNvPr id="21" name="Freeform 20"/>
          <p:cNvSpPr/>
          <p:nvPr/>
        </p:nvSpPr>
        <p:spPr>
          <a:xfrm>
            <a:off x="3861978" y="1982686"/>
            <a:ext cx="1490759" cy="2772696"/>
          </a:xfrm>
          <a:custGeom>
            <a:avLst/>
            <a:gdLst>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562034 w 1576783"/>
              <a:gd name="connsiteY0" fmla="*/ 73762 h 2952345"/>
              <a:gd name="connsiteX1" fmla="*/ 87196 w 1576783"/>
              <a:gd name="connsiteY1" fmla="*/ 353981 h 2952345"/>
              <a:gd name="connsiteX2" fmla="*/ 160938 w 1576783"/>
              <a:gd name="connsiteY2" fmla="*/ 2846458 h 2952345"/>
              <a:gd name="connsiteX3" fmla="*/ 1576783 w 1576783"/>
              <a:gd name="connsiteY3" fmla="*/ 2256523 h 2952345"/>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476010 w 1490759"/>
              <a:gd name="connsiteY0" fmla="*/ 73762 h 2846458"/>
              <a:gd name="connsiteX1" fmla="*/ 1172 w 1490759"/>
              <a:gd name="connsiteY1" fmla="*/ 353981 h 2846458"/>
              <a:gd name="connsiteX2" fmla="*/ 74914 w 1490759"/>
              <a:gd name="connsiteY2" fmla="*/ 2846458 h 2846458"/>
              <a:gd name="connsiteX3" fmla="*/ 1490759 w 1490759"/>
              <a:gd name="connsiteY3" fmla="*/ 2256523 h 2846458"/>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4" fmla="*/ 1476010 w 1490759"/>
              <a:gd name="connsiteY4" fmla="*/ 17346 h 2790042"/>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59" h="2772696">
                <a:moveTo>
                  <a:pt x="1476010" y="0"/>
                </a:moveTo>
                <a:cubicBezTo>
                  <a:pt x="855349" y="100780"/>
                  <a:pt x="426417" y="201561"/>
                  <a:pt x="1172" y="280219"/>
                </a:cubicBezTo>
                <a:cubicBezTo>
                  <a:pt x="-11118" y="860323"/>
                  <a:pt x="77373" y="2411360"/>
                  <a:pt x="74914" y="2772696"/>
                </a:cubicBezTo>
                <a:cubicBezTo>
                  <a:pt x="337927" y="2647334"/>
                  <a:pt x="818477" y="2474041"/>
                  <a:pt x="1490759" y="2182761"/>
                </a:cubicBezTo>
                <a:cubicBezTo>
                  <a:pt x="1485843" y="1455174"/>
                  <a:pt x="1480926" y="727587"/>
                  <a:pt x="1476010" y="0"/>
                </a:cubicBezTo>
                <a:close/>
              </a:path>
            </a:pathLst>
          </a:custGeom>
          <a:gradFill>
            <a:gsLst>
              <a:gs pos="0">
                <a:srgbClr val="FFFFFF"/>
              </a:gs>
              <a:gs pos="7001">
                <a:srgbClr val="E6E6E6"/>
              </a:gs>
              <a:gs pos="32001">
                <a:srgbClr val="7D8496">
                  <a:lumMod val="47000"/>
                  <a:lumOff val="53000"/>
                </a:srgbClr>
              </a:gs>
              <a:gs pos="47000">
                <a:srgbClr val="E6E6E6"/>
              </a:gs>
              <a:gs pos="85001">
                <a:srgbClr val="7D8496">
                  <a:lumMod val="68000"/>
                  <a:lumOff val="32000"/>
                </a:srgbClr>
              </a:gs>
              <a:gs pos="100000">
                <a:srgbClr val="E6E6E6"/>
              </a:gs>
            </a:gsLst>
            <a:lin ang="1800000" scaled="0"/>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14" name="Group 13"/>
          <p:cNvGrpSpPr/>
          <p:nvPr/>
        </p:nvGrpSpPr>
        <p:grpSpPr>
          <a:xfrm>
            <a:off x="4231705" y="2820194"/>
            <a:ext cx="914401" cy="950118"/>
            <a:chOff x="4231705" y="2820194"/>
            <a:chExt cx="914401" cy="950118"/>
          </a:xfrm>
        </p:grpSpPr>
        <p:sp>
          <p:nvSpPr>
            <p:cNvPr id="8" name="Rectangle 7"/>
            <p:cNvSpPr/>
            <p:nvPr/>
          </p:nvSpPr>
          <p:spPr>
            <a:xfrm rot="21448284">
              <a:off x="4241232" y="2929730"/>
              <a:ext cx="233363" cy="840582"/>
            </a:xfrm>
            <a:custGeom>
              <a:avLst/>
              <a:gdLst>
                <a:gd name="connsiteX0" fmla="*/ 0 w 233363"/>
                <a:gd name="connsiteY0" fmla="*/ 0 h 840582"/>
                <a:gd name="connsiteX1" fmla="*/ 233363 w 233363"/>
                <a:gd name="connsiteY1" fmla="*/ 0 h 840582"/>
                <a:gd name="connsiteX2" fmla="*/ 233363 w 233363"/>
                <a:gd name="connsiteY2" fmla="*/ 840582 h 840582"/>
                <a:gd name="connsiteX3" fmla="*/ 0 w 233363"/>
                <a:gd name="connsiteY3" fmla="*/ 840582 h 840582"/>
                <a:gd name="connsiteX4" fmla="*/ 0 w 233363"/>
                <a:gd name="connsiteY4" fmla="*/ 0 h 840582"/>
                <a:gd name="connsiteX0" fmla="*/ 0 w 233363"/>
                <a:gd name="connsiteY0" fmla="*/ 0 h 840582"/>
                <a:gd name="connsiteX1" fmla="*/ 233363 w 233363"/>
                <a:gd name="connsiteY1" fmla="*/ 0 h 840582"/>
                <a:gd name="connsiteX2" fmla="*/ 233363 w 233363"/>
                <a:gd name="connsiteY2" fmla="*/ 840582 h 840582"/>
                <a:gd name="connsiteX3" fmla="*/ 3220 w 233363"/>
                <a:gd name="connsiteY3" fmla="*/ 821656 h 840582"/>
                <a:gd name="connsiteX4" fmla="*/ 0 w 233363"/>
                <a:gd name="connsiteY4" fmla="*/ 0 h 84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3" h="840582">
                  <a:moveTo>
                    <a:pt x="0" y="0"/>
                  </a:moveTo>
                  <a:lnTo>
                    <a:pt x="233363" y="0"/>
                  </a:lnTo>
                  <a:lnTo>
                    <a:pt x="233363" y="840582"/>
                  </a:lnTo>
                  <a:lnTo>
                    <a:pt x="3220" y="821656"/>
                  </a:lnTo>
                  <a:cubicBezTo>
                    <a:pt x="2147" y="547771"/>
                    <a:pt x="1073" y="273885"/>
                    <a:pt x="0" y="0"/>
                  </a:cubicBezTo>
                  <a:close/>
                </a:path>
              </a:pathLst>
            </a:cu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25" name="Group 24"/>
            <p:cNvGrpSpPr/>
            <p:nvPr/>
          </p:nvGrpSpPr>
          <p:grpSpPr>
            <a:xfrm>
              <a:off x="4467833" y="2834098"/>
              <a:ext cx="673510" cy="924232"/>
              <a:chOff x="4812890" y="3540535"/>
              <a:chExt cx="673510" cy="924232"/>
            </a:xfrm>
          </p:grpSpPr>
          <p:sp>
            <p:nvSpPr>
              <p:cNvPr id="22" name="Freeform 21"/>
              <p:cNvSpPr/>
              <p:nvPr/>
            </p:nvSpPr>
            <p:spPr>
              <a:xfrm>
                <a:off x="4812890" y="3540535"/>
                <a:ext cx="673510" cy="924232"/>
              </a:xfrm>
              <a:custGeom>
                <a:avLst/>
                <a:gdLst>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562034 w 1576783"/>
                  <a:gd name="connsiteY0" fmla="*/ 73762 h 2952345"/>
                  <a:gd name="connsiteX1" fmla="*/ 87196 w 1576783"/>
                  <a:gd name="connsiteY1" fmla="*/ 353981 h 2952345"/>
                  <a:gd name="connsiteX2" fmla="*/ 160938 w 1576783"/>
                  <a:gd name="connsiteY2" fmla="*/ 2846458 h 2952345"/>
                  <a:gd name="connsiteX3" fmla="*/ 1576783 w 1576783"/>
                  <a:gd name="connsiteY3" fmla="*/ 2256523 h 2952345"/>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476010 w 1490759"/>
                  <a:gd name="connsiteY0" fmla="*/ 73762 h 2846458"/>
                  <a:gd name="connsiteX1" fmla="*/ 1172 w 1490759"/>
                  <a:gd name="connsiteY1" fmla="*/ 353981 h 2846458"/>
                  <a:gd name="connsiteX2" fmla="*/ 74914 w 1490759"/>
                  <a:gd name="connsiteY2" fmla="*/ 2846458 h 2846458"/>
                  <a:gd name="connsiteX3" fmla="*/ 1490759 w 1490759"/>
                  <a:gd name="connsiteY3" fmla="*/ 2256523 h 2846458"/>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4" fmla="*/ 1476010 w 1490759"/>
                  <a:gd name="connsiteY4" fmla="*/ 17346 h 2790042"/>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59" h="2772696">
                    <a:moveTo>
                      <a:pt x="1476010" y="0"/>
                    </a:moveTo>
                    <a:cubicBezTo>
                      <a:pt x="855349" y="100780"/>
                      <a:pt x="426417" y="201561"/>
                      <a:pt x="1172" y="280219"/>
                    </a:cubicBezTo>
                    <a:cubicBezTo>
                      <a:pt x="-11118" y="860323"/>
                      <a:pt x="77373" y="2411360"/>
                      <a:pt x="74914" y="2772696"/>
                    </a:cubicBezTo>
                    <a:cubicBezTo>
                      <a:pt x="337927" y="2647334"/>
                      <a:pt x="818477" y="2474041"/>
                      <a:pt x="1490759" y="2182761"/>
                    </a:cubicBezTo>
                    <a:cubicBezTo>
                      <a:pt x="1485843" y="1455174"/>
                      <a:pt x="1480926" y="727587"/>
                      <a:pt x="1476010" y="0"/>
                    </a:cubicBezTo>
                    <a:close/>
                  </a:path>
                </a:pathLst>
              </a:cu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3" name="Freeform 22"/>
              <p:cNvSpPr/>
              <p:nvPr/>
            </p:nvSpPr>
            <p:spPr>
              <a:xfrm>
                <a:off x="4994787" y="3692935"/>
                <a:ext cx="422787" cy="555522"/>
              </a:xfrm>
              <a:custGeom>
                <a:avLst/>
                <a:gdLst>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622029 w 1636778"/>
                  <a:gd name="connsiteY0" fmla="*/ 73762 h 2952345"/>
                  <a:gd name="connsiteX1" fmla="*/ 147191 w 1636778"/>
                  <a:gd name="connsiteY1" fmla="*/ 353981 h 2952345"/>
                  <a:gd name="connsiteX2" fmla="*/ 220933 w 1636778"/>
                  <a:gd name="connsiteY2" fmla="*/ 2846458 h 2952345"/>
                  <a:gd name="connsiteX3" fmla="*/ 1636778 w 1636778"/>
                  <a:gd name="connsiteY3" fmla="*/ 2256523 h 2952345"/>
                  <a:gd name="connsiteX0" fmla="*/ 1562034 w 1576783"/>
                  <a:gd name="connsiteY0" fmla="*/ 73762 h 2952345"/>
                  <a:gd name="connsiteX1" fmla="*/ 87196 w 1576783"/>
                  <a:gd name="connsiteY1" fmla="*/ 353981 h 2952345"/>
                  <a:gd name="connsiteX2" fmla="*/ 160938 w 1576783"/>
                  <a:gd name="connsiteY2" fmla="*/ 2846458 h 2952345"/>
                  <a:gd name="connsiteX3" fmla="*/ 1576783 w 1576783"/>
                  <a:gd name="connsiteY3" fmla="*/ 2256523 h 2952345"/>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562034 w 1576783"/>
                  <a:gd name="connsiteY0" fmla="*/ 73762 h 2846458"/>
                  <a:gd name="connsiteX1" fmla="*/ 87196 w 1576783"/>
                  <a:gd name="connsiteY1" fmla="*/ 353981 h 2846458"/>
                  <a:gd name="connsiteX2" fmla="*/ 160938 w 1576783"/>
                  <a:gd name="connsiteY2" fmla="*/ 2846458 h 2846458"/>
                  <a:gd name="connsiteX3" fmla="*/ 1576783 w 1576783"/>
                  <a:gd name="connsiteY3" fmla="*/ 2256523 h 2846458"/>
                  <a:gd name="connsiteX0" fmla="*/ 1476010 w 1490759"/>
                  <a:gd name="connsiteY0" fmla="*/ 73762 h 2846458"/>
                  <a:gd name="connsiteX1" fmla="*/ 1172 w 1490759"/>
                  <a:gd name="connsiteY1" fmla="*/ 353981 h 2846458"/>
                  <a:gd name="connsiteX2" fmla="*/ 74914 w 1490759"/>
                  <a:gd name="connsiteY2" fmla="*/ 2846458 h 2846458"/>
                  <a:gd name="connsiteX3" fmla="*/ 1490759 w 1490759"/>
                  <a:gd name="connsiteY3" fmla="*/ 2256523 h 2846458"/>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0" fmla="*/ 1476010 w 1490759"/>
                  <a:gd name="connsiteY0" fmla="*/ 17346 h 2790042"/>
                  <a:gd name="connsiteX1" fmla="*/ 1172 w 1490759"/>
                  <a:gd name="connsiteY1" fmla="*/ 297565 h 2790042"/>
                  <a:gd name="connsiteX2" fmla="*/ 74914 w 1490759"/>
                  <a:gd name="connsiteY2" fmla="*/ 2790042 h 2790042"/>
                  <a:gd name="connsiteX3" fmla="*/ 1490759 w 1490759"/>
                  <a:gd name="connsiteY3" fmla="*/ 2200107 h 2790042"/>
                  <a:gd name="connsiteX4" fmla="*/ 1476010 w 1490759"/>
                  <a:gd name="connsiteY4" fmla="*/ 17346 h 2790042"/>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 name="connsiteX0" fmla="*/ 1476010 w 1490759"/>
                  <a:gd name="connsiteY0" fmla="*/ 0 h 2772696"/>
                  <a:gd name="connsiteX1" fmla="*/ 1172 w 1490759"/>
                  <a:gd name="connsiteY1" fmla="*/ 280219 h 2772696"/>
                  <a:gd name="connsiteX2" fmla="*/ 74914 w 1490759"/>
                  <a:gd name="connsiteY2" fmla="*/ 2772696 h 2772696"/>
                  <a:gd name="connsiteX3" fmla="*/ 1490759 w 1490759"/>
                  <a:gd name="connsiteY3" fmla="*/ 2182761 h 2772696"/>
                  <a:gd name="connsiteX4" fmla="*/ 1476010 w 1490759"/>
                  <a:gd name="connsiteY4" fmla="*/ 0 h 277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59" h="2772696">
                    <a:moveTo>
                      <a:pt x="1476010" y="0"/>
                    </a:moveTo>
                    <a:cubicBezTo>
                      <a:pt x="855349" y="100780"/>
                      <a:pt x="426417" y="201561"/>
                      <a:pt x="1172" y="280219"/>
                    </a:cubicBezTo>
                    <a:cubicBezTo>
                      <a:pt x="-11118" y="860323"/>
                      <a:pt x="77373" y="2411360"/>
                      <a:pt x="74914" y="2772696"/>
                    </a:cubicBezTo>
                    <a:cubicBezTo>
                      <a:pt x="337927" y="2647334"/>
                      <a:pt x="818477" y="2474041"/>
                      <a:pt x="1490759" y="2182761"/>
                    </a:cubicBezTo>
                    <a:cubicBezTo>
                      <a:pt x="1485843" y="1455174"/>
                      <a:pt x="1480926" y="727587"/>
                      <a:pt x="1476010" y="0"/>
                    </a:cubicBezTo>
                    <a:close/>
                  </a:path>
                </a:pathLst>
              </a:custGeom>
              <a:solidFill>
                <a:schemeClr val="bg1"/>
              </a:solidFill>
              <a:scene3d>
                <a:camera prst="orthographicFront"/>
                <a:lightRig rig="chilly"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10" name="Freeform 9"/>
            <p:cNvSpPr/>
            <p:nvPr/>
          </p:nvSpPr>
          <p:spPr>
            <a:xfrm>
              <a:off x="4231705" y="2820194"/>
              <a:ext cx="914401" cy="111919"/>
            </a:xfrm>
            <a:custGeom>
              <a:avLst/>
              <a:gdLst>
                <a:gd name="connsiteX0" fmla="*/ 907241 w 907241"/>
                <a:gd name="connsiteY0" fmla="*/ 7596 h 120757"/>
                <a:gd name="connsiteX1" fmla="*/ 690547 w 907241"/>
                <a:gd name="connsiteY1" fmla="*/ 9978 h 120757"/>
                <a:gd name="connsiteX2" fmla="*/ 19034 w 907241"/>
                <a:gd name="connsiteY2" fmla="*/ 105228 h 120757"/>
                <a:gd name="connsiteX3" fmla="*/ 250016 w 907241"/>
                <a:gd name="connsiteY3" fmla="*/ 119515 h 120757"/>
                <a:gd name="connsiteX0" fmla="*/ 907241 w 907241"/>
                <a:gd name="connsiteY0" fmla="*/ 7596 h 120757"/>
                <a:gd name="connsiteX1" fmla="*/ 690547 w 907241"/>
                <a:gd name="connsiteY1" fmla="*/ 9978 h 120757"/>
                <a:gd name="connsiteX2" fmla="*/ 19034 w 907241"/>
                <a:gd name="connsiteY2" fmla="*/ 105228 h 120757"/>
                <a:gd name="connsiteX3" fmla="*/ 250016 w 907241"/>
                <a:gd name="connsiteY3" fmla="*/ 119515 h 120757"/>
                <a:gd name="connsiteX0" fmla="*/ 907241 w 907241"/>
                <a:gd name="connsiteY0" fmla="*/ 2509 h 115670"/>
                <a:gd name="connsiteX1" fmla="*/ 690547 w 907241"/>
                <a:gd name="connsiteY1" fmla="*/ 4891 h 115670"/>
                <a:gd name="connsiteX2" fmla="*/ 19034 w 907241"/>
                <a:gd name="connsiteY2" fmla="*/ 100141 h 115670"/>
                <a:gd name="connsiteX3" fmla="*/ 250016 w 907241"/>
                <a:gd name="connsiteY3" fmla="*/ 114428 h 115670"/>
                <a:gd name="connsiteX0" fmla="*/ 907241 w 907241"/>
                <a:gd name="connsiteY0" fmla="*/ 2509 h 115670"/>
                <a:gd name="connsiteX1" fmla="*/ 690547 w 907241"/>
                <a:gd name="connsiteY1" fmla="*/ 4891 h 115670"/>
                <a:gd name="connsiteX2" fmla="*/ 19034 w 907241"/>
                <a:gd name="connsiteY2" fmla="*/ 100141 h 115670"/>
                <a:gd name="connsiteX3" fmla="*/ 250016 w 907241"/>
                <a:gd name="connsiteY3" fmla="*/ 114428 h 115670"/>
                <a:gd name="connsiteX0" fmla="*/ 907241 w 907241"/>
                <a:gd name="connsiteY0" fmla="*/ 2509 h 115670"/>
                <a:gd name="connsiteX1" fmla="*/ 690547 w 907241"/>
                <a:gd name="connsiteY1" fmla="*/ 4891 h 115670"/>
                <a:gd name="connsiteX2" fmla="*/ 19034 w 907241"/>
                <a:gd name="connsiteY2" fmla="*/ 100141 h 115670"/>
                <a:gd name="connsiteX3" fmla="*/ 250016 w 907241"/>
                <a:gd name="connsiteY3" fmla="*/ 114428 h 115670"/>
                <a:gd name="connsiteX0" fmla="*/ 888207 w 888207"/>
                <a:gd name="connsiteY0" fmla="*/ 2509 h 114685"/>
                <a:gd name="connsiteX1" fmla="*/ 671513 w 888207"/>
                <a:gd name="connsiteY1" fmla="*/ 4891 h 114685"/>
                <a:gd name="connsiteX2" fmla="*/ 0 w 888207"/>
                <a:gd name="connsiteY2" fmla="*/ 100141 h 114685"/>
                <a:gd name="connsiteX3" fmla="*/ 230982 w 888207"/>
                <a:gd name="connsiteY3" fmla="*/ 114428 h 114685"/>
                <a:gd name="connsiteX0" fmla="*/ 888207 w 888207"/>
                <a:gd name="connsiteY0" fmla="*/ 2509 h 114685"/>
                <a:gd name="connsiteX1" fmla="*/ 671513 w 888207"/>
                <a:gd name="connsiteY1" fmla="*/ 4891 h 114685"/>
                <a:gd name="connsiteX2" fmla="*/ 0 w 888207"/>
                <a:gd name="connsiteY2" fmla="*/ 100141 h 114685"/>
                <a:gd name="connsiteX3" fmla="*/ 230982 w 888207"/>
                <a:gd name="connsiteY3" fmla="*/ 114428 h 114685"/>
                <a:gd name="connsiteX4" fmla="*/ 888207 w 888207"/>
                <a:gd name="connsiteY4" fmla="*/ 2509 h 114685"/>
                <a:gd name="connsiteX0" fmla="*/ 888207 w 888207"/>
                <a:gd name="connsiteY0" fmla="*/ 2509 h 114428"/>
                <a:gd name="connsiteX1" fmla="*/ 671513 w 888207"/>
                <a:gd name="connsiteY1" fmla="*/ 4891 h 114428"/>
                <a:gd name="connsiteX2" fmla="*/ 0 w 888207"/>
                <a:gd name="connsiteY2" fmla="*/ 100141 h 114428"/>
                <a:gd name="connsiteX3" fmla="*/ 230982 w 888207"/>
                <a:gd name="connsiteY3" fmla="*/ 114428 h 114428"/>
                <a:gd name="connsiteX4" fmla="*/ 888207 w 888207"/>
                <a:gd name="connsiteY4" fmla="*/ 2509 h 114428"/>
                <a:gd name="connsiteX0" fmla="*/ 888207 w 888207"/>
                <a:gd name="connsiteY0" fmla="*/ 0 h 111919"/>
                <a:gd name="connsiteX1" fmla="*/ 671513 w 888207"/>
                <a:gd name="connsiteY1" fmla="*/ 2382 h 111919"/>
                <a:gd name="connsiteX2" fmla="*/ 0 w 888207"/>
                <a:gd name="connsiteY2" fmla="*/ 97632 h 111919"/>
                <a:gd name="connsiteX3" fmla="*/ 230982 w 888207"/>
                <a:gd name="connsiteY3" fmla="*/ 111919 h 111919"/>
                <a:gd name="connsiteX4" fmla="*/ 888207 w 888207"/>
                <a:gd name="connsiteY4" fmla="*/ 0 h 111919"/>
                <a:gd name="connsiteX0" fmla="*/ 914401 w 914401"/>
                <a:gd name="connsiteY0" fmla="*/ 0 h 111919"/>
                <a:gd name="connsiteX1" fmla="*/ 697707 w 914401"/>
                <a:gd name="connsiteY1" fmla="*/ 2382 h 111919"/>
                <a:gd name="connsiteX2" fmla="*/ 0 w 914401"/>
                <a:gd name="connsiteY2" fmla="*/ 109538 h 111919"/>
                <a:gd name="connsiteX3" fmla="*/ 257176 w 914401"/>
                <a:gd name="connsiteY3" fmla="*/ 111919 h 111919"/>
                <a:gd name="connsiteX4" fmla="*/ 914401 w 914401"/>
                <a:gd name="connsiteY4" fmla="*/ 0 h 111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1" h="111919">
                  <a:moveTo>
                    <a:pt x="914401" y="0"/>
                  </a:moveTo>
                  <a:cubicBezTo>
                    <a:pt x="794346" y="2580"/>
                    <a:pt x="845741" y="2779"/>
                    <a:pt x="697707" y="2382"/>
                  </a:cubicBezTo>
                  <a:cubicBezTo>
                    <a:pt x="549672" y="25798"/>
                    <a:pt x="73422" y="91282"/>
                    <a:pt x="0" y="109538"/>
                  </a:cubicBezTo>
                  <a:cubicBezTo>
                    <a:pt x="112316" y="115887"/>
                    <a:pt x="114499" y="101996"/>
                    <a:pt x="257176" y="111919"/>
                  </a:cubicBezTo>
                  <a:lnTo>
                    <a:pt x="914401" y="0"/>
                  </a:lnTo>
                  <a:close/>
                </a:path>
              </a:pathLst>
            </a:custGeom>
            <a:solidFill>
              <a:schemeClr val="tx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26" name="TextBox 25"/>
          <p:cNvSpPr txBox="1"/>
          <p:nvPr/>
        </p:nvSpPr>
        <p:spPr>
          <a:xfrm>
            <a:off x="7861247" y="2034742"/>
            <a:ext cx="994021" cy="1754326"/>
          </a:xfrm>
          <a:prstGeom prst="rect">
            <a:avLst/>
          </a:prstGeom>
          <a:noFill/>
        </p:spPr>
        <p:txBody>
          <a:bodyPr wrap="square" rtlCol="0">
            <a:spAutoFit/>
          </a:bodyPr>
          <a:lstStyle/>
          <a:p>
            <a:r>
              <a:rPr lang="en-US" dirty="0" smtClean="0">
                <a:solidFill>
                  <a:prstClr val="black"/>
                </a:solidFill>
                <a:latin typeface="Arial" panose="020B0604020202020204" pitchFamily="34" charset="0"/>
                <a:cs typeface="Arial" panose="020B0604020202020204" pitchFamily="34" charset="0"/>
              </a:rPr>
              <a:t>Sample crystal</a:t>
            </a:r>
          </a:p>
          <a:p>
            <a:r>
              <a:rPr lang="en-US" dirty="0" smtClean="0">
                <a:solidFill>
                  <a:prstClr val="black"/>
                </a:solidFill>
                <a:latin typeface="Arial" panose="020B0604020202020204" pitchFamily="34" charset="0"/>
                <a:cs typeface="Arial" panose="020B0604020202020204" pitchFamily="34" charset="0"/>
              </a:rPr>
              <a:t>In </a:t>
            </a:r>
            <a:r>
              <a:rPr lang="en-US" dirty="0" err="1" smtClean="0">
                <a:solidFill>
                  <a:prstClr val="black"/>
                </a:solidFill>
                <a:latin typeface="Arial" panose="020B0604020202020204" pitchFamily="34" charset="0"/>
                <a:cs typeface="Arial" panose="020B0604020202020204" pitchFamily="34" charset="0"/>
              </a:rPr>
              <a:t>cryo</a:t>
            </a:r>
            <a:r>
              <a:rPr lang="en-US" dirty="0" smtClean="0">
                <a:solidFill>
                  <a:prstClr val="black"/>
                </a:solidFill>
                <a:latin typeface="Arial" panose="020B0604020202020204" pitchFamily="34" charset="0"/>
                <a:cs typeface="Arial" panose="020B0604020202020204" pitchFamily="34" charset="0"/>
              </a:rPr>
              <a:t>-loop</a:t>
            </a:r>
          </a:p>
          <a:p>
            <a:r>
              <a:rPr lang="en-US" dirty="0" smtClean="0">
                <a:solidFill>
                  <a:prstClr val="black"/>
                </a:solidFill>
                <a:latin typeface="Arial" panose="020B0604020202020204" pitchFamily="34" charset="0"/>
                <a:cs typeface="Arial" panose="020B0604020202020204" pitchFamily="34" charset="0"/>
              </a:rPr>
              <a:t>(not to scale)</a:t>
            </a:r>
            <a:endParaRPr lang="en-US" dirty="0">
              <a:solidFill>
                <a:prstClr val="black"/>
              </a:solidFill>
              <a:latin typeface="Arial" panose="020B0604020202020204" pitchFamily="34" charset="0"/>
              <a:cs typeface="Arial" panose="020B0604020202020204" pitchFamily="34" charset="0"/>
            </a:endParaRPr>
          </a:p>
        </p:txBody>
      </p:sp>
      <p:sp>
        <p:nvSpPr>
          <p:cNvPr id="1024" name="TextBox 1023"/>
          <p:cNvSpPr txBox="1"/>
          <p:nvPr/>
        </p:nvSpPr>
        <p:spPr>
          <a:xfrm>
            <a:off x="5351290" y="4422567"/>
            <a:ext cx="1896673" cy="1477328"/>
          </a:xfrm>
          <a:prstGeom prst="rect">
            <a:avLst/>
          </a:prstGeom>
          <a:noFill/>
        </p:spPr>
        <p:txBody>
          <a:bodyPr wrap="none" rtlCol="0">
            <a:spAutoFit/>
          </a:bodyPr>
          <a:lstStyle/>
          <a:p>
            <a:pPr algn="ctr"/>
            <a:r>
              <a:rPr lang="en-US" dirty="0" smtClean="0">
                <a:solidFill>
                  <a:prstClr val="black"/>
                </a:solidFill>
                <a:latin typeface="Arial" panose="020B0604020202020204" pitchFamily="34" charset="0"/>
                <a:cs typeface="Arial" panose="020B0604020202020204" pitchFamily="34" charset="0"/>
              </a:rPr>
              <a:t>New</a:t>
            </a:r>
          </a:p>
          <a:p>
            <a:pPr algn="ctr"/>
            <a:r>
              <a:rPr lang="en-US" dirty="0" smtClean="0">
                <a:solidFill>
                  <a:prstClr val="black"/>
                </a:solidFill>
                <a:latin typeface="Arial" panose="020B0604020202020204" pitchFamily="34" charset="0"/>
                <a:cs typeface="Arial" panose="020B0604020202020204" pitchFamily="34" charset="0"/>
              </a:rPr>
              <a:t> CMOS detector</a:t>
            </a:r>
          </a:p>
          <a:p>
            <a:pPr algn="ctr"/>
            <a:r>
              <a:rPr lang="en-US" dirty="0" smtClean="0">
                <a:solidFill>
                  <a:prstClr val="black"/>
                </a:solidFill>
                <a:latin typeface="Arial" panose="020B0604020202020204" pitchFamily="34" charset="0"/>
                <a:cs typeface="Arial" panose="020B0604020202020204" pitchFamily="34" charset="0"/>
              </a:rPr>
              <a:t>($70,000)</a:t>
            </a:r>
          </a:p>
          <a:p>
            <a:pPr algn="ctr"/>
            <a:r>
              <a:rPr lang="en-US" dirty="0">
                <a:solidFill>
                  <a:prstClr val="black"/>
                </a:solidFill>
                <a:latin typeface="Arial" panose="020B0604020202020204" pitchFamily="34" charset="0"/>
                <a:cs typeface="Arial" panose="020B0604020202020204" pitchFamily="34" charset="0"/>
              </a:rPr>
              <a:t>2</a:t>
            </a:r>
            <a:r>
              <a:rPr lang="en-US" dirty="0" smtClean="0">
                <a:solidFill>
                  <a:prstClr val="black"/>
                </a:solidFill>
                <a:latin typeface="Arial" panose="020B0604020202020204" pitchFamily="34" charset="0"/>
                <a:cs typeface="Arial" panose="020B0604020202020204" pitchFamily="34" charset="0"/>
              </a:rPr>
              <a:t>0 frames/s</a:t>
            </a:r>
          </a:p>
          <a:p>
            <a:pPr algn="ctr"/>
            <a:r>
              <a:rPr lang="en-US" dirty="0" smtClean="0">
                <a:solidFill>
                  <a:prstClr val="black"/>
                </a:solidFill>
                <a:latin typeface="Arial" panose="020B0604020202020204" pitchFamily="34" charset="0"/>
                <a:cs typeface="Arial" panose="020B0604020202020204" pitchFamily="34" charset="0"/>
              </a:rPr>
              <a:t>photon/noise = 2</a:t>
            </a:r>
            <a:endParaRPr lang="en-US" dirty="0">
              <a:solidFill>
                <a:prstClr val="black"/>
              </a:solidFill>
              <a:latin typeface="Arial" panose="020B0604020202020204" pitchFamily="34" charset="0"/>
              <a:cs typeface="Arial" panose="020B0604020202020204" pitchFamily="34" charset="0"/>
            </a:endParaRPr>
          </a:p>
        </p:txBody>
      </p:sp>
      <p:sp>
        <p:nvSpPr>
          <p:cNvPr id="1025" name="TextBox 1024"/>
          <p:cNvSpPr txBox="1"/>
          <p:nvPr/>
        </p:nvSpPr>
        <p:spPr>
          <a:xfrm rot="795993">
            <a:off x="544517" y="4463814"/>
            <a:ext cx="2300630" cy="923330"/>
          </a:xfrm>
          <a:prstGeom prst="rect">
            <a:avLst/>
          </a:prstGeom>
          <a:noFill/>
        </p:spPr>
        <p:txBody>
          <a:bodyPr wrap="none" rtlCol="0">
            <a:spAutoFit/>
          </a:bodyPr>
          <a:lstStyle/>
          <a:p>
            <a:r>
              <a:rPr lang="en-US" dirty="0" smtClean="0">
                <a:solidFill>
                  <a:prstClr val="black"/>
                </a:solidFill>
                <a:latin typeface="Arial" panose="020B0604020202020204" pitchFamily="34" charset="0"/>
                <a:cs typeface="Arial" panose="020B0604020202020204" pitchFamily="34" charset="0"/>
              </a:rPr>
              <a:t>Existing MX detector</a:t>
            </a:r>
          </a:p>
          <a:p>
            <a:pPr algn="ctr"/>
            <a:r>
              <a:rPr lang="en-US" dirty="0" smtClean="0">
                <a:solidFill>
                  <a:prstClr val="black"/>
                </a:solidFill>
                <a:latin typeface="Arial" panose="020B0604020202020204" pitchFamily="34" charset="0"/>
                <a:cs typeface="Arial" panose="020B0604020202020204" pitchFamily="34" charset="0"/>
              </a:rPr>
              <a:t>0.4 frames/s</a:t>
            </a:r>
          </a:p>
          <a:p>
            <a:pPr algn="ctr"/>
            <a:r>
              <a:rPr lang="en-US" dirty="0" smtClean="0">
                <a:solidFill>
                  <a:prstClr val="black"/>
                </a:solidFill>
                <a:latin typeface="Arial" panose="020B0604020202020204" pitchFamily="34" charset="0"/>
                <a:cs typeface="Arial" panose="020B0604020202020204" pitchFamily="34" charset="0"/>
              </a:rPr>
              <a:t>Photon/noise = 0.4</a:t>
            </a:r>
            <a:endParaRPr lang="en-US" dirty="0">
              <a:solidFill>
                <a:prstClr val="black"/>
              </a:solidFill>
              <a:latin typeface="Arial" panose="020B0604020202020204" pitchFamily="34" charset="0"/>
              <a:cs typeface="Arial" panose="020B0604020202020204" pitchFamily="34" charset="0"/>
            </a:endParaRPr>
          </a:p>
        </p:txBody>
      </p:sp>
      <p:sp>
        <p:nvSpPr>
          <p:cNvPr id="1026" name="TextBox 1025"/>
          <p:cNvSpPr txBox="1"/>
          <p:nvPr/>
        </p:nvSpPr>
        <p:spPr>
          <a:xfrm>
            <a:off x="5486758" y="1771292"/>
            <a:ext cx="1364476" cy="923330"/>
          </a:xfrm>
          <a:prstGeom prst="rect">
            <a:avLst/>
          </a:prstGeom>
          <a:noFill/>
        </p:spPr>
        <p:txBody>
          <a:bodyPr wrap="none" rtlCol="0">
            <a:spAutoFit/>
          </a:bodyPr>
          <a:lstStyle/>
          <a:p>
            <a:r>
              <a:rPr lang="en-US" dirty="0" smtClean="0">
                <a:solidFill>
                  <a:prstClr val="black"/>
                </a:solidFill>
                <a:latin typeface="Arial" panose="020B0604020202020204" pitchFamily="34" charset="0"/>
                <a:cs typeface="Arial" panose="020B0604020202020204" pitchFamily="34" charset="0"/>
              </a:rPr>
              <a:t>Existing</a:t>
            </a:r>
          </a:p>
          <a:p>
            <a:r>
              <a:rPr lang="en-US" dirty="0" smtClean="0">
                <a:solidFill>
                  <a:prstClr val="black"/>
                </a:solidFill>
                <a:latin typeface="Arial" panose="020B0604020202020204" pitchFamily="34" charset="0"/>
                <a:cs typeface="Arial" panose="020B0604020202020204" pitchFamily="34" charset="0"/>
              </a:rPr>
              <a:t>Retractable</a:t>
            </a:r>
          </a:p>
          <a:p>
            <a:r>
              <a:rPr lang="en-US" dirty="0" smtClean="0">
                <a:solidFill>
                  <a:prstClr val="black"/>
                </a:solidFill>
                <a:latin typeface="Arial" panose="020B0604020202020204" pitchFamily="34" charset="0"/>
                <a:cs typeface="Arial" panose="020B0604020202020204" pitchFamily="34" charset="0"/>
              </a:rPr>
              <a:t>Front cover</a:t>
            </a:r>
            <a:endParaRPr lang="en-US" dirty="0">
              <a:solidFill>
                <a:prstClr val="black"/>
              </a:solidFill>
              <a:latin typeface="Arial" panose="020B0604020202020204" pitchFamily="34" charset="0"/>
              <a:cs typeface="Arial" panose="020B0604020202020204" pitchFamily="34" charset="0"/>
            </a:endParaRPr>
          </a:p>
        </p:txBody>
      </p:sp>
      <p:cxnSp>
        <p:nvCxnSpPr>
          <p:cNvPr id="1029" name="Straight Arrow Connector 1028"/>
          <p:cNvCxnSpPr>
            <a:stCxn id="1024" idx="0"/>
          </p:cNvCxnSpPr>
          <p:nvPr/>
        </p:nvCxnSpPr>
        <p:spPr>
          <a:xfrm flipH="1" flipV="1">
            <a:off x="5014813" y="3216635"/>
            <a:ext cx="1284814" cy="120593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31652" y="0"/>
            <a:ext cx="9144000" cy="1087395"/>
          </a:xfrm>
        </p:spPr>
        <p:txBody>
          <a:bodyPr>
            <a:normAutofit/>
          </a:bodyPr>
          <a:lstStyle/>
          <a:p>
            <a:r>
              <a:rPr lang="en-US" sz="4000" dirty="0" smtClean="0"/>
              <a:t>Low cost, portable </a:t>
            </a:r>
            <a:r>
              <a:rPr lang="en-US" sz="4000" dirty="0" err="1" smtClean="0"/>
              <a:t>rastering</a:t>
            </a:r>
            <a:r>
              <a:rPr lang="en-US" sz="4000" dirty="0" smtClean="0"/>
              <a:t> solution</a:t>
            </a:r>
            <a:endParaRPr lang="en-US" sz="4000" dirty="0"/>
          </a:p>
        </p:txBody>
      </p:sp>
      <p:sp>
        <p:nvSpPr>
          <p:cNvPr id="6" name="Rectangle 5"/>
          <p:cNvSpPr/>
          <p:nvPr/>
        </p:nvSpPr>
        <p:spPr>
          <a:xfrm>
            <a:off x="2649915" y="6457890"/>
            <a:ext cx="6494085" cy="400110"/>
          </a:xfrm>
          <a:prstGeom prst="rect">
            <a:avLst/>
          </a:prstGeom>
        </p:spPr>
        <p:txBody>
          <a:bodyPr wrap="none">
            <a:spAutoFit/>
          </a:bodyPr>
          <a:lstStyle/>
          <a:p>
            <a:r>
              <a:rPr lang="en-US" sz="2000" b="1" dirty="0" smtClean="0">
                <a:solidFill>
                  <a:prstClr val="black"/>
                </a:solidFill>
                <a:latin typeface="Courier New" panose="02070309020205020404" pitchFamily="49" charset="0"/>
                <a:cs typeface="Courier New" panose="02070309020205020404" pitchFamily="49" charset="0"/>
              </a:rPr>
              <a:t>http://researchdetectors.com/cmos_1m.html</a:t>
            </a:r>
            <a:endParaRPr lang="en-US" sz="2000" b="1" dirty="0">
              <a:solidFill>
                <a:prstClr val="black"/>
              </a:solidFill>
              <a:latin typeface="Courier New" panose="02070309020205020404" pitchFamily="49" charset="0"/>
              <a:cs typeface="Courier New" panose="02070309020205020404" pitchFamily="49" charset="0"/>
            </a:endParaRPr>
          </a:p>
        </p:txBody>
      </p:sp>
      <p:sp>
        <p:nvSpPr>
          <p:cNvPr id="2" name="TextBox 1"/>
          <p:cNvSpPr txBox="1"/>
          <p:nvPr/>
        </p:nvSpPr>
        <p:spPr>
          <a:xfrm>
            <a:off x="3886200" y="1143000"/>
            <a:ext cx="5099154" cy="400110"/>
          </a:xfrm>
          <a:prstGeom prst="rect">
            <a:avLst/>
          </a:prstGeom>
          <a:noFill/>
        </p:spPr>
        <p:txBody>
          <a:bodyPr wrap="square" rtlCol="0">
            <a:spAutoFit/>
          </a:bodyPr>
          <a:lstStyle/>
          <a:p>
            <a:pPr algn="r"/>
            <a:r>
              <a:rPr lang="en-US" sz="2000" b="1" dirty="0" smtClean="0">
                <a:solidFill>
                  <a:srgbClr val="FF0000"/>
                </a:solidFill>
                <a:latin typeface="Arial" panose="020B0604020202020204" pitchFamily="34" charset="0"/>
                <a:cs typeface="Arial" panose="020B0604020202020204" pitchFamily="34" charset="0"/>
              </a:rPr>
              <a:t>Collaboration:</a:t>
            </a:r>
            <a:r>
              <a:rPr lang="en-US" sz="2000" b="1" dirty="0">
                <a:solidFill>
                  <a:srgbClr val="FF0000"/>
                </a:solidFill>
                <a:latin typeface="Arial" panose="020B0604020202020204" pitchFamily="34" charset="0"/>
                <a:cs typeface="Arial" panose="020B0604020202020204" pitchFamily="34" charset="0"/>
              </a:rPr>
              <a:t> </a:t>
            </a:r>
            <a:r>
              <a:rPr lang="en-US" sz="2000" b="1" dirty="0" smtClean="0">
                <a:solidFill>
                  <a:srgbClr val="FF0000"/>
                </a:solidFill>
                <a:latin typeface="Arial" panose="020B0604020202020204" pitchFamily="34" charset="0"/>
                <a:cs typeface="Arial" panose="020B0604020202020204" pitchFamily="34" charset="0"/>
              </a:rPr>
              <a:t> 8.3.1 and MBC beamlines</a:t>
            </a:r>
            <a:endParaRPr 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78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repeatCount="indefinite" accel="50000" decel="50000" autoRev="1" fill="hold" grpId="0" nodeType="clickEffect">
                                  <p:stCondLst>
                                    <p:cond delay="0"/>
                                  </p:stCondLst>
                                  <p:childTnLst>
                                    <p:animMotion origin="layout" path="M 5.55556E-7 -3.7037E-6 L 5.55556E-7 0.37547 " pathEditMode="relative" rAng="0" ptsTypes="AA">
                                      <p:cBhvr>
                                        <p:cTn id="34" dur="2000" fill="hold"/>
                                        <p:tgtEl>
                                          <p:spTgt spid="21"/>
                                        </p:tgtEl>
                                        <p:attrNameLst>
                                          <p:attrName>ppt_x</p:attrName>
                                          <p:attrName>ppt_y</p:attrName>
                                        </p:attrNameLst>
                                      </p:cBhvr>
                                      <p:rCtr x="0" y="18773"/>
                                    </p:animMotion>
                                  </p:childTnLst>
                                </p:cTn>
                              </p:par>
                              <p:par>
                                <p:cTn id="35" presetID="42" presetClass="path" presetSubtype="0" repeatCount="indefinite" accel="50000" decel="50000" autoRev="1" fill="hold" nodeType="withEffect">
                                  <p:stCondLst>
                                    <p:cond delay="0"/>
                                  </p:stCondLst>
                                  <p:childTnLst>
                                    <p:animMotion origin="layout" path="M 2.77778E-6 4.44444E-6 L 2.77778E-6 0.375 " pathEditMode="relative" rAng="0" ptsTypes="AA">
                                      <p:cBhvr>
                                        <p:cTn id="36" dur="2000" fill="hold"/>
                                        <p:tgtEl>
                                          <p:spTgt spid="14"/>
                                        </p:tgtEl>
                                        <p:attrNameLst>
                                          <p:attrName>ppt_x</p:attrName>
                                          <p:attrName>ppt_y</p:attrName>
                                        </p:attrNameLst>
                                      </p:cBhvr>
                                      <p:rCtr x="0" y="18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6" grpId="0"/>
      <p:bldP spid="1024" grpId="0"/>
      <p:bldP spid="1025" grpId="0"/>
      <p:bldP spid="1026"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 compatibility</a:t>
            </a:r>
            <a:endParaRPr lang="en-US" dirty="0"/>
          </a:p>
        </p:txBody>
      </p:sp>
      <p:pic>
        <p:nvPicPr>
          <p:cNvPr id="15364" name="Picture 4" descr="http://hamptonresearch.com/img/product/500/0000000688-inset2-500.jpg"/>
          <p:cNvPicPr>
            <a:picLocks noChangeAspect="1" noChangeArrowheads="1"/>
          </p:cNvPicPr>
          <p:nvPr/>
        </p:nvPicPr>
        <p:blipFill rotWithShape="1">
          <a:blip r:embed="rId2">
            <a:extLst>
              <a:ext uri="{28A0092B-C50C-407E-A947-70E740481C1C}">
                <a14:useLocalDpi xmlns:a14="http://schemas.microsoft.com/office/drawing/2010/main" val="0"/>
              </a:ext>
            </a:extLst>
          </a:blip>
          <a:srcRect l="48960"/>
          <a:stretch/>
        </p:blipFill>
        <p:spPr bwMode="auto">
          <a:xfrm>
            <a:off x="3397477" y="1828800"/>
            <a:ext cx="2430780" cy="399097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hamptonresearch.com/img/product/500/0000000378-inset2-5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68"/>
          <a:stretch/>
        </p:blipFill>
        <p:spPr bwMode="auto">
          <a:xfrm>
            <a:off x="650467" y="2057401"/>
            <a:ext cx="2514600"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hamptonresearch.com/img/product/500/0000000445-inset2-500.jpg"/>
          <p:cNvPicPr>
            <a:picLocks noChangeAspect="1" noChangeArrowheads="1"/>
          </p:cNvPicPr>
          <p:nvPr/>
        </p:nvPicPr>
        <p:blipFill rotWithShape="1">
          <a:blip r:embed="rId4">
            <a:extLst>
              <a:ext uri="{28A0092B-C50C-407E-A947-70E740481C1C}">
                <a14:useLocalDpi xmlns:a14="http://schemas.microsoft.com/office/drawing/2010/main" val="0"/>
              </a:ext>
            </a:extLst>
          </a:blip>
          <a:srcRect l="49692"/>
          <a:stretch/>
        </p:blipFill>
        <p:spPr bwMode="auto">
          <a:xfrm>
            <a:off x="6060667" y="1981200"/>
            <a:ext cx="2438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5867400"/>
            <a:ext cx="1122423"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SLAC</a:t>
            </a:r>
            <a:endParaRPr lang="en-US" sz="28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3939843" y="5867400"/>
            <a:ext cx="862737"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ALS</a:t>
            </a:r>
            <a:endParaRPr lang="en-US" sz="28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553200" y="5867400"/>
            <a:ext cx="1260281"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SPINE</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1078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5" name="Picture 3" descr="Picture 02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97314" name="Rectangle 2"/>
          <p:cNvSpPr>
            <a:spLocks noGrp="1" noChangeArrowheads="1"/>
          </p:cNvSpPr>
          <p:nvPr>
            <p:ph type="title" idx="4294967295"/>
          </p:nvPr>
        </p:nvSpPr>
        <p:spPr>
          <a:xfrm>
            <a:off x="685800" y="0"/>
            <a:ext cx="7772400" cy="1143000"/>
          </a:xfrm>
          <a:prstGeom prst="rect">
            <a:avLst/>
          </a:prstGeom>
        </p:spPr>
        <p:txBody>
          <a:bodyPr/>
          <a:lstStyle/>
          <a:p>
            <a:r>
              <a:rPr lang="en-US" altLang="en-US" dirty="0" err="1">
                <a:solidFill>
                  <a:schemeClr val="bg1"/>
                </a:solidFill>
              </a:rPr>
              <a:t>SuperTong</a:t>
            </a:r>
            <a:endParaRPr lang="en-US" altLang="en-US" dirty="0">
              <a:solidFill>
                <a:schemeClr val="bg1"/>
              </a:solidFill>
            </a:endParaRPr>
          </a:p>
        </p:txBody>
      </p:sp>
    </p:spTree>
    <p:extLst>
      <p:ext uri="{BB962C8B-B14F-4D97-AF65-F5344CB8AC3E}">
        <p14:creationId xmlns:p14="http://schemas.microsoft.com/office/powerpoint/2010/main" val="1057048810"/>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Hampton Pin</a:t>
            </a:r>
          </a:p>
        </p:txBody>
      </p:sp>
      <p:pic>
        <p:nvPicPr>
          <p:cNvPr id="389123" name="Picture 3" descr="hampton"/>
          <p:cNvPicPr>
            <a:picLocks noChangeAspect="1" noChangeArrowheads="1"/>
          </p:cNvPicPr>
          <p:nvPr/>
        </p:nvPicPr>
        <p:blipFill rotWithShape="1">
          <a:blip r:embed="rId3">
            <a:lum bright="24000" contrast="30000"/>
            <a:extLst>
              <a:ext uri="{28A0092B-C50C-407E-A947-70E740481C1C}">
                <a14:useLocalDpi xmlns:a14="http://schemas.microsoft.com/office/drawing/2010/main" val="0"/>
              </a:ext>
            </a:extLst>
          </a:blip>
          <a:srcRect l="12523" t="35724" r="25404" b="28681"/>
          <a:stretch/>
        </p:blipFill>
        <p:spPr bwMode="auto">
          <a:xfrm>
            <a:off x="309282" y="1896035"/>
            <a:ext cx="8323730" cy="3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24" name="Group 4"/>
          <p:cNvGrpSpPr>
            <a:grpSpLocks/>
          </p:cNvGrpSpPr>
          <p:nvPr/>
        </p:nvGrpSpPr>
        <p:grpSpPr bwMode="auto">
          <a:xfrm>
            <a:off x="-1828800" y="-1425575"/>
            <a:ext cx="12438063" cy="10063163"/>
            <a:chOff x="-1152" y="-898"/>
            <a:chExt cx="7835" cy="6339"/>
          </a:xfrm>
        </p:grpSpPr>
        <p:sp>
          <p:nvSpPr>
            <p:cNvPr id="389125"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26"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27"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28"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29"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0"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1"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2"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3"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4"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5"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6"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7"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8"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39"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40"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41"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42"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43"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9144"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solidFill>
                  <a:prstClr val="black"/>
                </a:solidFill>
                <a:latin typeface="Arial" panose="020B0604020202020204" pitchFamily="34" charset="0"/>
              </a:endParaRPr>
            </a:p>
          </p:txBody>
        </p:sp>
      </p:grpSp>
      <p:sp>
        <p:nvSpPr>
          <p:cNvPr id="38914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solidFill>
                  <a:srgbClr val="1F497D"/>
                </a:solidFill>
              </a:rPr>
              <a:t>SuperTong</a:t>
            </a:r>
            <a:endParaRPr lang="en-US" altLang="en-US" dirty="0">
              <a:solidFill>
                <a:srgbClr val="1F497D"/>
              </a:solidFill>
            </a:endParaRPr>
          </a:p>
        </p:txBody>
      </p:sp>
    </p:spTree>
    <p:extLst>
      <p:ext uri="{BB962C8B-B14F-4D97-AF65-F5344CB8AC3E}">
        <p14:creationId xmlns:p14="http://schemas.microsoft.com/office/powerpoint/2010/main" val="37840213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 8.3.1 User Science Highlights</a:t>
            </a:r>
            <a:endParaRPr lang="en-US" dirty="0"/>
          </a:p>
        </p:txBody>
      </p:sp>
      <p:sp>
        <p:nvSpPr>
          <p:cNvPr id="3" name="Content Placeholder 2"/>
          <p:cNvSpPr>
            <a:spLocks noGrp="1"/>
          </p:cNvSpPr>
          <p:nvPr>
            <p:ph idx="1"/>
          </p:nvPr>
        </p:nvSpPr>
        <p:spPr>
          <a:xfrm>
            <a:off x="457200" y="5486400"/>
            <a:ext cx="8229600" cy="1371600"/>
          </a:xfrm>
        </p:spPr>
        <p:txBody>
          <a:bodyPr>
            <a:normAutofit/>
          </a:bodyPr>
          <a:lstStyle/>
          <a:p>
            <a:pPr marL="0" indent="0">
              <a:buNone/>
            </a:pPr>
            <a:r>
              <a:rPr lang="en-US" sz="2400" dirty="0">
                <a:latin typeface="Arial" panose="020B0604020202020204" pitchFamily="34" charset="0"/>
                <a:cs typeface="Arial" panose="020B0604020202020204" pitchFamily="34" charset="0"/>
              </a:rPr>
              <a:t>Zhang C, </a:t>
            </a:r>
            <a:r>
              <a:rPr lang="en-US" sz="2400" dirty="0" err="1">
                <a:latin typeface="Arial" panose="020B0604020202020204" pitchFamily="34" charset="0"/>
                <a:cs typeface="Arial" panose="020B0604020202020204" pitchFamily="34" charset="0"/>
              </a:rPr>
              <a:t>Spevak</a:t>
            </a:r>
            <a:r>
              <a:rPr lang="en-US" sz="2400" dirty="0">
                <a:latin typeface="Arial" panose="020B0604020202020204" pitchFamily="34" charset="0"/>
                <a:cs typeface="Arial" panose="020B0604020202020204" pitchFamily="34" charset="0"/>
              </a:rPr>
              <a:t> W, Zhang Y, Burton EA, Ma Y, </a:t>
            </a:r>
            <a:r>
              <a:rPr lang="en-US" sz="2400" dirty="0" err="1">
                <a:latin typeface="Arial" panose="020B0604020202020204" pitchFamily="34" charset="0"/>
                <a:cs typeface="Arial" panose="020B0604020202020204" pitchFamily="34" charset="0"/>
              </a:rPr>
              <a:t>Habets</a:t>
            </a:r>
            <a:r>
              <a:rPr lang="en-US" sz="2400" dirty="0">
                <a:latin typeface="Arial" panose="020B0604020202020204" pitchFamily="34" charset="0"/>
                <a:cs typeface="Arial" panose="020B0604020202020204" pitchFamily="34" charset="0"/>
              </a:rPr>
              <a:t> G, et al. </a:t>
            </a:r>
            <a:r>
              <a:rPr lang="en-US" sz="2400" dirty="0" smtClean="0">
                <a:latin typeface="Arial" panose="020B0604020202020204" pitchFamily="34" charset="0"/>
                <a:cs typeface="Arial" panose="020B0604020202020204" pitchFamily="34" charset="0"/>
              </a:rPr>
              <a:t>(2015) “RAF </a:t>
            </a:r>
            <a:r>
              <a:rPr lang="en-US" sz="2400" dirty="0">
                <a:latin typeface="Arial" panose="020B0604020202020204" pitchFamily="34" charset="0"/>
                <a:cs typeface="Arial" panose="020B0604020202020204" pitchFamily="34" charset="0"/>
              </a:rPr>
              <a:t>inhibitors that evade paradoxical MAPK pathway </a:t>
            </a:r>
            <a:r>
              <a:rPr lang="en-US" sz="2400" dirty="0" smtClean="0">
                <a:latin typeface="Arial" panose="020B0604020202020204" pitchFamily="34" charset="0"/>
                <a:cs typeface="Arial" panose="020B0604020202020204" pitchFamily="34" charset="0"/>
              </a:rPr>
              <a:t>activation” </a:t>
            </a:r>
            <a:r>
              <a:rPr lang="en-US" sz="2400" i="1" dirty="0">
                <a:latin typeface="Arial" panose="020B0604020202020204" pitchFamily="34" charset="0"/>
                <a:cs typeface="Arial" panose="020B0604020202020204" pitchFamily="34" charset="0"/>
              </a:rPr>
              <a:t>Nature.</a:t>
            </a:r>
            <a:r>
              <a:rPr lang="en-US" sz="2400"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526,</a:t>
            </a:r>
            <a:r>
              <a:rPr lang="en-US" sz="2400" dirty="0" smtClean="0">
                <a:latin typeface="Arial" panose="020B0604020202020204" pitchFamily="34" charset="0"/>
                <a:cs typeface="Arial" panose="020B0604020202020204" pitchFamily="34" charset="0"/>
              </a:rPr>
              <a:t> 583-6</a:t>
            </a:r>
            <a:r>
              <a:rPr lang="en-US" sz="2400" dirty="0">
                <a:latin typeface="Arial" panose="020B0604020202020204" pitchFamily="34" charset="0"/>
                <a:cs typeface="Arial" panose="020B0604020202020204" pitchFamily="34" charset="0"/>
              </a:rPr>
              <a:t>.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57400" y="1524000"/>
            <a:ext cx="4755110" cy="37492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62930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Syrrx Pin</a:t>
            </a:r>
          </a:p>
        </p:txBody>
      </p:sp>
      <p:pic>
        <p:nvPicPr>
          <p:cNvPr id="391171" name="Picture 3" descr="syrrx"/>
          <p:cNvPicPr>
            <a:picLocks noChangeAspect="1" noChangeArrowheads="1"/>
          </p:cNvPicPr>
          <p:nvPr/>
        </p:nvPicPr>
        <p:blipFill rotWithShape="1">
          <a:blip r:embed="rId3">
            <a:lum bright="12000" contrast="18000"/>
            <a:extLst>
              <a:ext uri="{28A0092B-C50C-407E-A947-70E740481C1C}">
                <a14:useLocalDpi xmlns:a14="http://schemas.microsoft.com/office/drawing/2010/main" val="0"/>
              </a:ext>
            </a:extLst>
          </a:blip>
          <a:srcRect l="12624" t="36018" r="24903" b="28535"/>
          <a:stretch/>
        </p:blipFill>
        <p:spPr bwMode="auto">
          <a:xfrm>
            <a:off x="322730" y="1922928"/>
            <a:ext cx="8377518" cy="3240743"/>
          </a:xfrm>
          <a:prstGeom prst="rect">
            <a:avLst/>
          </a:prstGeom>
          <a:noFill/>
          <a:extLst>
            <a:ext uri="{909E8E84-426E-40DD-AFC4-6F175D3DCCD1}">
              <a14:hiddenFill xmlns:a14="http://schemas.microsoft.com/office/drawing/2010/main">
                <a:solidFill>
                  <a:srgbClr val="FFFFFF"/>
                </a:solidFill>
              </a14:hiddenFill>
            </a:ext>
          </a:extLst>
        </p:spPr>
      </p:pic>
      <p:grpSp>
        <p:nvGrpSpPr>
          <p:cNvPr id="391172" name="Group 4"/>
          <p:cNvGrpSpPr>
            <a:grpSpLocks/>
          </p:cNvGrpSpPr>
          <p:nvPr/>
        </p:nvGrpSpPr>
        <p:grpSpPr bwMode="auto">
          <a:xfrm>
            <a:off x="-1828800" y="-1425575"/>
            <a:ext cx="12438063" cy="10063163"/>
            <a:chOff x="-1152" y="-898"/>
            <a:chExt cx="7835" cy="6339"/>
          </a:xfrm>
        </p:grpSpPr>
        <p:sp>
          <p:nvSpPr>
            <p:cNvPr id="391173"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4"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5"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6"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7"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8"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79"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0"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1"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2"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3"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4"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5"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6"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7"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8"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89"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90"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91"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1192"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solidFill>
                  <a:prstClr val="black"/>
                </a:solidFill>
                <a:latin typeface="Arial" panose="020B0604020202020204" pitchFamily="34" charset="0"/>
              </a:endParaRPr>
            </a:p>
          </p:txBody>
        </p:sp>
      </p:grpSp>
      <p:sp>
        <p:nvSpPr>
          <p:cNvPr id="391193"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solidFill>
                  <a:srgbClr val="1F497D"/>
                </a:solidFill>
              </a:rPr>
              <a:t>SuperTong</a:t>
            </a:r>
            <a:endParaRPr lang="en-US" altLang="en-US" dirty="0">
              <a:solidFill>
                <a:srgbClr val="1F497D"/>
              </a:solidFill>
            </a:endParaRPr>
          </a:p>
        </p:txBody>
      </p:sp>
    </p:spTree>
    <p:extLst>
      <p:ext uri="{BB962C8B-B14F-4D97-AF65-F5344CB8AC3E}">
        <p14:creationId xmlns:p14="http://schemas.microsoft.com/office/powerpoint/2010/main" val="914315156"/>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plastic Pin</a:t>
            </a:r>
          </a:p>
        </p:txBody>
      </p:sp>
      <p:pic>
        <p:nvPicPr>
          <p:cNvPr id="393219" name="Picture 3" descr="plastic"/>
          <p:cNvPicPr>
            <a:picLocks noChangeAspect="1" noChangeArrowheads="1"/>
          </p:cNvPicPr>
          <p:nvPr/>
        </p:nvPicPr>
        <p:blipFill rotWithShape="1">
          <a:blip r:embed="rId3">
            <a:lum bright="24000" contrast="42000"/>
            <a:extLst>
              <a:ext uri="{28A0092B-C50C-407E-A947-70E740481C1C}">
                <a14:useLocalDpi xmlns:a14="http://schemas.microsoft.com/office/drawing/2010/main" val="0"/>
              </a:ext>
            </a:extLst>
          </a:blip>
          <a:srcRect l="12423" t="36312" r="27109" b="28829"/>
          <a:stretch/>
        </p:blipFill>
        <p:spPr bwMode="auto">
          <a:xfrm>
            <a:off x="295835" y="1949824"/>
            <a:ext cx="8108577" cy="3186952"/>
          </a:xfrm>
          <a:prstGeom prst="rect">
            <a:avLst/>
          </a:prstGeom>
          <a:noFill/>
          <a:extLst>
            <a:ext uri="{909E8E84-426E-40DD-AFC4-6F175D3DCCD1}">
              <a14:hiddenFill xmlns:a14="http://schemas.microsoft.com/office/drawing/2010/main">
                <a:solidFill>
                  <a:srgbClr val="FFFFFF"/>
                </a:solidFill>
              </a14:hiddenFill>
            </a:ext>
          </a:extLst>
        </p:spPr>
      </p:pic>
      <p:grpSp>
        <p:nvGrpSpPr>
          <p:cNvPr id="393220" name="Group 4"/>
          <p:cNvGrpSpPr>
            <a:grpSpLocks/>
          </p:cNvGrpSpPr>
          <p:nvPr/>
        </p:nvGrpSpPr>
        <p:grpSpPr bwMode="auto">
          <a:xfrm>
            <a:off x="-1828800" y="-1425575"/>
            <a:ext cx="12438063" cy="10063163"/>
            <a:chOff x="-1152" y="-898"/>
            <a:chExt cx="7835" cy="6339"/>
          </a:xfrm>
        </p:grpSpPr>
        <p:sp>
          <p:nvSpPr>
            <p:cNvPr id="393221"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2"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3"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4"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5"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6"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7"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8"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29"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0"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1"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2"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3"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4"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5"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6"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7"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8"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39"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3240"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solidFill>
                  <a:prstClr val="black"/>
                </a:solidFill>
                <a:latin typeface="Arial" panose="020B0604020202020204" pitchFamily="34" charset="0"/>
              </a:endParaRPr>
            </a:p>
          </p:txBody>
        </p:sp>
      </p:grpSp>
      <p:sp>
        <p:nvSpPr>
          <p:cNvPr id="393241"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solidFill>
                  <a:srgbClr val="1F497D"/>
                </a:solidFill>
              </a:rPr>
              <a:t>SuperTong</a:t>
            </a:r>
            <a:endParaRPr lang="en-US" altLang="en-US" dirty="0">
              <a:solidFill>
                <a:srgbClr val="1F497D"/>
              </a:solidFill>
            </a:endParaRPr>
          </a:p>
        </p:txBody>
      </p:sp>
    </p:spTree>
    <p:extLst>
      <p:ext uri="{BB962C8B-B14F-4D97-AF65-F5344CB8AC3E}">
        <p14:creationId xmlns:p14="http://schemas.microsoft.com/office/powerpoint/2010/main" val="2463464825"/>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Yale Pin</a:t>
            </a:r>
          </a:p>
        </p:txBody>
      </p:sp>
      <p:pic>
        <p:nvPicPr>
          <p:cNvPr id="395267" name="Picture 3" descr="yale"/>
          <p:cNvPicPr>
            <a:picLocks noChangeAspect="1" noChangeArrowheads="1"/>
          </p:cNvPicPr>
          <p:nvPr/>
        </p:nvPicPr>
        <p:blipFill rotWithShape="1">
          <a:blip r:embed="rId3">
            <a:lum bright="30000" contrast="24000"/>
            <a:extLst>
              <a:ext uri="{28A0092B-C50C-407E-A947-70E740481C1C}">
                <a14:useLocalDpi xmlns:a14="http://schemas.microsoft.com/office/drawing/2010/main" val="0"/>
              </a:ext>
            </a:extLst>
          </a:blip>
          <a:srcRect l="12523" t="35577" r="24200" b="29270"/>
          <a:stretch/>
        </p:blipFill>
        <p:spPr bwMode="auto">
          <a:xfrm>
            <a:off x="309282" y="1882588"/>
            <a:ext cx="8485094" cy="321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5268" name="Group 4"/>
          <p:cNvGrpSpPr>
            <a:grpSpLocks/>
          </p:cNvGrpSpPr>
          <p:nvPr/>
        </p:nvGrpSpPr>
        <p:grpSpPr bwMode="auto">
          <a:xfrm>
            <a:off x="-1828800" y="-1425575"/>
            <a:ext cx="12438063" cy="10063163"/>
            <a:chOff x="-1152" y="-898"/>
            <a:chExt cx="7835" cy="6339"/>
          </a:xfrm>
        </p:grpSpPr>
        <p:sp>
          <p:nvSpPr>
            <p:cNvPr id="395269"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0"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1"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2"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3"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4"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5"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6"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7"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8"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79"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0"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1"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2"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3"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4"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5"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6"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7"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95288"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solidFill>
                  <a:prstClr val="black"/>
                </a:solidFill>
                <a:latin typeface="Arial" panose="020B0604020202020204" pitchFamily="34" charset="0"/>
              </a:endParaRPr>
            </a:p>
          </p:txBody>
        </p:sp>
      </p:grpSp>
      <p:sp>
        <p:nvSpPr>
          <p:cNvPr id="395289"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solidFill>
                  <a:srgbClr val="1F497D"/>
                </a:solidFill>
              </a:rPr>
              <a:t>SuperTong</a:t>
            </a:r>
            <a:endParaRPr lang="en-US" altLang="en-US" dirty="0">
              <a:solidFill>
                <a:srgbClr val="1F497D"/>
              </a:solidFill>
            </a:endParaRPr>
          </a:p>
        </p:txBody>
      </p:sp>
    </p:spTree>
    <p:extLst>
      <p:ext uri="{BB962C8B-B14F-4D97-AF65-F5344CB8AC3E}">
        <p14:creationId xmlns:p14="http://schemas.microsoft.com/office/powerpoint/2010/main" val="2431322513"/>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superpin"/>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12522" t="35724" r="25204" b="25298"/>
          <a:stretch/>
        </p:blipFill>
        <p:spPr bwMode="auto">
          <a:xfrm>
            <a:off x="309282" y="1896035"/>
            <a:ext cx="8350624" cy="3563471"/>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7075" name="Rectangle 3"/>
          <p:cNvSpPr>
            <a:spLocks noChangeArrowheads="1"/>
          </p:cNvSpPr>
          <p:nvPr/>
        </p:nvSpPr>
        <p:spPr bwMode="auto">
          <a:xfrm rot="5400000">
            <a:off x="6212682" y="645318"/>
            <a:ext cx="6521450" cy="22336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76" name="Rectangle 4"/>
          <p:cNvSpPr>
            <a:spLocks noChangeArrowheads="1"/>
          </p:cNvSpPr>
          <p:nvPr/>
        </p:nvSpPr>
        <p:spPr bwMode="auto">
          <a:xfrm flipV="1">
            <a:off x="646113" y="59959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solidFill>
                  <a:srgbClr val="1F497D"/>
                </a:solidFill>
              </a:rPr>
              <a:t>SuperTong</a:t>
            </a:r>
          </a:p>
        </p:txBody>
      </p:sp>
      <p:grpSp>
        <p:nvGrpSpPr>
          <p:cNvPr id="387077" name="Group 5"/>
          <p:cNvGrpSpPr>
            <a:grpSpLocks/>
          </p:cNvGrpSpPr>
          <p:nvPr/>
        </p:nvGrpSpPr>
        <p:grpSpPr bwMode="auto">
          <a:xfrm>
            <a:off x="-892175" y="-1425575"/>
            <a:ext cx="11558588" cy="10063163"/>
            <a:chOff x="-562" y="-898"/>
            <a:chExt cx="7281" cy="6339"/>
          </a:xfrm>
        </p:grpSpPr>
        <p:sp>
          <p:nvSpPr>
            <p:cNvPr id="387078" name="Rectangle 6"/>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79" name="Rectangle 7"/>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0" name="Rectangle 8"/>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1" name="Rectangle 9"/>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2" name="Rectangle 10"/>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3" name="Rectangle 11"/>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4" name="Rectangle 12"/>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5" name="Rectangle 13"/>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6"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7"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8"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89"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0"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1"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2" name="Rectangle 20"/>
            <p:cNvSpPr>
              <a:spLocks noChangeArrowheads="1"/>
            </p:cNvSpPr>
            <p:nvPr/>
          </p:nvSpPr>
          <p:spPr bwMode="auto">
            <a:xfrm rot="16200000" flipV="1">
              <a:off x="3962" y="2683"/>
              <a:ext cx="4108"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3"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4"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5"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87096"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dirty="0">
                <a:solidFill>
                  <a:prstClr val="black"/>
                </a:solidFill>
                <a:latin typeface="Arial" panose="020B0604020202020204" pitchFamily="34" charset="0"/>
              </a:endParaRPr>
            </a:p>
          </p:txBody>
        </p:sp>
      </p:grpSp>
      <p:sp>
        <p:nvSpPr>
          <p:cNvPr id="387097" name="Rectangle 25"/>
          <p:cNvSpPr>
            <a:spLocks noGrp="1" noChangeArrowheads="1"/>
          </p:cNvSpPr>
          <p:nvPr>
            <p:ph type="title" idx="4294967295"/>
          </p:nvPr>
        </p:nvSpPr>
        <p:spPr>
          <a:xfrm>
            <a:off x="685800" y="0"/>
            <a:ext cx="7772400" cy="1143000"/>
          </a:xfrm>
          <a:prstGeom prst="rect">
            <a:avLst/>
          </a:prstGeom>
        </p:spPr>
        <p:txBody>
          <a:bodyPr/>
          <a:lstStyle/>
          <a:p>
            <a:r>
              <a:rPr lang="en-US" altLang="en-US" dirty="0" err="1" smtClean="0"/>
              <a:t>SuperTong</a:t>
            </a:r>
            <a:endParaRPr lang="en-US" altLang="en-US" dirty="0"/>
          </a:p>
        </p:txBody>
      </p:sp>
    </p:spTree>
    <p:extLst>
      <p:ext uri="{BB962C8B-B14F-4D97-AF65-F5344CB8AC3E}">
        <p14:creationId xmlns:p14="http://schemas.microsoft.com/office/powerpoint/2010/main" val="1038349331"/>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p:cNvSpPr>
          <p:nvPr/>
        </p:nvSpPr>
        <p:spPr bwMode="auto">
          <a:xfrm rot="16200000">
            <a:off x="1392238" y="2139950"/>
            <a:ext cx="596900" cy="2387600"/>
          </a:xfrm>
          <a:prstGeom prst="rect">
            <a:avLst/>
          </a:prstGeom>
          <a:solidFill>
            <a:schemeClr val="bg1"/>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1" name="Oval 3"/>
          <p:cNvSpPr>
            <a:spLocks noChangeArrowheads="1"/>
          </p:cNvSpPr>
          <p:nvPr/>
        </p:nvSpPr>
        <p:spPr bwMode="auto">
          <a:xfrm rot="16200000">
            <a:off x="682625" y="3171825"/>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2" name="Oval 4"/>
          <p:cNvSpPr>
            <a:spLocks noChangeArrowheads="1"/>
          </p:cNvSpPr>
          <p:nvPr/>
        </p:nvSpPr>
        <p:spPr bwMode="auto">
          <a:xfrm rot="16200000">
            <a:off x="2387600" y="3181350"/>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3" name="Line 5"/>
          <p:cNvSpPr>
            <a:spLocks noChangeShapeType="1"/>
          </p:cNvSpPr>
          <p:nvPr/>
        </p:nvSpPr>
        <p:spPr bwMode="auto">
          <a:xfrm rot="16200000" flipH="1">
            <a:off x="1673225" y="2346325"/>
            <a:ext cx="6350" cy="16827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4" name="Line 6"/>
          <p:cNvSpPr>
            <a:spLocks noChangeShapeType="1"/>
          </p:cNvSpPr>
          <p:nvPr/>
        </p:nvSpPr>
        <p:spPr bwMode="auto">
          <a:xfrm rot="16200000" flipH="1">
            <a:off x="1670050" y="2613025"/>
            <a:ext cx="6350" cy="172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5" name="Rectangle 7"/>
          <p:cNvSpPr>
            <a:spLocks noChangeArrowheads="1"/>
          </p:cNvSpPr>
          <p:nvPr/>
        </p:nvSpPr>
        <p:spPr bwMode="auto">
          <a:xfrm>
            <a:off x="1549400" y="2857500"/>
            <a:ext cx="6235700" cy="2044700"/>
          </a:xfrm>
          <a:prstGeom prst="rect">
            <a:avLst/>
          </a:prstGeom>
          <a:solidFill>
            <a:srgbClr val="FF9900">
              <a:alpha val="44000"/>
            </a:srgbClr>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6" name="Rectangle 8"/>
          <p:cNvSpPr>
            <a:spLocks noChangeArrowheads="1"/>
          </p:cNvSpPr>
          <p:nvPr/>
        </p:nvSpPr>
        <p:spPr bwMode="auto">
          <a:xfrm>
            <a:off x="0" y="3810000"/>
            <a:ext cx="2717800" cy="127000"/>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7" name="Rectangle 9"/>
          <p:cNvSpPr>
            <a:spLocks noGrp="1" noChangeArrowheads="1"/>
          </p:cNvSpPr>
          <p:nvPr>
            <p:ph type="title"/>
          </p:nvPr>
        </p:nvSpPr>
        <p:spPr>
          <a:xfrm>
            <a:off x="0" y="0"/>
            <a:ext cx="9144000" cy="1981200"/>
          </a:xfrm>
        </p:spPr>
        <p:txBody>
          <a:bodyPr>
            <a:noAutofit/>
          </a:bodyPr>
          <a:lstStyle/>
          <a:p>
            <a:r>
              <a:rPr lang="en-US" altLang="en-US" dirty="0"/>
              <a:t>“infinite capacity” </a:t>
            </a:r>
            <a:r>
              <a:rPr lang="en-US" altLang="en-US" dirty="0" smtClean="0"/>
              <a:t/>
            </a:r>
            <a:br>
              <a:rPr lang="en-US" altLang="en-US" dirty="0" smtClean="0"/>
            </a:br>
            <a:r>
              <a:rPr lang="en-US" altLang="en-US" dirty="0" smtClean="0"/>
              <a:t>sample </a:t>
            </a:r>
            <a:r>
              <a:rPr lang="en-US" altLang="en-US" dirty="0"/>
              <a:t>carousel</a:t>
            </a:r>
          </a:p>
        </p:txBody>
      </p:sp>
      <p:grpSp>
        <p:nvGrpSpPr>
          <p:cNvPr id="411658" name="Group 10"/>
          <p:cNvGrpSpPr>
            <a:grpSpLocks/>
          </p:cNvGrpSpPr>
          <p:nvPr/>
        </p:nvGrpSpPr>
        <p:grpSpPr bwMode="auto">
          <a:xfrm>
            <a:off x="2590800" y="4000500"/>
            <a:ext cx="850900" cy="571500"/>
            <a:chOff x="1624" y="3272"/>
            <a:chExt cx="536" cy="360"/>
          </a:xfrm>
        </p:grpSpPr>
        <p:sp>
          <p:nvSpPr>
            <p:cNvPr id="411659" name="Oval 11"/>
            <p:cNvSpPr>
              <a:spLocks noChangeArrowheads="1"/>
            </p:cNvSpPr>
            <p:nvPr/>
          </p:nvSpPr>
          <p:spPr bwMode="auto">
            <a:xfrm>
              <a:off x="1624" y="3544"/>
              <a:ext cx="536" cy="88"/>
            </a:xfrm>
            <a:prstGeom prst="ellipse">
              <a:avLst/>
            </a:prstGeom>
            <a:solidFill>
              <a:srgbClr val="333333"/>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60" name="Rectangle 12"/>
            <p:cNvSpPr>
              <a:spLocks noChangeArrowheads="1"/>
            </p:cNvSpPr>
            <p:nvPr/>
          </p:nvSpPr>
          <p:spPr bwMode="auto">
            <a:xfrm>
              <a:off x="1880" y="3272"/>
              <a:ext cx="32" cy="304"/>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411661" name="Rectangle 13"/>
          <p:cNvSpPr>
            <a:spLocks noChangeArrowheads="1"/>
          </p:cNvSpPr>
          <p:nvPr/>
        </p:nvSpPr>
        <p:spPr bwMode="auto">
          <a:xfrm>
            <a:off x="4165600" y="3390900"/>
            <a:ext cx="1384300" cy="9017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6917748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p:cNvCxnSpPr>
            <a:stCxn id="341" idx="3"/>
            <a:endCxn id="42" idx="2"/>
          </p:cNvCxnSpPr>
          <p:nvPr/>
        </p:nvCxnSpPr>
        <p:spPr>
          <a:xfrm flipV="1">
            <a:off x="5675086" y="4338136"/>
            <a:ext cx="159675" cy="814435"/>
          </a:xfrm>
          <a:prstGeom prst="straightConnector1">
            <a:avLst/>
          </a:prstGeom>
          <a:ln w="381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394" name="TextBox 393"/>
          <p:cNvSpPr txBox="1"/>
          <p:nvPr/>
        </p:nvSpPr>
        <p:spPr>
          <a:xfrm rot="17013415">
            <a:off x="5681636" y="4627658"/>
            <a:ext cx="570990" cy="338554"/>
          </a:xfrm>
          <a:prstGeom prst="rect">
            <a:avLst/>
          </a:prstGeom>
          <a:noFill/>
        </p:spPr>
        <p:txBody>
          <a:bodyPr wrap="none" rtlCol="0">
            <a:spAutoFit/>
          </a:bodyPr>
          <a:lstStyle/>
          <a:p>
            <a:r>
              <a:rPr lang="en-US" sz="1600" dirty="0" smtClean="0">
                <a:solidFill>
                  <a:srgbClr val="C00000"/>
                </a:solidFill>
                <a:latin typeface="Arial" panose="020B0604020202020204" pitchFamily="34" charset="0"/>
              </a:rPr>
              <a:t>high</a:t>
            </a:r>
            <a:endParaRPr lang="en-US" sz="1600" dirty="0">
              <a:solidFill>
                <a:srgbClr val="C00000"/>
              </a:solidFill>
              <a:latin typeface="Arial" panose="020B0604020202020204" pitchFamily="34" charset="0"/>
            </a:endParaRPr>
          </a:p>
        </p:txBody>
      </p:sp>
      <p:grpSp>
        <p:nvGrpSpPr>
          <p:cNvPr id="11" name="Group 10"/>
          <p:cNvGrpSpPr/>
          <p:nvPr/>
        </p:nvGrpSpPr>
        <p:grpSpPr>
          <a:xfrm>
            <a:off x="5080002" y="3191508"/>
            <a:ext cx="1509518" cy="1241551"/>
            <a:chOff x="4644572" y="3236686"/>
            <a:chExt cx="1509518" cy="1241551"/>
          </a:xfrm>
        </p:grpSpPr>
        <p:sp>
          <p:nvSpPr>
            <p:cNvPr id="42" name="Rounded Rectangle 41"/>
            <p:cNvSpPr/>
            <p:nvPr/>
          </p:nvSpPr>
          <p:spPr>
            <a:xfrm>
              <a:off x="4644572" y="3236686"/>
              <a:ext cx="1509518" cy="1146628"/>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solidFill>
                    <a:srgbClr val="C00000"/>
                  </a:solidFill>
                  <a:latin typeface="Arial" panose="020B0604020202020204" pitchFamily="34" charset="0"/>
                  <a:cs typeface="Arial" panose="020B0604020202020204" pitchFamily="34" charset="0"/>
                </a:rPr>
                <a:t>in-situ </a:t>
              </a:r>
              <a:r>
                <a:rPr lang="en-US" sz="1600" b="1" dirty="0" smtClean="0">
                  <a:solidFill>
                    <a:srgbClr val="C00000"/>
                  </a:solidFill>
                  <a:latin typeface="Arial" panose="020B0604020202020204" pitchFamily="34" charset="0"/>
                  <a:cs typeface="Arial" panose="020B0604020202020204" pitchFamily="34" charset="0"/>
                </a:rPr>
                <a:t>MX</a:t>
              </a:r>
            </a:p>
            <a:p>
              <a:pPr algn="ctr"/>
              <a:r>
                <a:rPr lang="en-US" sz="1200" dirty="0" smtClean="0">
                  <a:solidFill>
                    <a:srgbClr val="9BBB59">
                      <a:lumMod val="50000"/>
                    </a:srgbClr>
                  </a:solidFill>
                  <a:latin typeface="Arial" panose="020B0604020202020204" pitchFamily="34" charset="0"/>
                  <a:cs typeface="Arial" panose="020B0604020202020204" pitchFamily="34" charset="0"/>
                </a:rPr>
                <a:t>Control for handling</a:t>
              </a:r>
            </a:p>
            <a:p>
              <a:pPr algn="ct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pic>
          <p:nvPicPr>
            <p:cNvPr id="87" name="Picture 3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2287" y="3331029"/>
              <a:ext cx="1059543" cy="114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4983" name="Picture 7"/>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615544" y="4702628"/>
            <a:ext cx="1059542" cy="899885"/>
            <a:chOff x="4180115" y="4528457"/>
            <a:chExt cx="1059542" cy="899885"/>
          </a:xfrm>
        </p:grpSpPr>
        <p:sp>
          <p:nvSpPr>
            <p:cNvPr id="341" name="Rounded Rectangle 340"/>
            <p:cNvSpPr/>
            <p:nvPr/>
          </p:nvSpPr>
          <p:spPr>
            <a:xfrm>
              <a:off x="4180115" y="4528457"/>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3727504646"/>
                </p:ext>
              </p:extLst>
            </p:nvPr>
          </p:nvGraphicFramePr>
          <p:xfrm>
            <a:off x="4303034" y="4578803"/>
            <a:ext cx="769242" cy="530225"/>
          </p:xfrm>
          <a:graphic>
            <a:graphicData uri="http://schemas.openxmlformats.org/presentationml/2006/ole">
              <mc:AlternateContent xmlns:mc="http://schemas.openxmlformats.org/markup-compatibility/2006">
                <mc:Choice xmlns:v="urn:schemas-microsoft-com:vml" Requires="v">
                  <p:oleObj spid="_x0000_s48158" name="Chart" r:id="rId8" imgW="7115101" imgH="4914951" progId="MSGraph.Chart.8">
                    <p:embed followColorScheme="full"/>
                  </p:oleObj>
                </mc:Choice>
                <mc:Fallback>
                  <p:oleObj name="Chart" r:id="rId8" imgW="7115101" imgH="4914951" progId="MSGraph.Chart.8">
                    <p:embed followColorScheme="full"/>
                    <p:pic>
                      <p:nvPicPr>
                        <p:cNvPr id="0" name=""/>
                        <p:cNvPicPr>
                          <a:picLocks noChangeAspect="1" noChangeArrowheads="1"/>
                        </p:cNvPicPr>
                        <p:nvPr/>
                      </p:nvPicPr>
                      <p:blipFill>
                        <a:blip r:embed="rId9"/>
                        <a:srcRect/>
                        <a:stretch>
                          <a:fillRect/>
                        </a:stretch>
                      </p:blipFill>
                      <p:spPr bwMode="auto">
                        <a:xfrm>
                          <a:off x="4303034" y="4578803"/>
                          <a:ext cx="769242" cy="530225"/>
                        </a:xfrm>
                        <a:prstGeom prst="rect">
                          <a:avLst/>
                        </a:prstGeom>
                        <a:noFill/>
                        <a:ln>
                          <a:noFill/>
                        </a:ln>
                        <a:effectLst/>
                      </p:spPr>
                    </p:pic>
                  </p:oleObj>
                </mc:Fallback>
              </mc:AlternateContent>
            </a:graphicData>
          </a:graphic>
        </p:graphicFrame>
      </p:grpSp>
      <p:sp>
        <p:nvSpPr>
          <p:cNvPr id="61" name="Oval 60"/>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cxnSp>
        <p:nvCxnSpPr>
          <p:cNvPr id="53" name="Straight Arrow Connector 52"/>
          <p:cNvCxnSpPr>
            <a:endCxn id="72" idx="0"/>
          </p:cNvCxnSpPr>
          <p:nvPr/>
        </p:nvCxnSpPr>
        <p:spPr>
          <a:xfrm flipH="1">
            <a:off x="1995730" y="4152900"/>
            <a:ext cx="1035974" cy="535215"/>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8" idx="0"/>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2540001" y="4876800"/>
            <a:ext cx="602824" cy="259598"/>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Lst>
            <a:ahLst/>
            <a:cxnLst>
              <a:cxn ang="0">
                <a:pos x="connsiteX0" y="connsiteY0"/>
              </a:cxn>
              <a:cxn ang="0">
                <a:pos x="connsiteX1" y="connsiteY1"/>
              </a:cxn>
              <a:cxn ang="0">
                <a:pos x="connsiteX2" y="connsiteY2"/>
              </a:cxn>
            </a:cxnLst>
            <a:rect l="l" t="t" r="r" b="b"/>
            <a:pathLst>
              <a:path w="2255080" h="499902">
                <a:moveTo>
                  <a:pt x="0" y="11179"/>
                </a:moveTo>
                <a:cubicBezTo>
                  <a:pt x="441671" y="-16465"/>
                  <a:pt x="1240534" y="6450"/>
                  <a:pt x="1616381" y="87904"/>
                </a:cubicBezTo>
                <a:cubicBezTo>
                  <a:pt x="1992228" y="169358"/>
                  <a:pt x="2056055" y="362569"/>
                  <a:pt x="2255080" y="499902"/>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6" name="Freeform 55"/>
          <p:cNvSpPr/>
          <p:nvPr/>
        </p:nvSpPr>
        <p:spPr>
          <a:xfrm>
            <a:off x="4049488" y="5677280"/>
            <a:ext cx="1944972" cy="24454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 name="connsiteX0" fmla="*/ 0 w 10480"/>
              <a:gd name="connsiteY0" fmla="*/ 10446 h 20446"/>
              <a:gd name="connsiteX1" fmla="*/ 10480 w 10480"/>
              <a:gd name="connsiteY1" fmla="*/ 704 h 20446"/>
              <a:gd name="connsiteX2" fmla="*/ 10000 w 10480"/>
              <a:gd name="connsiteY2" fmla="*/ 20446 h 20446"/>
              <a:gd name="connsiteX0" fmla="*/ 0 w 11409"/>
              <a:gd name="connsiteY0" fmla="*/ 10069 h 20069"/>
              <a:gd name="connsiteX1" fmla="*/ 10480 w 11409"/>
              <a:gd name="connsiteY1" fmla="*/ 327 h 20069"/>
              <a:gd name="connsiteX2" fmla="*/ 11058 w 11409"/>
              <a:gd name="connsiteY2" fmla="*/ 12907 h 20069"/>
              <a:gd name="connsiteX3" fmla="*/ 10000 w 11409"/>
              <a:gd name="connsiteY3" fmla="*/ 20069 h 20069"/>
              <a:gd name="connsiteX0" fmla="*/ 0 w 11409"/>
              <a:gd name="connsiteY0" fmla="*/ 10069 h 12907"/>
              <a:gd name="connsiteX1" fmla="*/ 10480 w 11409"/>
              <a:gd name="connsiteY1" fmla="*/ 327 h 12907"/>
              <a:gd name="connsiteX2" fmla="*/ 11058 w 11409"/>
              <a:gd name="connsiteY2" fmla="*/ 12907 h 12907"/>
              <a:gd name="connsiteX0" fmla="*/ 0 w 11111"/>
              <a:gd name="connsiteY0" fmla="*/ 11104 h 13942"/>
              <a:gd name="connsiteX1" fmla="*/ 10480 w 11111"/>
              <a:gd name="connsiteY1" fmla="*/ 1362 h 13942"/>
              <a:gd name="connsiteX2" fmla="*/ 11058 w 11111"/>
              <a:gd name="connsiteY2" fmla="*/ 13942 h 13942"/>
              <a:gd name="connsiteX0" fmla="*/ 0 w 11222"/>
              <a:gd name="connsiteY0" fmla="*/ 10069 h 12907"/>
              <a:gd name="connsiteX1" fmla="*/ 10480 w 11222"/>
              <a:gd name="connsiteY1" fmla="*/ 327 h 12907"/>
              <a:gd name="connsiteX2" fmla="*/ 11058 w 11222"/>
              <a:gd name="connsiteY2" fmla="*/ 12907 h 12907"/>
              <a:gd name="connsiteX0" fmla="*/ 0 w 11058"/>
              <a:gd name="connsiteY0" fmla="*/ 8050 h 10888"/>
              <a:gd name="connsiteX1" fmla="*/ 8368 w 11058"/>
              <a:gd name="connsiteY1" fmla="*/ 372 h 10888"/>
              <a:gd name="connsiteX2" fmla="*/ 11058 w 11058"/>
              <a:gd name="connsiteY2" fmla="*/ 10888 h 10888"/>
              <a:gd name="connsiteX0" fmla="*/ 0 w 11058"/>
              <a:gd name="connsiteY0" fmla="*/ 7678 h 10516"/>
              <a:gd name="connsiteX1" fmla="*/ 8368 w 11058"/>
              <a:gd name="connsiteY1" fmla="*/ 0 h 10516"/>
              <a:gd name="connsiteX2" fmla="*/ 11058 w 11058"/>
              <a:gd name="connsiteY2" fmla="*/ 10516 h 10516"/>
              <a:gd name="connsiteX0" fmla="*/ 0 w 11058"/>
              <a:gd name="connsiteY0" fmla="*/ 7804 h 10642"/>
              <a:gd name="connsiteX1" fmla="*/ 8368 w 11058"/>
              <a:gd name="connsiteY1" fmla="*/ 126 h 10642"/>
              <a:gd name="connsiteX2" fmla="*/ 11058 w 11058"/>
              <a:gd name="connsiteY2" fmla="*/ 10642 h 10642"/>
              <a:gd name="connsiteX0" fmla="*/ 0 w 11058"/>
              <a:gd name="connsiteY0" fmla="*/ 8318 h 11156"/>
              <a:gd name="connsiteX1" fmla="*/ 8368 w 11058"/>
              <a:gd name="connsiteY1" fmla="*/ 640 h 11156"/>
              <a:gd name="connsiteX2" fmla="*/ 11058 w 11058"/>
              <a:gd name="connsiteY2" fmla="*/ 11156 h 11156"/>
            </a:gdLst>
            <a:ahLst/>
            <a:cxnLst>
              <a:cxn ang="0">
                <a:pos x="connsiteX0" y="connsiteY0"/>
              </a:cxn>
              <a:cxn ang="0">
                <a:pos x="connsiteX1" y="connsiteY1"/>
              </a:cxn>
              <a:cxn ang="0">
                <a:pos x="connsiteX2" y="connsiteY2"/>
              </a:cxn>
            </a:cxnLst>
            <a:rect l="l" t="t" r="r" b="b"/>
            <a:pathLst>
              <a:path w="11058" h="11156">
                <a:moveTo>
                  <a:pt x="0" y="8318"/>
                </a:moveTo>
                <a:cubicBezTo>
                  <a:pt x="2476" y="11030"/>
                  <a:pt x="6705" y="2216"/>
                  <a:pt x="8368" y="640"/>
                </a:cubicBezTo>
                <a:cubicBezTo>
                  <a:pt x="10031" y="-936"/>
                  <a:pt x="10497" y="-353"/>
                  <a:pt x="11058" y="11156"/>
                </a:cubicBez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57" name="Group 56"/>
          <p:cNvGrpSpPr/>
          <p:nvPr/>
        </p:nvGrpSpPr>
        <p:grpSpPr>
          <a:xfrm>
            <a:off x="2960912" y="5152572"/>
            <a:ext cx="1161142" cy="1378857"/>
            <a:chOff x="2960912" y="5152572"/>
            <a:chExt cx="1161142" cy="1378857"/>
          </a:xfrm>
        </p:grpSpPr>
        <p:sp>
          <p:nvSpPr>
            <p:cNvPr id="58" name="Rounded Rectangle 57"/>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59" name="Group 2"/>
            <p:cNvGrpSpPr>
              <a:grpSpLocks noChangeAspect="1"/>
            </p:cNvGrpSpPr>
            <p:nvPr/>
          </p:nvGrpSpPr>
          <p:grpSpPr bwMode="auto">
            <a:xfrm>
              <a:off x="3122278" y="5240822"/>
              <a:ext cx="808981" cy="608436"/>
              <a:chOff x="2361" y="2283"/>
              <a:chExt cx="1388" cy="1044"/>
            </a:xfrm>
          </p:grpSpPr>
          <p:grpSp>
            <p:nvGrpSpPr>
              <p:cNvPr id="60" name="Group 3"/>
              <p:cNvGrpSpPr>
                <a:grpSpLocks noChangeAspect="1"/>
              </p:cNvGrpSpPr>
              <p:nvPr/>
            </p:nvGrpSpPr>
            <p:grpSpPr bwMode="auto">
              <a:xfrm>
                <a:off x="2361" y="2283"/>
                <a:ext cx="1388" cy="1044"/>
                <a:chOff x="3648" y="2088"/>
                <a:chExt cx="1388" cy="1044"/>
              </a:xfrm>
            </p:grpSpPr>
            <p:sp>
              <p:nvSpPr>
                <p:cNvPr id="69"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70" name="Picture 5" descr="xtal_w"/>
                <p:cNvPicPr>
                  <a:picLocks noChangeAspect="1" noChangeArrowheads="1"/>
                </p:cNvPicPr>
                <p:nvPr/>
              </p:nvPicPr>
              <p:blipFill>
                <a:blip r:embed="rId10"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3" name="Group 6"/>
              <p:cNvGrpSpPr>
                <a:grpSpLocks noChangeAspect="1"/>
              </p:cNvGrpSpPr>
              <p:nvPr/>
            </p:nvGrpSpPr>
            <p:grpSpPr bwMode="auto">
              <a:xfrm>
                <a:off x="2361" y="2283"/>
                <a:ext cx="1388" cy="1044"/>
                <a:chOff x="688" y="2552"/>
                <a:chExt cx="1388" cy="1044"/>
              </a:xfrm>
            </p:grpSpPr>
            <p:sp>
              <p:nvSpPr>
                <p:cNvPr id="64"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65" name="Picture 8" descr="xtal_w"/>
                <p:cNvPicPr>
                  <a:picLocks noChangeAspect="1" noChangeArrowheads="1"/>
                </p:cNvPicPr>
                <p:nvPr/>
              </p:nvPicPr>
              <p:blipFill>
                <a:blip r:embed="rId10"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6" name="Group 9"/>
                <p:cNvGrpSpPr>
                  <a:grpSpLocks noChangeAspect="1"/>
                </p:cNvGrpSpPr>
                <p:nvPr/>
              </p:nvGrpSpPr>
              <p:grpSpPr bwMode="auto">
                <a:xfrm>
                  <a:off x="912" y="2664"/>
                  <a:ext cx="904" cy="800"/>
                  <a:chOff x="3640" y="440"/>
                  <a:chExt cx="904" cy="800"/>
                </a:xfrm>
              </p:grpSpPr>
              <p:sp>
                <p:nvSpPr>
                  <p:cNvPr id="67"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68"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grpSp>
        <p:nvGrpSpPr>
          <p:cNvPr id="71" name="Group 70"/>
          <p:cNvGrpSpPr/>
          <p:nvPr/>
        </p:nvGrpSpPr>
        <p:grpSpPr>
          <a:xfrm>
            <a:off x="1378889" y="4688115"/>
            <a:ext cx="1233681" cy="1484085"/>
            <a:chOff x="1378889" y="4688115"/>
            <a:chExt cx="1233681" cy="1484085"/>
          </a:xfrm>
        </p:grpSpPr>
        <p:sp>
          <p:nvSpPr>
            <p:cNvPr id="72" name="Rounded Rectangle 71"/>
            <p:cNvSpPr/>
            <p:nvPr/>
          </p:nvSpPr>
          <p:spPr>
            <a:xfrm>
              <a:off x="1378889" y="4688115"/>
              <a:ext cx="1233681" cy="14840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endParaRPr lang="en-US" sz="1600" b="1" dirty="0" smtClean="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CBOXAR</a:t>
              </a:r>
            </a:p>
            <a:p>
              <a:pPr algn="ctr"/>
              <a:r>
                <a:rPr lang="en-US" sz="1600" b="1" dirty="0" smtClean="0">
                  <a:solidFill>
                    <a:srgbClr val="C00000"/>
                  </a:solidFill>
                  <a:latin typeface="Arial" panose="020B0604020202020204" pitchFamily="34" charset="0"/>
                  <a:cs typeface="Arial" panose="020B0604020202020204" pitchFamily="34" charset="0"/>
                </a:rPr>
                <a:t>&amp; raster</a:t>
              </a:r>
            </a:p>
          </p:txBody>
        </p:sp>
        <p:pic>
          <p:nvPicPr>
            <p:cNvPr id="73" name="Picture 31"/>
            <p:cNvPicPr>
              <a:picLocks noChangeAspect="1" noChangeArrowheads="1"/>
            </p:cNvPicPr>
            <p:nvPr/>
          </p:nvPicPr>
          <p:blipFill>
            <a:blip r:embed="rId11" cstate="print">
              <a:extLst>
                <a:ext uri="{28A0092B-C50C-407E-A947-70E740481C1C}">
                  <a14:useLocalDpi xmlns:a14="http://schemas.microsoft.com/office/drawing/2010/main" val="0"/>
                </a:ext>
              </a:extLst>
            </a:blip>
            <a:srcRect l="18446" t="16588"/>
            <a:stretch>
              <a:fillRect/>
            </a:stretch>
          </p:blipFill>
          <p:spPr bwMode="auto">
            <a:xfrm>
              <a:off x="1501549" y="4789714"/>
              <a:ext cx="1009423" cy="6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 name="Freeform 73"/>
          <p:cNvSpPr/>
          <p:nvPr/>
        </p:nvSpPr>
        <p:spPr>
          <a:xfrm>
            <a:off x="4055536" y="5906332"/>
            <a:ext cx="3666789" cy="878885"/>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 name="connsiteX0" fmla="*/ 0 w 3090292"/>
              <a:gd name="connsiteY0" fmla="*/ 520020 h 833163"/>
              <a:gd name="connsiteX1" fmla="*/ 1987548 w 3090292"/>
              <a:gd name="connsiteY1" fmla="*/ 819879 h 833163"/>
              <a:gd name="connsiteX2" fmla="*/ 3090292 w 3090292"/>
              <a:gd name="connsiteY2" fmla="*/ 0 h 833163"/>
              <a:gd name="connsiteX0" fmla="*/ 0 w 3090292"/>
              <a:gd name="connsiteY0" fmla="*/ 544003 h 857146"/>
              <a:gd name="connsiteX1" fmla="*/ 1987548 w 3090292"/>
              <a:gd name="connsiteY1" fmla="*/ 843862 h 857146"/>
              <a:gd name="connsiteX2" fmla="*/ 3090292 w 3090292"/>
              <a:gd name="connsiteY2" fmla="*/ 23983 h 857146"/>
              <a:gd name="connsiteX0" fmla="*/ 0 w 3090292"/>
              <a:gd name="connsiteY0" fmla="*/ 520020 h 825473"/>
              <a:gd name="connsiteX1" fmla="*/ 1987548 w 3090292"/>
              <a:gd name="connsiteY1" fmla="*/ 819879 h 825473"/>
              <a:gd name="connsiteX2" fmla="*/ 2575923 w 3090292"/>
              <a:gd name="connsiteY2" fmla="*/ 658770 h 825473"/>
              <a:gd name="connsiteX3" fmla="*/ 3090292 w 3090292"/>
              <a:gd name="connsiteY3" fmla="*/ 0 h 825473"/>
              <a:gd name="connsiteX0" fmla="*/ 0 w 3090292"/>
              <a:gd name="connsiteY0" fmla="*/ 607225 h 912678"/>
              <a:gd name="connsiteX1" fmla="*/ 1987548 w 3090292"/>
              <a:gd name="connsiteY1" fmla="*/ 907084 h 912678"/>
              <a:gd name="connsiteX2" fmla="*/ 2575923 w 3090292"/>
              <a:gd name="connsiteY2" fmla="*/ 745975 h 912678"/>
              <a:gd name="connsiteX3" fmla="*/ 3090292 w 3090292"/>
              <a:gd name="connsiteY3" fmla="*/ 87205 h 912678"/>
              <a:gd name="connsiteX0" fmla="*/ 0 w 3090292"/>
              <a:gd name="connsiteY0" fmla="*/ 573432 h 878885"/>
              <a:gd name="connsiteX1" fmla="*/ 1987548 w 3090292"/>
              <a:gd name="connsiteY1" fmla="*/ 873291 h 878885"/>
              <a:gd name="connsiteX2" fmla="*/ 2575923 w 3090292"/>
              <a:gd name="connsiteY2" fmla="*/ 712182 h 878885"/>
              <a:gd name="connsiteX3" fmla="*/ 3090292 w 3090292"/>
              <a:gd name="connsiteY3" fmla="*/ 53412 h 878885"/>
            </a:gdLst>
            <a:ahLst/>
            <a:cxnLst>
              <a:cxn ang="0">
                <a:pos x="connsiteX0" y="connsiteY0"/>
              </a:cxn>
              <a:cxn ang="0">
                <a:pos x="connsiteX1" y="connsiteY1"/>
              </a:cxn>
              <a:cxn ang="0">
                <a:pos x="connsiteX2" y="connsiteY2"/>
              </a:cxn>
              <a:cxn ang="0">
                <a:pos x="connsiteX3" y="connsiteY3"/>
              </a:cxn>
            </a:cxnLst>
            <a:rect l="l" t="t" r="r" b="b"/>
            <a:pathLst>
              <a:path w="3090292" h="878885">
                <a:moveTo>
                  <a:pt x="0" y="573432"/>
                </a:moveTo>
                <a:cubicBezTo>
                  <a:pt x="449673" y="595008"/>
                  <a:pt x="1558228" y="850166"/>
                  <a:pt x="1987548" y="873291"/>
                </a:cubicBezTo>
                <a:cubicBezTo>
                  <a:pt x="2416868" y="896416"/>
                  <a:pt x="2392132" y="848829"/>
                  <a:pt x="2575923" y="712182"/>
                </a:cubicBezTo>
                <a:cubicBezTo>
                  <a:pt x="2759714" y="575536"/>
                  <a:pt x="2700794" y="-209327"/>
                  <a:pt x="3090292" y="53412"/>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75" name="Straight Arrow Connector 74"/>
          <p:cNvCxnSpPr>
            <a:stCxn id="341" idx="3"/>
          </p:cNvCxnSpPr>
          <p:nvPr/>
        </p:nvCxnSpPr>
        <p:spPr>
          <a:xfrm>
            <a:off x="5675086" y="5152571"/>
            <a:ext cx="2083052" cy="796569"/>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3963527">
            <a:off x="5745922" y="5334872"/>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spTree>
    <p:extLst>
      <p:ext uri="{BB962C8B-B14F-4D97-AF65-F5344CB8AC3E}">
        <p14:creationId xmlns:p14="http://schemas.microsoft.com/office/powerpoint/2010/main" val="140905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260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42" idx="3"/>
            <a:endCxn id="51" idx="1"/>
          </p:cNvCxnSpPr>
          <p:nvPr/>
        </p:nvCxnSpPr>
        <p:spPr>
          <a:xfrm>
            <a:off x="6589520" y="3764822"/>
            <a:ext cx="642251" cy="66950"/>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272" name="TextBox 271"/>
          <p:cNvSpPr txBox="1"/>
          <p:nvPr/>
        </p:nvSpPr>
        <p:spPr>
          <a:xfrm>
            <a:off x="6732175" y="3801107"/>
            <a:ext cx="333746" cy="400110"/>
          </a:xfrm>
          <a:prstGeom prst="rect">
            <a:avLst/>
          </a:prstGeom>
          <a:noFill/>
          <a:ln>
            <a:noFill/>
          </a:ln>
        </p:spPr>
        <p:txBody>
          <a:bodyPr wrap="none" rtlCol="0">
            <a:spAutoFit/>
          </a:bodyPr>
          <a:lstStyle/>
          <a:p>
            <a:r>
              <a:rPr lang="en-US" sz="2000" b="1" dirty="0" smtClean="0">
                <a:solidFill>
                  <a:srgbClr val="466428"/>
                </a:solidFill>
                <a:latin typeface="Arial" panose="020B0604020202020204" pitchFamily="34" charset="0"/>
                <a:cs typeface="Arial" panose="020B0604020202020204" pitchFamily="34" charset="0"/>
              </a:rPr>
              <a:t>+</a:t>
            </a:r>
            <a:endParaRPr lang="en-US" sz="2000" b="1" dirty="0">
              <a:solidFill>
                <a:srgbClr val="466428"/>
              </a:solidFill>
              <a:latin typeface="Arial" panose="020B0604020202020204" pitchFamily="34" charset="0"/>
              <a:cs typeface="Arial" panose="020B0604020202020204" pitchFamily="34" charset="0"/>
            </a:endParaRPr>
          </a:p>
        </p:txBody>
      </p: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p:cNvCxnSpPr>
            <a:stCxn id="341" idx="3"/>
            <a:endCxn id="42" idx="2"/>
          </p:cNvCxnSpPr>
          <p:nvPr/>
        </p:nvCxnSpPr>
        <p:spPr>
          <a:xfrm flipV="1">
            <a:off x="5675086" y="4338136"/>
            <a:ext cx="159675" cy="814435"/>
          </a:xfrm>
          <a:prstGeom prst="straightConnector1">
            <a:avLst/>
          </a:prstGeom>
          <a:ln w="381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394" name="TextBox 393"/>
          <p:cNvSpPr txBox="1"/>
          <p:nvPr/>
        </p:nvSpPr>
        <p:spPr>
          <a:xfrm rot="17013415">
            <a:off x="5681636" y="4627658"/>
            <a:ext cx="570990" cy="338554"/>
          </a:xfrm>
          <a:prstGeom prst="rect">
            <a:avLst/>
          </a:prstGeom>
          <a:noFill/>
        </p:spPr>
        <p:txBody>
          <a:bodyPr wrap="none" rtlCol="0">
            <a:spAutoFit/>
          </a:bodyPr>
          <a:lstStyle/>
          <a:p>
            <a:r>
              <a:rPr lang="en-US" sz="1600" dirty="0" smtClean="0">
                <a:solidFill>
                  <a:srgbClr val="C00000"/>
                </a:solidFill>
                <a:latin typeface="Arial" panose="020B0604020202020204" pitchFamily="34" charset="0"/>
              </a:rPr>
              <a:t>high</a:t>
            </a:r>
            <a:endParaRPr lang="en-US" sz="1600" dirty="0">
              <a:solidFill>
                <a:srgbClr val="C00000"/>
              </a:solidFill>
              <a:latin typeface="Arial" panose="020B0604020202020204" pitchFamily="34" charset="0"/>
            </a:endParaRPr>
          </a:p>
        </p:txBody>
      </p:sp>
      <p:grpSp>
        <p:nvGrpSpPr>
          <p:cNvPr id="11" name="Group 10"/>
          <p:cNvGrpSpPr/>
          <p:nvPr/>
        </p:nvGrpSpPr>
        <p:grpSpPr>
          <a:xfrm>
            <a:off x="5080002" y="3191508"/>
            <a:ext cx="1509518" cy="1241551"/>
            <a:chOff x="4644572" y="3236686"/>
            <a:chExt cx="1509518" cy="1241551"/>
          </a:xfrm>
        </p:grpSpPr>
        <p:sp>
          <p:nvSpPr>
            <p:cNvPr id="42" name="Rounded Rectangle 41"/>
            <p:cNvSpPr/>
            <p:nvPr/>
          </p:nvSpPr>
          <p:spPr>
            <a:xfrm>
              <a:off x="4644572" y="3236686"/>
              <a:ext cx="1509518" cy="1146628"/>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solidFill>
                    <a:srgbClr val="C00000"/>
                  </a:solidFill>
                  <a:latin typeface="Arial" panose="020B0604020202020204" pitchFamily="34" charset="0"/>
                  <a:cs typeface="Arial" panose="020B0604020202020204" pitchFamily="34" charset="0"/>
                </a:rPr>
                <a:t>in-situ </a:t>
              </a:r>
              <a:r>
                <a:rPr lang="en-US" sz="1600" b="1" dirty="0" smtClean="0">
                  <a:solidFill>
                    <a:srgbClr val="C00000"/>
                  </a:solidFill>
                  <a:latin typeface="Arial" panose="020B0604020202020204" pitchFamily="34" charset="0"/>
                  <a:cs typeface="Arial" panose="020B0604020202020204" pitchFamily="34" charset="0"/>
                </a:rPr>
                <a:t>MX</a:t>
              </a:r>
            </a:p>
            <a:p>
              <a:pPr algn="ctr"/>
              <a:r>
                <a:rPr lang="en-US" sz="1200" dirty="0" smtClean="0">
                  <a:solidFill>
                    <a:srgbClr val="9BBB59">
                      <a:lumMod val="50000"/>
                    </a:srgbClr>
                  </a:solidFill>
                  <a:latin typeface="Arial" panose="020B0604020202020204" pitchFamily="34" charset="0"/>
                  <a:cs typeface="Arial" panose="020B0604020202020204" pitchFamily="34" charset="0"/>
                </a:rPr>
                <a:t>Control for handling</a:t>
              </a:r>
            </a:p>
            <a:p>
              <a:pPr algn="ct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pic>
          <p:nvPicPr>
            <p:cNvPr id="87" name="Picture 3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2287" y="3331029"/>
              <a:ext cx="1059543" cy="114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 name="Oval 34"/>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grpSp>
        <p:nvGrpSpPr>
          <p:cNvPr id="8" name="Group 7"/>
          <p:cNvGrpSpPr/>
          <p:nvPr/>
        </p:nvGrpSpPr>
        <p:grpSpPr>
          <a:xfrm>
            <a:off x="6357288" y="3764822"/>
            <a:ext cx="1582027" cy="2184318"/>
            <a:chOff x="6357288" y="3764822"/>
            <a:chExt cx="1582027" cy="2184318"/>
          </a:xfrm>
        </p:grpSpPr>
        <p:cxnSp>
          <p:nvCxnSpPr>
            <p:cNvPr id="155" name="Straight Arrow Connector 154"/>
            <p:cNvCxnSpPr>
              <a:stCxn id="42" idx="3"/>
              <a:endCxn id="49" idx="0"/>
            </p:cNvCxnSpPr>
            <p:nvPr/>
          </p:nvCxnSpPr>
          <p:spPr>
            <a:xfrm>
              <a:off x="6589520" y="3764822"/>
              <a:ext cx="558782" cy="96683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49" idx="2"/>
              <a:endCxn id="35" idx="1"/>
            </p:cNvCxnSpPr>
            <p:nvPr/>
          </p:nvCxnSpPr>
          <p:spPr>
            <a:xfrm>
              <a:off x="7148302" y="5544456"/>
              <a:ext cx="609836" cy="40468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stCxn id="49" idx="2"/>
              <a:endCxn id="34" idx="7"/>
            </p:cNvCxnSpPr>
            <p:nvPr/>
          </p:nvCxnSpPr>
          <p:spPr>
            <a:xfrm flipH="1">
              <a:off x="6968104" y="5544456"/>
              <a:ext cx="180198" cy="387567"/>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6357288" y="4731656"/>
              <a:ext cx="1582027" cy="812800"/>
              <a:chOff x="6357288" y="4731656"/>
              <a:chExt cx="1582027" cy="812800"/>
            </a:xfrm>
          </p:grpSpPr>
          <p:sp>
            <p:nvSpPr>
              <p:cNvPr id="49" name="Rounded Rectangle 48"/>
              <p:cNvSpPr/>
              <p:nvPr/>
            </p:nvSpPr>
            <p:spPr>
              <a:xfrm>
                <a:off x="6357288" y="4731656"/>
                <a:ext cx="1582027" cy="812800"/>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Rapid RT</a:t>
                </a:r>
              </a:p>
              <a:p>
                <a:pPr algn="ctr"/>
                <a:r>
                  <a:rPr lang="en-US" sz="1200" dirty="0" smtClean="0">
                    <a:solidFill>
                      <a:srgbClr val="9BBB59">
                        <a:lumMod val="50000"/>
                      </a:srgbClr>
                    </a:solidFill>
                    <a:latin typeface="Arial" panose="020B0604020202020204" pitchFamily="34" charset="0"/>
                    <a:cs typeface="Arial" panose="020B0604020202020204" pitchFamily="34" charset="0"/>
                  </a:rPr>
                  <a:t>high multiplicity</a:t>
                </a:r>
              </a:p>
            </p:txBody>
          </p:sp>
          <p:pic>
            <p:nvPicPr>
              <p:cNvPr id="254978" name="Picture 2"/>
              <p:cNvPicPr>
                <a:picLocks noChangeAspect="1" noChangeArrowheads="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t="10574" r="7550" b="11469"/>
              <a:stretch/>
            </p:blipFill>
            <p:spPr bwMode="auto">
              <a:xfrm>
                <a:off x="6429828" y="4772025"/>
                <a:ext cx="1440543" cy="31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54983" name="Picture 7"/>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231771" y="3352801"/>
            <a:ext cx="1632035" cy="1023599"/>
            <a:chOff x="6723771" y="3381829"/>
            <a:chExt cx="1632035" cy="1023599"/>
          </a:xfrm>
        </p:grpSpPr>
        <p:sp>
          <p:nvSpPr>
            <p:cNvPr id="51" name="Rounded Rectangle 50"/>
            <p:cNvSpPr/>
            <p:nvPr/>
          </p:nvSpPr>
          <p:spPr>
            <a:xfrm>
              <a:off x="6723771" y="3381829"/>
              <a:ext cx="1632035" cy="957942"/>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i="1" dirty="0" smtClean="0">
                <a:solidFill>
                  <a:srgbClr val="C00000"/>
                </a:solidFill>
                <a:latin typeface="Arial" panose="020B0604020202020204" pitchFamily="34" charset="0"/>
                <a:cs typeface="Arial" panose="020B0604020202020204" pitchFamily="34" charset="0"/>
              </a:endParaRPr>
            </a:p>
            <a:p>
              <a:pPr algn="ctr"/>
              <a:endParaRPr lang="en-US" sz="1600" b="1" i="1" dirty="0">
                <a:solidFill>
                  <a:srgbClr val="C00000"/>
                </a:solidFill>
                <a:latin typeface="Arial" panose="020B0604020202020204" pitchFamily="34" charset="0"/>
                <a:cs typeface="Arial" panose="020B0604020202020204" pitchFamily="34" charset="0"/>
              </a:endParaRPr>
            </a:p>
            <a:p>
              <a:pPr algn="ctr"/>
              <a:r>
                <a:rPr lang="en-US" sz="1600" b="1" i="1" dirty="0" smtClean="0">
                  <a:solidFill>
                    <a:srgbClr val="C00000"/>
                  </a:solidFill>
                  <a:latin typeface="Arial" panose="020B0604020202020204" pitchFamily="34" charset="0"/>
                  <a:cs typeface="Arial" panose="020B0604020202020204" pitchFamily="34" charset="0"/>
                </a:rPr>
                <a:t>RT      </a:t>
              </a:r>
              <a:r>
                <a:rPr lang="en-US" sz="1600" b="1" dirty="0" smtClean="0">
                  <a:solidFill>
                    <a:srgbClr val="C00000"/>
                  </a:solidFill>
                  <a:latin typeface="Arial" panose="020B0604020202020204" pitchFamily="34" charset="0"/>
                  <a:cs typeface="Arial" panose="020B0604020202020204" pitchFamily="34" charset="0"/>
                </a:rPr>
                <a:t>MX</a:t>
              </a:r>
            </a:p>
            <a:p>
              <a:r>
                <a:rPr lang="en-US" sz="1200" dirty="0" smtClean="0">
                  <a:solidFill>
                    <a:srgbClr val="9BBB59">
                      <a:lumMod val="50000"/>
                    </a:srgbClr>
                  </a:solidFill>
                  <a:latin typeface="Arial" panose="020B0604020202020204" pitchFamily="34" charset="0"/>
                  <a:cs typeface="Arial" panose="020B0604020202020204" pitchFamily="34" charset="0"/>
                </a:rPr>
                <a:t>  Control     for </a:t>
              </a:r>
              <a:r>
                <a:rPr lang="en-US" sz="1200" dirty="0" err="1" smtClean="0">
                  <a:solidFill>
                    <a:srgbClr val="9BBB59">
                      <a:lumMod val="50000"/>
                    </a:srgbClr>
                  </a:solidFill>
                  <a:latin typeface="Arial" panose="020B0604020202020204" pitchFamily="34" charset="0"/>
                  <a:cs typeface="Arial" panose="020B0604020202020204" pitchFamily="34" charset="0"/>
                </a:rPr>
                <a:t>cryo</a:t>
              </a: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grpSp>
          <p:nvGrpSpPr>
            <p:cNvPr id="118" name="Group 12"/>
            <p:cNvGrpSpPr>
              <a:grpSpLocks/>
            </p:cNvGrpSpPr>
            <p:nvPr/>
          </p:nvGrpSpPr>
          <p:grpSpPr bwMode="auto">
            <a:xfrm rot="16200000" flipH="1">
              <a:off x="7141170" y="3817170"/>
              <a:ext cx="894458" cy="282057"/>
              <a:chOff x="4438" y="3135"/>
              <a:chExt cx="1410" cy="316"/>
            </a:xfrm>
          </p:grpSpPr>
          <p:sp>
            <p:nvSpPr>
              <p:cNvPr id="121" name="Freeform 13"/>
              <p:cNvSpPr>
                <a:spLocks noChangeAspect="1"/>
              </p:cNvSpPr>
              <p:nvPr/>
            </p:nvSpPr>
            <p:spPr bwMode="auto">
              <a:xfrm>
                <a:off x="4438" y="3135"/>
                <a:ext cx="764" cy="316"/>
              </a:xfrm>
              <a:custGeom>
                <a:avLst/>
                <a:gdLst>
                  <a:gd name="T0" fmla="*/ 20 w 2552"/>
                  <a:gd name="T1" fmla="*/ 1 h 1384"/>
                  <a:gd name="T2" fmla="*/ 10 w 2552"/>
                  <a:gd name="T3" fmla="*/ 3 h 1384"/>
                  <a:gd name="T4" fmla="*/ 3 w 2552"/>
                  <a:gd name="T5" fmla="*/ 3 h 1384"/>
                  <a:gd name="T6" fmla="*/ 0 w 2552"/>
                  <a:gd name="T7" fmla="*/ 2 h 1384"/>
                  <a:gd name="T8" fmla="*/ 2 w 2552"/>
                  <a:gd name="T9" fmla="*/ 0 h 1384"/>
                  <a:gd name="T10" fmla="*/ 9 w 2552"/>
                  <a:gd name="T11" fmla="*/ 0 h 1384"/>
                  <a:gd name="T12" fmla="*/ 13 w 2552"/>
                  <a:gd name="T13" fmla="*/ 1 h 1384"/>
                  <a:gd name="T14" fmla="*/ 19 w 2552"/>
                  <a:gd name="T15" fmla="*/ 2 h 1384"/>
                  <a:gd name="T16" fmla="*/ 21 w 2552"/>
                  <a:gd name="T17" fmla="*/ 2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2" name="Rectangle 14"/>
              <p:cNvSpPr>
                <a:spLocks noChangeArrowheads="1"/>
              </p:cNvSpPr>
              <p:nvPr/>
            </p:nvSpPr>
            <p:spPr bwMode="auto">
              <a:xfrm>
                <a:off x="4737" y="3226"/>
                <a:ext cx="56" cy="56"/>
              </a:xfrm>
              <a:prstGeom prst="rect">
                <a:avLst/>
              </a:prstGeom>
              <a:solidFill>
                <a:srgbClr val="FF0000"/>
              </a:solidFill>
              <a:ln w="38100">
                <a:solidFill>
                  <a:schemeClr val="tx1"/>
                </a:solidFill>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123" name="Freeform 15"/>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4" name="Freeform 16"/>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19" name="Rectangle 53"/>
            <p:cNvSpPr>
              <a:spLocks noChangeArrowheads="1"/>
            </p:cNvSpPr>
            <p:nvPr/>
          </p:nvSpPr>
          <p:spPr bwMode="auto">
            <a:xfrm rot="16200000">
              <a:off x="7716579" y="3759542"/>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120" name="Rectangle 55"/>
            <p:cNvSpPr>
              <a:spLocks noChangeArrowheads="1"/>
            </p:cNvSpPr>
            <p:nvPr/>
          </p:nvSpPr>
          <p:spPr bwMode="auto">
            <a:xfrm rot="16200000">
              <a:off x="6601440" y="3759541"/>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grpSp>
      <p:sp>
        <p:nvSpPr>
          <p:cNvPr id="341" name="Rounded Rectangle 340"/>
          <p:cNvSpPr/>
          <p:nvPr/>
        </p:nvSpPr>
        <p:spPr>
          <a:xfrm>
            <a:off x="4615544" y="4702628"/>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2338256051"/>
              </p:ext>
            </p:extLst>
          </p:nvPr>
        </p:nvGraphicFramePr>
        <p:xfrm>
          <a:off x="4738463" y="4752974"/>
          <a:ext cx="769242" cy="530225"/>
        </p:xfrm>
        <a:graphic>
          <a:graphicData uri="http://schemas.openxmlformats.org/presentationml/2006/ole">
            <mc:AlternateContent xmlns:mc="http://schemas.openxmlformats.org/markup-compatibility/2006">
              <mc:Choice xmlns:v="urn:schemas-microsoft-com:vml" Requires="v">
                <p:oleObj spid="_x0000_s49182" name="Chart" r:id="rId9" imgW="7115101" imgH="4914951" progId="MSGraph.Chart.8">
                  <p:embed followColorScheme="full"/>
                </p:oleObj>
              </mc:Choice>
              <mc:Fallback>
                <p:oleObj name="Chart" r:id="rId9" imgW="7115101" imgH="4914951" progId="MSGraph.Chart.8">
                  <p:embed followColorScheme="full"/>
                  <p:pic>
                    <p:nvPicPr>
                      <p:cNvPr id="0" name=""/>
                      <p:cNvPicPr>
                        <a:picLocks noChangeAspect="1" noChangeArrowheads="1"/>
                      </p:cNvPicPr>
                      <p:nvPr/>
                    </p:nvPicPr>
                    <p:blipFill>
                      <a:blip r:embed="rId10"/>
                      <a:srcRect/>
                      <a:stretch>
                        <a:fillRect/>
                      </a:stretch>
                    </p:blipFill>
                    <p:spPr bwMode="auto">
                      <a:xfrm>
                        <a:off x="4738463" y="4752974"/>
                        <a:ext cx="769242" cy="530225"/>
                      </a:xfrm>
                      <a:prstGeom prst="rect">
                        <a:avLst/>
                      </a:prstGeom>
                      <a:noFill/>
                      <a:ln>
                        <a:noFill/>
                      </a:ln>
                      <a:effectLst/>
                    </p:spPr>
                  </p:pic>
                </p:oleObj>
              </mc:Fallback>
            </mc:AlternateContent>
          </a:graphicData>
        </a:graphic>
      </p:graphicFrame>
      <p:cxnSp>
        <p:nvCxnSpPr>
          <p:cNvPr id="67" name="Straight Arrow Connector 66"/>
          <p:cNvCxnSpPr>
            <a:endCxn id="94" idx="0"/>
          </p:cNvCxnSpPr>
          <p:nvPr/>
        </p:nvCxnSpPr>
        <p:spPr>
          <a:xfrm flipH="1">
            <a:off x="1995730" y="4152900"/>
            <a:ext cx="1035974" cy="535215"/>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75" idx="0"/>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69" name="Freeform 68"/>
          <p:cNvSpPr/>
          <p:nvPr/>
        </p:nvSpPr>
        <p:spPr>
          <a:xfrm>
            <a:off x="2540001" y="4876800"/>
            <a:ext cx="602824" cy="259598"/>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Lst>
            <a:ahLst/>
            <a:cxnLst>
              <a:cxn ang="0">
                <a:pos x="connsiteX0" y="connsiteY0"/>
              </a:cxn>
              <a:cxn ang="0">
                <a:pos x="connsiteX1" y="connsiteY1"/>
              </a:cxn>
              <a:cxn ang="0">
                <a:pos x="connsiteX2" y="connsiteY2"/>
              </a:cxn>
            </a:cxnLst>
            <a:rect l="l" t="t" r="r" b="b"/>
            <a:pathLst>
              <a:path w="2255080" h="499902">
                <a:moveTo>
                  <a:pt x="0" y="11179"/>
                </a:moveTo>
                <a:cubicBezTo>
                  <a:pt x="441671" y="-16465"/>
                  <a:pt x="1240534" y="6450"/>
                  <a:pt x="1616381" y="87904"/>
                </a:cubicBezTo>
                <a:cubicBezTo>
                  <a:pt x="1992228" y="169358"/>
                  <a:pt x="2056055" y="362569"/>
                  <a:pt x="2255080" y="499902"/>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73" name="Freeform 72"/>
          <p:cNvSpPr/>
          <p:nvPr/>
        </p:nvSpPr>
        <p:spPr>
          <a:xfrm>
            <a:off x="4049488" y="5677280"/>
            <a:ext cx="1944972" cy="24454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 name="connsiteX0" fmla="*/ 0 w 10480"/>
              <a:gd name="connsiteY0" fmla="*/ 10446 h 20446"/>
              <a:gd name="connsiteX1" fmla="*/ 10480 w 10480"/>
              <a:gd name="connsiteY1" fmla="*/ 704 h 20446"/>
              <a:gd name="connsiteX2" fmla="*/ 10000 w 10480"/>
              <a:gd name="connsiteY2" fmla="*/ 20446 h 20446"/>
              <a:gd name="connsiteX0" fmla="*/ 0 w 11409"/>
              <a:gd name="connsiteY0" fmla="*/ 10069 h 20069"/>
              <a:gd name="connsiteX1" fmla="*/ 10480 w 11409"/>
              <a:gd name="connsiteY1" fmla="*/ 327 h 20069"/>
              <a:gd name="connsiteX2" fmla="*/ 11058 w 11409"/>
              <a:gd name="connsiteY2" fmla="*/ 12907 h 20069"/>
              <a:gd name="connsiteX3" fmla="*/ 10000 w 11409"/>
              <a:gd name="connsiteY3" fmla="*/ 20069 h 20069"/>
              <a:gd name="connsiteX0" fmla="*/ 0 w 11409"/>
              <a:gd name="connsiteY0" fmla="*/ 10069 h 12907"/>
              <a:gd name="connsiteX1" fmla="*/ 10480 w 11409"/>
              <a:gd name="connsiteY1" fmla="*/ 327 h 12907"/>
              <a:gd name="connsiteX2" fmla="*/ 11058 w 11409"/>
              <a:gd name="connsiteY2" fmla="*/ 12907 h 12907"/>
              <a:gd name="connsiteX0" fmla="*/ 0 w 11111"/>
              <a:gd name="connsiteY0" fmla="*/ 11104 h 13942"/>
              <a:gd name="connsiteX1" fmla="*/ 10480 w 11111"/>
              <a:gd name="connsiteY1" fmla="*/ 1362 h 13942"/>
              <a:gd name="connsiteX2" fmla="*/ 11058 w 11111"/>
              <a:gd name="connsiteY2" fmla="*/ 13942 h 13942"/>
              <a:gd name="connsiteX0" fmla="*/ 0 w 11222"/>
              <a:gd name="connsiteY0" fmla="*/ 10069 h 12907"/>
              <a:gd name="connsiteX1" fmla="*/ 10480 w 11222"/>
              <a:gd name="connsiteY1" fmla="*/ 327 h 12907"/>
              <a:gd name="connsiteX2" fmla="*/ 11058 w 11222"/>
              <a:gd name="connsiteY2" fmla="*/ 12907 h 12907"/>
              <a:gd name="connsiteX0" fmla="*/ 0 w 11058"/>
              <a:gd name="connsiteY0" fmla="*/ 8050 h 10888"/>
              <a:gd name="connsiteX1" fmla="*/ 8368 w 11058"/>
              <a:gd name="connsiteY1" fmla="*/ 372 h 10888"/>
              <a:gd name="connsiteX2" fmla="*/ 11058 w 11058"/>
              <a:gd name="connsiteY2" fmla="*/ 10888 h 10888"/>
              <a:gd name="connsiteX0" fmla="*/ 0 w 11058"/>
              <a:gd name="connsiteY0" fmla="*/ 7678 h 10516"/>
              <a:gd name="connsiteX1" fmla="*/ 8368 w 11058"/>
              <a:gd name="connsiteY1" fmla="*/ 0 h 10516"/>
              <a:gd name="connsiteX2" fmla="*/ 11058 w 11058"/>
              <a:gd name="connsiteY2" fmla="*/ 10516 h 10516"/>
              <a:gd name="connsiteX0" fmla="*/ 0 w 11058"/>
              <a:gd name="connsiteY0" fmla="*/ 7804 h 10642"/>
              <a:gd name="connsiteX1" fmla="*/ 8368 w 11058"/>
              <a:gd name="connsiteY1" fmla="*/ 126 h 10642"/>
              <a:gd name="connsiteX2" fmla="*/ 11058 w 11058"/>
              <a:gd name="connsiteY2" fmla="*/ 10642 h 10642"/>
              <a:gd name="connsiteX0" fmla="*/ 0 w 11058"/>
              <a:gd name="connsiteY0" fmla="*/ 8318 h 11156"/>
              <a:gd name="connsiteX1" fmla="*/ 8368 w 11058"/>
              <a:gd name="connsiteY1" fmla="*/ 640 h 11156"/>
              <a:gd name="connsiteX2" fmla="*/ 11058 w 11058"/>
              <a:gd name="connsiteY2" fmla="*/ 11156 h 11156"/>
            </a:gdLst>
            <a:ahLst/>
            <a:cxnLst>
              <a:cxn ang="0">
                <a:pos x="connsiteX0" y="connsiteY0"/>
              </a:cxn>
              <a:cxn ang="0">
                <a:pos x="connsiteX1" y="connsiteY1"/>
              </a:cxn>
              <a:cxn ang="0">
                <a:pos x="connsiteX2" y="connsiteY2"/>
              </a:cxn>
            </a:cxnLst>
            <a:rect l="l" t="t" r="r" b="b"/>
            <a:pathLst>
              <a:path w="11058" h="11156">
                <a:moveTo>
                  <a:pt x="0" y="8318"/>
                </a:moveTo>
                <a:cubicBezTo>
                  <a:pt x="2476" y="11030"/>
                  <a:pt x="6705" y="2216"/>
                  <a:pt x="8368" y="640"/>
                </a:cubicBezTo>
                <a:cubicBezTo>
                  <a:pt x="10031" y="-936"/>
                  <a:pt x="10497" y="-353"/>
                  <a:pt x="11058" y="11156"/>
                </a:cubicBez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74" name="Group 73"/>
          <p:cNvGrpSpPr/>
          <p:nvPr/>
        </p:nvGrpSpPr>
        <p:grpSpPr>
          <a:xfrm>
            <a:off x="2960912" y="5152572"/>
            <a:ext cx="1161142" cy="1378857"/>
            <a:chOff x="2960912" y="5152572"/>
            <a:chExt cx="1161142" cy="1378857"/>
          </a:xfrm>
        </p:grpSpPr>
        <p:sp>
          <p:nvSpPr>
            <p:cNvPr id="75" name="Rounded Rectangle 74"/>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76" name="Group 2"/>
            <p:cNvGrpSpPr>
              <a:grpSpLocks noChangeAspect="1"/>
            </p:cNvGrpSpPr>
            <p:nvPr/>
          </p:nvGrpSpPr>
          <p:grpSpPr bwMode="auto">
            <a:xfrm>
              <a:off x="3122278" y="5240822"/>
              <a:ext cx="808981" cy="608436"/>
              <a:chOff x="2361" y="2283"/>
              <a:chExt cx="1388" cy="1044"/>
            </a:xfrm>
          </p:grpSpPr>
          <p:grpSp>
            <p:nvGrpSpPr>
              <p:cNvPr id="77" name="Group 3"/>
              <p:cNvGrpSpPr>
                <a:grpSpLocks noChangeAspect="1"/>
              </p:cNvGrpSpPr>
              <p:nvPr/>
            </p:nvGrpSpPr>
            <p:grpSpPr bwMode="auto">
              <a:xfrm>
                <a:off x="2361" y="2283"/>
                <a:ext cx="1388" cy="1044"/>
                <a:chOff x="3648" y="2088"/>
                <a:chExt cx="1388" cy="1044"/>
              </a:xfrm>
            </p:grpSpPr>
            <p:sp>
              <p:nvSpPr>
                <p:cNvPr id="84"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85" name="Picture 5" descr="xtal_w"/>
                <p:cNvPicPr>
                  <a:picLocks noChangeAspect="1" noChangeArrowheads="1"/>
                </p:cNvPicPr>
                <p:nvPr/>
              </p:nvPicPr>
              <p:blipFill>
                <a:blip r:embed="rId11"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8" name="Group 6"/>
              <p:cNvGrpSpPr>
                <a:grpSpLocks noChangeAspect="1"/>
              </p:cNvGrpSpPr>
              <p:nvPr/>
            </p:nvGrpSpPr>
            <p:grpSpPr bwMode="auto">
              <a:xfrm>
                <a:off x="2361" y="2283"/>
                <a:ext cx="1388" cy="1044"/>
                <a:chOff x="688" y="2552"/>
                <a:chExt cx="1388" cy="1044"/>
              </a:xfrm>
            </p:grpSpPr>
            <p:sp>
              <p:nvSpPr>
                <p:cNvPr id="79"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80" name="Picture 8" descr="xtal_w"/>
                <p:cNvPicPr>
                  <a:picLocks noChangeAspect="1" noChangeArrowheads="1"/>
                </p:cNvPicPr>
                <p:nvPr/>
              </p:nvPicPr>
              <p:blipFill>
                <a:blip r:embed="rId11"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1" name="Group 9"/>
                <p:cNvGrpSpPr>
                  <a:grpSpLocks noChangeAspect="1"/>
                </p:cNvGrpSpPr>
                <p:nvPr/>
              </p:nvGrpSpPr>
              <p:grpSpPr bwMode="auto">
                <a:xfrm>
                  <a:off x="912" y="2664"/>
                  <a:ext cx="904" cy="800"/>
                  <a:chOff x="3640" y="440"/>
                  <a:chExt cx="904" cy="800"/>
                </a:xfrm>
              </p:grpSpPr>
              <p:sp>
                <p:nvSpPr>
                  <p:cNvPr id="82"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83"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grpSp>
        <p:nvGrpSpPr>
          <p:cNvPr id="90" name="Group 89"/>
          <p:cNvGrpSpPr/>
          <p:nvPr/>
        </p:nvGrpSpPr>
        <p:grpSpPr>
          <a:xfrm>
            <a:off x="1378889" y="4688115"/>
            <a:ext cx="1233681" cy="1484085"/>
            <a:chOff x="1378889" y="4688115"/>
            <a:chExt cx="1233681" cy="1484085"/>
          </a:xfrm>
        </p:grpSpPr>
        <p:sp>
          <p:nvSpPr>
            <p:cNvPr id="94" name="Rounded Rectangle 93"/>
            <p:cNvSpPr/>
            <p:nvPr/>
          </p:nvSpPr>
          <p:spPr>
            <a:xfrm>
              <a:off x="1378889" y="4688115"/>
              <a:ext cx="1233681" cy="14840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endParaRPr lang="en-US" sz="1600" b="1" dirty="0" smtClean="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CBOXAR</a:t>
              </a:r>
            </a:p>
            <a:p>
              <a:pPr algn="ctr"/>
              <a:r>
                <a:rPr lang="en-US" sz="1600" b="1" dirty="0" smtClean="0">
                  <a:solidFill>
                    <a:srgbClr val="C00000"/>
                  </a:solidFill>
                  <a:latin typeface="Arial" panose="020B0604020202020204" pitchFamily="34" charset="0"/>
                  <a:cs typeface="Arial" panose="020B0604020202020204" pitchFamily="34" charset="0"/>
                </a:rPr>
                <a:t>&amp; raster</a:t>
              </a:r>
            </a:p>
          </p:txBody>
        </p:sp>
        <p:pic>
          <p:nvPicPr>
            <p:cNvPr id="106" name="Picture 31"/>
            <p:cNvPicPr>
              <a:picLocks noChangeAspect="1" noChangeArrowheads="1"/>
            </p:cNvPicPr>
            <p:nvPr/>
          </p:nvPicPr>
          <p:blipFill>
            <a:blip r:embed="rId12" cstate="print">
              <a:extLst>
                <a:ext uri="{28A0092B-C50C-407E-A947-70E740481C1C}">
                  <a14:useLocalDpi xmlns:a14="http://schemas.microsoft.com/office/drawing/2010/main" val="0"/>
                </a:ext>
              </a:extLst>
            </a:blip>
            <a:srcRect l="18446" t="16588"/>
            <a:stretch>
              <a:fillRect/>
            </a:stretch>
          </p:blipFill>
          <p:spPr bwMode="auto">
            <a:xfrm>
              <a:off x="1501549" y="4789714"/>
              <a:ext cx="1009423" cy="6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7" name="Freeform 106"/>
          <p:cNvSpPr/>
          <p:nvPr/>
        </p:nvSpPr>
        <p:spPr>
          <a:xfrm>
            <a:off x="4055536" y="5906332"/>
            <a:ext cx="3666789" cy="878885"/>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 name="connsiteX0" fmla="*/ 0 w 3090292"/>
              <a:gd name="connsiteY0" fmla="*/ 520020 h 833163"/>
              <a:gd name="connsiteX1" fmla="*/ 1987548 w 3090292"/>
              <a:gd name="connsiteY1" fmla="*/ 819879 h 833163"/>
              <a:gd name="connsiteX2" fmla="*/ 3090292 w 3090292"/>
              <a:gd name="connsiteY2" fmla="*/ 0 h 833163"/>
              <a:gd name="connsiteX0" fmla="*/ 0 w 3090292"/>
              <a:gd name="connsiteY0" fmla="*/ 544003 h 857146"/>
              <a:gd name="connsiteX1" fmla="*/ 1987548 w 3090292"/>
              <a:gd name="connsiteY1" fmla="*/ 843862 h 857146"/>
              <a:gd name="connsiteX2" fmla="*/ 3090292 w 3090292"/>
              <a:gd name="connsiteY2" fmla="*/ 23983 h 857146"/>
              <a:gd name="connsiteX0" fmla="*/ 0 w 3090292"/>
              <a:gd name="connsiteY0" fmla="*/ 520020 h 825473"/>
              <a:gd name="connsiteX1" fmla="*/ 1987548 w 3090292"/>
              <a:gd name="connsiteY1" fmla="*/ 819879 h 825473"/>
              <a:gd name="connsiteX2" fmla="*/ 2575923 w 3090292"/>
              <a:gd name="connsiteY2" fmla="*/ 658770 h 825473"/>
              <a:gd name="connsiteX3" fmla="*/ 3090292 w 3090292"/>
              <a:gd name="connsiteY3" fmla="*/ 0 h 825473"/>
              <a:gd name="connsiteX0" fmla="*/ 0 w 3090292"/>
              <a:gd name="connsiteY0" fmla="*/ 607225 h 912678"/>
              <a:gd name="connsiteX1" fmla="*/ 1987548 w 3090292"/>
              <a:gd name="connsiteY1" fmla="*/ 907084 h 912678"/>
              <a:gd name="connsiteX2" fmla="*/ 2575923 w 3090292"/>
              <a:gd name="connsiteY2" fmla="*/ 745975 h 912678"/>
              <a:gd name="connsiteX3" fmla="*/ 3090292 w 3090292"/>
              <a:gd name="connsiteY3" fmla="*/ 87205 h 912678"/>
              <a:gd name="connsiteX0" fmla="*/ 0 w 3090292"/>
              <a:gd name="connsiteY0" fmla="*/ 573432 h 878885"/>
              <a:gd name="connsiteX1" fmla="*/ 1987548 w 3090292"/>
              <a:gd name="connsiteY1" fmla="*/ 873291 h 878885"/>
              <a:gd name="connsiteX2" fmla="*/ 2575923 w 3090292"/>
              <a:gd name="connsiteY2" fmla="*/ 712182 h 878885"/>
              <a:gd name="connsiteX3" fmla="*/ 3090292 w 3090292"/>
              <a:gd name="connsiteY3" fmla="*/ 53412 h 878885"/>
            </a:gdLst>
            <a:ahLst/>
            <a:cxnLst>
              <a:cxn ang="0">
                <a:pos x="connsiteX0" y="connsiteY0"/>
              </a:cxn>
              <a:cxn ang="0">
                <a:pos x="connsiteX1" y="connsiteY1"/>
              </a:cxn>
              <a:cxn ang="0">
                <a:pos x="connsiteX2" y="connsiteY2"/>
              </a:cxn>
              <a:cxn ang="0">
                <a:pos x="connsiteX3" y="connsiteY3"/>
              </a:cxn>
            </a:cxnLst>
            <a:rect l="l" t="t" r="r" b="b"/>
            <a:pathLst>
              <a:path w="3090292" h="878885">
                <a:moveTo>
                  <a:pt x="0" y="573432"/>
                </a:moveTo>
                <a:cubicBezTo>
                  <a:pt x="449673" y="595008"/>
                  <a:pt x="1558228" y="850166"/>
                  <a:pt x="1987548" y="873291"/>
                </a:cubicBezTo>
                <a:cubicBezTo>
                  <a:pt x="2416868" y="896416"/>
                  <a:pt x="2392132" y="848829"/>
                  <a:pt x="2575923" y="712182"/>
                </a:cubicBezTo>
                <a:cubicBezTo>
                  <a:pt x="2759714" y="575536"/>
                  <a:pt x="2700794" y="-209327"/>
                  <a:pt x="3090292" y="53412"/>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110" name="Straight Arrow Connector 109"/>
          <p:cNvCxnSpPr/>
          <p:nvPr/>
        </p:nvCxnSpPr>
        <p:spPr>
          <a:xfrm>
            <a:off x="5675086" y="5152571"/>
            <a:ext cx="2083052" cy="796569"/>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rot="3963527">
            <a:off x="5745922" y="5334872"/>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spTree>
    <p:extLst>
      <p:ext uri="{BB962C8B-B14F-4D97-AF65-F5344CB8AC3E}">
        <p14:creationId xmlns:p14="http://schemas.microsoft.com/office/powerpoint/2010/main" val="2512339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31" idx="7"/>
          </p:cNvCxnSpPr>
          <p:nvPr/>
        </p:nvCxnSpPr>
        <p:spPr>
          <a:xfrm flipV="1">
            <a:off x="2849888" y="2743200"/>
            <a:ext cx="2055941" cy="191061"/>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132" name="Rounded Rectangle 131"/>
          <p:cNvSpPr/>
          <p:nvPr/>
        </p:nvSpPr>
        <p:spPr>
          <a:xfrm>
            <a:off x="7297090" y="1738086"/>
            <a:ext cx="1295400" cy="762000"/>
          </a:xfrm>
          <a:prstGeom prst="roundRect">
            <a:avLst/>
          </a:prstGeom>
          <a:solidFill>
            <a:schemeClr val="accent1">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F497D">
                    <a:lumMod val="75000"/>
                  </a:srgbClr>
                </a:solidFill>
                <a:latin typeface="Arial" panose="020B0604020202020204" pitchFamily="34" charset="0"/>
                <a:cs typeface="Arial" panose="020B0604020202020204" pitchFamily="34" charset="0"/>
              </a:rPr>
              <a:t>d</a:t>
            </a:r>
            <a:r>
              <a:rPr lang="en-US" sz="1600" b="1" dirty="0" smtClean="0">
                <a:solidFill>
                  <a:srgbClr val="1F497D">
                    <a:lumMod val="75000"/>
                  </a:srgbClr>
                </a:solidFill>
                <a:latin typeface="Arial" panose="020B0604020202020204" pitchFamily="34" charset="0"/>
                <a:cs typeface="Arial" panose="020B0604020202020204" pitchFamily="34" charset="0"/>
              </a:rPr>
              <a:t>esign</a:t>
            </a:r>
            <a:r>
              <a:rPr lang="en-US" sz="1600" dirty="0" smtClean="0">
                <a:solidFill>
                  <a:srgbClr val="1F497D">
                    <a:lumMod val="75000"/>
                  </a:srgbClr>
                </a:solidFill>
                <a:latin typeface="Arial" panose="020B0604020202020204" pitchFamily="34" charset="0"/>
                <a:cs typeface="Arial" panose="020B0604020202020204" pitchFamily="34" charset="0"/>
              </a:rPr>
              <a:t> </a:t>
            </a:r>
          </a:p>
          <a:p>
            <a:pPr algn="ctr"/>
            <a:r>
              <a:rPr lang="en-US" sz="1200" dirty="0">
                <a:solidFill>
                  <a:srgbClr val="1F497D">
                    <a:lumMod val="75000"/>
                  </a:srgbClr>
                </a:solidFill>
                <a:latin typeface="Arial" panose="020B0604020202020204" pitchFamily="34" charset="0"/>
                <a:cs typeface="Arial" panose="020B0604020202020204" pitchFamily="34" charset="0"/>
              </a:rPr>
              <a:t>n</a:t>
            </a:r>
            <a:r>
              <a:rPr lang="en-US" sz="1200" dirty="0" smtClean="0">
                <a:solidFill>
                  <a:srgbClr val="1F497D">
                    <a:lumMod val="75000"/>
                  </a:srgbClr>
                </a:solidFill>
                <a:latin typeface="Arial" panose="020B0604020202020204" pitchFamily="34" charset="0"/>
                <a:cs typeface="Arial" panose="020B0604020202020204" pitchFamily="34" charset="0"/>
              </a:rPr>
              <a:t>ew clone /</a:t>
            </a:r>
          </a:p>
          <a:p>
            <a:pPr algn="ctr"/>
            <a:r>
              <a:rPr lang="en-US" sz="1200" dirty="0" smtClean="0">
                <a:solidFill>
                  <a:srgbClr val="1F497D">
                    <a:lumMod val="75000"/>
                  </a:srgbClr>
                </a:solidFill>
                <a:latin typeface="Arial" panose="020B0604020202020204" pitchFamily="34" charset="0"/>
                <a:cs typeface="Arial" panose="020B0604020202020204" pitchFamily="34" charset="0"/>
              </a:rPr>
              <a:t>conditions</a:t>
            </a:r>
          </a:p>
        </p:txBody>
      </p:sp>
      <p:cxnSp>
        <p:nvCxnSpPr>
          <p:cNvPr id="137" name="Straight Arrow Connector 136"/>
          <p:cNvCxnSpPr>
            <a:stCxn id="64" idx="3"/>
            <a:endCxn id="132" idx="1"/>
          </p:cNvCxnSpPr>
          <p:nvPr/>
        </p:nvCxnSpPr>
        <p:spPr>
          <a:xfrm flipV="1">
            <a:off x="6458857" y="2119086"/>
            <a:ext cx="838233" cy="449943"/>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42" idx="3"/>
            <a:endCxn id="51" idx="1"/>
          </p:cNvCxnSpPr>
          <p:nvPr/>
        </p:nvCxnSpPr>
        <p:spPr>
          <a:xfrm>
            <a:off x="6589520" y="3764822"/>
            <a:ext cx="642251" cy="66950"/>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42" idx="3"/>
            <a:endCxn id="132" idx="2"/>
          </p:cNvCxnSpPr>
          <p:nvPr/>
        </p:nvCxnSpPr>
        <p:spPr>
          <a:xfrm flipV="1">
            <a:off x="6589520" y="2500086"/>
            <a:ext cx="1355270" cy="1264736"/>
          </a:xfrm>
          <a:prstGeom prst="straightConnector1">
            <a:avLst/>
          </a:prstGeom>
          <a:ln w="38100">
            <a:solidFill>
              <a:srgbClr val="C02800"/>
            </a:solidFill>
            <a:tailEnd type="arrow" w="sm" len="sm"/>
          </a:ln>
        </p:spPr>
        <p:style>
          <a:lnRef idx="1">
            <a:schemeClr val="accent1"/>
          </a:lnRef>
          <a:fillRef idx="0">
            <a:schemeClr val="accent1"/>
          </a:fillRef>
          <a:effectRef idx="0">
            <a:schemeClr val="accent1"/>
          </a:effectRef>
          <a:fontRef idx="minor">
            <a:schemeClr val="tx1"/>
          </a:fontRef>
        </p:style>
      </p:cxnSp>
      <p:sp>
        <p:nvSpPr>
          <p:cNvPr id="272" name="TextBox 271"/>
          <p:cNvSpPr txBox="1"/>
          <p:nvPr/>
        </p:nvSpPr>
        <p:spPr>
          <a:xfrm>
            <a:off x="6732175" y="3801107"/>
            <a:ext cx="333746" cy="400110"/>
          </a:xfrm>
          <a:prstGeom prst="rect">
            <a:avLst/>
          </a:prstGeom>
          <a:noFill/>
          <a:ln>
            <a:noFill/>
          </a:ln>
        </p:spPr>
        <p:txBody>
          <a:bodyPr wrap="none" rtlCol="0">
            <a:spAutoFit/>
          </a:bodyPr>
          <a:lstStyle/>
          <a:p>
            <a:r>
              <a:rPr lang="en-US" sz="2000" b="1" dirty="0" smtClean="0">
                <a:solidFill>
                  <a:srgbClr val="466428"/>
                </a:solidFill>
                <a:latin typeface="Arial" panose="020B0604020202020204" pitchFamily="34" charset="0"/>
                <a:cs typeface="Arial" panose="020B0604020202020204" pitchFamily="34" charset="0"/>
              </a:rPr>
              <a:t>+</a:t>
            </a:r>
            <a:endParaRPr lang="en-US" sz="2000" b="1" dirty="0">
              <a:solidFill>
                <a:srgbClr val="466428"/>
              </a:solidFill>
              <a:latin typeface="Arial" panose="020B0604020202020204" pitchFamily="34" charset="0"/>
              <a:cs typeface="Arial" panose="020B0604020202020204" pitchFamily="34" charset="0"/>
            </a:endParaRPr>
          </a:p>
        </p:txBody>
      </p:sp>
      <p:sp>
        <p:nvSpPr>
          <p:cNvPr id="275" name="TextBox 274"/>
          <p:cNvSpPr txBox="1"/>
          <p:nvPr/>
        </p:nvSpPr>
        <p:spPr>
          <a:xfrm>
            <a:off x="6607169" y="3235968"/>
            <a:ext cx="269626" cy="400110"/>
          </a:xfrm>
          <a:prstGeom prst="rect">
            <a:avLst/>
          </a:prstGeom>
          <a:noFill/>
        </p:spPr>
        <p:txBody>
          <a:bodyPr wrap="none" rtlCol="0">
            <a:spAutoFit/>
          </a:bodyPr>
          <a:lstStyle/>
          <a:p>
            <a:r>
              <a:rPr lang="en-US" sz="2000" b="1" dirty="0" smtClean="0">
                <a:solidFill>
                  <a:srgbClr val="C02800"/>
                </a:solidFill>
                <a:latin typeface="Arial" panose="020B0604020202020204" pitchFamily="34" charset="0"/>
                <a:cs typeface="Arial" panose="020B0604020202020204" pitchFamily="34" charset="0"/>
              </a:rPr>
              <a:t>-</a:t>
            </a:r>
            <a:endParaRPr lang="en-US" sz="2000" b="1" dirty="0">
              <a:solidFill>
                <a:srgbClr val="C02800"/>
              </a:solidFill>
              <a:latin typeface="Arial" panose="020B0604020202020204" pitchFamily="34" charset="0"/>
              <a:cs typeface="Arial" panose="020B0604020202020204" pitchFamily="34" charset="0"/>
            </a:endParaRPr>
          </a:p>
        </p:txBody>
      </p: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p:cNvCxnSpPr>
            <a:stCxn id="341" idx="3"/>
            <a:endCxn id="42" idx="2"/>
          </p:cNvCxnSpPr>
          <p:nvPr/>
        </p:nvCxnSpPr>
        <p:spPr>
          <a:xfrm flipV="1">
            <a:off x="5675086" y="4338136"/>
            <a:ext cx="159675" cy="814435"/>
          </a:xfrm>
          <a:prstGeom prst="straightConnector1">
            <a:avLst/>
          </a:prstGeom>
          <a:ln w="381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394" name="TextBox 393"/>
          <p:cNvSpPr txBox="1"/>
          <p:nvPr/>
        </p:nvSpPr>
        <p:spPr>
          <a:xfrm rot="17013415">
            <a:off x="5681636" y="4627658"/>
            <a:ext cx="570990" cy="338554"/>
          </a:xfrm>
          <a:prstGeom prst="rect">
            <a:avLst/>
          </a:prstGeom>
          <a:noFill/>
        </p:spPr>
        <p:txBody>
          <a:bodyPr wrap="none" rtlCol="0">
            <a:spAutoFit/>
          </a:bodyPr>
          <a:lstStyle/>
          <a:p>
            <a:r>
              <a:rPr lang="en-US" sz="1600" dirty="0" smtClean="0">
                <a:solidFill>
                  <a:srgbClr val="C00000"/>
                </a:solidFill>
                <a:latin typeface="Arial" panose="020B0604020202020204" pitchFamily="34" charset="0"/>
              </a:rPr>
              <a:t>high</a:t>
            </a:r>
            <a:endParaRPr lang="en-US" sz="1600" dirty="0">
              <a:solidFill>
                <a:srgbClr val="C00000"/>
              </a:solidFill>
              <a:latin typeface="Arial" panose="020B0604020202020204" pitchFamily="34" charset="0"/>
            </a:endParaRPr>
          </a:p>
        </p:txBody>
      </p:sp>
      <p:sp>
        <p:nvSpPr>
          <p:cNvPr id="395" name="TextBox 394"/>
          <p:cNvSpPr txBox="1"/>
          <p:nvPr/>
        </p:nvSpPr>
        <p:spPr>
          <a:xfrm rot="3963527">
            <a:off x="5745922" y="5247788"/>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grpSp>
        <p:nvGrpSpPr>
          <p:cNvPr id="8" name="Group 7"/>
          <p:cNvGrpSpPr/>
          <p:nvPr/>
        </p:nvGrpSpPr>
        <p:grpSpPr>
          <a:xfrm>
            <a:off x="4920343" y="2162629"/>
            <a:ext cx="1538514" cy="812799"/>
            <a:chOff x="4920343" y="2162629"/>
            <a:chExt cx="1538514" cy="812799"/>
          </a:xfrm>
        </p:grpSpPr>
        <p:sp>
          <p:nvSpPr>
            <p:cNvPr id="64" name="Rounded Rectangle 63"/>
            <p:cNvSpPr/>
            <p:nvPr/>
          </p:nvSpPr>
          <p:spPr>
            <a:xfrm>
              <a:off x="4920343" y="2162629"/>
              <a:ext cx="1538514" cy="812799"/>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C00000"/>
                  </a:solidFill>
                  <a:latin typeface="Arial" panose="020B0604020202020204" pitchFamily="34" charset="0"/>
                  <a:cs typeface="Arial" panose="020B0604020202020204" pitchFamily="34" charset="0"/>
                </a:rPr>
                <a:t>      XFP</a:t>
              </a:r>
              <a:r>
                <a:rPr lang="en-US" sz="1600" dirty="0" smtClean="0">
                  <a:solidFill>
                    <a:srgbClr val="466428"/>
                  </a:solidFill>
                  <a:latin typeface="Arial" panose="020B0604020202020204" pitchFamily="34" charset="0"/>
                  <a:cs typeface="Arial" panose="020B0604020202020204" pitchFamily="34" charset="0"/>
                </a:rPr>
                <a:t> </a:t>
              </a:r>
            </a:p>
            <a:p>
              <a:pPr algn="r"/>
              <a:r>
                <a:rPr lang="en-US" sz="1200" dirty="0" err="1">
                  <a:solidFill>
                    <a:srgbClr val="466428"/>
                  </a:solidFill>
                  <a:latin typeface="Arial" panose="020B0604020202020204" pitchFamily="34" charset="0"/>
                  <a:cs typeface="Arial" panose="020B0604020202020204" pitchFamily="34" charset="0"/>
                </a:rPr>
                <a:t>x</a:t>
              </a:r>
              <a:r>
                <a:rPr lang="en-US" sz="1200" dirty="0" err="1" smtClean="0">
                  <a:solidFill>
                    <a:srgbClr val="466428"/>
                  </a:solidFill>
                  <a:latin typeface="Arial" panose="020B0604020202020204" pitchFamily="34" charset="0"/>
                  <a:cs typeface="Arial" panose="020B0604020202020204" pitchFamily="34" charset="0"/>
                </a:rPr>
                <a:t>tal</a:t>
              </a:r>
              <a:r>
                <a:rPr lang="en-US" sz="1200" dirty="0" smtClean="0">
                  <a:solidFill>
                    <a:srgbClr val="466428"/>
                  </a:solidFill>
                  <a:latin typeface="Arial" panose="020B0604020202020204" pitchFamily="34" charset="0"/>
                  <a:cs typeface="Arial" panose="020B0604020202020204" pitchFamily="34" charset="0"/>
                </a:rPr>
                <a:t> packing</a:t>
              </a:r>
            </a:p>
            <a:p>
              <a:pPr algn="r"/>
              <a:r>
                <a:rPr lang="en-US" sz="1200" dirty="0" smtClean="0">
                  <a:solidFill>
                    <a:srgbClr val="466428"/>
                  </a:solidFill>
                  <a:latin typeface="Arial" panose="020B0604020202020204" pitchFamily="34" charset="0"/>
                  <a:cs typeface="Arial" panose="020B0604020202020204" pitchFamily="34" charset="0"/>
                </a:rPr>
                <a:t>interfaces</a:t>
              </a:r>
            </a:p>
          </p:txBody>
        </p:sp>
        <p:grpSp>
          <p:nvGrpSpPr>
            <p:cNvPr id="73" name="Group 72"/>
            <p:cNvGrpSpPr/>
            <p:nvPr/>
          </p:nvGrpSpPr>
          <p:grpSpPr>
            <a:xfrm>
              <a:off x="5036457" y="2315353"/>
              <a:ext cx="406402" cy="486852"/>
              <a:chOff x="1097090" y="2808589"/>
              <a:chExt cx="963941" cy="1154759"/>
            </a:xfrm>
          </p:grpSpPr>
          <p:grpSp>
            <p:nvGrpSpPr>
              <p:cNvPr id="74" name="Group 73"/>
              <p:cNvGrpSpPr/>
              <p:nvPr/>
            </p:nvGrpSpPr>
            <p:grpSpPr>
              <a:xfrm>
                <a:off x="1097090" y="2985735"/>
                <a:ext cx="963941" cy="753044"/>
                <a:chOff x="708120" y="3060778"/>
                <a:chExt cx="1418917" cy="1325312"/>
              </a:xfrm>
            </p:grpSpPr>
            <p:sp>
              <p:nvSpPr>
                <p:cNvPr id="80" name="Direct Access Storage 26"/>
                <p:cNvSpPr/>
                <p:nvPr/>
              </p:nvSpPr>
              <p:spPr>
                <a:xfrm rot="1275887">
                  <a:off x="916097" y="3060778"/>
                  <a:ext cx="1137145" cy="405222"/>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1" name="Direct Access Storage 27"/>
                <p:cNvSpPr/>
                <p:nvPr/>
              </p:nvSpPr>
              <p:spPr>
                <a:xfrm rot="21266982">
                  <a:off x="916050" y="3439306"/>
                  <a:ext cx="1137145" cy="405222"/>
                </a:xfrm>
                <a:prstGeom prst="flowChartMagneticDrum">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3" name="Direct Access Storage 28"/>
                <p:cNvSpPr/>
                <p:nvPr/>
              </p:nvSpPr>
              <p:spPr>
                <a:xfrm rot="884246">
                  <a:off x="989892" y="3980868"/>
                  <a:ext cx="1137145" cy="405222"/>
                </a:xfrm>
                <a:prstGeom prst="flowChartMagneticDrum">
                  <a:avLst/>
                </a:prstGeom>
                <a:solidFill>
                  <a:schemeClr val="accent3">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4" name="Arc 83"/>
                <p:cNvSpPr/>
                <p:nvPr/>
              </p:nvSpPr>
              <p:spPr>
                <a:xfrm>
                  <a:off x="1554157" y="3332887"/>
                  <a:ext cx="553857" cy="273152"/>
                </a:xfrm>
                <a:prstGeom prst="arc">
                  <a:avLst>
                    <a:gd name="adj1" fmla="val 16200000"/>
                    <a:gd name="adj2" fmla="val 3143163"/>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85" name="Arc 84"/>
                <p:cNvSpPr/>
                <p:nvPr/>
              </p:nvSpPr>
              <p:spPr>
                <a:xfrm rot="11427486">
                  <a:off x="708120" y="3769792"/>
                  <a:ext cx="553857" cy="273152"/>
                </a:xfrm>
                <a:prstGeom prst="arc">
                  <a:avLst>
                    <a:gd name="adj1" fmla="val 16200000"/>
                    <a:gd name="adj2" fmla="val 3143163"/>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grpSp>
          <p:sp>
            <p:nvSpPr>
              <p:cNvPr id="75" name="12-Point Star 74"/>
              <p:cNvSpPr/>
              <p:nvPr/>
            </p:nvSpPr>
            <p:spPr>
              <a:xfrm>
                <a:off x="1268581" y="3182388"/>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6" name="12-Point Star 75"/>
              <p:cNvSpPr/>
              <p:nvPr/>
            </p:nvSpPr>
            <p:spPr>
              <a:xfrm>
                <a:off x="1729246" y="2906373"/>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7" name="12-Point Star 76"/>
              <p:cNvSpPr/>
              <p:nvPr/>
            </p:nvSpPr>
            <p:spPr>
              <a:xfrm>
                <a:off x="1302500" y="2808589"/>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8" name="12-Point Star 77"/>
              <p:cNvSpPr/>
              <p:nvPr/>
            </p:nvSpPr>
            <p:spPr>
              <a:xfrm>
                <a:off x="1567788" y="3709508"/>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9" name="12-Point Star 78"/>
              <p:cNvSpPr/>
              <p:nvPr/>
            </p:nvSpPr>
            <p:spPr>
              <a:xfrm>
                <a:off x="1812716" y="3781310"/>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grpSp>
      <p:grpSp>
        <p:nvGrpSpPr>
          <p:cNvPr id="11" name="Group 10"/>
          <p:cNvGrpSpPr/>
          <p:nvPr/>
        </p:nvGrpSpPr>
        <p:grpSpPr>
          <a:xfrm>
            <a:off x="5080002" y="3191508"/>
            <a:ext cx="1509518" cy="1241551"/>
            <a:chOff x="4644572" y="3236686"/>
            <a:chExt cx="1509518" cy="1241551"/>
          </a:xfrm>
        </p:grpSpPr>
        <p:sp>
          <p:nvSpPr>
            <p:cNvPr id="42" name="Rounded Rectangle 41"/>
            <p:cNvSpPr/>
            <p:nvPr/>
          </p:nvSpPr>
          <p:spPr>
            <a:xfrm>
              <a:off x="4644572" y="3236686"/>
              <a:ext cx="1509518" cy="1146628"/>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solidFill>
                    <a:srgbClr val="C00000"/>
                  </a:solidFill>
                  <a:latin typeface="Arial" panose="020B0604020202020204" pitchFamily="34" charset="0"/>
                  <a:cs typeface="Arial" panose="020B0604020202020204" pitchFamily="34" charset="0"/>
                </a:rPr>
                <a:t>in-situ </a:t>
              </a:r>
              <a:r>
                <a:rPr lang="en-US" sz="1600" b="1" dirty="0" smtClean="0">
                  <a:solidFill>
                    <a:srgbClr val="C00000"/>
                  </a:solidFill>
                  <a:latin typeface="Arial" panose="020B0604020202020204" pitchFamily="34" charset="0"/>
                  <a:cs typeface="Arial" panose="020B0604020202020204" pitchFamily="34" charset="0"/>
                </a:rPr>
                <a:t>MX</a:t>
              </a:r>
            </a:p>
            <a:p>
              <a:pPr algn="ctr"/>
              <a:r>
                <a:rPr lang="en-US" sz="1200" dirty="0" smtClean="0">
                  <a:solidFill>
                    <a:srgbClr val="9BBB59">
                      <a:lumMod val="50000"/>
                    </a:srgbClr>
                  </a:solidFill>
                  <a:latin typeface="Arial" panose="020B0604020202020204" pitchFamily="34" charset="0"/>
                  <a:cs typeface="Arial" panose="020B0604020202020204" pitchFamily="34" charset="0"/>
                </a:rPr>
                <a:t>Control for handling</a:t>
              </a:r>
            </a:p>
            <a:p>
              <a:pPr algn="ct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pic>
          <p:nvPicPr>
            <p:cNvPr id="87" name="Picture 3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2287" y="3331029"/>
              <a:ext cx="1059543" cy="114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4983" name="Picture 7"/>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231771" y="3352801"/>
            <a:ext cx="1632035" cy="1023599"/>
            <a:chOff x="6723771" y="3381829"/>
            <a:chExt cx="1632035" cy="1023599"/>
          </a:xfrm>
        </p:grpSpPr>
        <p:sp>
          <p:nvSpPr>
            <p:cNvPr id="51" name="Rounded Rectangle 50"/>
            <p:cNvSpPr/>
            <p:nvPr/>
          </p:nvSpPr>
          <p:spPr>
            <a:xfrm>
              <a:off x="6723771" y="3381829"/>
              <a:ext cx="1632035" cy="957942"/>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i="1" dirty="0" smtClean="0">
                <a:solidFill>
                  <a:srgbClr val="C00000"/>
                </a:solidFill>
                <a:latin typeface="Arial" panose="020B0604020202020204" pitchFamily="34" charset="0"/>
                <a:cs typeface="Arial" panose="020B0604020202020204" pitchFamily="34" charset="0"/>
              </a:endParaRPr>
            </a:p>
            <a:p>
              <a:pPr algn="ctr"/>
              <a:endParaRPr lang="en-US" sz="1600" b="1" i="1" dirty="0">
                <a:solidFill>
                  <a:srgbClr val="C00000"/>
                </a:solidFill>
                <a:latin typeface="Arial" panose="020B0604020202020204" pitchFamily="34" charset="0"/>
                <a:cs typeface="Arial" panose="020B0604020202020204" pitchFamily="34" charset="0"/>
              </a:endParaRPr>
            </a:p>
            <a:p>
              <a:pPr algn="ctr"/>
              <a:r>
                <a:rPr lang="en-US" sz="1600" b="1" i="1" dirty="0" smtClean="0">
                  <a:solidFill>
                    <a:srgbClr val="C00000"/>
                  </a:solidFill>
                  <a:latin typeface="Arial" panose="020B0604020202020204" pitchFamily="34" charset="0"/>
                  <a:cs typeface="Arial" panose="020B0604020202020204" pitchFamily="34" charset="0"/>
                </a:rPr>
                <a:t>RT      </a:t>
              </a:r>
              <a:r>
                <a:rPr lang="en-US" sz="1600" b="1" dirty="0" smtClean="0">
                  <a:solidFill>
                    <a:srgbClr val="C00000"/>
                  </a:solidFill>
                  <a:latin typeface="Arial" panose="020B0604020202020204" pitchFamily="34" charset="0"/>
                  <a:cs typeface="Arial" panose="020B0604020202020204" pitchFamily="34" charset="0"/>
                </a:rPr>
                <a:t>MX</a:t>
              </a:r>
            </a:p>
            <a:p>
              <a:r>
                <a:rPr lang="en-US" sz="1200" dirty="0" smtClean="0">
                  <a:solidFill>
                    <a:srgbClr val="9BBB59">
                      <a:lumMod val="50000"/>
                    </a:srgbClr>
                  </a:solidFill>
                  <a:latin typeface="Arial" panose="020B0604020202020204" pitchFamily="34" charset="0"/>
                  <a:cs typeface="Arial" panose="020B0604020202020204" pitchFamily="34" charset="0"/>
                </a:rPr>
                <a:t>  Control     for </a:t>
              </a:r>
              <a:r>
                <a:rPr lang="en-US" sz="1200" dirty="0" err="1" smtClean="0">
                  <a:solidFill>
                    <a:srgbClr val="9BBB59">
                      <a:lumMod val="50000"/>
                    </a:srgbClr>
                  </a:solidFill>
                  <a:latin typeface="Arial" panose="020B0604020202020204" pitchFamily="34" charset="0"/>
                  <a:cs typeface="Arial" panose="020B0604020202020204" pitchFamily="34" charset="0"/>
                </a:rPr>
                <a:t>cryo</a:t>
              </a: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grpSp>
          <p:nvGrpSpPr>
            <p:cNvPr id="118" name="Group 12"/>
            <p:cNvGrpSpPr>
              <a:grpSpLocks/>
            </p:cNvGrpSpPr>
            <p:nvPr/>
          </p:nvGrpSpPr>
          <p:grpSpPr bwMode="auto">
            <a:xfrm rot="16200000" flipH="1">
              <a:off x="7141170" y="3817170"/>
              <a:ext cx="894458" cy="282057"/>
              <a:chOff x="4438" y="3135"/>
              <a:chExt cx="1410" cy="316"/>
            </a:xfrm>
          </p:grpSpPr>
          <p:sp>
            <p:nvSpPr>
              <p:cNvPr id="121" name="Freeform 13"/>
              <p:cNvSpPr>
                <a:spLocks noChangeAspect="1"/>
              </p:cNvSpPr>
              <p:nvPr/>
            </p:nvSpPr>
            <p:spPr bwMode="auto">
              <a:xfrm>
                <a:off x="4438" y="3135"/>
                <a:ext cx="764" cy="316"/>
              </a:xfrm>
              <a:custGeom>
                <a:avLst/>
                <a:gdLst>
                  <a:gd name="T0" fmla="*/ 20 w 2552"/>
                  <a:gd name="T1" fmla="*/ 1 h 1384"/>
                  <a:gd name="T2" fmla="*/ 10 w 2552"/>
                  <a:gd name="T3" fmla="*/ 3 h 1384"/>
                  <a:gd name="T4" fmla="*/ 3 w 2552"/>
                  <a:gd name="T5" fmla="*/ 3 h 1384"/>
                  <a:gd name="T6" fmla="*/ 0 w 2552"/>
                  <a:gd name="T7" fmla="*/ 2 h 1384"/>
                  <a:gd name="T8" fmla="*/ 2 w 2552"/>
                  <a:gd name="T9" fmla="*/ 0 h 1384"/>
                  <a:gd name="T10" fmla="*/ 9 w 2552"/>
                  <a:gd name="T11" fmla="*/ 0 h 1384"/>
                  <a:gd name="T12" fmla="*/ 13 w 2552"/>
                  <a:gd name="T13" fmla="*/ 1 h 1384"/>
                  <a:gd name="T14" fmla="*/ 19 w 2552"/>
                  <a:gd name="T15" fmla="*/ 2 h 1384"/>
                  <a:gd name="T16" fmla="*/ 21 w 2552"/>
                  <a:gd name="T17" fmla="*/ 2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2" name="Rectangle 14"/>
              <p:cNvSpPr>
                <a:spLocks noChangeArrowheads="1"/>
              </p:cNvSpPr>
              <p:nvPr/>
            </p:nvSpPr>
            <p:spPr bwMode="auto">
              <a:xfrm>
                <a:off x="4737" y="3226"/>
                <a:ext cx="56" cy="56"/>
              </a:xfrm>
              <a:prstGeom prst="rect">
                <a:avLst/>
              </a:prstGeom>
              <a:solidFill>
                <a:srgbClr val="FF0000"/>
              </a:solidFill>
              <a:ln w="38100">
                <a:solidFill>
                  <a:schemeClr val="tx1"/>
                </a:solidFill>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123" name="Freeform 15"/>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4" name="Freeform 16"/>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19" name="Rectangle 53"/>
            <p:cNvSpPr>
              <a:spLocks noChangeArrowheads="1"/>
            </p:cNvSpPr>
            <p:nvPr/>
          </p:nvSpPr>
          <p:spPr bwMode="auto">
            <a:xfrm rot="16200000">
              <a:off x="7716579" y="3759542"/>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120" name="Rectangle 55"/>
            <p:cNvSpPr>
              <a:spLocks noChangeArrowheads="1"/>
            </p:cNvSpPr>
            <p:nvPr/>
          </p:nvSpPr>
          <p:spPr bwMode="auto">
            <a:xfrm rot="16200000">
              <a:off x="6601440" y="3759541"/>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grpSp>
      <p:grpSp>
        <p:nvGrpSpPr>
          <p:cNvPr id="19" name="Group 18"/>
          <p:cNvGrpSpPr/>
          <p:nvPr/>
        </p:nvGrpSpPr>
        <p:grpSpPr>
          <a:xfrm>
            <a:off x="4615544" y="4702628"/>
            <a:ext cx="1059542" cy="899885"/>
            <a:chOff x="4180115" y="4528457"/>
            <a:chExt cx="1059542" cy="899885"/>
          </a:xfrm>
        </p:grpSpPr>
        <p:sp>
          <p:nvSpPr>
            <p:cNvPr id="341" name="Rounded Rectangle 340"/>
            <p:cNvSpPr/>
            <p:nvPr/>
          </p:nvSpPr>
          <p:spPr>
            <a:xfrm>
              <a:off x="4180115" y="4528457"/>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694188339"/>
                </p:ext>
              </p:extLst>
            </p:nvPr>
          </p:nvGraphicFramePr>
          <p:xfrm>
            <a:off x="4303034" y="4578803"/>
            <a:ext cx="769242" cy="530225"/>
          </p:xfrm>
          <a:graphic>
            <a:graphicData uri="http://schemas.openxmlformats.org/presentationml/2006/ole">
              <mc:AlternateContent xmlns:mc="http://schemas.openxmlformats.org/markup-compatibility/2006">
                <mc:Choice xmlns:v="urn:schemas-microsoft-com:vml" Requires="v">
                  <p:oleObj spid="_x0000_s50206" name="Chart" r:id="rId8" imgW="7115101" imgH="4914951" progId="MSGraph.Chart.8">
                    <p:embed followColorScheme="full"/>
                  </p:oleObj>
                </mc:Choice>
                <mc:Fallback>
                  <p:oleObj name="Chart" r:id="rId8" imgW="7115101" imgH="4914951" progId="MSGraph.Chart.8">
                    <p:embed followColorScheme="full"/>
                    <p:pic>
                      <p:nvPicPr>
                        <p:cNvPr id="0" name=""/>
                        <p:cNvPicPr>
                          <a:picLocks noChangeAspect="1" noChangeArrowheads="1"/>
                        </p:cNvPicPr>
                        <p:nvPr/>
                      </p:nvPicPr>
                      <p:blipFill>
                        <a:blip r:embed="rId9"/>
                        <a:srcRect/>
                        <a:stretch>
                          <a:fillRect/>
                        </a:stretch>
                      </p:blipFill>
                      <p:spPr bwMode="auto">
                        <a:xfrm>
                          <a:off x="4303034" y="4578803"/>
                          <a:ext cx="769242" cy="530225"/>
                        </a:xfrm>
                        <a:prstGeom prst="rect">
                          <a:avLst/>
                        </a:prstGeom>
                        <a:noFill/>
                        <a:ln>
                          <a:noFill/>
                        </a:ln>
                        <a:effectLst/>
                      </p:spPr>
                    </p:pic>
                  </p:oleObj>
                </mc:Fallback>
              </mc:AlternateContent>
            </a:graphicData>
          </a:graphic>
        </p:graphicFrame>
      </p:grpSp>
      <p:sp>
        <p:nvSpPr>
          <p:cNvPr id="61" name="Oval 60"/>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sp>
        <p:nvSpPr>
          <p:cNvPr id="65" name="Freeform 64"/>
          <p:cNvSpPr/>
          <p:nvPr/>
        </p:nvSpPr>
        <p:spPr>
          <a:xfrm>
            <a:off x="1386595" y="1587478"/>
            <a:ext cx="5986661" cy="39932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Lst>
            <a:ahLst/>
            <a:cxnLst>
              <a:cxn ang="0">
                <a:pos x="connsiteX0" y="connsiteY0"/>
              </a:cxn>
              <a:cxn ang="0">
                <a:pos x="connsiteX1" y="connsiteY1"/>
              </a:cxn>
              <a:cxn ang="0">
                <a:pos x="connsiteX2" y="connsiteY2"/>
              </a:cxn>
              <a:cxn ang="0">
                <a:pos x="connsiteX3" y="connsiteY3"/>
              </a:cxn>
            </a:cxnLst>
            <a:rect l="l" t="t" r="r" b="b"/>
            <a:pathLst>
              <a:path w="5045430" h="399320">
                <a:moveTo>
                  <a:pt x="5045430" y="200883"/>
                </a:moveTo>
                <a:cubicBezTo>
                  <a:pt x="4951768" y="152967"/>
                  <a:pt x="4883407" y="59276"/>
                  <a:pt x="4361136" y="29503"/>
                </a:cubicBezTo>
                <a:cubicBezTo>
                  <a:pt x="3838865" y="-270"/>
                  <a:pt x="2644778" y="-15202"/>
                  <a:pt x="1911806" y="22244"/>
                </a:cubicBezTo>
                <a:cubicBezTo>
                  <a:pt x="988335" y="7011"/>
                  <a:pt x="357812" y="101687"/>
                  <a:pt x="0" y="399320"/>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66" name="Group 65"/>
          <p:cNvGrpSpPr/>
          <p:nvPr/>
        </p:nvGrpSpPr>
        <p:grpSpPr>
          <a:xfrm>
            <a:off x="6357288" y="3764822"/>
            <a:ext cx="2571584" cy="2964807"/>
            <a:chOff x="6357288" y="3764822"/>
            <a:chExt cx="2571584" cy="2964807"/>
          </a:xfrm>
        </p:grpSpPr>
        <p:sp>
          <p:nvSpPr>
            <p:cNvPr id="67" name="Oval 66"/>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cxnSp>
          <p:nvCxnSpPr>
            <p:cNvPr id="68" name="Straight Arrow Connector 67"/>
            <p:cNvCxnSpPr>
              <a:endCxn id="86" idx="0"/>
            </p:cNvCxnSpPr>
            <p:nvPr/>
          </p:nvCxnSpPr>
          <p:spPr>
            <a:xfrm>
              <a:off x="6589520" y="3764822"/>
              <a:ext cx="558782" cy="96683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86" idx="2"/>
              <a:endCxn id="67" idx="1"/>
            </p:cNvCxnSpPr>
            <p:nvPr/>
          </p:nvCxnSpPr>
          <p:spPr>
            <a:xfrm>
              <a:off x="7148302" y="5544456"/>
              <a:ext cx="609836" cy="40468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86" idx="2"/>
            </p:cNvCxnSpPr>
            <p:nvPr/>
          </p:nvCxnSpPr>
          <p:spPr>
            <a:xfrm flipH="1">
              <a:off x="6968104" y="5544456"/>
              <a:ext cx="180198" cy="387567"/>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6357288" y="4731656"/>
              <a:ext cx="1582027" cy="812800"/>
              <a:chOff x="6357288" y="4731656"/>
              <a:chExt cx="1582027" cy="812800"/>
            </a:xfrm>
          </p:grpSpPr>
          <p:sp>
            <p:nvSpPr>
              <p:cNvPr id="86" name="Rounded Rectangle 85"/>
              <p:cNvSpPr/>
              <p:nvPr/>
            </p:nvSpPr>
            <p:spPr>
              <a:xfrm>
                <a:off x="6357288" y="4731656"/>
                <a:ext cx="1582027" cy="812800"/>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Rapid RT</a:t>
                </a:r>
              </a:p>
              <a:p>
                <a:pPr algn="ctr"/>
                <a:r>
                  <a:rPr lang="en-US" sz="1200" dirty="0" smtClean="0">
                    <a:solidFill>
                      <a:srgbClr val="9BBB59">
                        <a:lumMod val="50000"/>
                      </a:srgbClr>
                    </a:solidFill>
                    <a:latin typeface="Arial" panose="020B0604020202020204" pitchFamily="34" charset="0"/>
                    <a:cs typeface="Arial" panose="020B0604020202020204" pitchFamily="34" charset="0"/>
                  </a:rPr>
                  <a:t>high multiplicity</a:t>
                </a:r>
              </a:p>
            </p:txBody>
          </p:sp>
          <p:pic>
            <p:nvPicPr>
              <p:cNvPr id="88" name="Picture 2"/>
              <p:cNvPicPr>
                <a:picLocks noChangeAspect="1" noChangeArrowheads="1"/>
              </p:cNvPicPr>
              <p:nvPr/>
            </p:nvPicPr>
            <p:blipFill rotWithShape="1">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t="10574" r="7550" b="11469"/>
              <a:stretch/>
            </p:blipFill>
            <p:spPr bwMode="auto">
              <a:xfrm>
                <a:off x="6429828" y="4772025"/>
                <a:ext cx="1440543" cy="31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89" name="Straight Arrow Connector 88"/>
          <p:cNvCxnSpPr>
            <a:endCxn id="108" idx="0"/>
          </p:cNvCxnSpPr>
          <p:nvPr/>
        </p:nvCxnSpPr>
        <p:spPr>
          <a:xfrm flipH="1">
            <a:off x="1995730" y="4152900"/>
            <a:ext cx="1035974" cy="535215"/>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96" idx="0"/>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a:xfrm>
            <a:off x="2540001" y="4876800"/>
            <a:ext cx="602824" cy="259598"/>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Lst>
            <a:ahLst/>
            <a:cxnLst>
              <a:cxn ang="0">
                <a:pos x="connsiteX0" y="connsiteY0"/>
              </a:cxn>
              <a:cxn ang="0">
                <a:pos x="connsiteX1" y="connsiteY1"/>
              </a:cxn>
              <a:cxn ang="0">
                <a:pos x="connsiteX2" y="connsiteY2"/>
              </a:cxn>
            </a:cxnLst>
            <a:rect l="l" t="t" r="r" b="b"/>
            <a:pathLst>
              <a:path w="2255080" h="499902">
                <a:moveTo>
                  <a:pt x="0" y="11179"/>
                </a:moveTo>
                <a:cubicBezTo>
                  <a:pt x="441671" y="-16465"/>
                  <a:pt x="1240534" y="6450"/>
                  <a:pt x="1616381" y="87904"/>
                </a:cubicBezTo>
                <a:cubicBezTo>
                  <a:pt x="1992228" y="169358"/>
                  <a:pt x="2056055" y="362569"/>
                  <a:pt x="2255080" y="499902"/>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3" name="Freeform 92"/>
          <p:cNvSpPr/>
          <p:nvPr/>
        </p:nvSpPr>
        <p:spPr>
          <a:xfrm>
            <a:off x="4049488" y="5859618"/>
            <a:ext cx="1758883" cy="21920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Lst>
            <a:ahLst/>
            <a:cxnLst>
              <a:cxn ang="0">
                <a:pos x="connsiteX0" y="connsiteY0"/>
              </a:cxn>
              <a:cxn ang="0">
                <a:pos x="connsiteX1" y="connsiteY1"/>
              </a:cxn>
            </a:cxnLst>
            <a:rect l="l" t="t" r="r" b="b"/>
            <a:pathLst>
              <a:path w="730194" h="9752">
                <a:moveTo>
                  <a:pt x="0" y="0"/>
                </a:moveTo>
                <a:lnTo>
                  <a:pt x="730194" y="9752"/>
                </a:ln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95" name="Group 94"/>
          <p:cNvGrpSpPr/>
          <p:nvPr/>
        </p:nvGrpSpPr>
        <p:grpSpPr>
          <a:xfrm>
            <a:off x="2960912" y="5152572"/>
            <a:ext cx="1161142" cy="1378857"/>
            <a:chOff x="2960912" y="5152572"/>
            <a:chExt cx="1161142" cy="1378857"/>
          </a:xfrm>
        </p:grpSpPr>
        <p:sp>
          <p:nvSpPr>
            <p:cNvPr id="96" name="Rounded Rectangle 95"/>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97" name="Group 2"/>
            <p:cNvGrpSpPr>
              <a:grpSpLocks noChangeAspect="1"/>
            </p:cNvGrpSpPr>
            <p:nvPr/>
          </p:nvGrpSpPr>
          <p:grpSpPr bwMode="auto">
            <a:xfrm>
              <a:off x="3122278" y="5240822"/>
              <a:ext cx="808981" cy="608436"/>
              <a:chOff x="2361" y="2283"/>
              <a:chExt cx="1388" cy="1044"/>
            </a:xfrm>
          </p:grpSpPr>
          <p:grpSp>
            <p:nvGrpSpPr>
              <p:cNvPr id="98" name="Group 3"/>
              <p:cNvGrpSpPr>
                <a:grpSpLocks noChangeAspect="1"/>
              </p:cNvGrpSpPr>
              <p:nvPr/>
            </p:nvGrpSpPr>
            <p:grpSpPr bwMode="auto">
              <a:xfrm>
                <a:off x="2361" y="2283"/>
                <a:ext cx="1388" cy="1044"/>
                <a:chOff x="3648" y="2088"/>
                <a:chExt cx="1388" cy="1044"/>
              </a:xfrm>
            </p:grpSpPr>
            <p:sp>
              <p:nvSpPr>
                <p:cNvPr id="105"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106" name="Picture 5" descr="xtal_w"/>
                <p:cNvPicPr>
                  <a:picLocks noChangeAspect="1" noChangeArrowheads="1"/>
                </p:cNvPicPr>
                <p:nvPr/>
              </p:nvPicPr>
              <p:blipFill>
                <a:blip r:embed="rId11"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9" name="Group 6"/>
              <p:cNvGrpSpPr>
                <a:grpSpLocks noChangeAspect="1"/>
              </p:cNvGrpSpPr>
              <p:nvPr/>
            </p:nvGrpSpPr>
            <p:grpSpPr bwMode="auto">
              <a:xfrm>
                <a:off x="2361" y="2283"/>
                <a:ext cx="1388" cy="1044"/>
                <a:chOff x="688" y="2552"/>
                <a:chExt cx="1388" cy="1044"/>
              </a:xfrm>
            </p:grpSpPr>
            <p:sp>
              <p:nvSpPr>
                <p:cNvPr id="100"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101" name="Picture 8" descr="xtal_w"/>
                <p:cNvPicPr>
                  <a:picLocks noChangeAspect="1" noChangeArrowheads="1"/>
                </p:cNvPicPr>
                <p:nvPr/>
              </p:nvPicPr>
              <p:blipFill>
                <a:blip r:embed="rId11"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Group 9"/>
                <p:cNvGrpSpPr>
                  <a:grpSpLocks noChangeAspect="1"/>
                </p:cNvGrpSpPr>
                <p:nvPr/>
              </p:nvGrpSpPr>
              <p:grpSpPr bwMode="auto">
                <a:xfrm>
                  <a:off x="912" y="2664"/>
                  <a:ext cx="904" cy="800"/>
                  <a:chOff x="3640" y="440"/>
                  <a:chExt cx="904" cy="800"/>
                </a:xfrm>
              </p:grpSpPr>
              <p:sp>
                <p:nvSpPr>
                  <p:cNvPr id="103"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104"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grpSp>
        <p:nvGrpSpPr>
          <p:cNvPr id="107" name="Group 106"/>
          <p:cNvGrpSpPr/>
          <p:nvPr/>
        </p:nvGrpSpPr>
        <p:grpSpPr>
          <a:xfrm>
            <a:off x="1378889" y="4688115"/>
            <a:ext cx="1233681" cy="1484085"/>
            <a:chOff x="1378889" y="4688115"/>
            <a:chExt cx="1233681" cy="1484085"/>
          </a:xfrm>
        </p:grpSpPr>
        <p:sp>
          <p:nvSpPr>
            <p:cNvPr id="108" name="Rounded Rectangle 107"/>
            <p:cNvSpPr/>
            <p:nvPr/>
          </p:nvSpPr>
          <p:spPr>
            <a:xfrm>
              <a:off x="1378889" y="4688115"/>
              <a:ext cx="1233681" cy="14840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endParaRPr lang="en-US" sz="1600" b="1" dirty="0" smtClean="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CBOXAR</a:t>
              </a:r>
            </a:p>
            <a:p>
              <a:pPr algn="ctr"/>
              <a:r>
                <a:rPr lang="en-US" sz="1600" b="1" dirty="0" smtClean="0">
                  <a:solidFill>
                    <a:srgbClr val="C00000"/>
                  </a:solidFill>
                  <a:latin typeface="Arial" panose="020B0604020202020204" pitchFamily="34" charset="0"/>
                  <a:cs typeface="Arial" panose="020B0604020202020204" pitchFamily="34" charset="0"/>
                </a:rPr>
                <a:t>&amp; raster</a:t>
              </a:r>
            </a:p>
          </p:txBody>
        </p:sp>
        <p:pic>
          <p:nvPicPr>
            <p:cNvPr id="109" name="Picture 31"/>
            <p:cNvPicPr>
              <a:picLocks noChangeAspect="1" noChangeArrowheads="1"/>
            </p:cNvPicPr>
            <p:nvPr/>
          </p:nvPicPr>
          <p:blipFill>
            <a:blip r:embed="rId12" cstate="print">
              <a:extLst>
                <a:ext uri="{28A0092B-C50C-407E-A947-70E740481C1C}">
                  <a14:useLocalDpi xmlns:a14="http://schemas.microsoft.com/office/drawing/2010/main" val="0"/>
                </a:ext>
              </a:extLst>
            </a:blip>
            <a:srcRect l="18446" t="16588"/>
            <a:stretch>
              <a:fillRect/>
            </a:stretch>
          </p:blipFill>
          <p:spPr bwMode="auto">
            <a:xfrm>
              <a:off x="1501549" y="4789714"/>
              <a:ext cx="1009423" cy="6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0" name="Freeform 89"/>
          <p:cNvSpPr/>
          <p:nvPr/>
        </p:nvSpPr>
        <p:spPr>
          <a:xfrm flipH="1">
            <a:off x="4114800" y="6248400"/>
            <a:ext cx="1676400" cy="7620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Lst>
            <a:ahLst/>
            <a:cxnLst>
              <a:cxn ang="0">
                <a:pos x="connsiteX0" y="connsiteY0"/>
              </a:cxn>
              <a:cxn ang="0">
                <a:pos x="connsiteX1" y="connsiteY1"/>
              </a:cxn>
            </a:cxnLst>
            <a:rect l="l" t="t" r="r" b="b"/>
            <a:pathLst>
              <a:path w="730194" h="9752">
                <a:moveTo>
                  <a:pt x="0" y="0"/>
                </a:moveTo>
                <a:lnTo>
                  <a:pt x="730194" y="9752"/>
                </a:ln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4" name="Freeform 93"/>
          <p:cNvSpPr/>
          <p:nvPr/>
        </p:nvSpPr>
        <p:spPr>
          <a:xfrm>
            <a:off x="4055536" y="6479764"/>
            <a:ext cx="3666789" cy="29988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Lst>
            <a:ahLst/>
            <a:cxnLst>
              <a:cxn ang="0">
                <a:pos x="connsiteX0" y="connsiteY0"/>
              </a:cxn>
              <a:cxn ang="0">
                <a:pos x="connsiteX1" y="connsiteY1"/>
              </a:cxn>
              <a:cxn ang="0">
                <a:pos x="connsiteX2" y="connsiteY2"/>
              </a:cxn>
            </a:cxnLst>
            <a:rect l="l" t="t" r="r" b="b"/>
            <a:pathLst>
              <a:path w="3090292" h="299880">
                <a:moveTo>
                  <a:pt x="0" y="0"/>
                </a:moveTo>
                <a:cubicBezTo>
                  <a:pt x="449673" y="21576"/>
                  <a:pt x="1469120" y="297122"/>
                  <a:pt x="1987548" y="299859"/>
                </a:cubicBezTo>
                <a:cubicBezTo>
                  <a:pt x="2313815" y="301581"/>
                  <a:pt x="2770417" y="197410"/>
                  <a:pt x="3090292" y="133123"/>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668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275" grpId="0"/>
      <p:bldP spid="6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a:xfrm>
            <a:off x="114007" y="1674083"/>
            <a:ext cx="4408598" cy="3132246"/>
          </a:xfrm>
          <a:custGeom>
            <a:avLst/>
            <a:gdLst>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8761"/>
              <a:gd name="connsiteX1" fmla="*/ 31136 w 4437164"/>
              <a:gd name="connsiteY1" fmla="*/ 1069118 h 3188761"/>
              <a:gd name="connsiteX2" fmla="*/ 103707 w 4437164"/>
              <a:gd name="connsiteY2" fmla="*/ 227289 h 3188761"/>
              <a:gd name="connsiteX3" fmla="*/ 1076164 w 4437164"/>
              <a:gd name="connsiteY3" fmla="*/ 9575 h 3188761"/>
              <a:gd name="connsiteX4" fmla="*/ 1729307 w 4437164"/>
              <a:gd name="connsiteY4" fmla="*/ 459518 h 3188761"/>
              <a:gd name="connsiteX5" fmla="*/ 1874450 w 4437164"/>
              <a:gd name="connsiteY5" fmla="*/ 1011061 h 3188761"/>
              <a:gd name="connsiteX6" fmla="*/ 2498564 w 4437164"/>
              <a:gd name="connsiteY6" fmla="*/ 1083632 h 3188761"/>
              <a:gd name="connsiteX7" fmla="*/ 3093650 w 4437164"/>
              <a:gd name="connsiteY7" fmla="*/ 1431975 h 3188761"/>
              <a:gd name="connsiteX8" fmla="*/ 3456507 w 4437164"/>
              <a:gd name="connsiteY8" fmla="*/ 1852889 h 3188761"/>
              <a:gd name="connsiteX9" fmla="*/ 4153193 w 4437164"/>
              <a:gd name="connsiteY9" fmla="*/ 2070604 h 3188761"/>
              <a:gd name="connsiteX10" fmla="*/ 4399936 w 4437164"/>
              <a:gd name="connsiteY10" fmla="*/ 2462489 h 3188761"/>
              <a:gd name="connsiteX11" fmla="*/ 4370907 w 4437164"/>
              <a:gd name="connsiteY11" fmla="*/ 2941461 h 3188761"/>
              <a:gd name="connsiteX12" fmla="*/ 3790336 w 4437164"/>
              <a:gd name="connsiteY12" fmla="*/ 3188204 h 3188761"/>
              <a:gd name="connsiteX13" fmla="*/ 2992050 w 4437164"/>
              <a:gd name="connsiteY13" fmla="*/ 2999518 h 3188761"/>
              <a:gd name="connsiteX14" fmla="*/ 2295364 w 4437164"/>
              <a:gd name="connsiteY14" fmla="*/ 2709232 h 3188761"/>
              <a:gd name="connsiteX15" fmla="*/ 1351936 w 4437164"/>
              <a:gd name="connsiteY15" fmla="*/ 2593118 h 3188761"/>
              <a:gd name="connsiteX16" fmla="*/ 393993 w 4437164"/>
              <a:gd name="connsiteY16" fmla="*/ 2346375 h 3188761"/>
              <a:gd name="connsiteX17" fmla="*/ 132736 w 4437164"/>
              <a:gd name="connsiteY17" fmla="*/ 2085118 h 3188761"/>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51936 w 4437164"/>
              <a:gd name="connsiteY15" fmla="*/ 2593118 h 3189202"/>
              <a:gd name="connsiteX16" fmla="*/ 393993 w 4437164"/>
              <a:gd name="connsiteY16" fmla="*/ 2346375 h 3189202"/>
              <a:gd name="connsiteX17" fmla="*/ 132736 w 4437164"/>
              <a:gd name="connsiteY17" fmla="*/ 2085118 h 3189202"/>
              <a:gd name="connsiteX0" fmla="*/ 132736 w 4437164"/>
              <a:gd name="connsiteY0" fmla="*/ 2085118 h 3189202"/>
              <a:gd name="connsiteX1" fmla="*/ 31136 w 4437164"/>
              <a:gd name="connsiteY1" fmla="*/ 1069118 h 3189202"/>
              <a:gd name="connsiteX2" fmla="*/ 103707 w 4437164"/>
              <a:gd name="connsiteY2" fmla="*/ 227289 h 3189202"/>
              <a:gd name="connsiteX3" fmla="*/ 1076164 w 4437164"/>
              <a:gd name="connsiteY3" fmla="*/ 9575 h 3189202"/>
              <a:gd name="connsiteX4" fmla="*/ 1729307 w 4437164"/>
              <a:gd name="connsiteY4" fmla="*/ 459518 h 3189202"/>
              <a:gd name="connsiteX5" fmla="*/ 1874450 w 4437164"/>
              <a:gd name="connsiteY5" fmla="*/ 1011061 h 3189202"/>
              <a:gd name="connsiteX6" fmla="*/ 2498564 w 4437164"/>
              <a:gd name="connsiteY6" fmla="*/ 1083632 h 3189202"/>
              <a:gd name="connsiteX7" fmla="*/ 3093650 w 4437164"/>
              <a:gd name="connsiteY7" fmla="*/ 1431975 h 3189202"/>
              <a:gd name="connsiteX8" fmla="*/ 3456507 w 4437164"/>
              <a:gd name="connsiteY8" fmla="*/ 1852889 h 3189202"/>
              <a:gd name="connsiteX9" fmla="*/ 4153193 w 4437164"/>
              <a:gd name="connsiteY9" fmla="*/ 2070604 h 3189202"/>
              <a:gd name="connsiteX10" fmla="*/ 4399936 w 4437164"/>
              <a:gd name="connsiteY10" fmla="*/ 2462489 h 3189202"/>
              <a:gd name="connsiteX11" fmla="*/ 4370907 w 4437164"/>
              <a:gd name="connsiteY11" fmla="*/ 2941461 h 3189202"/>
              <a:gd name="connsiteX12" fmla="*/ 3790336 w 4437164"/>
              <a:gd name="connsiteY12" fmla="*/ 3188204 h 3189202"/>
              <a:gd name="connsiteX13" fmla="*/ 2992050 w 4437164"/>
              <a:gd name="connsiteY13" fmla="*/ 2999518 h 3189202"/>
              <a:gd name="connsiteX14" fmla="*/ 2295364 w 4437164"/>
              <a:gd name="connsiteY14" fmla="*/ 2360889 h 3189202"/>
              <a:gd name="connsiteX15" fmla="*/ 1337422 w 4437164"/>
              <a:gd name="connsiteY15" fmla="*/ 2317347 h 3189202"/>
              <a:gd name="connsiteX16" fmla="*/ 393993 w 4437164"/>
              <a:gd name="connsiteY16" fmla="*/ 2346375 h 3189202"/>
              <a:gd name="connsiteX17" fmla="*/ 132736 w 4437164"/>
              <a:gd name="connsiteY17" fmla="*/ 2085118 h 3189202"/>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295364 w 4437164"/>
              <a:gd name="connsiteY14" fmla="*/ 2360889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37164"/>
              <a:gd name="connsiteY0" fmla="*/ 2085118 h 3188237"/>
              <a:gd name="connsiteX1" fmla="*/ 31136 w 4437164"/>
              <a:gd name="connsiteY1" fmla="*/ 1069118 h 3188237"/>
              <a:gd name="connsiteX2" fmla="*/ 103707 w 4437164"/>
              <a:gd name="connsiteY2" fmla="*/ 227289 h 3188237"/>
              <a:gd name="connsiteX3" fmla="*/ 1076164 w 4437164"/>
              <a:gd name="connsiteY3" fmla="*/ 9575 h 3188237"/>
              <a:gd name="connsiteX4" fmla="*/ 1729307 w 4437164"/>
              <a:gd name="connsiteY4" fmla="*/ 459518 h 3188237"/>
              <a:gd name="connsiteX5" fmla="*/ 1874450 w 4437164"/>
              <a:gd name="connsiteY5" fmla="*/ 1011061 h 3188237"/>
              <a:gd name="connsiteX6" fmla="*/ 2498564 w 4437164"/>
              <a:gd name="connsiteY6" fmla="*/ 1083632 h 3188237"/>
              <a:gd name="connsiteX7" fmla="*/ 3093650 w 4437164"/>
              <a:gd name="connsiteY7" fmla="*/ 1431975 h 3188237"/>
              <a:gd name="connsiteX8" fmla="*/ 3456507 w 4437164"/>
              <a:gd name="connsiteY8" fmla="*/ 1852889 h 3188237"/>
              <a:gd name="connsiteX9" fmla="*/ 4153193 w 4437164"/>
              <a:gd name="connsiteY9" fmla="*/ 2070604 h 3188237"/>
              <a:gd name="connsiteX10" fmla="*/ 4399936 w 4437164"/>
              <a:gd name="connsiteY10" fmla="*/ 2462489 h 3188237"/>
              <a:gd name="connsiteX11" fmla="*/ 4370907 w 4437164"/>
              <a:gd name="connsiteY11" fmla="*/ 2941461 h 3188237"/>
              <a:gd name="connsiteX12" fmla="*/ 3790336 w 4437164"/>
              <a:gd name="connsiteY12" fmla="*/ 3188204 h 3188237"/>
              <a:gd name="connsiteX13" fmla="*/ 3050107 w 4437164"/>
              <a:gd name="connsiteY13" fmla="*/ 2926947 h 3188237"/>
              <a:gd name="connsiteX14" fmla="*/ 2309879 w 4437164"/>
              <a:gd name="connsiteY14" fmla="*/ 2331861 h 3188237"/>
              <a:gd name="connsiteX15" fmla="*/ 1337422 w 4437164"/>
              <a:gd name="connsiteY15" fmla="*/ 2317347 h 3188237"/>
              <a:gd name="connsiteX16" fmla="*/ 393993 w 4437164"/>
              <a:gd name="connsiteY16" fmla="*/ 2346375 h 3188237"/>
              <a:gd name="connsiteX17" fmla="*/ 132736 w 4437164"/>
              <a:gd name="connsiteY17" fmla="*/ 2085118 h 3188237"/>
              <a:gd name="connsiteX0" fmla="*/ 132736 w 4408598"/>
              <a:gd name="connsiteY0" fmla="*/ 2085118 h 3189640"/>
              <a:gd name="connsiteX1" fmla="*/ 31136 w 4408598"/>
              <a:gd name="connsiteY1" fmla="*/ 1069118 h 3189640"/>
              <a:gd name="connsiteX2" fmla="*/ 103707 w 4408598"/>
              <a:gd name="connsiteY2" fmla="*/ 227289 h 3189640"/>
              <a:gd name="connsiteX3" fmla="*/ 1076164 w 4408598"/>
              <a:gd name="connsiteY3" fmla="*/ 9575 h 3189640"/>
              <a:gd name="connsiteX4" fmla="*/ 1729307 w 4408598"/>
              <a:gd name="connsiteY4" fmla="*/ 459518 h 3189640"/>
              <a:gd name="connsiteX5" fmla="*/ 1874450 w 4408598"/>
              <a:gd name="connsiteY5" fmla="*/ 1011061 h 3189640"/>
              <a:gd name="connsiteX6" fmla="*/ 2498564 w 4408598"/>
              <a:gd name="connsiteY6" fmla="*/ 1083632 h 3189640"/>
              <a:gd name="connsiteX7" fmla="*/ 3093650 w 4408598"/>
              <a:gd name="connsiteY7" fmla="*/ 1431975 h 3189640"/>
              <a:gd name="connsiteX8" fmla="*/ 3456507 w 4408598"/>
              <a:gd name="connsiteY8" fmla="*/ 1852889 h 3189640"/>
              <a:gd name="connsiteX9" fmla="*/ 4153193 w 4408598"/>
              <a:gd name="connsiteY9" fmla="*/ 2070604 h 3189640"/>
              <a:gd name="connsiteX10" fmla="*/ 4399936 w 4408598"/>
              <a:gd name="connsiteY10" fmla="*/ 2462489 h 3189640"/>
              <a:gd name="connsiteX11" fmla="*/ 4298335 w 4408598"/>
              <a:gd name="connsiteY11" fmla="*/ 2825347 h 3189640"/>
              <a:gd name="connsiteX12" fmla="*/ 3790336 w 4408598"/>
              <a:gd name="connsiteY12" fmla="*/ 3188204 h 3189640"/>
              <a:gd name="connsiteX13" fmla="*/ 3050107 w 4408598"/>
              <a:gd name="connsiteY13" fmla="*/ 2926947 h 3189640"/>
              <a:gd name="connsiteX14" fmla="*/ 2309879 w 4408598"/>
              <a:gd name="connsiteY14" fmla="*/ 2331861 h 3189640"/>
              <a:gd name="connsiteX15" fmla="*/ 1337422 w 4408598"/>
              <a:gd name="connsiteY15" fmla="*/ 2317347 h 3189640"/>
              <a:gd name="connsiteX16" fmla="*/ 393993 w 4408598"/>
              <a:gd name="connsiteY16" fmla="*/ 2346375 h 3189640"/>
              <a:gd name="connsiteX17" fmla="*/ 132736 w 4408598"/>
              <a:gd name="connsiteY17" fmla="*/ 2085118 h 3189640"/>
              <a:gd name="connsiteX0" fmla="*/ 132736 w 4408598"/>
              <a:gd name="connsiteY0" fmla="*/ 2085118 h 3132246"/>
              <a:gd name="connsiteX1" fmla="*/ 31136 w 4408598"/>
              <a:gd name="connsiteY1" fmla="*/ 1069118 h 3132246"/>
              <a:gd name="connsiteX2" fmla="*/ 103707 w 4408598"/>
              <a:gd name="connsiteY2" fmla="*/ 227289 h 3132246"/>
              <a:gd name="connsiteX3" fmla="*/ 1076164 w 4408598"/>
              <a:gd name="connsiteY3" fmla="*/ 9575 h 3132246"/>
              <a:gd name="connsiteX4" fmla="*/ 1729307 w 4408598"/>
              <a:gd name="connsiteY4" fmla="*/ 459518 h 3132246"/>
              <a:gd name="connsiteX5" fmla="*/ 1874450 w 4408598"/>
              <a:gd name="connsiteY5" fmla="*/ 1011061 h 3132246"/>
              <a:gd name="connsiteX6" fmla="*/ 2498564 w 4408598"/>
              <a:gd name="connsiteY6" fmla="*/ 1083632 h 3132246"/>
              <a:gd name="connsiteX7" fmla="*/ 3093650 w 4408598"/>
              <a:gd name="connsiteY7" fmla="*/ 1431975 h 3132246"/>
              <a:gd name="connsiteX8" fmla="*/ 3456507 w 4408598"/>
              <a:gd name="connsiteY8" fmla="*/ 1852889 h 3132246"/>
              <a:gd name="connsiteX9" fmla="*/ 4153193 w 4408598"/>
              <a:gd name="connsiteY9" fmla="*/ 2070604 h 3132246"/>
              <a:gd name="connsiteX10" fmla="*/ 4399936 w 4408598"/>
              <a:gd name="connsiteY10" fmla="*/ 2462489 h 3132246"/>
              <a:gd name="connsiteX11" fmla="*/ 4298335 w 4408598"/>
              <a:gd name="connsiteY11" fmla="*/ 2825347 h 3132246"/>
              <a:gd name="connsiteX12" fmla="*/ 3790336 w 4408598"/>
              <a:gd name="connsiteY12" fmla="*/ 3130147 h 3132246"/>
              <a:gd name="connsiteX13" fmla="*/ 3050107 w 4408598"/>
              <a:gd name="connsiteY13" fmla="*/ 2926947 h 3132246"/>
              <a:gd name="connsiteX14" fmla="*/ 2309879 w 4408598"/>
              <a:gd name="connsiteY14" fmla="*/ 2331861 h 3132246"/>
              <a:gd name="connsiteX15" fmla="*/ 1337422 w 4408598"/>
              <a:gd name="connsiteY15" fmla="*/ 2317347 h 3132246"/>
              <a:gd name="connsiteX16" fmla="*/ 393993 w 4408598"/>
              <a:gd name="connsiteY16" fmla="*/ 2346375 h 3132246"/>
              <a:gd name="connsiteX17" fmla="*/ 132736 w 4408598"/>
              <a:gd name="connsiteY17" fmla="*/ 2085118 h 313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8598" h="3132246">
                <a:moveTo>
                  <a:pt x="132736" y="2085118"/>
                </a:moveTo>
                <a:cubicBezTo>
                  <a:pt x="45650" y="1998032"/>
                  <a:pt x="35974" y="1378756"/>
                  <a:pt x="31136" y="1069118"/>
                </a:cubicBezTo>
                <a:cubicBezTo>
                  <a:pt x="26298" y="759480"/>
                  <a:pt x="-70464" y="403879"/>
                  <a:pt x="103707" y="227289"/>
                </a:cubicBezTo>
                <a:cubicBezTo>
                  <a:pt x="277878" y="50699"/>
                  <a:pt x="805231" y="-29130"/>
                  <a:pt x="1076164" y="9575"/>
                </a:cubicBezTo>
                <a:cubicBezTo>
                  <a:pt x="1347097" y="48280"/>
                  <a:pt x="1596259" y="292604"/>
                  <a:pt x="1729307" y="459518"/>
                </a:cubicBezTo>
                <a:cubicBezTo>
                  <a:pt x="1862355" y="626432"/>
                  <a:pt x="1746240" y="907042"/>
                  <a:pt x="1874450" y="1011061"/>
                </a:cubicBezTo>
                <a:cubicBezTo>
                  <a:pt x="2002660" y="1115080"/>
                  <a:pt x="2295364" y="1013480"/>
                  <a:pt x="2498564" y="1083632"/>
                </a:cubicBezTo>
                <a:cubicBezTo>
                  <a:pt x="2701764" y="1153784"/>
                  <a:pt x="2933993" y="1303766"/>
                  <a:pt x="3093650" y="1431975"/>
                </a:cubicBezTo>
                <a:cubicBezTo>
                  <a:pt x="3253307" y="1560184"/>
                  <a:pt x="3279917" y="1746451"/>
                  <a:pt x="3456507" y="1852889"/>
                </a:cubicBezTo>
                <a:cubicBezTo>
                  <a:pt x="3633097" y="1959327"/>
                  <a:pt x="3995955" y="1969004"/>
                  <a:pt x="4153193" y="2070604"/>
                </a:cubicBezTo>
                <a:cubicBezTo>
                  <a:pt x="4310431" y="2172204"/>
                  <a:pt x="4375746" y="2336699"/>
                  <a:pt x="4399936" y="2462489"/>
                </a:cubicBezTo>
                <a:cubicBezTo>
                  <a:pt x="4424126" y="2588279"/>
                  <a:pt x="4399935" y="2714071"/>
                  <a:pt x="4298335" y="2825347"/>
                </a:cubicBezTo>
                <a:cubicBezTo>
                  <a:pt x="4196735" y="2936623"/>
                  <a:pt x="3998374" y="3113214"/>
                  <a:pt x="3790336" y="3130147"/>
                </a:cubicBezTo>
                <a:cubicBezTo>
                  <a:pt x="3582298" y="3147080"/>
                  <a:pt x="3296850" y="3059995"/>
                  <a:pt x="3050107" y="2926947"/>
                </a:cubicBezTo>
                <a:cubicBezTo>
                  <a:pt x="2803364" y="2793899"/>
                  <a:pt x="2595326" y="2433461"/>
                  <a:pt x="2309879" y="2331861"/>
                </a:cubicBezTo>
                <a:cubicBezTo>
                  <a:pt x="2024432" y="2230261"/>
                  <a:pt x="1656736" y="2314928"/>
                  <a:pt x="1337422" y="2317347"/>
                </a:cubicBezTo>
                <a:cubicBezTo>
                  <a:pt x="1018108" y="2319766"/>
                  <a:pt x="594774" y="2385080"/>
                  <a:pt x="393993" y="2346375"/>
                </a:cubicBezTo>
                <a:cubicBezTo>
                  <a:pt x="193212" y="2307670"/>
                  <a:pt x="219822" y="2172204"/>
                  <a:pt x="132736" y="2085118"/>
                </a:cubicBezTo>
                <a:close/>
              </a:path>
            </a:pathLst>
          </a:custGeom>
          <a:solidFill>
            <a:schemeClr val="bg1">
              <a:lumMod val="85000"/>
            </a:schemeClr>
          </a:solid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6" name="TextBox 5"/>
          <p:cNvSpPr txBox="1"/>
          <p:nvPr/>
        </p:nvSpPr>
        <p:spPr>
          <a:xfrm>
            <a:off x="204437" y="209625"/>
            <a:ext cx="8939563" cy="769441"/>
          </a:xfrm>
          <a:prstGeom prst="rect">
            <a:avLst/>
          </a:prstGeom>
          <a:noFill/>
        </p:spPr>
        <p:txBody>
          <a:bodyPr wrap="none" rtlCol="0">
            <a:spAutoFit/>
          </a:bodyPr>
          <a:lstStyle/>
          <a:p>
            <a:pPr algn="ctr"/>
            <a:r>
              <a:rPr lang="en-US" sz="4400" dirty="0" smtClean="0">
                <a:solidFill>
                  <a:prstClr val="black"/>
                </a:solidFill>
                <a:latin typeface="Arial" panose="020B0604020202020204" pitchFamily="34" charset="0"/>
                <a:cs typeface="Arial" panose="020B0604020202020204" pitchFamily="34" charset="0"/>
              </a:rPr>
              <a:t>Dissecting the Amplitude Problem  </a:t>
            </a:r>
            <a:endParaRPr lang="en-US" sz="4400" dirty="0">
              <a:solidFill>
                <a:prstClr val="black"/>
              </a:solidFill>
              <a:latin typeface="Arial" panose="020B0604020202020204" pitchFamily="34" charset="0"/>
              <a:cs typeface="Arial" panose="020B0604020202020204" pitchFamily="34" charset="0"/>
            </a:endParaRPr>
          </a:p>
        </p:txBody>
      </p:sp>
      <p:sp>
        <p:nvSpPr>
          <p:cNvPr id="2" name="Oval 1"/>
          <p:cNvSpPr/>
          <p:nvPr/>
        </p:nvSpPr>
        <p:spPr>
          <a:xfrm>
            <a:off x="326604" y="19050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purify</a:t>
            </a:r>
          </a:p>
          <a:p>
            <a:pPr algn="ctr"/>
            <a:r>
              <a:rPr lang="en-US" dirty="0" smtClean="0">
                <a:solidFill>
                  <a:prstClr val="black"/>
                </a:solidFill>
                <a:latin typeface="Arial" panose="020B0604020202020204" pitchFamily="34" charset="0"/>
                <a:cs typeface="Arial" panose="020B0604020202020204" pitchFamily="34" charset="0"/>
              </a:rPr>
              <a:t> protein</a:t>
            </a:r>
          </a:p>
        </p:txBody>
      </p:sp>
      <p:sp>
        <p:nvSpPr>
          <p:cNvPr id="31" name="Oval 30"/>
          <p:cNvSpPr/>
          <p:nvPr/>
        </p:nvSpPr>
        <p:spPr>
          <a:xfrm>
            <a:off x="1679154" y="280035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grow</a:t>
            </a:r>
          </a:p>
          <a:p>
            <a:pPr algn="ctr"/>
            <a:r>
              <a:rPr lang="en-US" dirty="0" smtClean="0">
                <a:solidFill>
                  <a:prstClr val="black"/>
                </a:solidFill>
                <a:latin typeface="Arial" panose="020B0604020202020204" pitchFamily="34" charset="0"/>
                <a:cs typeface="Arial" panose="020B0604020202020204" pitchFamily="34" charset="0"/>
              </a:rPr>
              <a:t>crystal</a:t>
            </a:r>
          </a:p>
        </p:txBody>
      </p:sp>
      <p:sp>
        <p:nvSpPr>
          <p:cNvPr id="33" name="Oval 32"/>
          <p:cNvSpPr/>
          <p:nvPr/>
        </p:nvSpPr>
        <p:spPr>
          <a:xfrm>
            <a:off x="3031704" y="3695700"/>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cryo</a:t>
            </a:r>
            <a:endParaRPr lang="en-US"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      MX</a:t>
            </a:r>
            <a:endParaRPr lang="en-US" dirty="0">
              <a:solidFill>
                <a:prstClr val="black"/>
              </a:solidFill>
              <a:latin typeface="Arial" panose="020B0604020202020204" pitchFamily="34" charset="0"/>
              <a:cs typeface="Arial" panose="020B0604020202020204" pitchFamily="34" charset="0"/>
            </a:endParaRPr>
          </a:p>
        </p:txBody>
      </p:sp>
      <p:sp>
        <p:nvSpPr>
          <p:cNvPr id="34" name="Oval 33"/>
          <p:cNvSpPr/>
          <p:nvPr/>
        </p:nvSpPr>
        <p:spPr>
          <a:xfrm>
            <a:off x="5797370" y="5798112"/>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Arial" panose="020B0604020202020204" pitchFamily="34" charset="0"/>
                <a:cs typeface="Arial" panose="020B0604020202020204" pitchFamily="34" charset="0"/>
              </a:rPr>
              <a:t>m</a:t>
            </a:r>
            <a:r>
              <a:rPr lang="en-US" dirty="0" smtClean="0">
                <a:solidFill>
                  <a:prstClr val="black"/>
                </a:solidFill>
                <a:latin typeface="Arial" panose="020B0604020202020204" pitchFamily="34" charset="0"/>
                <a:cs typeface="Arial" panose="020B0604020202020204" pitchFamily="34" charset="0"/>
              </a:rPr>
              <a:t>icro</a:t>
            </a:r>
          </a:p>
          <a:p>
            <a:pPr algn="ctr"/>
            <a:r>
              <a:rPr lang="en-US" dirty="0" smtClean="0">
                <a:solidFill>
                  <a:prstClr val="black"/>
                </a:solidFill>
                <a:latin typeface="Arial" panose="020B0604020202020204" pitchFamily="34" charset="0"/>
                <a:cs typeface="Arial" panose="020B0604020202020204" pitchFamily="34" charset="0"/>
              </a:rPr>
              <a:t>beam</a:t>
            </a:r>
            <a:endParaRPr lang="en-US"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a:stCxn id="2" idx="5"/>
            <a:endCxn id="31" idx="1"/>
          </p:cNvCxnSpPr>
          <p:nvPr/>
        </p:nvCxnSpPr>
        <p:spPr>
          <a:xfrm>
            <a:off x="1497338" y="268548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1" idx="5"/>
            <a:endCxn id="33" idx="1"/>
          </p:cNvCxnSpPr>
          <p:nvPr/>
        </p:nvCxnSpPr>
        <p:spPr>
          <a:xfrm>
            <a:off x="2849888" y="3580839"/>
            <a:ext cx="382682" cy="248772"/>
          </a:xfrm>
          <a:prstGeom prst="straightConnector1">
            <a:avLst/>
          </a:prstGeom>
          <a:ln w="635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31" idx="7"/>
          </p:cNvCxnSpPr>
          <p:nvPr/>
        </p:nvCxnSpPr>
        <p:spPr>
          <a:xfrm flipV="1">
            <a:off x="2849888" y="2743200"/>
            <a:ext cx="2055941" cy="191061"/>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90" name="Freeform 89"/>
          <p:cNvSpPr/>
          <p:nvPr/>
        </p:nvSpPr>
        <p:spPr>
          <a:xfrm>
            <a:off x="1386595" y="1587478"/>
            <a:ext cx="5986661" cy="39932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Lst>
            <a:ahLst/>
            <a:cxnLst>
              <a:cxn ang="0">
                <a:pos x="connsiteX0" y="connsiteY0"/>
              </a:cxn>
              <a:cxn ang="0">
                <a:pos x="connsiteX1" y="connsiteY1"/>
              </a:cxn>
              <a:cxn ang="0">
                <a:pos x="connsiteX2" y="connsiteY2"/>
              </a:cxn>
              <a:cxn ang="0">
                <a:pos x="connsiteX3" y="connsiteY3"/>
              </a:cxn>
            </a:cxnLst>
            <a:rect l="l" t="t" r="r" b="b"/>
            <a:pathLst>
              <a:path w="5045430" h="399320">
                <a:moveTo>
                  <a:pt x="5045430" y="200883"/>
                </a:moveTo>
                <a:cubicBezTo>
                  <a:pt x="4951768" y="152967"/>
                  <a:pt x="4883407" y="59276"/>
                  <a:pt x="4361136" y="29503"/>
                </a:cubicBezTo>
                <a:cubicBezTo>
                  <a:pt x="3838865" y="-270"/>
                  <a:pt x="2644778" y="-15202"/>
                  <a:pt x="1911806" y="22244"/>
                </a:cubicBezTo>
                <a:cubicBezTo>
                  <a:pt x="988335" y="7011"/>
                  <a:pt x="357812" y="101687"/>
                  <a:pt x="0" y="399320"/>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94" name="Straight Arrow Connector 93"/>
          <p:cNvCxnSpPr>
            <a:stCxn id="2" idx="6"/>
            <a:endCxn id="63" idx="1"/>
          </p:cNvCxnSpPr>
          <p:nvPr/>
        </p:nvCxnSpPr>
        <p:spPr>
          <a:xfrm flipV="1">
            <a:off x="1698204" y="2213429"/>
            <a:ext cx="798253" cy="148771"/>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132" name="Rounded Rectangle 131"/>
          <p:cNvSpPr/>
          <p:nvPr/>
        </p:nvSpPr>
        <p:spPr>
          <a:xfrm>
            <a:off x="7297090" y="1738086"/>
            <a:ext cx="1295400" cy="762000"/>
          </a:xfrm>
          <a:prstGeom prst="roundRect">
            <a:avLst/>
          </a:prstGeom>
          <a:solidFill>
            <a:schemeClr val="accent1">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F497D">
                    <a:lumMod val="75000"/>
                  </a:srgbClr>
                </a:solidFill>
                <a:latin typeface="Arial" panose="020B0604020202020204" pitchFamily="34" charset="0"/>
                <a:cs typeface="Arial" panose="020B0604020202020204" pitchFamily="34" charset="0"/>
              </a:rPr>
              <a:t>d</a:t>
            </a:r>
            <a:r>
              <a:rPr lang="en-US" sz="1600" b="1" dirty="0" smtClean="0">
                <a:solidFill>
                  <a:srgbClr val="1F497D">
                    <a:lumMod val="75000"/>
                  </a:srgbClr>
                </a:solidFill>
                <a:latin typeface="Arial" panose="020B0604020202020204" pitchFamily="34" charset="0"/>
                <a:cs typeface="Arial" panose="020B0604020202020204" pitchFamily="34" charset="0"/>
              </a:rPr>
              <a:t>esign</a:t>
            </a:r>
            <a:r>
              <a:rPr lang="en-US" sz="1600" dirty="0" smtClean="0">
                <a:solidFill>
                  <a:srgbClr val="1F497D">
                    <a:lumMod val="75000"/>
                  </a:srgbClr>
                </a:solidFill>
                <a:latin typeface="Arial" panose="020B0604020202020204" pitchFamily="34" charset="0"/>
                <a:cs typeface="Arial" panose="020B0604020202020204" pitchFamily="34" charset="0"/>
              </a:rPr>
              <a:t> </a:t>
            </a:r>
          </a:p>
          <a:p>
            <a:pPr algn="ctr"/>
            <a:r>
              <a:rPr lang="en-US" sz="1200" dirty="0">
                <a:solidFill>
                  <a:srgbClr val="1F497D">
                    <a:lumMod val="75000"/>
                  </a:srgbClr>
                </a:solidFill>
                <a:latin typeface="Arial" panose="020B0604020202020204" pitchFamily="34" charset="0"/>
                <a:cs typeface="Arial" panose="020B0604020202020204" pitchFamily="34" charset="0"/>
              </a:rPr>
              <a:t>n</a:t>
            </a:r>
            <a:r>
              <a:rPr lang="en-US" sz="1200" dirty="0" smtClean="0">
                <a:solidFill>
                  <a:srgbClr val="1F497D">
                    <a:lumMod val="75000"/>
                  </a:srgbClr>
                </a:solidFill>
                <a:latin typeface="Arial" panose="020B0604020202020204" pitchFamily="34" charset="0"/>
                <a:cs typeface="Arial" panose="020B0604020202020204" pitchFamily="34" charset="0"/>
              </a:rPr>
              <a:t>ew clone /</a:t>
            </a:r>
          </a:p>
          <a:p>
            <a:pPr algn="ctr"/>
            <a:r>
              <a:rPr lang="en-US" sz="1200" dirty="0" smtClean="0">
                <a:solidFill>
                  <a:srgbClr val="1F497D">
                    <a:lumMod val="75000"/>
                  </a:srgbClr>
                </a:solidFill>
                <a:latin typeface="Arial" panose="020B0604020202020204" pitchFamily="34" charset="0"/>
                <a:cs typeface="Arial" panose="020B0604020202020204" pitchFamily="34" charset="0"/>
              </a:rPr>
              <a:t>conditions</a:t>
            </a:r>
          </a:p>
        </p:txBody>
      </p:sp>
      <p:cxnSp>
        <p:nvCxnSpPr>
          <p:cNvPr id="137" name="Straight Arrow Connector 136"/>
          <p:cNvCxnSpPr>
            <a:stCxn id="64" idx="3"/>
            <a:endCxn id="132" idx="1"/>
          </p:cNvCxnSpPr>
          <p:nvPr/>
        </p:nvCxnSpPr>
        <p:spPr>
          <a:xfrm flipV="1">
            <a:off x="6458857" y="2119086"/>
            <a:ext cx="838233" cy="449943"/>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42" idx="3"/>
            <a:endCxn id="51" idx="1"/>
          </p:cNvCxnSpPr>
          <p:nvPr/>
        </p:nvCxnSpPr>
        <p:spPr>
          <a:xfrm>
            <a:off x="6589520" y="3764822"/>
            <a:ext cx="642251" cy="66950"/>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42" idx="3"/>
            <a:endCxn id="132" idx="2"/>
          </p:cNvCxnSpPr>
          <p:nvPr/>
        </p:nvCxnSpPr>
        <p:spPr>
          <a:xfrm flipV="1">
            <a:off x="6589520" y="2500086"/>
            <a:ext cx="1355270" cy="1264736"/>
          </a:xfrm>
          <a:prstGeom prst="straightConnector1">
            <a:avLst/>
          </a:prstGeom>
          <a:ln w="38100">
            <a:solidFill>
              <a:srgbClr val="C02800"/>
            </a:solidFill>
            <a:tailEnd type="arrow" w="sm" len="sm"/>
          </a:ln>
        </p:spPr>
        <p:style>
          <a:lnRef idx="1">
            <a:schemeClr val="accent1"/>
          </a:lnRef>
          <a:fillRef idx="0">
            <a:schemeClr val="accent1"/>
          </a:fillRef>
          <a:effectRef idx="0">
            <a:schemeClr val="accent1"/>
          </a:effectRef>
          <a:fontRef idx="minor">
            <a:schemeClr val="tx1"/>
          </a:fontRef>
        </p:style>
      </p:cxnSp>
      <p:sp>
        <p:nvSpPr>
          <p:cNvPr id="272" name="TextBox 271"/>
          <p:cNvSpPr txBox="1"/>
          <p:nvPr/>
        </p:nvSpPr>
        <p:spPr>
          <a:xfrm>
            <a:off x="6732175" y="3801107"/>
            <a:ext cx="333746" cy="400110"/>
          </a:xfrm>
          <a:prstGeom prst="rect">
            <a:avLst/>
          </a:prstGeom>
          <a:noFill/>
          <a:ln>
            <a:noFill/>
          </a:ln>
        </p:spPr>
        <p:txBody>
          <a:bodyPr wrap="none" rtlCol="0">
            <a:spAutoFit/>
          </a:bodyPr>
          <a:lstStyle/>
          <a:p>
            <a:r>
              <a:rPr lang="en-US" sz="2000" b="1" dirty="0" smtClean="0">
                <a:solidFill>
                  <a:srgbClr val="466428"/>
                </a:solidFill>
                <a:latin typeface="Arial" panose="020B0604020202020204" pitchFamily="34" charset="0"/>
                <a:cs typeface="Arial" panose="020B0604020202020204" pitchFamily="34" charset="0"/>
              </a:rPr>
              <a:t>+</a:t>
            </a:r>
            <a:endParaRPr lang="en-US" sz="2000" b="1" dirty="0">
              <a:solidFill>
                <a:srgbClr val="466428"/>
              </a:solidFill>
              <a:latin typeface="Arial" panose="020B0604020202020204" pitchFamily="34" charset="0"/>
              <a:cs typeface="Arial" panose="020B0604020202020204" pitchFamily="34" charset="0"/>
            </a:endParaRPr>
          </a:p>
        </p:txBody>
      </p:sp>
      <p:sp>
        <p:nvSpPr>
          <p:cNvPr id="275" name="TextBox 274"/>
          <p:cNvSpPr txBox="1"/>
          <p:nvPr/>
        </p:nvSpPr>
        <p:spPr>
          <a:xfrm>
            <a:off x="6607169" y="3235968"/>
            <a:ext cx="269626" cy="400110"/>
          </a:xfrm>
          <a:prstGeom prst="rect">
            <a:avLst/>
          </a:prstGeom>
          <a:noFill/>
        </p:spPr>
        <p:txBody>
          <a:bodyPr wrap="none" rtlCol="0">
            <a:spAutoFit/>
          </a:bodyPr>
          <a:lstStyle/>
          <a:p>
            <a:r>
              <a:rPr lang="en-US" sz="2000" b="1" dirty="0" smtClean="0">
                <a:solidFill>
                  <a:srgbClr val="C02800"/>
                </a:solidFill>
                <a:latin typeface="Arial" panose="020B0604020202020204" pitchFamily="34" charset="0"/>
                <a:cs typeface="Arial" panose="020B0604020202020204" pitchFamily="34" charset="0"/>
              </a:rPr>
              <a:t>-</a:t>
            </a:r>
            <a:endParaRPr lang="en-US" sz="2000" b="1" dirty="0">
              <a:solidFill>
                <a:srgbClr val="C02800"/>
              </a:solidFill>
              <a:latin typeface="Arial" panose="020B0604020202020204" pitchFamily="34" charset="0"/>
              <a:cs typeface="Arial" panose="020B0604020202020204" pitchFamily="34" charset="0"/>
            </a:endParaRPr>
          </a:p>
        </p:txBody>
      </p:sp>
      <p:sp>
        <p:nvSpPr>
          <p:cNvPr id="130" name="TextBox 129"/>
          <p:cNvSpPr txBox="1"/>
          <p:nvPr/>
        </p:nvSpPr>
        <p:spPr>
          <a:xfrm>
            <a:off x="377371" y="3149600"/>
            <a:ext cx="1184940" cy="646331"/>
          </a:xfrm>
          <a:prstGeom prst="rect">
            <a:avLst/>
          </a:prstGeom>
          <a:noFill/>
        </p:spPr>
        <p:txBody>
          <a:bodyPr wrap="none" rtlCol="0">
            <a:spAutoFit/>
          </a:bodyPr>
          <a:lstStyle/>
          <a:p>
            <a:r>
              <a:rPr lang="en-US" dirty="0">
                <a:solidFill>
                  <a:prstClr val="black"/>
                </a:solidFill>
                <a:latin typeface="Arial" panose="020B0604020202020204" pitchFamily="34" charset="0"/>
              </a:rPr>
              <a:t>t</a:t>
            </a:r>
            <a:r>
              <a:rPr lang="en-US" dirty="0" smtClean="0">
                <a:solidFill>
                  <a:prstClr val="black"/>
                </a:solidFill>
                <a:latin typeface="Arial" panose="020B0604020202020204" pitchFamily="34" charset="0"/>
              </a:rPr>
              <a:t>raditional</a:t>
            </a:r>
          </a:p>
          <a:p>
            <a:r>
              <a:rPr lang="en-US" dirty="0" smtClean="0">
                <a:solidFill>
                  <a:prstClr val="black"/>
                </a:solidFill>
                <a:latin typeface="Arial" panose="020B0604020202020204" pitchFamily="34" charset="0"/>
              </a:rPr>
              <a:t>approach</a:t>
            </a:r>
            <a:endParaRPr lang="en-US" dirty="0">
              <a:solidFill>
                <a:prstClr val="black"/>
              </a:solidFill>
              <a:latin typeface="Arial" panose="020B0604020202020204" pitchFamily="34" charset="0"/>
            </a:endParaRPr>
          </a:p>
        </p:txBody>
      </p:sp>
      <p:sp>
        <p:nvSpPr>
          <p:cNvPr id="206" name="Freeform 205"/>
          <p:cNvSpPr/>
          <p:nvPr/>
        </p:nvSpPr>
        <p:spPr>
          <a:xfrm>
            <a:off x="3802743" y="1899139"/>
            <a:ext cx="3512457" cy="182001"/>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255080"/>
              <a:gd name="connsiteY0" fmla="*/ 90732 h 579455"/>
              <a:gd name="connsiteX1" fmla="*/ 1550881 w 2255080"/>
              <a:gd name="connsiteY1" fmla="*/ 28534 h 579455"/>
              <a:gd name="connsiteX2" fmla="*/ 2255080 w 2255080"/>
              <a:gd name="connsiteY2" fmla="*/ 579455 h 579455"/>
              <a:gd name="connsiteX0" fmla="*/ 0 w 2264437"/>
              <a:gd name="connsiteY0" fmla="*/ 90732 h 193558"/>
              <a:gd name="connsiteX1" fmla="*/ 1550881 w 2264437"/>
              <a:gd name="connsiteY1" fmla="*/ 28534 h 193558"/>
              <a:gd name="connsiteX2" fmla="*/ 2264437 w 2264437"/>
              <a:gd name="connsiteY2" fmla="*/ 193558 h 193558"/>
            </a:gdLst>
            <a:ahLst/>
            <a:cxnLst>
              <a:cxn ang="0">
                <a:pos x="connsiteX0" y="connsiteY0"/>
              </a:cxn>
              <a:cxn ang="0">
                <a:pos x="connsiteX1" y="connsiteY1"/>
              </a:cxn>
              <a:cxn ang="0">
                <a:pos x="connsiteX2" y="connsiteY2"/>
              </a:cxn>
            </a:cxnLst>
            <a:rect l="l" t="t" r="r" b="b"/>
            <a:pathLst>
              <a:path w="2264437" h="193558">
                <a:moveTo>
                  <a:pt x="0" y="90732"/>
                </a:moveTo>
                <a:cubicBezTo>
                  <a:pt x="441671" y="63088"/>
                  <a:pt x="1175034" y="-52920"/>
                  <a:pt x="1550881" y="28534"/>
                </a:cubicBezTo>
                <a:cubicBezTo>
                  <a:pt x="1926728" y="109988"/>
                  <a:pt x="2065412" y="56225"/>
                  <a:pt x="2264437" y="193558"/>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343" name="Straight Arrow Connector 342"/>
          <p:cNvCxnSpPr>
            <a:stCxn id="341" idx="3"/>
            <a:endCxn id="34" idx="1"/>
          </p:cNvCxnSpPr>
          <p:nvPr/>
        </p:nvCxnSpPr>
        <p:spPr>
          <a:xfrm>
            <a:off x="5675086" y="5152571"/>
            <a:ext cx="323150" cy="77945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3" idx="5"/>
          </p:cNvCxnSpPr>
          <p:nvPr/>
        </p:nvCxnSpPr>
        <p:spPr>
          <a:xfrm>
            <a:off x="4202438" y="4476189"/>
            <a:ext cx="384076" cy="313525"/>
          </a:xfrm>
          <a:prstGeom prst="straightConnector1">
            <a:avLst/>
          </a:prstGeom>
          <a:ln w="38100">
            <a:solidFill>
              <a:schemeClr val="tx2">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p:cNvCxnSpPr>
            <a:stCxn id="341" idx="3"/>
            <a:endCxn id="42" idx="2"/>
          </p:cNvCxnSpPr>
          <p:nvPr/>
        </p:nvCxnSpPr>
        <p:spPr>
          <a:xfrm flipV="1">
            <a:off x="5675086" y="4338136"/>
            <a:ext cx="159675" cy="814435"/>
          </a:xfrm>
          <a:prstGeom prst="straightConnector1">
            <a:avLst/>
          </a:prstGeom>
          <a:ln w="381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394" name="TextBox 393"/>
          <p:cNvSpPr txBox="1"/>
          <p:nvPr/>
        </p:nvSpPr>
        <p:spPr>
          <a:xfrm rot="17013415">
            <a:off x="5681636" y="4627658"/>
            <a:ext cx="570990" cy="338554"/>
          </a:xfrm>
          <a:prstGeom prst="rect">
            <a:avLst/>
          </a:prstGeom>
          <a:noFill/>
        </p:spPr>
        <p:txBody>
          <a:bodyPr wrap="none" rtlCol="0">
            <a:spAutoFit/>
          </a:bodyPr>
          <a:lstStyle/>
          <a:p>
            <a:r>
              <a:rPr lang="en-US" sz="1600" dirty="0" smtClean="0">
                <a:solidFill>
                  <a:srgbClr val="C00000"/>
                </a:solidFill>
                <a:latin typeface="Arial" panose="020B0604020202020204" pitchFamily="34" charset="0"/>
              </a:rPr>
              <a:t>high</a:t>
            </a:r>
            <a:endParaRPr lang="en-US" sz="1600" dirty="0">
              <a:solidFill>
                <a:srgbClr val="C00000"/>
              </a:solidFill>
              <a:latin typeface="Arial" panose="020B0604020202020204" pitchFamily="34" charset="0"/>
            </a:endParaRPr>
          </a:p>
        </p:txBody>
      </p:sp>
      <p:sp>
        <p:nvSpPr>
          <p:cNvPr id="395" name="TextBox 394"/>
          <p:cNvSpPr txBox="1"/>
          <p:nvPr/>
        </p:nvSpPr>
        <p:spPr>
          <a:xfrm rot="3963527">
            <a:off x="5745922" y="5247788"/>
            <a:ext cx="486800" cy="338554"/>
          </a:xfrm>
          <a:prstGeom prst="rect">
            <a:avLst/>
          </a:prstGeom>
          <a:noFill/>
          <a:ln>
            <a:noFill/>
          </a:ln>
        </p:spPr>
        <p:txBody>
          <a:bodyPr wrap="none" rtlCol="0">
            <a:spAutoFit/>
          </a:bodyPr>
          <a:lstStyle/>
          <a:p>
            <a:r>
              <a:rPr lang="en-US" sz="1600" dirty="0" smtClean="0">
                <a:solidFill>
                  <a:srgbClr val="466428"/>
                </a:solidFill>
                <a:latin typeface="Arial" panose="020B0604020202020204" pitchFamily="34" charset="0"/>
              </a:rPr>
              <a:t>low</a:t>
            </a:r>
            <a:endParaRPr lang="en-US" sz="1600" dirty="0">
              <a:solidFill>
                <a:srgbClr val="466428"/>
              </a:solidFill>
              <a:latin typeface="Arial" panose="020B0604020202020204" pitchFamily="34" charset="0"/>
            </a:endParaRPr>
          </a:p>
        </p:txBody>
      </p:sp>
      <p:grpSp>
        <p:nvGrpSpPr>
          <p:cNvPr id="9" name="Group 8"/>
          <p:cNvGrpSpPr/>
          <p:nvPr/>
        </p:nvGrpSpPr>
        <p:grpSpPr>
          <a:xfrm>
            <a:off x="2496457" y="1814286"/>
            <a:ext cx="1669143" cy="798285"/>
            <a:chOff x="2496457" y="1814286"/>
            <a:chExt cx="1669143" cy="798285"/>
          </a:xfrm>
        </p:grpSpPr>
        <p:sp>
          <p:nvSpPr>
            <p:cNvPr id="63" name="Rounded Rectangle 62"/>
            <p:cNvSpPr/>
            <p:nvPr/>
          </p:nvSpPr>
          <p:spPr>
            <a:xfrm>
              <a:off x="2496457" y="1814286"/>
              <a:ext cx="1669143" cy="7982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smtClean="0">
                  <a:solidFill>
                    <a:srgbClr val="C00000"/>
                  </a:solidFill>
                  <a:latin typeface="Arial" panose="020B0604020202020204" pitchFamily="34" charset="0"/>
                  <a:cs typeface="Arial" panose="020B0604020202020204" pitchFamily="34" charset="0"/>
                </a:rPr>
                <a:t>SAXS </a:t>
              </a:r>
            </a:p>
            <a:p>
              <a:pPr algn="r"/>
              <a:r>
                <a:rPr lang="en-US" sz="1200" dirty="0" smtClean="0">
                  <a:solidFill>
                    <a:srgbClr val="466428"/>
                  </a:solidFill>
                  <a:latin typeface="Arial" panose="020B0604020202020204" pitchFamily="34" charset="0"/>
                  <a:cs typeface="Arial" panose="020B0604020202020204" pitchFamily="34" charset="0"/>
                </a:rPr>
                <a:t>order/disorder</a:t>
              </a:r>
            </a:p>
            <a:p>
              <a:pPr algn="r"/>
              <a:r>
                <a:rPr lang="en-US" sz="1200" dirty="0" smtClean="0">
                  <a:solidFill>
                    <a:srgbClr val="466428"/>
                  </a:solidFill>
                  <a:latin typeface="Arial" panose="020B0604020202020204" pitchFamily="34" charset="0"/>
                  <a:cs typeface="Arial" panose="020B0604020202020204" pitchFamily="34" charset="0"/>
                </a:rPr>
                <a:t>In solution</a:t>
              </a:r>
            </a:p>
          </p:txBody>
        </p:sp>
        <p:pic>
          <p:nvPicPr>
            <p:cNvPr id="69" name="Picture 4" descr="An external file that holds a picture, illustration, etc.&#10;Object name is nihms289690f5.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59779"/>
            <a:stretch/>
          </p:blipFill>
          <p:spPr bwMode="auto">
            <a:xfrm>
              <a:off x="2569029" y="1872342"/>
              <a:ext cx="772073" cy="6386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920343" y="2162629"/>
            <a:ext cx="1538514" cy="812799"/>
            <a:chOff x="4920343" y="2162629"/>
            <a:chExt cx="1538514" cy="812799"/>
          </a:xfrm>
        </p:grpSpPr>
        <p:sp>
          <p:nvSpPr>
            <p:cNvPr id="64" name="Rounded Rectangle 63"/>
            <p:cNvSpPr/>
            <p:nvPr/>
          </p:nvSpPr>
          <p:spPr>
            <a:xfrm>
              <a:off x="4920343" y="2162629"/>
              <a:ext cx="1538514" cy="812799"/>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C00000"/>
                  </a:solidFill>
                  <a:latin typeface="Arial" panose="020B0604020202020204" pitchFamily="34" charset="0"/>
                  <a:cs typeface="Arial" panose="020B0604020202020204" pitchFamily="34" charset="0"/>
                </a:rPr>
                <a:t>      XFP</a:t>
              </a:r>
              <a:r>
                <a:rPr lang="en-US" sz="1600" dirty="0" smtClean="0">
                  <a:solidFill>
                    <a:srgbClr val="466428"/>
                  </a:solidFill>
                  <a:latin typeface="Arial" panose="020B0604020202020204" pitchFamily="34" charset="0"/>
                  <a:cs typeface="Arial" panose="020B0604020202020204" pitchFamily="34" charset="0"/>
                </a:rPr>
                <a:t> </a:t>
              </a:r>
            </a:p>
            <a:p>
              <a:pPr algn="r"/>
              <a:r>
                <a:rPr lang="en-US" sz="1200" dirty="0" err="1">
                  <a:solidFill>
                    <a:srgbClr val="466428"/>
                  </a:solidFill>
                  <a:latin typeface="Arial" panose="020B0604020202020204" pitchFamily="34" charset="0"/>
                  <a:cs typeface="Arial" panose="020B0604020202020204" pitchFamily="34" charset="0"/>
                </a:rPr>
                <a:t>x</a:t>
              </a:r>
              <a:r>
                <a:rPr lang="en-US" sz="1200" dirty="0" err="1" smtClean="0">
                  <a:solidFill>
                    <a:srgbClr val="466428"/>
                  </a:solidFill>
                  <a:latin typeface="Arial" panose="020B0604020202020204" pitchFamily="34" charset="0"/>
                  <a:cs typeface="Arial" panose="020B0604020202020204" pitchFamily="34" charset="0"/>
                </a:rPr>
                <a:t>tal</a:t>
              </a:r>
              <a:r>
                <a:rPr lang="en-US" sz="1200" dirty="0" smtClean="0">
                  <a:solidFill>
                    <a:srgbClr val="466428"/>
                  </a:solidFill>
                  <a:latin typeface="Arial" panose="020B0604020202020204" pitchFamily="34" charset="0"/>
                  <a:cs typeface="Arial" panose="020B0604020202020204" pitchFamily="34" charset="0"/>
                </a:rPr>
                <a:t> packing</a:t>
              </a:r>
            </a:p>
            <a:p>
              <a:pPr algn="r"/>
              <a:r>
                <a:rPr lang="en-US" sz="1200" dirty="0" smtClean="0">
                  <a:solidFill>
                    <a:srgbClr val="466428"/>
                  </a:solidFill>
                  <a:latin typeface="Arial" panose="020B0604020202020204" pitchFamily="34" charset="0"/>
                  <a:cs typeface="Arial" panose="020B0604020202020204" pitchFamily="34" charset="0"/>
                </a:rPr>
                <a:t>interfaces</a:t>
              </a:r>
            </a:p>
          </p:txBody>
        </p:sp>
        <p:grpSp>
          <p:nvGrpSpPr>
            <p:cNvPr id="73" name="Group 72"/>
            <p:cNvGrpSpPr/>
            <p:nvPr/>
          </p:nvGrpSpPr>
          <p:grpSpPr>
            <a:xfrm>
              <a:off x="5036457" y="2315353"/>
              <a:ext cx="406402" cy="486852"/>
              <a:chOff x="1097090" y="2808589"/>
              <a:chExt cx="963941" cy="1154759"/>
            </a:xfrm>
          </p:grpSpPr>
          <p:grpSp>
            <p:nvGrpSpPr>
              <p:cNvPr id="74" name="Group 73"/>
              <p:cNvGrpSpPr/>
              <p:nvPr/>
            </p:nvGrpSpPr>
            <p:grpSpPr>
              <a:xfrm>
                <a:off x="1097090" y="2985735"/>
                <a:ext cx="963941" cy="753044"/>
                <a:chOff x="708120" y="3060778"/>
                <a:chExt cx="1418917" cy="1325312"/>
              </a:xfrm>
            </p:grpSpPr>
            <p:sp>
              <p:nvSpPr>
                <p:cNvPr id="80" name="Direct Access Storage 26"/>
                <p:cNvSpPr/>
                <p:nvPr/>
              </p:nvSpPr>
              <p:spPr>
                <a:xfrm rot="1275887">
                  <a:off x="916097" y="3060778"/>
                  <a:ext cx="1137145" cy="405222"/>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1" name="Direct Access Storage 27"/>
                <p:cNvSpPr/>
                <p:nvPr/>
              </p:nvSpPr>
              <p:spPr>
                <a:xfrm rot="21266982">
                  <a:off x="916050" y="3439306"/>
                  <a:ext cx="1137145" cy="405222"/>
                </a:xfrm>
                <a:prstGeom prst="flowChartMagneticDrum">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3" name="Direct Access Storage 28"/>
                <p:cNvSpPr/>
                <p:nvPr/>
              </p:nvSpPr>
              <p:spPr>
                <a:xfrm rot="884246">
                  <a:off x="989892" y="3980868"/>
                  <a:ext cx="1137145" cy="405222"/>
                </a:xfrm>
                <a:prstGeom prst="flowChartMagneticDrum">
                  <a:avLst/>
                </a:prstGeom>
                <a:solidFill>
                  <a:schemeClr val="accent3">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4" name="Arc 83"/>
                <p:cNvSpPr/>
                <p:nvPr/>
              </p:nvSpPr>
              <p:spPr>
                <a:xfrm>
                  <a:off x="1554157" y="3332887"/>
                  <a:ext cx="553857" cy="273152"/>
                </a:xfrm>
                <a:prstGeom prst="arc">
                  <a:avLst>
                    <a:gd name="adj1" fmla="val 16200000"/>
                    <a:gd name="adj2" fmla="val 3143163"/>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85" name="Arc 84"/>
                <p:cNvSpPr/>
                <p:nvPr/>
              </p:nvSpPr>
              <p:spPr>
                <a:xfrm rot="11427486">
                  <a:off x="708120" y="3769792"/>
                  <a:ext cx="553857" cy="273152"/>
                </a:xfrm>
                <a:prstGeom prst="arc">
                  <a:avLst>
                    <a:gd name="adj1" fmla="val 16200000"/>
                    <a:gd name="adj2" fmla="val 3143163"/>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grpSp>
          <p:sp>
            <p:nvSpPr>
              <p:cNvPr id="75" name="12-Point Star 74"/>
              <p:cNvSpPr/>
              <p:nvPr/>
            </p:nvSpPr>
            <p:spPr>
              <a:xfrm>
                <a:off x="1268581" y="3182388"/>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6" name="12-Point Star 75"/>
              <p:cNvSpPr/>
              <p:nvPr/>
            </p:nvSpPr>
            <p:spPr>
              <a:xfrm>
                <a:off x="1729246" y="2906373"/>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7" name="12-Point Star 76"/>
              <p:cNvSpPr/>
              <p:nvPr/>
            </p:nvSpPr>
            <p:spPr>
              <a:xfrm>
                <a:off x="1302500" y="2808589"/>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8" name="12-Point Star 77"/>
              <p:cNvSpPr/>
              <p:nvPr/>
            </p:nvSpPr>
            <p:spPr>
              <a:xfrm>
                <a:off x="1567788" y="3709508"/>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9" name="12-Point Star 78"/>
              <p:cNvSpPr/>
              <p:nvPr/>
            </p:nvSpPr>
            <p:spPr>
              <a:xfrm>
                <a:off x="1812716" y="3781310"/>
                <a:ext cx="202502" cy="182038"/>
              </a:xfrm>
              <a:prstGeom prst="star1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grpSp>
      <p:grpSp>
        <p:nvGrpSpPr>
          <p:cNvPr id="11" name="Group 10"/>
          <p:cNvGrpSpPr/>
          <p:nvPr/>
        </p:nvGrpSpPr>
        <p:grpSpPr>
          <a:xfrm>
            <a:off x="5080002" y="3191508"/>
            <a:ext cx="1509518" cy="1241551"/>
            <a:chOff x="4644572" y="3236686"/>
            <a:chExt cx="1509518" cy="1241551"/>
          </a:xfrm>
        </p:grpSpPr>
        <p:sp>
          <p:nvSpPr>
            <p:cNvPr id="42" name="Rounded Rectangle 41"/>
            <p:cNvSpPr/>
            <p:nvPr/>
          </p:nvSpPr>
          <p:spPr>
            <a:xfrm>
              <a:off x="4644572" y="3236686"/>
              <a:ext cx="1509518" cy="1146628"/>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smtClean="0">
                  <a:solidFill>
                    <a:srgbClr val="C00000"/>
                  </a:solidFill>
                  <a:latin typeface="Arial" panose="020B0604020202020204" pitchFamily="34" charset="0"/>
                  <a:cs typeface="Arial" panose="020B0604020202020204" pitchFamily="34" charset="0"/>
                </a:rPr>
                <a:t>in-situ </a:t>
              </a:r>
              <a:r>
                <a:rPr lang="en-US" sz="1600" b="1" dirty="0" smtClean="0">
                  <a:solidFill>
                    <a:srgbClr val="C00000"/>
                  </a:solidFill>
                  <a:latin typeface="Arial" panose="020B0604020202020204" pitchFamily="34" charset="0"/>
                  <a:cs typeface="Arial" panose="020B0604020202020204" pitchFamily="34" charset="0"/>
                </a:rPr>
                <a:t>MX</a:t>
              </a:r>
            </a:p>
            <a:p>
              <a:pPr algn="ctr"/>
              <a:r>
                <a:rPr lang="en-US" sz="1200" dirty="0" smtClean="0">
                  <a:solidFill>
                    <a:srgbClr val="9BBB59">
                      <a:lumMod val="50000"/>
                    </a:srgbClr>
                  </a:solidFill>
                  <a:latin typeface="Arial" panose="020B0604020202020204" pitchFamily="34" charset="0"/>
                  <a:cs typeface="Arial" panose="020B0604020202020204" pitchFamily="34" charset="0"/>
                </a:rPr>
                <a:t>Control for handling</a:t>
              </a:r>
            </a:p>
            <a:p>
              <a:pPr algn="ct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pic>
          <p:nvPicPr>
            <p:cNvPr id="87" name="Picture 3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2287" y="3331029"/>
              <a:ext cx="1059543" cy="114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4983" name="Picture 7"/>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804" t="45497" r="48302" b="29037"/>
          <a:stretch/>
        </p:blipFill>
        <p:spPr bwMode="auto">
          <a:xfrm>
            <a:off x="1683656" y="2859313"/>
            <a:ext cx="638629" cy="59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descr="http://bl831.als.lbl.gov/~jamesh/sample_shadow/optical.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3030685">
            <a:off x="2875550" y="3758230"/>
            <a:ext cx="1024270" cy="69836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clker.com/cliparts/d/5/b/2/1195432651236937346eppendorf_opened__carlos_01.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V="1">
            <a:off x="496545" y="1959428"/>
            <a:ext cx="411792" cy="6909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231771" y="3352801"/>
            <a:ext cx="1632035" cy="1023599"/>
            <a:chOff x="6723771" y="3381829"/>
            <a:chExt cx="1632035" cy="1023599"/>
          </a:xfrm>
        </p:grpSpPr>
        <p:sp>
          <p:nvSpPr>
            <p:cNvPr id="51" name="Rounded Rectangle 50"/>
            <p:cNvSpPr/>
            <p:nvPr/>
          </p:nvSpPr>
          <p:spPr>
            <a:xfrm>
              <a:off x="6723771" y="3381829"/>
              <a:ext cx="1632035" cy="957942"/>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i="1" dirty="0" smtClean="0">
                <a:solidFill>
                  <a:srgbClr val="C00000"/>
                </a:solidFill>
                <a:latin typeface="Arial" panose="020B0604020202020204" pitchFamily="34" charset="0"/>
                <a:cs typeface="Arial" panose="020B0604020202020204" pitchFamily="34" charset="0"/>
              </a:endParaRPr>
            </a:p>
            <a:p>
              <a:pPr algn="ctr"/>
              <a:endParaRPr lang="en-US" sz="1600" b="1" i="1" dirty="0">
                <a:solidFill>
                  <a:srgbClr val="C00000"/>
                </a:solidFill>
                <a:latin typeface="Arial" panose="020B0604020202020204" pitchFamily="34" charset="0"/>
                <a:cs typeface="Arial" panose="020B0604020202020204" pitchFamily="34" charset="0"/>
              </a:endParaRPr>
            </a:p>
            <a:p>
              <a:pPr algn="ctr"/>
              <a:r>
                <a:rPr lang="en-US" sz="1600" b="1" i="1" dirty="0" smtClean="0">
                  <a:solidFill>
                    <a:srgbClr val="C00000"/>
                  </a:solidFill>
                  <a:latin typeface="Arial" panose="020B0604020202020204" pitchFamily="34" charset="0"/>
                  <a:cs typeface="Arial" panose="020B0604020202020204" pitchFamily="34" charset="0"/>
                </a:rPr>
                <a:t>RT      </a:t>
              </a:r>
              <a:r>
                <a:rPr lang="en-US" sz="1600" b="1" dirty="0" smtClean="0">
                  <a:solidFill>
                    <a:srgbClr val="C00000"/>
                  </a:solidFill>
                  <a:latin typeface="Arial" panose="020B0604020202020204" pitchFamily="34" charset="0"/>
                  <a:cs typeface="Arial" panose="020B0604020202020204" pitchFamily="34" charset="0"/>
                </a:rPr>
                <a:t>MX</a:t>
              </a:r>
            </a:p>
            <a:p>
              <a:r>
                <a:rPr lang="en-US" sz="1200" dirty="0" smtClean="0">
                  <a:solidFill>
                    <a:srgbClr val="9BBB59">
                      <a:lumMod val="50000"/>
                    </a:srgbClr>
                  </a:solidFill>
                  <a:latin typeface="Arial" panose="020B0604020202020204" pitchFamily="34" charset="0"/>
                  <a:cs typeface="Arial" panose="020B0604020202020204" pitchFamily="34" charset="0"/>
                </a:rPr>
                <a:t>  Control     for </a:t>
              </a:r>
              <a:r>
                <a:rPr lang="en-US" sz="1200" dirty="0" err="1" smtClean="0">
                  <a:solidFill>
                    <a:srgbClr val="9BBB59">
                      <a:lumMod val="50000"/>
                    </a:srgbClr>
                  </a:solidFill>
                  <a:latin typeface="Arial" panose="020B0604020202020204" pitchFamily="34" charset="0"/>
                  <a:cs typeface="Arial" panose="020B0604020202020204" pitchFamily="34" charset="0"/>
                </a:rPr>
                <a:t>cryo</a:t>
              </a:r>
              <a:endParaRPr lang="en-US" sz="1200" dirty="0" smtClean="0">
                <a:solidFill>
                  <a:srgbClr val="9BBB59">
                    <a:lumMod val="50000"/>
                  </a:srgbClr>
                </a:solidFill>
                <a:latin typeface="Arial" panose="020B0604020202020204" pitchFamily="34" charset="0"/>
                <a:cs typeface="Arial" panose="020B0604020202020204" pitchFamily="34" charset="0"/>
              </a:endParaRPr>
            </a:p>
          </p:txBody>
        </p:sp>
        <p:grpSp>
          <p:nvGrpSpPr>
            <p:cNvPr id="118" name="Group 12"/>
            <p:cNvGrpSpPr>
              <a:grpSpLocks/>
            </p:cNvGrpSpPr>
            <p:nvPr/>
          </p:nvGrpSpPr>
          <p:grpSpPr bwMode="auto">
            <a:xfrm rot="16200000" flipH="1">
              <a:off x="7141170" y="3817170"/>
              <a:ext cx="894458" cy="282057"/>
              <a:chOff x="4438" y="3135"/>
              <a:chExt cx="1410" cy="316"/>
            </a:xfrm>
          </p:grpSpPr>
          <p:sp>
            <p:nvSpPr>
              <p:cNvPr id="121" name="Freeform 13"/>
              <p:cNvSpPr>
                <a:spLocks noChangeAspect="1"/>
              </p:cNvSpPr>
              <p:nvPr/>
            </p:nvSpPr>
            <p:spPr bwMode="auto">
              <a:xfrm>
                <a:off x="4438" y="3135"/>
                <a:ext cx="764" cy="316"/>
              </a:xfrm>
              <a:custGeom>
                <a:avLst/>
                <a:gdLst>
                  <a:gd name="T0" fmla="*/ 20 w 2552"/>
                  <a:gd name="T1" fmla="*/ 1 h 1384"/>
                  <a:gd name="T2" fmla="*/ 10 w 2552"/>
                  <a:gd name="T3" fmla="*/ 3 h 1384"/>
                  <a:gd name="T4" fmla="*/ 3 w 2552"/>
                  <a:gd name="T5" fmla="*/ 3 h 1384"/>
                  <a:gd name="T6" fmla="*/ 0 w 2552"/>
                  <a:gd name="T7" fmla="*/ 2 h 1384"/>
                  <a:gd name="T8" fmla="*/ 2 w 2552"/>
                  <a:gd name="T9" fmla="*/ 0 h 1384"/>
                  <a:gd name="T10" fmla="*/ 9 w 2552"/>
                  <a:gd name="T11" fmla="*/ 0 h 1384"/>
                  <a:gd name="T12" fmla="*/ 13 w 2552"/>
                  <a:gd name="T13" fmla="*/ 1 h 1384"/>
                  <a:gd name="T14" fmla="*/ 19 w 2552"/>
                  <a:gd name="T15" fmla="*/ 2 h 1384"/>
                  <a:gd name="T16" fmla="*/ 21 w 2552"/>
                  <a:gd name="T17" fmla="*/ 2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2" name="Rectangle 14"/>
              <p:cNvSpPr>
                <a:spLocks noChangeArrowheads="1"/>
              </p:cNvSpPr>
              <p:nvPr/>
            </p:nvSpPr>
            <p:spPr bwMode="auto">
              <a:xfrm>
                <a:off x="4737" y="3226"/>
                <a:ext cx="56" cy="56"/>
              </a:xfrm>
              <a:prstGeom prst="rect">
                <a:avLst/>
              </a:prstGeom>
              <a:solidFill>
                <a:srgbClr val="FF0000"/>
              </a:solidFill>
              <a:ln w="38100">
                <a:solidFill>
                  <a:schemeClr val="tx1"/>
                </a:solidFill>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123" name="Freeform 15"/>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4" name="Freeform 16"/>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19" name="Rectangle 53"/>
            <p:cNvSpPr>
              <a:spLocks noChangeArrowheads="1"/>
            </p:cNvSpPr>
            <p:nvPr/>
          </p:nvSpPr>
          <p:spPr bwMode="auto">
            <a:xfrm rot="16200000">
              <a:off x="7716579" y="3759542"/>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120" name="Rectangle 55"/>
            <p:cNvSpPr>
              <a:spLocks noChangeArrowheads="1"/>
            </p:cNvSpPr>
            <p:nvPr/>
          </p:nvSpPr>
          <p:spPr bwMode="auto">
            <a:xfrm rot="16200000">
              <a:off x="6601440" y="3759541"/>
              <a:ext cx="736500" cy="31240"/>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grpSp>
      <p:grpSp>
        <p:nvGrpSpPr>
          <p:cNvPr id="19" name="Group 18"/>
          <p:cNvGrpSpPr/>
          <p:nvPr/>
        </p:nvGrpSpPr>
        <p:grpSpPr>
          <a:xfrm>
            <a:off x="4615544" y="4702628"/>
            <a:ext cx="1059542" cy="899885"/>
            <a:chOff x="4180115" y="4528457"/>
            <a:chExt cx="1059542" cy="899885"/>
          </a:xfrm>
        </p:grpSpPr>
        <p:sp>
          <p:nvSpPr>
            <p:cNvPr id="341" name="Rounded Rectangle 340"/>
            <p:cNvSpPr/>
            <p:nvPr/>
          </p:nvSpPr>
          <p:spPr>
            <a:xfrm>
              <a:off x="4180115" y="4528457"/>
              <a:ext cx="1059542" cy="899885"/>
            </a:xfrm>
            <a:prstGeom prst="roundRect">
              <a:avLst/>
            </a:prstGeom>
            <a:solidFill>
              <a:schemeClr val="accent3">
                <a:lumMod val="20000"/>
                <a:lumOff val="80000"/>
              </a:schemeClr>
            </a:solidFill>
            <a:ln>
              <a:solidFill>
                <a:srgbClr val="466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B factor</a:t>
              </a:r>
            </a:p>
          </p:txBody>
        </p:sp>
        <p:graphicFrame>
          <p:nvGraphicFramePr>
            <p:cNvPr id="259" name="Object 258"/>
            <p:cNvGraphicFramePr>
              <a:graphicFrameLocks noChangeAspect="1"/>
            </p:cNvGraphicFramePr>
            <p:nvPr>
              <p:extLst>
                <p:ext uri="{D42A27DB-BD31-4B8C-83A1-F6EECF244321}">
                  <p14:modId xmlns:p14="http://schemas.microsoft.com/office/powerpoint/2010/main" val="2430111885"/>
                </p:ext>
              </p:extLst>
            </p:nvPr>
          </p:nvGraphicFramePr>
          <p:xfrm>
            <a:off x="4303034" y="4578803"/>
            <a:ext cx="769242" cy="530225"/>
          </p:xfrm>
          <a:graphic>
            <a:graphicData uri="http://schemas.openxmlformats.org/presentationml/2006/ole">
              <mc:AlternateContent xmlns:mc="http://schemas.openxmlformats.org/markup-compatibility/2006">
                <mc:Choice xmlns:v="urn:schemas-microsoft-com:vml" Requires="v">
                  <p:oleObj spid="_x0000_s51230" name="Chart" r:id="rId9" imgW="7115101" imgH="4914951" progId="MSGraph.Chart.8">
                    <p:embed followColorScheme="full"/>
                  </p:oleObj>
                </mc:Choice>
                <mc:Fallback>
                  <p:oleObj name="Chart" r:id="rId9" imgW="7115101" imgH="4914951" progId="MSGraph.Chart.8">
                    <p:embed followColorScheme="full"/>
                    <p:pic>
                      <p:nvPicPr>
                        <p:cNvPr id="0" name=""/>
                        <p:cNvPicPr>
                          <a:picLocks noChangeAspect="1" noChangeArrowheads="1"/>
                        </p:cNvPicPr>
                        <p:nvPr/>
                      </p:nvPicPr>
                      <p:blipFill>
                        <a:blip r:embed="rId10"/>
                        <a:srcRect/>
                        <a:stretch>
                          <a:fillRect/>
                        </a:stretch>
                      </p:blipFill>
                      <p:spPr bwMode="auto">
                        <a:xfrm>
                          <a:off x="4303034" y="4578803"/>
                          <a:ext cx="769242" cy="530225"/>
                        </a:xfrm>
                        <a:prstGeom prst="rect">
                          <a:avLst/>
                        </a:prstGeom>
                        <a:noFill/>
                        <a:ln>
                          <a:noFill/>
                        </a:ln>
                        <a:effectLst/>
                      </p:spPr>
                    </p:pic>
                  </p:oleObj>
                </mc:Fallback>
              </mc:AlternateContent>
            </a:graphicData>
          </a:graphic>
        </p:graphicFrame>
      </p:grpSp>
      <p:sp>
        <p:nvSpPr>
          <p:cNvPr id="61" name="Oval 60"/>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grpSp>
        <p:nvGrpSpPr>
          <p:cNvPr id="65" name="Group 64"/>
          <p:cNvGrpSpPr/>
          <p:nvPr/>
        </p:nvGrpSpPr>
        <p:grpSpPr>
          <a:xfrm>
            <a:off x="6357288" y="3764822"/>
            <a:ext cx="2571584" cy="2964807"/>
            <a:chOff x="6357288" y="3764822"/>
            <a:chExt cx="2571584" cy="2964807"/>
          </a:xfrm>
        </p:grpSpPr>
        <p:sp>
          <p:nvSpPr>
            <p:cNvPr id="66" name="Oval 65"/>
            <p:cNvSpPr/>
            <p:nvPr/>
          </p:nvSpPr>
          <p:spPr>
            <a:xfrm>
              <a:off x="7557272" y="5815229"/>
              <a:ext cx="13716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Arial" panose="020B0604020202020204" pitchFamily="34" charset="0"/>
                  <a:cs typeface="Arial" panose="020B0604020202020204" pitchFamily="34" charset="0"/>
                </a:rPr>
                <a:t>XFEL</a:t>
              </a:r>
              <a:endParaRPr lang="en-US" dirty="0">
                <a:solidFill>
                  <a:prstClr val="black"/>
                </a:solidFill>
                <a:latin typeface="Arial" panose="020B0604020202020204" pitchFamily="34" charset="0"/>
                <a:cs typeface="Arial" panose="020B0604020202020204" pitchFamily="34" charset="0"/>
              </a:endParaRPr>
            </a:p>
          </p:txBody>
        </p:sp>
        <p:cxnSp>
          <p:nvCxnSpPr>
            <p:cNvPr id="67" name="Straight Arrow Connector 66"/>
            <p:cNvCxnSpPr>
              <a:endCxn id="72" idx="0"/>
            </p:cNvCxnSpPr>
            <p:nvPr/>
          </p:nvCxnSpPr>
          <p:spPr>
            <a:xfrm>
              <a:off x="6589520" y="3764822"/>
              <a:ext cx="558782" cy="96683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72" idx="2"/>
              <a:endCxn id="66" idx="1"/>
            </p:cNvCxnSpPr>
            <p:nvPr/>
          </p:nvCxnSpPr>
          <p:spPr>
            <a:xfrm>
              <a:off x="7148302" y="5544456"/>
              <a:ext cx="609836" cy="404684"/>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2" idx="2"/>
            </p:cNvCxnSpPr>
            <p:nvPr/>
          </p:nvCxnSpPr>
          <p:spPr>
            <a:xfrm flipH="1">
              <a:off x="6968104" y="5544456"/>
              <a:ext cx="180198" cy="387567"/>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6357288" y="4731656"/>
              <a:ext cx="1582027" cy="812800"/>
              <a:chOff x="6357288" y="4731656"/>
              <a:chExt cx="1582027" cy="812800"/>
            </a:xfrm>
          </p:grpSpPr>
          <p:sp>
            <p:nvSpPr>
              <p:cNvPr id="72" name="Rounded Rectangle 71"/>
              <p:cNvSpPr/>
              <p:nvPr/>
            </p:nvSpPr>
            <p:spPr>
              <a:xfrm>
                <a:off x="6357288" y="4731656"/>
                <a:ext cx="1582027" cy="812800"/>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Rapid RT</a:t>
                </a:r>
              </a:p>
              <a:p>
                <a:pPr algn="ctr"/>
                <a:r>
                  <a:rPr lang="en-US" sz="1200" dirty="0" smtClean="0">
                    <a:solidFill>
                      <a:srgbClr val="9BBB59">
                        <a:lumMod val="50000"/>
                      </a:srgbClr>
                    </a:solidFill>
                    <a:latin typeface="Arial" panose="020B0604020202020204" pitchFamily="34" charset="0"/>
                    <a:cs typeface="Arial" panose="020B0604020202020204" pitchFamily="34" charset="0"/>
                  </a:rPr>
                  <a:t>high multiplicity</a:t>
                </a:r>
              </a:p>
            </p:txBody>
          </p:sp>
          <p:pic>
            <p:nvPicPr>
              <p:cNvPr id="86" name="Picture 2"/>
              <p:cNvPicPr>
                <a:picLocks noChangeAspect="1" noChangeArrowheads="1"/>
              </p:cNvPicPr>
              <p:nvPr/>
            </p:nvPicPr>
            <p:blipFill rotWithShape="1">
              <a:blip r:embed="rId11">
                <a:clrChange>
                  <a:clrFrom>
                    <a:srgbClr val="000000"/>
                  </a:clrFrom>
                  <a:clrTo>
                    <a:srgbClr val="000000">
                      <a:alpha val="0"/>
                    </a:srgbClr>
                  </a:clrTo>
                </a:clrChange>
                <a:extLst>
                  <a:ext uri="{28A0092B-C50C-407E-A947-70E740481C1C}">
                    <a14:useLocalDpi xmlns:a14="http://schemas.microsoft.com/office/drawing/2010/main" val="0"/>
                  </a:ext>
                </a:extLst>
              </a:blip>
              <a:srcRect t="10574" r="7550" b="11469"/>
              <a:stretch/>
            </p:blipFill>
            <p:spPr bwMode="auto">
              <a:xfrm>
                <a:off x="6429828" y="4772025"/>
                <a:ext cx="1440543" cy="31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88" name="Straight Arrow Connector 87"/>
          <p:cNvCxnSpPr>
            <a:endCxn id="107" idx="0"/>
          </p:cNvCxnSpPr>
          <p:nvPr/>
        </p:nvCxnSpPr>
        <p:spPr>
          <a:xfrm flipH="1">
            <a:off x="1995730" y="4152900"/>
            <a:ext cx="1035974" cy="535215"/>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5" idx="0"/>
          </p:cNvCxnSpPr>
          <p:nvPr/>
        </p:nvCxnSpPr>
        <p:spPr>
          <a:xfrm flipV="1">
            <a:off x="3541483" y="4610100"/>
            <a:ext cx="176021" cy="542472"/>
          </a:xfrm>
          <a:prstGeom prst="straightConnector1">
            <a:avLst/>
          </a:prstGeom>
          <a:ln w="38100">
            <a:solidFill>
              <a:srgbClr val="006228"/>
            </a:solidFill>
            <a:tailEnd type="arrow" w="sm" len="sm"/>
          </a:ln>
        </p:spPr>
        <p:style>
          <a:lnRef idx="1">
            <a:schemeClr val="accent1"/>
          </a:lnRef>
          <a:fillRef idx="0">
            <a:schemeClr val="accent1"/>
          </a:fillRef>
          <a:effectRef idx="0">
            <a:schemeClr val="accent1"/>
          </a:effectRef>
          <a:fontRef idx="minor">
            <a:schemeClr val="tx1"/>
          </a:fontRef>
        </p:style>
      </p:cxnSp>
      <p:sp>
        <p:nvSpPr>
          <p:cNvPr id="91" name="Freeform 90"/>
          <p:cNvSpPr/>
          <p:nvPr/>
        </p:nvSpPr>
        <p:spPr>
          <a:xfrm>
            <a:off x="2540001" y="4876800"/>
            <a:ext cx="602824" cy="259598"/>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Lst>
            <a:ahLst/>
            <a:cxnLst>
              <a:cxn ang="0">
                <a:pos x="connsiteX0" y="connsiteY0"/>
              </a:cxn>
              <a:cxn ang="0">
                <a:pos x="connsiteX1" y="connsiteY1"/>
              </a:cxn>
              <a:cxn ang="0">
                <a:pos x="connsiteX2" y="connsiteY2"/>
              </a:cxn>
            </a:cxnLst>
            <a:rect l="l" t="t" r="r" b="b"/>
            <a:pathLst>
              <a:path w="2255080" h="499902">
                <a:moveTo>
                  <a:pt x="0" y="11179"/>
                </a:moveTo>
                <a:cubicBezTo>
                  <a:pt x="441671" y="-16465"/>
                  <a:pt x="1240534" y="6450"/>
                  <a:pt x="1616381" y="87904"/>
                </a:cubicBezTo>
                <a:cubicBezTo>
                  <a:pt x="1992228" y="169358"/>
                  <a:pt x="2056055" y="362569"/>
                  <a:pt x="2255080" y="499902"/>
                </a:cubicBezTo>
              </a:path>
            </a:pathLst>
          </a:custGeom>
          <a:noFill/>
          <a:ln w="38100">
            <a:solidFill>
              <a:schemeClr val="tx2">
                <a:lumMod val="75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2" name="Freeform 91"/>
          <p:cNvSpPr/>
          <p:nvPr/>
        </p:nvSpPr>
        <p:spPr>
          <a:xfrm>
            <a:off x="4049488" y="5859618"/>
            <a:ext cx="1758883" cy="219209"/>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Lst>
            <a:ahLst/>
            <a:cxnLst>
              <a:cxn ang="0">
                <a:pos x="connsiteX0" y="connsiteY0"/>
              </a:cxn>
              <a:cxn ang="0">
                <a:pos x="connsiteX1" y="connsiteY1"/>
              </a:cxn>
            </a:cxnLst>
            <a:rect l="l" t="t" r="r" b="b"/>
            <a:pathLst>
              <a:path w="730194" h="9752">
                <a:moveTo>
                  <a:pt x="0" y="0"/>
                </a:moveTo>
                <a:lnTo>
                  <a:pt x="730194" y="9752"/>
                </a:ln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93" name="Group 92"/>
          <p:cNvGrpSpPr/>
          <p:nvPr/>
        </p:nvGrpSpPr>
        <p:grpSpPr>
          <a:xfrm>
            <a:off x="2960912" y="5152572"/>
            <a:ext cx="1161142" cy="1378857"/>
            <a:chOff x="2960912" y="5152572"/>
            <a:chExt cx="1161142" cy="1378857"/>
          </a:xfrm>
        </p:grpSpPr>
        <p:sp>
          <p:nvSpPr>
            <p:cNvPr id="95" name="Rounded Rectangle 94"/>
            <p:cNvSpPr/>
            <p:nvPr/>
          </p:nvSpPr>
          <p:spPr>
            <a:xfrm>
              <a:off x="2960912" y="5152572"/>
              <a:ext cx="1161142" cy="137885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endParaRPr lang="en-US" sz="1600" b="1" dirty="0">
                <a:solidFill>
                  <a:srgbClr val="F79646">
                    <a:lumMod val="50000"/>
                  </a:srgbClr>
                </a:solidFill>
                <a:latin typeface="Arial" panose="020B0604020202020204" pitchFamily="34" charset="0"/>
                <a:cs typeface="Arial" panose="020B0604020202020204" pitchFamily="34" charset="0"/>
              </a:endParaRPr>
            </a:p>
            <a:p>
              <a:pPr algn="ctr"/>
              <a:endParaRPr lang="en-US" sz="1600" b="1" dirty="0" smtClean="0">
                <a:solidFill>
                  <a:srgbClr val="F79646">
                    <a:lumMod val="50000"/>
                  </a:srgbClr>
                </a:solidFill>
                <a:latin typeface="Arial" panose="020B0604020202020204" pitchFamily="34" charset="0"/>
                <a:cs typeface="Arial" panose="020B0604020202020204" pitchFamily="34" charset="0"/>
              </a:endParaRPr>
            </a:p>
            <a:p>
              <a:pPr algn="ctr"/>
              <a:r>
                <a:rPr lang="en-US" sz="1600" b="1" dirty="0" smtClean="0">
                  <a:solidFill>
                    <a:srgbClr val="F79646">
                      <a:lumMod val="50000"/>
                    </a:srgbClr>
                  </a:solidFill>
                  <a:latin typeface="Arial" panose="020B0604020202020204" pitchFamily="34" charset="0"/>
                  <a:cs typeface="Arial" panose="020B0604020202020204" pitchFamily="34" charset="0"/>
                </a:rPr>
                <a:t>AUORA</a:t>
              </a:r>
            </a:p>
            <a:p>
              <a:pPr algn="ctr"/>
              <a:r>
                <a:rPr lang="en-US" sz="1200" dirty="0">
                  <a:solidFill>
                    <a:srgbClr val="F79646">
                      <a:lumMod val="50000"/>
                    </a:srgbClr>
                  </a:solidFill>
                  <a:latin typeface="Arial" panose="020B0604020202020204" pitchFamily="34" charset="0"/>
                  <a:cs typeface="Arial" panose="020B0604020202020204" pitchFamily="34" charset="0"/>
                </a:rPr>
                <a:t>a</a:t>
              </a:r>
              <a:r>
                <a:rPr lang="en-US" sz="1200" dirty="0" smtClean="0">
                  <a:solidFill>
                    <a:srgbClr val="F79646">
                      <a:lumMod val="50000"/>
                    </a:srgbClr>
                  </a:solidFill>
                  <a:latin typeface="Arial" panose="020B0604020202020204" pitchFamily="34" charset="0"/>
                  <a:cs typeface="Arial" panose="020B0604020202020204" pitchFamily="34" charset="0"/>
                </a:rPr>
                <a:t>uto optical</a:t>
              </a:r>
            </a:p>
            <a:p>
              <a:pPr algn="ctr"/>
              <a:r>
                <a:rPr lang="en-US" sz="1200" dirty="0">
                  <a:solidFill>
                    <a:srgbClr val="F79646">
                      <a:lumMod val="50000"/>
                    </a:srgbClr>
                  </a:solidFill>
                  <a:latin typeface="Arial" panose="020B0604020202020204" pitchFamily="34" charset="0"/>
                  <a:cs typeface="Arial" panose="020B0604020202020204" pitchFamily="34" charset="0"/>
                </a:rPr>
                <a:t>r</a:t>
              </a:r>
              <a:r>
                <a:rPr lang="en-US" sz="1200" dirty="0" smtClean="0">
                  <a:solidFill>
                    <a:srgbClr val="F79646">
                      <a:lumMod val="50000"/>
                    </a:srgbClr>
                  </a:solidFill>
                  <a:latin typeface="Arial" panose="020B0604020202020204" pitchFamily="34" charset="0"/>
                  <a:cs typeface="Arial" panose="020B0604020202020204" pitchFamily="34" charset="0"/>
                </a:rPr>
                <a:t>e-alignment</a:t>
              </a:r>
            </a:p>
          </p:txBody>
        </p:sp>
        <p:grpSp>
          <p:nvGrpSpPr>
            <p:cNvPr id="96" name="Group 2"/>
            <p:cNvGrpSpPr>
              <a:grpSpLocks noChangeAspect="1"/>
            </p:cNvGrpSpPr>
            <p:nvPr/>
          </p:nvGrpSpPr>
          <p:grpSpPr bwMode="auto">
            <a:xfrm>
              <a:off x="3122278" y="5240822"/>
              <a:ext cx="808981" cy="608436"/>
              <a:chOff x="2361" y="2283"/>
              <a:chExt cx="1388" cy="1044"/>
            </a:xfrm>
          </p:grpSpPr>
          <p:grpSp>
            <p:nvGrpSpPr>
              <p:cNvPr id="97" name="Group 3"/>
              <p:cNvGrpSpPr>
                <a:grpSpLocks noChangeAspect="1"/>
              </p:cNvGrpSpPr>
              <p:nvPr/>
            </p:nvGrpSpPr>
            <p:grpSpPr bwMode="auto">
              <a:xfrm>
                <a:off x="2361" y="2283"/>
                <a:ext cx="1388" cy="1044"/>
                <a:chOff x="3648" y="2088"/>
                <a:chExt cx="1388" cy="1044"/>
              </a:xfrm>
            </p:grpSpPr>
            <p:sp>
              <p:nvSpPr>
                <p:cNvPr id="104" name="Rectangle 4"/>
                <p:cNvSpPr>
                  <a:spLocks noChangeAspect="1" noChangeArrowheads="1"/>
                </p:cNvSpPr>
                <p:nvPr/>
              </p:nvSpPr>
              <p:spPr bwMode="auto">
                <a:xfrm>
                  <a:off x="3648" y="208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105" name="Picture 5" descr="xtal_w"/>
                <p:cNvPicPr>
                  <a:picLocks noChangeAspect="1" noChangeArrowheads="1"/>
                </p:cNvPicPr>
                <p:nvPr/>
              </p:nvPicPr>
              <p:blipFill>
                <a:blip r:embed="rId12" cstate="print">
                  <a:extLst>
                    <a:ext uri="{28A0092B-C50C-407E-A947-70E740481C1C}">
                      <a14:useLocalDpi xmlns:a14="http://schemas.microsoft.com/office/drawing/2010/main" val="0"/>
                    </a:ext>
                  </a:extLst>
                </a:blip>
                <a:srcRect r="11638" b="-2274"/>
                <a:stretch>
                  <a:fillRect/>
                </a:stretch>
              </p:blipFill>
              <p:spPr bwMode="auto">
                <a:xfrm>
                  <a:off x="4055" y="2416"/>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8" name="Group 6"/>
              <p:cNvGrpSpPr>
                <a:grpSpLocks noChangeAspect="1"/>
              </p:cNvGrpSpPr>
              <p:nvPr/>
            </p:nvGrpSpPr>
            <p:grpSpPr bwMode="auto">
              <a:xfrm>
                <a:off x="2361" y="2283"/>
                <a:ext cx="1388" cy="1044"/>
                <a:chOff x="688" y="2552"/>
                <a:chExt cx="1388" cy="1044"/>
              </a:xfrm>
            </p:grpSpPr>
            <p:sp>
              <p:nvSpPr>
                <p:cNvPr id="99" name="Rectangle 7"/>
                <p:cNvSpPr>
                  <a:spLocks noChangeAspect="1" noChangeArrowheads="1"/>
                </p:cNvSpPr>
                <p:nvPr/>
              </p:nvSpPr>
              <p:spPr bwMode="auto">
                <a:xfrm>
                  <a:off x="688" y="2552"/>
                  <a:ext cx="1388" cy="1044"/>
                </a:xfrm>
                <a:prstGeom prst="rect">
                  <a:avLst/>
                </a:prstGeom>
                <a:solidFill>
                  <a:srgbClr val="DDDDDD">
                    <a:alpha val="50000"/>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100" name="Picture 8" descr="xtal_w"/>
                <p:cNvPicPr>
                  <a:picLocks noChangeAspect="1" noChangeArrowheads="1"/>
                </p:cNvPicPr>
                <p:nvPr/>
              </p:nvPicPr>
              <p:blipFill>
                <a:blip r:embed="rId12" cstate="print">
                  <a:extLst>
                    <a:ext uri="{28A0092B-C50C-407E-A947-70E740481C1C}">
                      <a14:useLocalDpi xmlns:a14="http://schemas.microsoft.com/office/drawing/2010/main" val="0"/>
                    </a:ext>
                  </a:extLst>
                </a:blip>
                <a:srcRect r="40550" b="-2274"/>
                <a:stretch>
                  <a:fillRect/>
                </a:stretch>
              </p:blipFill>
              <p:spPr bwMode="auto">
                <a:xfrm>
                  <a:off x="1415" y="3104"/>
                  <a:ext cx="658" cy="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1" name="Group 9"/>
                <p:cNvGrpSpPr>
                  <a:grpSpLocks noChangeAspect="1"/>
                </p:cNvGrpSpPr>
                <p:nvPr/>
              </p:nvGrpSpPr>
              <p:grpSpPr bwMode="auto">
                <a:xfrm>
                  <a:off x="912" y="2664"/>
                  <a:ext cx="904" cy="800"/>
                  <a:chOff x="3640" y="440"/>
                  <a:chExt cx="904" cy="800"/>
                </a:xfrm>
              </p:grpSpPr>
              <p:sp>
                <p:nvSpPr>
                  <p:cNvPr id="102" name="Line 10"/>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103" name="Line 11"/>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grpSp>
      </p:grpSp>
      <p:grpSp>
        <p:nvGrpSpPr>
          <p:cNvPr id="106" name="Group 105"/>
          <p:cNvGrpSpPr/>
          <p:nvPr/>
        </p:nvGrpSpPr>
        <p:grpSpPr>
          <a:xfrm>
            <a:off x="1378889" y="4688115"/>
            <a:ext cx="1233681" cy="1484085"/>
            <a:chOff x="1378889" y="4688115"/>
            <a:chExt cx="1233681" cy="1484085"/>
          </a:xfrm>
        </p:grpSpPr>
        <p:sp>
          <p:nvSpPr>
            <p:cNvPr id="107" name="Rounded Rectangle 106"/>
            <p:cNvSpPr/>
            <p:nvPr/>
          </p:nvSpPr>
          <p:spPr>
            <a:xfrm>
              <a:off x="1378889" y="4688115"/>
              <a:ext cx="1233681" cy="1484085"/>
            </a:xfrm>
            <a:prstGeom prst="roundRect">
              <a:avLst/>
            </a:prstGeom>
            <a:solidFill>
              <a:schemeClr val="accent3">
                <a:lumMod val="20000"/>
                <a:lumOff val="80000"/>
              </a:schemeClr>
            </a:solidFill>
            <a:ln>
              <a:solidFill>
                <a:srgbClr val="00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C00000"/>
                </a:solidFill>
                <a:latin typeface="Arial" panose="020B0604020202020204" pitchFamily="34" charset="0"/>
                <a:cs typeface="Arial" panose="020B0604020202020204" pitchFamily="34" charset="0"/>
              </a:endParaRPr>
            </a:p>
            <a:p>
              <a:pPr algn="ctr"/>
              <a:endParaRPr lang="en-US" sz="1600" b="1" dirty="0">
                <a:solidFill>
                  <a:srgbClr val="C00000"/>
                </a:solidFill>
                <a:latin typeface="Arial" panose="020B0604020202020204" pitchFamily="34" charset="0"/>
                <a:cs typeface="Arial" panose="020B0604020202020204" pitchFamily="34" charset="0"/>
              </a:endParaRPr>
            </a:p>
            <a:p>
              <a:pPr algn="ctr"/>
              <a:endParaRPr lang="en-US" sz="1600" b="1" dirty="0" smtClean="0">
                <a:solidFill>
                  <a:srgbClr val="C00000"/>
                </a:solidFill>
                <a:latin typeface="Arial" panose="020B0604020202020204" pitchFamily="34" charset="0"/>
                <a:cs typeface="Arial" panose="020B0604020202020204" pitchFamily="34" charset="0"/>
              </a:endParaRPr>
            </a:p>
            <a:p>
              <a:pPr algn="ctr"/>
              <a:r>
                <a:rPr lang="en-US" sz="1600" b="1" dirty="0" smtClean="0">
                  <a:solidFill>
                    <a:srgbClr val="C00000"/>
                  </a:solidFill>
                  <a:latin typeface="Arial" panose="020B0604020202020204" pitchFamily="34" charset="0"/>
                  <a:cs typeface="Arial" panose="020B0604020202020204" pitchFamily="34" charset="0"/>
                </a:rPr>
                <a:t>CBOXAR</a:t>
              </a:r>
            </a:p>
            <a:p>
              <a:pPr algn="ctr"/>
              <a:r>
                <a:rPr lang="en-US" sz="1600" b="1" dirty="0" smtClean="0">
                  <a:solidFill>
                    <a:srgbClr val="C00000"/>
                  </a:solidFill>
                  <a:latin typeface="Arial" panose="020B0604020202020204" pitchFamily="34" charset="0"/>
                  <a:cs typeface="Arial" panose="020B0604020202020204" pitchFamily="34" charset="0"/>
                </a:rPr>
                <a:t>&amp; raster</a:t>
              </a:r>
            </a:p>
          </p:txBody>
        </p:sp>
        <p:pic>
          <p:nvPicPr>
            <p:cNvPr id="108" name="Picture 31"/>
            <p:cNvPicPr>
              <a:picLocks noChangeAspect="1" noChangeArrowheads="1"/>
            </p:cNvPicPr>
            <p:nvPr/>
          </p:nvPicPr>
          <p:blipFill>
            <a:blip r:embed="rId13" cstate="print">
              <a:extLst>
                <a:ext uri="{28A0092B-C50C-407E-A947-70E740481C1C}">
                  <a14:useLocalDpi xmlns:a14="http://schemas.microsoft.com/office/drawing/2010/main" val="0"/>
                </a:ext>
              </a:extLst>
            </a:blip>
            <a:srcRect l="18446" t="16588"/>
            <a:stretch>
              <a:fillRect/>
            </a:stretch>
          </p:blipFill>
          <p:spPr bwMode="auto">
            <a:xfrm>
              <a:off x="1501549" y="4789714"/>
              <a:ext cx="1009423" cy="6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9" name="Freeform 108"/>
          <p:cNvSpPr/>
          <p:nvPr/>
        </p:nvSpPr>
        <p:spPr>
          <a:xfrm flipH="1">
            <a:off x="4114800" y="6248400"/>
            <a:ext cx="1676400" cy="7620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2226473 w 4398710"/>
              <a:gd name="connsiteY0" fmla="*/ 198867 h 382790"/>
              <a:gd name="connsiteX1" fmla="*/ 4397833 w 4398710"/>
              <a:gd name="connsiteY1" fmla="*/ 158116 h 382790"/>
              <a:gd name="connsiteX2" fmla="*/ 1911806 w 4398710"/>
              <a:gd name="connsiteY2" fmla="*/ 5714 h 382790"/>
              <a:gd name="connsiteX3" fmla="*/ 0 w 4398710"/>
              <a:gd name="connsiteY3" fmla="*/ 382790 h 382790"/>
              <a:gd name="connsiteX0" fmla="*/ 459476 w 2696731"/>
              <a:gd name="connsiteY0" fmla="*/ 198867 h 687590"/>
              <a:gd name="connsiteX1" fmla="*/ 2630836 w 2696731"/>
              <a:gd name="connsiteY1" fmla="*/ 158116 h 687590"/>
              <a:gd name="connsiteX2" fmla="*/ 144809 w 2696731"/>
              <a:gd name="connsiteY2" fmla="*/ 5714 h 687590"/>
              <a:gd name="connsiteX3" fmla="*/ 2672932 w 2696731"/>
              <a:gd name="connsiteY3" fmla="*/ 687590 h 687590"/>
              <a:gd name="connsiteX0" fmla="*/ 487465 w 2700921"/>
              <a:gd name="connsiteY0" fmla="*/ 198867 h 687590"/>
              <a:gd name="connsiteX1" fmla="*/ 2658825 w 2700921"/>
              <a:gd name="connsiteY1" fmla="*/ 158116 h 687590"/>
              <a:gd name="connsiteX2" fmla="*/ 172798 w 2700921"/>
              <a:gd name="connsiteY2" fmla="*/ 5714 h 687590"/>
              <a:gd name="connsiteX3" fmla="*/ 2700921 w 2700921"/>
              <a:gd name="connsiteY3" fmla="*/ 687590 h 687590"/>
              <a:gd name="connsiteX0" fmla="*/ 492496 w 2705952"/>
              <a:gd name="connsiteY0" fmla="*/ 198867 h 687590"/>
              <a:gd name="connsiteX1" fmla="*/ 2663856 w 2705952"/>
              <a:gd name="connsiteY1" fmla="*/ 158116 h 687590"/>
              <a:gd name="connsiteX2" fmla="*/ 177829 w 2705952"/>
              <a:gd name="connsiteY2" fmla="*/ 5714 h 687590"/>
              <a:gd name="connsiteX3" fmla="*/ 2705952 w 2705952"/>
              <a:gd name="connsiteY3" fmla="*/ 687590 h 687590"/>
              <a:gd name="connsiteX0" fmla="*/ 492496 w 2705952"/>
              <a:gd name="connsiteY0" fmla="*/ 210220 h 698943"/>
              <a:gd name="connsiteX1" fmla="*/ 177829 w 2705952"/>
              <a:gd name="connsiteY1" fmla="*/ 17067 h 698943"/>
              <a:gd name="connsiteX2" fmla="*/ 2705952 w 2705952"/>
              <a:gd name="connsiteY2" fmla="*/ 698943 h 698943"/>
              <a:gd name="connsiteX0" fmla="*/ 0 w 2213456"/>
              <a:gd name="connsiteY0" fmla="*/ 0 h 488723"/>
              <a:gd name="connsiteX1" fmla="*/ 2213456 w 2213456"/>
              <a:gd name="connsiteY1" fmla="*/ 488723 h 488723"/>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2749 h 491472"/>
              <a:gd name="connsiteX1" fmla="*/ 1616381 w 2213456"/>
              <a:gd name="connsiteY1" fmla="*/ 79474 h 491472"/>
              <a:gd name="connsiteX2" fmla="*/ 2213456 w 2213456"/>
              <a:gd name="connsiteY2" fmla="*/ 491472 h 491472"/>
              <a:gd name="connsiteX0" fmla="*/ 0 w 2213456"/>
              <a:gd name="connsiteY0" fmla="*/ 0 h 488723"/>
              <a:gd name="connsiteX1" fmla="*/ 1616381 w 2213456"/>
              <a:gd name="connsiteY1" fmla="*/ 76725 h 488723"/>
              <a:gd name="connsiteX2" fmla="*/ 2213456 w 2213456"/>
              <a:gd name="connsiteY2" fmla="*/ 488723 h 488723"/>
              <a:gd name="connsiteX0" fmla="*/ 0 w 2213456"/>
              <a:gd name="connsiteY0" fmla="*/ 43298 h 532021"/>
              <a:gd name="connsiteX1" fmla="*/ 1616381 w 2213456"/>
              <a:gd name="connsiteY1" fmla="*/ 120023 h 532021"/>
              <a:gd name="connsiteX2" fmla="*/ 2213456 w 2213456"/>
              <a:gd name="connsiteY2" fmla="*/ 532021 h 532021"/>
              <a:gd name="connsiteX0" fmla="*/ 0 w 2213456"/>
              <a:gd name="connsiteY0" fmla="*/ 68673 h 557396"/>
              <a:gd name="connsiteX1" fmla="*/ 1616381 w 2213456"/>
              <a:gd name="connsiteY1" fmla="*/ 145398 h 557396"/>
              <a:gd name="connsiteX2" fmla="*/ 2213456 w 2213456"/>
              <a:gd name="connsiteY2" fmla="*/ 557396 h 557396"/>
              <a:gd name="connsiteX0" fmla="*/ 0 w 2255080"/>
              <a:gd name="connsiteY0" fmla="*/ 11179 h 499902"/>
              <a:gd name="connsiteX1" fmla="*/ 1616381 w 2255080"/>
              <a:gd name="connsiteY1" fmla="*/ 87904 h 499902"/>
              <a:gd name="connsiteX2" fmla="*/ 2255080 w 2255080"/>
              <a:gd name="connsiteY2" fmla="*/ 499902 h 499902"/>
              <a:gd name="connsiteX0" fmla="*/ 0 w 2417090"/>
              <a:gd name="connsiteY0" fmla="*/ 6550 h 234016"/>
              <a:gd name="connsiteX1" fmla="*/ 1616381 w 2417090"/>
              <a:gd name="connsiteY1" fmla="*/ 83275 h 234016"/>
              <a:gd name="connsiteX2" fmla="*/ 2417090 w 2417090"/>
              <a:gd name="connsiteY2" fmla="*/ 234016 h 234016"/>
              <a:gd name="connsiteX0" fmla="*/ 0 w 2417090"/>
              <a:gd name="connsiteY0" fmla="*/ 6550 h 275264"/>
              <a:gd name="connsiteX1" fmla="*/ 1616381 w 2417090"/>
              <a:gd name="connsiteY1" fmla="*/ 83275 h 275264"/>
              <a:gd name="connsiteX2" fmla="*/ 2417090 w 2417090"/>
              <a:gd name="connsiteY2" fmla="*/ 234016 h 275264"/>
              <a:gd name="connsiteX0" fmla="*/ 0 w 2417090"/>
              <a:gd name="connsiteY0" fmla="*/ 901 h 632450"/>
              <a:gd name="connsiteX1" fmla="*/ 1562378 w 2417090"/>
              <a:gd name="connsiteY1" fmla="*/ 629169 h 632450"/>
              <a:gd name="connsiteX2" fmla="*/ 2417090 w 2417090"/>
              <a:gd name="connsiteY2" fmla="*/ 228367 h 632450"/>
              <a:gd name="connsiteX0" fmla="*/ 0 w 2417090"/>
              <a:gd name="connsiteY0" fmla="*/ 843 h 629146"/>
              <a:gd name="connsiteX1" fmla="*/ 1562378 w 2417090"/>
              <a:gd name="connsiteY1" fmla="*/ 629111 h 629146"/>
              <a:gd name="connsiteX2" fmla="*/ 2417090 w 2417090"/>
              <a:gd name="connsiteY2" fmla="*/ 228309 h 629146"/>
              <a:gd name="connsiteX0" fmla="*/ 0 w 2822113"/>
              <a:gd name="connsiteY0" fmla="*/ 1039 h 528810"/>
              <a:gd name="connsiteX1" fmla="*/ 1967401 w 2822113"/>
              <a:gd name="connsiteY1" fmla="*/ 527707 h 528810"/>
              <a:gd name="connsiteX2" fmla="*/ 2822113 w 2822113"/>
              <a:gd name="connsiteY2" fmla="*/ 126905 h 528810"/>
              <a:gd name="connsiteX0" fmla="*/ 7 w 2822120"/>
              <a:gd name="connsiteY0" fmla="*/ 0 h 554205"/>
              <a:gd name="connsiteX1" fmla="*/ 1967408 w 2822120"/>
              <a:gd name="connsiteY1" fmla="*/ 526668 h 554205"/>
              <a:gd name="connsiteX2" fmla="*/ 2822120 w 2822120"/>
              <a:gd name="connsiteY2" fmla="*/ 125866 h 554205"/>
              <a:gd name="connsiteX0" fmla="*/ 0 w 2822113"/>
              <a:gd name="connsiteY0" fmla="*/ 0 h 125866"/>
              <a:gd name="connsiteX1" fmla="*/ 2822113 w 2822113"/>
              <a:gd name="connsiteY1" fmla="*/ 125866 h 125866"/>
              <a:gd name="connsiteX0" fmla="*/ 0 w 2822113"/>
              <a:gd name="connsiteY0" fmla="*/ 0 h 824210"/>
              <a:gd name="connsiteX1" fmla="*/ 1343327 w 2822113"/>
              <a:gd name="connsiteY1" fmla="*/ 824210 h 824210"/>
              <a:gd name="connsiteX2" fmla="*/ 2822113 w 2822113"/>
              <a:gd name="connsiteY2" fmla="*/ 125866 h 824210"/>
              <a:gd name="connsiteX0" fmla="*/ 0 w 2822113"/>
              <a:gd name="connsiteY0" fmla="*/ 0 h 125866"/>
              <a:gd name="connsiteX1" fmla="*/ 2822113 w 2822113"/>
              <a:gd name="connsiteY1" fmla="*/ 125866 h 125866"/>
              <a:gd name="connsiteX0" fmla="*/ 0 w 2822113"/>
              <a:gd name="connsiteY0" fmla="*/ 0 h 401804"/>
              <a:gd name="connsiteX1" fmla="*/ 2822113 w 2822113"/>
              <a:gd name="connsiteY1" fmla="*/ 125866 h 401804"/>
              <a:gd name="connsiteX0" fmla="*/ 115 w 2822228"/>
              <a:gd name="connsiteY0" fmla="*/ 0 h 645402"/>
              <a:gd name="connsiteX1" fmla="*/ 2822228 w 2822228"/>
              <a:gd name="connsiteY1" fmla="*/ 125866 h 645402"/>
              <a:gd name="connsiteX0" fmla="*/ 147 w 2388088"/>
              <a:gd name="connsiteY0" fmla="*/ 0 h 984871"/>
              <a:gd name="connsiteX1" fmla="*/ 2388088 w 2388088"/>
              <a:gd name="connsiteY1" fmla="*/ 662895 h 984871"/>
              <a:gd name="connsiteX0" fmla="*/ 0 w 2387941"/>
              <a:gd name="connsiteY0" fmla="*/ 0 h 856548"/>
              <a:gd name="connsiteX1" fmla="*/ 2387941 w 2387941"/>
              <a:gd name="connsiteY1" fmla="*/ 662895 h 856548"/>
              <a:gd name="connsiteX0" fmla="*/ 0 w 1309090"/>
              <a:gd name="connsiteY0" fmla="*/ 120876 h 347950"/>
              <a:gd name="connsiteX1" fmla="*/ 1309090 w 1309090"/>
              <a:gd name="connsiteY1" fmla="*/ 0 h 347950"/>
              <a:gd name="connsiteX0" fmla="*/ 0 w 1309090"/>
              <a:gd name="connsiteY0" fmla="*/ 346634 h 349618"/>
              <a:gd name="connsiteX1" fmla="*/ 1309090 w 1309090"/>
              <a:gd name="connsiteY1" fmla="*/ 225758 h 349618"/>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46995 h 346995"/>
              <a:gd name="connsiteX1" fmla="*/ 763086 w 1309090"/>
              <a:gd name="connsiteY1" fmla="*/ 220520 h 346995"/>
              <a:gd name="connsiteX2" fmla="*/ 1309090 w 1309090"/>
              <a:gd name="connsiteY2" fmla="*/ 226119 h 346995"/>
              <a:gd name="connsiteX0" fmla="*/ 0 w 1309090"/>
              <a:gd name="connsiteY0" fmla="*/ 397517 h 397517"/>
              <a:gd name="connsiteX1" fmla="*/ 763086 w 1309090"/>
              <a:gd name="connsiteY1" fmla="*/ 271042 h 397517"/>
              <a:gd name="connsiteX2" fmla="*/ 1309090 w 1309090"/>
              <a:gd name="connsiteY2" fmla="*/ 276641 h 397517"/>
              <a:gd name="connsiteX0" fmla="*/ 0 w 1309090"/>
              <a:gd name="connsiteY0" fmla="*/ 313877 h 313877"/>
              <a:gd name="connsiteX1" fmla="*/ 763086 w 1309090"/>
              <a:gd name="connsiteY1" fmla="*/ 187402 h 313877"/>
              <a:gd name="connsiteX2" fmla="*/ 1309090 w 1309090"/>
              <a:gd name="connsiteY2" fmla="*/ 193001 h 313877"/>
              <a:gd name="connsiteX0" fmla="*/ 0 w 798407"/>
              <a:gd name="connsiteY0" fmla="*/ 136448 h 494543"/>
              <a:gd name="connsiteX1" fmla="*/ 763086 w 798407"/>
              <a:gd name="connsiteY1" fmla="*/ 9973 h 494543"/>
              <a:gd name="connsiteX2" fmla="*/ 730194 w 798407"/>
              <a:gd name="connsiteY2" fmla="*/ 494543 h 494543"/>
              <a:gd name="connsiteX0" fmla="*/ 0 w 789653"/>
              <a:gd name="connsiteY0" fmla="*/ 130248 h 488343"/>
              <a:gd name="connsiteX1" fmla="*/ 763086 w 789653"/>
              <a:gd name="connsiteY1" fmla="*/ 3773 h 488343"/>
              <a:gd name="connsiteX2" fmla="*/ 730194 w 789653"/>
              <a:gd name="connsiteY2" fmla="*/ 488343 h 488343"/>
              <a:gd name="connsiteX0" fmla="*/ 0 w 730194"/>
              <a:gd name="connsiteY0" fmla="*/ 0 h 358095"/>
              <a:gd name="connsiteX1" fmla="*/ 730194 w 730194"/>
              <a:gd name="connsiteY1" fmla="*/ 358095 h 358095"/>
              <a:gd name="connsiteX0" fmla="*/ 0 w 730194"/>
              <a:gd name="connsiteY0" fmla="*/ 0 h 9752"/>
              <a:gd name="connsiteX1" fmla="*/ 730194 w 730194"/>
              <a:gd name="connsiteY1" fmla="*/ 9752 h 9752"/>
            </a:gdLst>
            <a:ahLst/>
            <a:cxnLst>
              <a:cxn ang="0">
                <a:pos x="connsiteX0" y="connsiteY0"/>
              </a:cxn>
              <a:cxn ang="0">
                <a:pos x="connsiteX1" y="connsiteY1"/>
              </a:cxn>
            </a:cxnLst>
            <a:rect l="l" t="t" r="r" b="b"/>
            <a:pathLst>
              <a:path w="730194" h="9752">
                <a:moveTo>
                  <a:pt x="0" y="0"/>
                </a:moveTo>
                <a:lnTo>
                  <a:pt x="730194" y="9752"/>
                </a:lnTo>
              </a:path>
            </a:pathLst>
          </a:custGeom>
          <a:noFill/>
          <a:ln w="38100">
            <a:solidFill>
              <a:srgbClr val="006228"/>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10" name="Freeform 109"/>
          <p:cNvSpPr/>
          <p:nvPr/>
        </p:nvSpPr>
        <p:spPr>
          <a:xfrm>
            <a:off x="4055536" y="6479764"/>
            <a:ext cx="3666789" cy="299880"/>
          </a:xfrm>
          <a:custGeom>
            <a:avLst/>
            <a:gdLst>
              <a:gd name="connsiteX0" fmla="*/ 0 w 224567"/>
              <a:gd name="connsiteY0" fmla="*/ 362857 h 362857"/>
              <a:gd name="connsiteX1" fmla="*/ 217714 w 224567"/>
              <a:gd name="connsiteY1" fmla="*/ 261257 h 362857"/>
              <a:gd name="connsiteX2" fmla="*/ 174171 w 224567"/>
              <a:gd name="connsiteY2" fmla="*/ 0 h 362857"/>
              <a:gd name="connsiteX3" fmla="*/ 174171 w 224567"/>
              <a:gd name="connsiteY3" fmla="*/ 0 h 362857"/>
              <a:gd name="connsiteX0" fmla="*/ 0 w 378959"/>
              <a:gd name="connsiteY0" fmla="*/ 363697 h 363697"/>
              <a:gd name="connsiteX1" fmla="*/ 217714 w 378959"/>
              <a:gd name="connsiteY1" fmla="*/ 262097 h 363697"/>
              <a:gd name="connsiteX2" fmla="*/ 174171 w 378959"/>
              <a:gd name="connsiteY2" fmla="*/ 840 h 363697"/>
              <a:gd name="connsiteX3" fmla="*/ 378959 w 378959"/>
              <a:gd name="connsiteY3" fmla="*/ 358027 h 363697"/>
              <a:gd name="connsiteX0" fmla="*/ 0 w 378959"/>
              <a:gd name="connsiteY0" fmla="*/ 101609 h 101609"/>
              <a:gd name="connsiteX1" fmla="*/ 217714 w 378959"/>
              <a:gd name="connsiteY1" fmla="*/ 9 h 101609"/>
              <a:gd name="connsiteX2" fmla="*/ 378959 w 378959"/>
              <a:gd name="connsiteY2" fmla="*/ 95939 h 101609"/>
              <a:gd name="connsiteX0" fmla="*/ 0 w 378959"/>
              <a:gd name="connsiteY0" fmla="*/ 192091 h 192091"/>
              <a:gd name="connsiteX1" fmla="*/ 151039 w 378959"/>
              <a:gd name="connsiteY1" fmla="*/ 3 h 192091"/>
              <a:gd name="connsiteX2" fmla="*/ 378959 w 378959"/>
              <a:gd name="connsiteY2" fmla="*/ 186421 h 192091"/>
              <a:gd name="connsiteX0" fmla="*/ 0 w 378959"/>
              <a:gd name="connsiteY0" fmla="*/ 192091 h 192091"/>
              <a:gd name="connsiteX1" fmla="*/ 151039 w 378959"/>
              <a:gd name="connsiteY1" fmla="*/ 3 h 192091"/>
              <a:gd name="connsiteX2" fmla="*/ 378959 w 378959"/>
              <a:gd name="connsiteY2" fmla="*/ 186421 h 192091"/>
              <a:gd name="connsiteX0" fmla="*/ 0 w 374196"/>
              <a:gd name="connsiteY0" fmla="*/ 163670 h 186575"/>
              <a:gd name="connsiteX1" fmla="*/ 146276 w 374196"/>
              <a:gd name="connsiteY1" fmla="*/ 157 h 186575"/>
              <a:gd name="connsiteX2" fmla="*/ 374196 w 374196"/>
              <a:gd name="connsiteY2" fmla="*/ 186575 h 186575"/>
              <a:gd name="connsiteX0" fmla="*/ 2988443 w 3330880"/>
              <a:gd name="connsiteY0" fmla="*/ 200322 h 880452"/>
              <a:gd name="connsiteX1" fmla="*/ 3134719 w 3330880"/>
              <a:gd name="connsiteY1" fmla="*/ 36809 h 880452"/>
              <a:gd name="connsiteX2" fmla="*/ 314 w 3330880"/>
              <a:gd name="connsiteY2" fmla="*/ 880452 h 880452"/>
              <a:gd name="connsiteX0" fmla="*/ 3003806 w 3004427"/>
              <a:gd name="connsiteY0" fmla="*/ 16480 h 696610"/>
              <a:gd name="connsiteX1" fmla="*/ 454507 w 3004427"/>
              <a:gd name="connsiteY1" fmla="*/ 424467 h 696610"/>
              <a:gd name="connsiteX2" fmla="*/ 15677 w 3004427"/>
              <a:gd name="connsiteY2" fmla="*/ 696610 h 696610"/>
              <a:gd name="connsiteX0" fmla="*/ 3001853 w 3077077"/>
              <a:gd name="connsiteY0" fmla="*/ 0 h 680130"/>
              <a:gd name="connsiteX1" fmla="*/ 2906605 w 3077077"/>
              <a:gd name="connsiteY1" fmla="*/ 293529 h 680130"/>
              <a:gd name="connsiteX2" fmla="*/ 452554 w 3077077"/>
              <a:gd name="connsiteY2" fmla="*/ 407987 h 680130"/>
              <a:gd name="connsiteX3" fmla="*/ 13724 w 3077077"/>
              <a:gd name="connsiteY3" fmla="*/ 680130 h 680130"/>
              <a:gd name="connsiteX0" fmla="*/ 3087578 w 3098695"/>
              <a:gd name="connsiteY0" fmla="*/ 0 h 889680"/>
              <a:gd name="connsiteX1" fmla="*/ 2906605 w 3098695"/>
              <a:gd name="connsiteY1" fmla="*/ 503079 h 889680"/>
              <a:gd name="connsiteX2" fmla="*/ 452554 w 3098695"/>
              <a:gd name="connsiteY2" fmla="*/ 617537 h 889680"/>
              <a:gd name="connsiteX3" fmla="*/ 13724 w 3098695"/>
              <a:gd name="connsiteY3" fmla="*/ 889680 h 889680"/>
              <a:gd name="connsiteX0" fmla="*/ 3087578 w 3340359"/>
              <a:gd name="connsiteY0" fmla="*/ 803 h 890483"/>
              <a:gd name="connsiteX1" fmla="*/ 2906605 w 3340359"/>
              <a:gd name="connsiteY1" fmla="*/ 503882 h 890483"/>
              <a:gd name="connsiteX2" fmla="*/ 452554 w 3340359"/>
              <a:gd name="connsiteY2" fmla="*/ 618340 h 890483"/>
              <a:gd name="connsiteX3" fmla="*/ 13724 w 3340359"/>
              <a:gd name="connsiteY3" fmla="*/ 890483 h 890483"/>
              <a:gd name="connsiteX0" fmla="*/ 2963753 w 3265034"/>
              <a:gd name="connsiteY0" fmla="*/ 1185 h 738465"/>
              <a:gd name="connsiteX1" fmla="*/ 2906605 w 3265034"/>
              <a:gd name="connsiteY1" fmla="*/ 351864 h 738465"/>
              <a:gd name="connsiteX2" fmla="*/ 452554 w 3265034"/>
              <a:gd name="connsiteY2" fmla="*/ 466322 h 738465"/>
              <a:gd name="connsiteX3" fmla="*/ 13724 w 3265034"/>
              <a:gd name="connsiteY3" fmla="*/ 738465 h 738465"/>
              <a:gd name="connsiteX0" fmla="*/ 2963753 w 3162253"/>
              <a:gd name="connsiteY0" fmla="*/ 0 h 737280"/>
              <a:gd name="connsiteX1" fmla="*/ 2906605 w 3162253"/>
              <a:gd name="connsiteY1" fmla="*/ 350679 h 737280"/>
              <a:gd name="connsiteX2" fmla="*/ 452554 w 3162253"/>
              <a:gd name="connsiteY2" fmla="*/ 465137 h 737280"/>
              <a:gd name="connsiteX3" fmla="*/ 13724 w 3162253"/>
              <a:gd name="connsiteY3" fmla="*/ 737280 h 737280"/>
              <a:gd name="connsiteX0" fmla="*/ 2950029 w 3148529"/>
              <a:gd name="connsiteY0" fmla="*/ 0 h 737280"/>
              <a:gd name="connsiteX1" fmla="*/ 2892881 w 3148529"/>
              <a:gd name="connsiteY1" fmla="*/ 350679 h 737280"/>
              <a:gd name="connsiteX2" fmla="*/ 438830 w 3148529"/>
              <a:gd name="connsiteY2" fmla="*/ 465137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50029 w 3148529"/>
              <a:gd name="connsiteY0" fmla="*/ 0 h 737280"/>
              <a:gd name="connsiteX1" fmla="*/ 2892881 w 3148529"/>
              <a:gd name="connsiteY1" fmla="*/ 350679 h 737280"/>
              <a:gd name="connsiteX2" fmla="*/ 1200830 w 3148529"/>
              <a:gd name="connsiteY2" fmla="*/ 436562 h 737280"/>
              <a:gd name="connsiteX3" fmla="*/ 0 w 3148529"/>
              <a:gd name="connsiteY3" fmla="*/ 737280 h 737280"/>
              <a:gd name="connsiteX0" fmla="*/ 2921454 w 3137000"/>
              <a:gd name="connsiteY0" fmla="*/ 0 h 756330"/>
              <a:gd name="connsiteX1" fmla="*/ 2892881 w 3137000"/>
              <a:gd name="connsiteY1" fmla="*/ 369729 h 756330"/>
              <a:gd name="connsiteX2" fmla="*/ 1200830 w 3137000"/>
              <a:gd name="connsiteY2" fmla="*/ 455612 h 756330"/>
              <a:gd name="connsiteX3" fmla="*/ 0 w 3137000"/>
              <a:gd name="connsiteY3" fmla="*/ 756330 h 756330"/>
              <a:gd name="connsiteX0" fmla="*/ 2921454 w 3143010"/>
              <a:gd name="connsiteY0" fmla="*/ 0 h 756330"/>
              <a:gd name="connsiteX1" fmla="*/ 2892881 w 3143010"/>
              <a:gd name="connsiteY1" fmla="*/ 369729 h 756330"/>
              <a:gd name="connsiteX2" fmla="*/ 1200830 w 3143010"/>
              <a:gd name="connsiteY2" fmla="*/ 455612 h 756330"/>
              <a:gd name="connsiteX3" fmla="*/ 0 w 3143010"/>
              <a:gd name="connsiteY3" fmla="*/ 756330 h 756330"/>
              <a:gd name="connsiteX0" fmla="*/ 2921454 w 3143010"/>
              <a:gd name="connsiteY0" fmla="*/ 344749 h 1101079"/>
              <a:gd name="connsiteX1" fmla="*/ 2892881 w 3143010"/>
              <a:gd name="connsiteY1" fmla="*/ 714478 h 1101079"/>
              <a:gd name="connsiteX2" fmla="*/ 810305 w 3143010"/>
              <a:gd name="connsiteY2" fmla="*/ 261 h 1101079"/>
              <a:gd name="connsiteX3" fmla="*/ 0 w 3143010"/>
              <a:gd name="connsiteY3" fmla="*/ 1101079 h 1101079"/>
              <a:gd name="connsiteX0" fmla="*/ 3978729 w 4200285"/>
              <a:gd name="connsiteY0" fmla="*/ 367210 h 741540"/>
              <a:gd name="connsiteX1" fmla="*/ 3950156 w 4200285"/>
              <a:gd name="connsiteY1" fmla="*/ 736939 h 741540"/>
              <a:gd name="connsiteX2" fmla="*/ 1867580 w 4200285"/>
              <a:gd name="connsiteY2" fmla="*/ 22722 h 741540"/>
              <a:gd name="connsiteX3" fmla="*/ 0 w 4200285"/>
              <a:gd name="connsiteY3" fmla="*/ 285340 h 741540"/>
              <a:gd name="connsiteX0" fmla="*/ 3978729 w 4200285"/>
              <a:gd name="connsiteY0" fmla="*/ 375654 h 749984"/>
              <a:gd name="connsiteX1" fmla="*/ 3950156 w 4200285"/>
              <a:gd name="connsiteY1" fmla="*/ 745383 h 749984"/>
              <a:gd name="connsiteX2" fmla="*/ 1867580 w 4200285"/>
              <a:gd name="connsiteY2" fmla="*/ 31166 h 749984"/>
              <a:gd name="connsiteX3" fmla="*/ 0 w 4200285"/>
              <a:gd name="connsiteY3" fmla="*/ 293784 h 749984"/>
              <a:gd name="connsiteX0" fmla="*/ 3978729 w 4082245"/>
              <a:gd name="connsiteY0" fmla="*/ 464845 h 465174"/>
              <a:gd name="connsiteX1" fmla="*/ 3683456 w 4082245"/>
              <a:gd name="connsiteY1" fmla="*/ 5899 h 465174"/>
              <a:gd name="connsiteX2" fmla="*/ 1867580 w 4082245"/>
              <a:gd name="connsiteY2" fmla="*/ 120357 h 465174"/>
              <a:gd name="connsiteX3" fmla="*/ 0 w 4082245"/>
              <a:gd name="connsiteY3" fmla="*/ 382975 h 465174"/>
              <a:gd name="connsiteX0" fmla="*/ 5540829 w 5556539"/>
              <a:gd name="connsiteY0" fmla="*/ 474277 h 474601"/>
              <a:gd name="connsiteX1" fmla="*/ 3683456 w 5556539"/>
              <a:gd name="connsiteY1" fmla="*/ 5806 h 474601"/>
              <a:gd name="connsiteX2" fmla="*/ 1867580 w 5556539"/>
              <a:gd name="connsiteY2" fmla="*/ 120264 h 474601"/>
              <a:gd name="connsiteX3" fmla="*/ 0 w 5556539"/>
              <a:gd name="connsiteY3" fmla="*/ 382882 h 474601"/>
              <a:gd name="connsiteX0" fmla="*/ 5540829 w 5562453"/>
              <a:gd name="connsiteY0" fmla="*/ 469008 h 469388"/>
              <a:gd name="connsiteX1" fmla="*/ 3683456 w 5562453"/>
              <a:gd name="connsiteY1" fmla="*/ 537 h 469388"/>
              <a:gd name="connsiteX2" fmla="*/ 0 w 5562453"/>
              <a:gd name="connsiteY2" fmla="*/ 377613 h 469388"/>
              <a:gd name="connsiteX0" fmla="*/ 5540829 w 5562453"/>
              <a:gd name="connsiteY0" fmla="*/ 474651 h 475031"/>
              <a:gd name="connsiteX1" fmla="*/ 3683456 w 5562453"/>
              <a:gd name="connsiteY1" fmla="*/ 6180 h 475031"/>
              <a:gd name="connsiteX2" fmla="*/ 0 w 5562453"/>
              <a:gd name="connsiteY2" fmla="*/ 383256 h 475031"/>
              <a:gd name="connsiteX0" fmla="*/ 5540829 w 5562453"/>
              <a:gd name="connsiteY0" fmla="*/ 470025 h 470405"/>
              <a:gd name="connsiteX1" fmla="*/ 3683456 w 5562453"/>
              <a:gd name="connsiteY1" fmla="*/ 1554 h 470405"/>
              <a:gd name="connsiteX2" fmla="*/ 0 w 5562453"/>
              <a:gd name="connsiteY2" fmla="*/ 378630 h 470405"/>
              <a:gd name="connsiteX0" fmla="*/ 5540829 w 5549943"/>
              <a:gd name="connsiteY0" fmla="*/ 470025 h 470405"/>
              <a:gd name="connsiteX1" fmla="*/ 1911806 w 5549943"/>
              <a:gd name="connsiteY1" fmla="*/ 1554 h 470405"/>
              <a:gd name="connsiteX2" fmla="*/ 0 w 5549943"/>
              <a:gd name="connsiteY2" fmla="*/ 378630 h 470405"/>
              <a:gd name="connsiteX0" fmla="*/ 5540829 w 5549943"/>
              <a:gd name="connsiteY0" fmla="*/ 470025 h 470397"/>
              <a:gd name="connsiteX1" fmla="*/ 1911806 w 5549943"/>
              <a:gd name="connsiteY1" fmla="*/ 1554 h 470397"/>
              <a:gd name="connsiteX2" fmla="*/ 0 w 5549943"/>
              <a:gd name="connsiteY2" fmla="*/ 378630 h 470397"/>
              <a:gd name="connsiteX0" fmla="*/ 4959804 w 4971064"/>
              <a:gd name="connsiteY0" fmla="*/ 441450 h 441845"/>
              <a:gd name="connsiteX1" fmla="*/ 1911806 w 4971064"/>
              <a:gd name="connsiteY1" fmla="*/ 1554 h 441845"/>
              <a:gd name="connsiteX2" fmla="*/ 0 w 4971064"/>
              <a:gd name="connsiteY2" fmla="*/ 378630 h 441845"/>
              <a:gd name="connsiteX0" fmla="*/ 4959804 w 4959847"/>
              <a:gd name="connsiteY0" fmla="*/ 441450 h 441450"/>
              <a:gd name="connsiteX1" fmla="*/ 1911806 w 4959847"/>
              <a:gd name="connsiteY1" fmla="*/ 1554 h 441450"/>
              <a:gd name="connsiteX2" fmla="*/ 0 w 4959847"/>
              <a:gd name="connsiteY2" fmla="*/ 378630 h 441450"/>
              <a:gd name="connsiteX0" fmla="*/ 4959804 w 4959804"/>
              <a:gd name="connsiteY0" fmla="*/ 447129 h 447129"/>
              <a:gd name="connsiteX1" fmla="*/ 4397833 w 4959804"/>
              <a:gd name="connsiteY1" fmla="*/ 159635 h 447129"/>
              <a:gd name="connsiteX2" fmla="*/ 1911806 w 4959804"/>
              <a:gd name="connsiteY2" fmla="*/ 7233 h 447129"/>
              <a:gd name="connsiteX3" fmla="*/ 0 w 4959804"/>
              <a:gd name="connsiteY3" fmla="*/ 384309 h 447129"/>
              <a:gd name="connsiteX0" fmla="*/ 5045430 w 5045430"/>
              <a:gd name="connsiteY0" fmla="*/ 184282 h 382719"/>
              <a:gd name="connsiteX1" fmla="*/ 4397833 w 5045430"/>
              <a:gd name="connsiteY1" fmla="*/ 158045 h 382719"/>
              <a:gd name="connsiteX2" fmla="*/ 1911806 w 5045430"/>
              <a:gd name="connsiteY2" fmla="*/ 5643 h 382719"/>
              <a:gd name="connsiteX3" fmla="*/ 0 w 5045430"/>
              <a:gd name="connsiteY3" fmla="*/ 382719 h 382719"/>
              <a:gd name="connsiteX0" fmla="*/ 5045430 w 5045430"/>
              <a:gd name="connsiteY0" fmla="*/ 200883 h 399320"/>
              <a:gd name="connsiteX1" fmla="*/ 4361136 w 5045430"/>
              <a:gd name="connsiteY1" fmla="*/ 29503 h 399320"/>
              <a:gd name="connsiteX2" fmla="*/ 1911806 w 5045430"/>
              <a:gd name="connsiteY2" fmla="*/ 22244 h 399320"/>
              <a:gd name="connsiteX3" fmla="*/ 0 w 5045430"/>
              <a:gd name="connsiteY3" fmla="*/ 399320 h 399320"/>
              <a:gd name="connsiteX0" fmla="*/ 1555546 w 4362589"/>
              <a:gd name="connsiteY0" fmla="*/ 2847004 h 2847004"/>
              <a:gd name="connsiteX1" fmla="*/ 4361136 w 4362589"/>
              <a:gd name="connsiteY1" fmla="*/ 206744 h 2847004"/>
              <a:gd name="connsiteX2" fmla="*/ 1911806 w 4362589"/>
              <a:gd name="connsiteY2" fmla="*/ 199485 h 2847004"/>
              <a:gd name="connsiteX3" fmla="*/ 0 w 4362589"/>
              <a:gd name="connsiteY3" fmla="*/ 576561 h 2847004"/>
              <a:gd name="connsiteX0" fmla="*/ 2267 w 3115199"/>
              <a:gd name="connsiteY0" fmla="*/ 2847004 h 2980127"/>
              <a:gd name="connsiteX1" fmla="*/ 2807857 w 3115199"/>
              <a:gd name="connsiteY1" fmla="*/ 206744 h 2980127"/>
              <a:gd name="connsiteX2" fmla="*/ 358527 w 3115199"/>
              <a:gd name="connsiteY2" fmla="*/ 199485 h 2980127"/>
              <a:gd name="connsiteX3" fmla="*/ 3092559 w 3115199"/>
              <a:gd name="connsiteY3" fmla="*/ 2980127 h 2980127"/>
              <a:gd name="connsiteX0" fmla="*/ 2267 w 3092559"/>
              <a:gd name="connsiteY0" fmla="*/ 2847004 h 2981323"/>
              <a:gd name="connsiteX1" fmla="*/ 2807857 w 3092559"/>
              <a:gd name="connsiteY1" fmla="*/ 206744 h 2981323"/>
              <a:gd name="connsiteX2" fmla="*/ 358527 w 3092559"/>
              <a:gd name="connsiteY2" fmla="*/ 199485 h 2981323"/>
              <a:gd name="connsiteX3" fmla="*/ 3092559 w 3092559"/>
              <a:gd name="connsiteY3" fmla="*/ 2980127 h 2981323"/>
              <a:gd name="connsiteX0" fmla="*/ 0 w 3090292"/>
              <a:gd name="connsiteY0" fmla="*/ 2647693 h 2782012"/>
              <a:gd name="connsiteX1" fmla="*/ 356260 w 3090292"/>
              <a:gd name="connsiteY1" fmla="*/ 174 h 2782012"/>
              <a:gd name="connsiteX2" fmla="*/ 3090292 w 3090292"/>
              <a:gd name="connsiteY2" fmla="*/ 2780816 h 2782012"/>
              <a:gd name="connsiteX0" fmla="*/ 0 w 3090292"/>
              <a:gd name="connsiteY0" fmla="*/ 0 h 133123"/>
              <a:gd name="connsiteX1" fmla="*/ 3090292 w 3090292"/>
              <a:gd name="connsiteY1" fmla="*/ 133123 h 133123"/>
              <a:gd name="connsiteX0" fmla="*/ 0 w 3090292"/>
              <a:gd name="connsiteY0" fmla="*/ 0 h 325985"/>
              <a:gd name="connsiteX1" fmla="*/ 2130666 w 3090292"/>
              <a:gd name="connsiteY1" fmla="*/ 325985 h 325985"/>
              <a:gd name="connsiteX2" fmla="*/ 3090292 w 3090292"/>
              <a:gd name="connsiteY2" fmla="*/ 133123 h 325985"/>
              <a:gd name="connsiteX0" fmla="*/ 0 w 3090292"/>
              <a:gd name="connsiteY0" fmla="*/ 0 h 338996"/>
              <a:gd name="connsiteX1" fmla="*/ 2130666 w 3090292"/>
              <a:gd name="connsiteY1" fmla="*/ 325985 h 338996"/>
              <a:gd name="connsiteX2" fmla="*/ 3090292 w 3090292"/>
              <a:gd name="connsiteY2" fmla="*/ 133123 h 338996"/>
              <a:gd name="connsiteX0" fmla="*/ 0 w 3090292"/>
              <a:gd name="connsiteY0" fmla="*/ 0 h 326001"/>
              <a:gd name="connsiteX1" fmla="*/ 2130666 w 3090292"/>
              <a:gd name="connsiteY1" fmla="*/ 325985 h 326001"/>
              <a:gd name="connsiteX2" fmla="*/ 3090292 w 3090292"/>
              <a:gd name="connsiteY2" fmla="*/ 133123 h 326001"/>
              <a:gd name="connsiteX0" fmla="*/ 0 w 3090292"/>
              <a:gd name="connsiteY0" fmla="*/ 0 h 299880"/>
              <a:gd name="connsiteX1" fmla="*/ 1987548 w 3090292"/>
              <a:gd name="connsiteY1" fmla="*/ 299859 h 299880"/>
              <a:gd name="connsiteX2" fmla="*/ 3090292 w 3090292"/>
              <a:gd name="connsiteY2" fmla="*/ 133123 h 299880"/>
            </a:gdLst>
            <a:ahLst/>
            <a:cxnLst>
              <a:cxn ang="0">
                <a:pos x="connsiteX0" y="connsiteY0"/>
              </a:cxn>
              <a:cxn ang="0">
                <a:pos x="connsiteX1" y="connsiteY1"/>
              </a:cxn>
              <a:cxn ang="0">
                <a:pos x="connsiteX2" y="connsiteY2"/>
              </a:cxn>
            </a:cxnLst>
            <a:rect l="l" t="t" r="r" b="b"/>
            <a:pathLst>
              <a:path w="3090292" h="299880">
                <a:moveTo>
                  <a:pt x="0" y="0"/>
                </a:moveTo>
                <a:cubicBezTo>
                  <a:pt x="449673" y="21576"/>
                  <a:pt x="1469120" y="297122"/>
                  <a:pt x="1987548" y="299859"/>
                </a:cubicBezTo>
                <a:cubicBezTo>
                  <a:pt x="2313815" y="301581"/>
                  <a:pt x="2770417" y="197410"/>
                  <a:pt x="3090292" y="133123"/>
                </a:cubicBezTo>
              </a:path>
            </a:pathLst>
          </a:custGeom>
          <a:noFill/>
          <a:ln w="38100">
            <a:solidFill>
              <a:schemeClr val="accent3">
                <a:lumMod val="50000"/>
              </a:schemeClr>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506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147638"/>
            <a:ext cx="9144000" cy="825500"/>
          </a:xfrm>
        </p:spPr>
        <p:txBody>
          <a:bodyPr/>
          <a:lstStyle/>
          <a:p>
            <a:pPr eaLnBrk="1" hangingPunct="1"/>
            <a:r>
              <a:rPr lang="en-US" sz="3600" b="1" dirty="0" smtClean="0"/>
              <a:t>8.3.1 beam </a:t>
            </a:r>
            <a:r>
              <a:rPr lang="en-US" sz="3600" b="1" dirty="0"/>
              <a:t>time </a:t>
            </a:r>
            <a:r>
              <a:rPr lang="en-US" sz="3600" b="1" dirty="0" smtClean="0"/>
              <a:t>distribution 2010</a:t>
            </a:r>
            <a:endParaRPr lang="en-US" sz="3600" b="1" dirty="0"/>
          </a:p>
        </p:txBody>
      </p:sp>
      <p:sp>
        <p:nvSpPr>
          <p:cNvPr id="46090" name="Text Box 20"/>
          <p:cNvSpPr txBox="1">
            <a:spLocks noChangeArrowheads="1"/>
          </p:cNvSpPr>
          <p:nvPr/>
        </p:nvSpPr>
        <p:spPr bwMode="auto">
          <a:xfrm>
            <a:off x="3849688" y="3005138"/>
            <a:ext cx="1058303" cy="461665"/>
          </a:xfrm>
          <a:prstGeom prst="rect">
            <a:avLst/>
          </a:prstGeom>
          <a:noFill/>
          <a:ln w="9525">
            <a:noFill/>
            <a:miter lim="800000"/>
            <a:headEnd/>
            <a:tailEnd/>
          </a:ln>
        </p:spPr>
        <p:txBody>
          <a:bodyPr wrap="none">
            <a:prstTxWarp prst="textNoShape">
              <a:avLst/>
            </a:prstTxWarp>
            <a:spAutoFit/>
          </a:bodyPr>
          <a:lstStyle/>
          <a:p>
            <a:r>
              <a:rPr lang="en-US" sz="2400" b="1" dirty="0" smtClean="0">
                <a:latin typeface="Arial" panose="020B0604020202020204" pitchFamily="34" charset="0"/>
              </a:rPr>
              <a:t>26.5%</a:t>
            </a:r>
            <a:endParaRPr lang="en-US" sz="2400" b="1" dirty="0">
              <a:latin typeface="Arial" panose="020B0604020202020204" pitchFamily="34" charset="0"/>
            </a:endParaRPr>
          </a:p>
        </p:txBody>
      </p:sp>
      <p:sp>
        <p:nvSpPr>
          <p:cNvPr id="31" name="Text Box 37"/>
          <p:cNvSpPr txBox="1">
            <a:spLocks noChangeArrowheads="1"/>
          </p:cNvSpPr>
          <p:nvPr/>
        </p:nvSpPr>
        <p:spPr bwMode="auto">
          <a:xfrm>
            <a:off x="6551060" y="4385681"/>
            <a:ext cx="2210862" cy="369332"/>
          </a:xfrm>
          <a:prstGeom prst="rect">
            <a:avLst/>
          </a:prstGeom>
          <a:noFill/>
          <a:ln w="9525">
            <a:noFill/>
            <a:miter lim="800000"/>
            <a:headEnd/>
            <a:tailEnd/>
          </a:ln>
        </p:spPr>
        <p:txBody>
          <a:bodyPr wrap="none">
            <a:prstTxWarp prst="textNoShape">
              <a:avLst/>
            </a:prstTxWarp>
            <a:spAutoFit/>
          </a:bodyPr>
          <a:lstStyle/>
          <a:p>
            <a:r>
              <a:rPr lang="en-US" b="1" dirty="0" smtClean="0">
                <a:latin typeface="Arial" panose="020B0604020202020204" pitchFamily="34" charset="0"/>
              </a:rPr>
              <a:t>Staff/Development</a:t>
            </a:r>
          </a:p>
        </p:txBody>
      </p:sp>
      <p:sp>
        <p:nvSpPr>
          <p:cNvPr id="32" name="Text Box 30"/>
          <p:cNvSpPr txBox="1">
            <a:spLocks noChangeArrowheads="1"/>
          </p:cNvSpPr>
          <p:nvPr/>
        </p:nvSpPr>
        <p:spPr bwMode="auto">
          <a:xfrm>
            <a:off x="3733800" y="5118100"/>
            <a:ext cx="630301" cy="461665"/>
          </a:xfrm>
          <a:prstGeom prst="rect">
            <a:avLst/>
          </a:prstGeom>
          <a:noFill/>
          <a:ln w="9525">
            <a:noFill/>
            <a:miter lim="800000"/>
            <a:headEnd/>
            <a:tailEnd/>
          </a:ln>
        </p:spPr>
        <p:txBody>
          <a:bodyPr wrap="none">
            <a:prstTxWarp prst="textNoShape">
              <a:avLst/>
            </a:prstTxWarp>
            <a:spAutoFit/>
          </a:bodyPr>
          <a:lstStyle/>
          <a:p>
            <a:r>
              <a:rPr lang="en-US" sz="2400" b="1" dirty="0">
                <a:latin typeface="Arial" panose="020B0604020202020204" pitchFamily="34" charset="0"/>
              </a:rPr>
              <a:t>9</a:t>
            </a:r>
            <a:r>
              <a:rPr lang="en-US" sz="2400" b="1" dirty="0" smtClean="0">
                <a:latin typeface="Arial" panose="020B0604020202020204" pitchFamily="34" charset="0"/>
              </a:rPr>
              <a:t>%</a:t>
            </a:r>
            <a:endParaRPr lang="en-US" sz="2400" b="1" dirty="0">
              <a:latin typeface="Arial" panose="020B0604020202020204" pitchFamily="34" charset="0"/>
            </a:endParaRPr>
          </a:p>
        </p:txBody>
      </p:sp>
      <p:graphicFrame>
        <p:nvGraphicFramePr>
          <p:cNvPr id="34" name="Chart Placeholder 33"/>
          <p:cNvGraphicFramePr>
            <a:graphicFrameLocks noGrp="1"/>
          </p:cNvGraphicFramePr>
          <p:nvPr>
            <p:ph type="chart" idx="1"/>
          </p:nvPr>
        </p:nvGraphicFramePr>
        <p:xfrm>
          <a:off x="431026" y="1600199"/>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35" name="Picture 41" descr="Link: Energy home page">
            <a:hlinkClick r:id="rId4"/>
          </p:cNvPr>
          <p:cNvPicPr>
            <a:picLocks noChangeAspect="1" noChangeArrowheads="1"/>
          </p:cNvPicPr>
          <p:nvPr/>
        </p:nvPicPr>
        <p:blipFill>
          <a:blip r:embed="rId5"/>
          <a:srcRect r="56502"/>
          <a:stretch>
            <a:fillRect/>
          </a:stretch>
        </p:blipFill>
        <p:spPr bwMode="auto">
          <a:xfrm>
            <a:off x="4743440" y="2646526"/>
            <a:ext cx="1494548" cy="520500"/>
          </a:xfrm>
          <a:prstGeom prst="rect">
            <a:avLst/>
          </a:prstGeom>
          <a:noFill/>
          <a:ln w="9525">
            <a:noFill/>
            <a:miter lim="800000"/>
            <a:headEnd/>
            <a:tailEnd/>
          </a:ln>
        </p:spPr>
      </p:pic>
      <p:sp>
        <p:nvSpPr>
          <p:cNvPr id="37" name="Text Box 37"/>
          <p:cNvSpPr txBox="1">
            <a:spLocks noChangeArrowheads="1"/>
          </p:cNvSpPr>
          <p:nvPr/>
        </p:nvSpPr>
        <p:spPr bwMode="auto">
          <a:xfrm>
            <a:off x="6025917" y="1811388"/>
            <a:ext cx="1606550" cy="641350"/>
          </a:xfrm>
          <a:prstGeom prst="rect">
            <a:avLst/>
          </a:prstGeom>
          <a:noFill/>
          <a:ln w="9525">
            <a:noFill/>
            <a:miter lim="800000"/>
            <a:headEnd/>
            <a:tailEnd/>
          </a:ln>
        </p:spPr>
        <p:txBody>
          <a:bodyPr wrap="none">
            <a:prstTxWarp prst="textNoShape">
              <a:avLst/>
            </a:prstTxWarp>
            <a:spAutoFit/>
          </a:bodyPr>
          <a:lstStyle/>
          <a:p>
            <a:r>
              <a:rPr lang="en-US" b="1" dirty="0">
                <a:latin typeface="Arial" panose="020B0604020202020204" pitchFamily="34" charset="0"/>
              </a:rPr>
              <a:t>General User</a:t>
            </a:r>
          </a:p>
          <a:p>
            <a:r>
              <a:rPr lang="en-US" b="1" dirty="0">
                <a:latin typeface="Arial" panose="020B0604020202020204" pitchFamily="34" charset="0"/>
              </a:rPr>
              <a:t> Program</a:t>
            </a:r>
          </a:p>
        </p:txBody>
      </p:sp>
      <p:sp>
        <p:nvSpPr>
          <p:cNvPr id="38" name="Text Box 22"/>
          <p:cNvSpPr txBox="1">
            <a:spLocks noChangeArrowheads="1"/>
          </p:cNvSpPr>
          <p:nvPr/>
        </p:nvSpPr>
        <p:spPr bwMode="auto">
          <a:xfrm>
            <a:off x="5666155" y="3238203"/>
            <a:ext cx="801823" cy="461665"/>
          </a:xfrm>
          <a:prstGeom prst="rect">
            <a:avLst/>
          </a:prstGeom>
          <a:noFill/>
          <a:ln w="9525">
            <a:noFill/>
            <a:miter lim="800000"/>
            <a:headEnd/>
            <a:tailEnd/>
          </a:ln>
        </p:spPr>
        <p:txBody>
          <a:bodyPr wrap="none">
            <a:prstTxWarp prst="textNoShape">
              <a:avLst/>
            </a:prstTxWarp>
            <a:spAutoFit/>
          </a:bodyPr>
          <a:lstStyle/>
          <a:p>
            <a:r>
              <a:rPr lang="en-US" sz="2400" b="1" dirty="0">
                <a:latin typeface="Arial" panose="020B0604020202020204" pitchFamily="34" charset="0"/>
              </a:rPr>
              <a:t>25%</a:t>
            </a:r>
          </a:p>
        </p:txBody>
      </p:sp>
      <p:sp>
        <p:nvSpPr>
          <p:cNvPr id="39" name="Text Box 21"/>
          <p:cNvSpPr txBox="1">
            <a:spLocks noChangeArrowheads="1"/>
          </p:cNvSpPr>
          <p:nvPr/>
        </p:nvSpPr>
        <p:spPr bwMode="auto">
          <a:xfrm>
            <a:off x="2890471" y="4201129"/>
            <a:ext cx="1058303" cy="461665"/>
          </a:xfrm>
          <a:prstGeom prst="rect">
            <a:avLst/>
          </a:prstGeom>
          <a:noFill/>
          <a:ln w="9525">
            <a:noFill/>
            <a:miter lim="800000"/>
            <a:headEnd/>
            <a:tailEnd/>
          </a:ln>
        </p:spPr>
        <p:txBody>
          <a:bodyPr wrap="none">
            <a:prstTxWarp prst="textNoShape">
              <a:avLst/>
            </a:prstTxWarp>
            <a:spAutoFit/>
          </a:bodyPr>
          <a:lstStyle/>
          <a:p>
            <a:r>
              <a:rPr lang="en-US" sz="2400" b="1" dirty="0" smtClean="0">
                <a:latin typeface="Arial" panose="020B0604020202020204" pitchFamily="34" charset="0"/>
              </a:rPr>
              <a:t>26.5%</a:t>
            </a:r>
            <a:endParaRPr lang="en-US" sz="2400" b="1" dirty="0">
              <a:latin typeface="Arial" panose="020B0604020202020204" pitchFamily="34" charset="0"/>
            </a:endParaRPr>
          </a:p>
        </p:txBody>
      </p:sp>
      <p:sp>
        <p:nvSpPr>
          <p:cNvPr id="40" name="Text Box 21"/>
          <p:cNvSpPr txBox="1">
            <a:spLocks noChangeArrowheads="1"/>
          </p:cNvSpPr>
          <p:nvPr/>
        </p:nvSpPr>
        <p:spPr bwMode="auto">
          <a:xfrm>
            <a:off x="4285876" y="5545567"/>
            <a:ext cx="1058303" cy="461665"/>
          </a:xfrm>
          <a:prstGeom prst="rect">
            <a:avLst/>
          </a:prstGeom>
          <a:noFill/>
          <a:ln w="9525">
            <a:noFill/>
            <a:miter lim="800000"/>
            <a:headEnd/>
            <a:tailEnd/>
          </a:ln>
        </p:spPr>
        <p:txBody>
          <a:bodyPr wrap="none">
            <a:prstTxWarp prst="textNoShape">
              <a:avLst/>
            </a:prstTxWarp>
            <a:spAutoFit/>
          </a:bodyPr>
          <a:lstStyle/>
          <a:p>
            <a:r>
              <a:rPr lang="en-US" sz="2400" b="1" dirty="0" smtClean="0">
                <a:latin typeface="Arial" panose="020B0604020202020204" pitchFamily="34" charset="0"/>
              </a:rPr>
              <a:t>26.5%</a:t>
            </a:r>
            <a:endParaRPr lang="en-US" sz="2400" b="1" dirty="0">
              <a:latin typeface="Arial" panose="020B0604020202020204" pitchFamily="34" charset="0"/>
            </a:endParaRPr>
          </a:p>
        </p:txBody>
      </p:sp>
      <p:pic>
        <p:nvPicPr>
          <p:cNvPr id="41" name="Picture 18" descr="ucbseal_110x110"/>
          <p:cNvPicPr>
            <a:picLocks noChangeAspect="1" noChangeArrowheads="1"/>
          </p:cNvPicPr>
          <p:nvPr/>
        </p:nvPicPr>
        <p:blipFill>
          <a:blip r:embed="rId6"/>
          <a:srcRect/>
          <a:stretch>
            <a:fillRect/>
          </a:stretch>
        </p:blipFill>
        <p:spPr bwMode="auto">
          <a:xfrm>
            <a:off x="2877378" y="3258154"/>
            <a:ext cx="939800" cy="942975"/>
          </a:xfrm>
          <a:prstGeom prst="rect">
            <a:avLst/>
          </a:prstGeom>
          <a:noFill/>
          <a:ln w="9525">
            <a:noFill/>
            <a:miter lim="800000"/>
            <a:headEnd/>
            <a:tailEnd/>
          </a:ln>
        </p:spPr>
      </p:pic>
      <p:sp>
        <p:nvSpPr>
          <p:cNvPr id="42" name="Text Box 19"/>
          <p:cNvSpPr txBox="1">
            <a:spLocks noChangeArrowheads="1"/>
          </p:cNvSpPr>
          <p:nvPr/>
        </p:nvSpPr>
        <p:spPr bwMode="auto">
          <a:xfrm>
            <a:off x="615561" y="3654558"/>
            <a:ext cx="2032000" cy="430887"/>
          </a:xfrm>
          <a:prstGeom prst="rect">
            <a:avLst/>
          </a:prstGeom>
          <a:noFill/>
          <a:ln w="9525">
            <a:noFill/>
            <a:miter lim="800000"/>
            <a:headEnd/>
            <a:tailEnd/>
          </a:ln>
        </p:spPr>
        <p:txBody>
          <a:bodyPr>
            <a:prstTxWarp prst="textNoShape">
              <a:avLst/>
            </a:prstTxWarp>
            <a:spAutoFit/>
          </a:bodyPr>
          <a:lstStyle/>
          <a:p>
            <a:pPr algn="ctr"/>
            <a:r>
              <a:rPr lang="en-US" sz="2200" b="1" dirty="0">
                <a:latin typeface="Arial" panose="020B0604020202020204" pitchFamily="34" charset="0"/>
                <a:cs typeface="Arial" panose="020B0604020202020204" pitchFamily="34" charset="0"/>
              </a:rPr>
              <a:t>UC</a:t>
            </a:r>
            <a:r>
              <a:rPr lang="en-US" sz="2200" b="1" dirty="0" smtClean="0">
                <a:latin typeface="Arial" panose="020B0604020202020204" pitchFamily="34" charset="0"/>
                <a:cs typeface="Arial" panose="020B0604020202020204" pitchFamily="34" charset="0"/>
              </a:rPr>
              <a:t> Berkeley</a:t>
            </a:r>
            <a:endParaRPr lang="en-US" sz="2200" b="1" dirty="0">
              <a:latin typeface="Arial" panose="020B0604020202020204" pitchFamily="34" charset="0"/>
              <a:cs typeface="Arial" panose="020B0604020202020204" pitchFamily="34" charset="0"/>
            </a:endParaRPr>
          </a:p>
        </p:txBody>
      </p:sp>
      <p:pic>
        <p:nvPicPr>
          <p:cNvPr id="43" name="Picture 3" descr="051107a"/>
          <p:cNvPicPr>
            <a:picLocks noChangeAspect="1" noChangeArrowheads="1"/>
          </p:cNvPicPr>
          <p:nvPr/>
        </p:nvPicPr>
        <p:blipFill>
          <a:blip r:embed="rId7"/>
          <a:srcRect/>
          <a:stretch>
            <a:fillRect/>
          </a:stretch>
        </p:blipFill>
        <p:spPr bwMode="auto">
          <a:xfrm>
            <a:off x="3951655" y="4680159"/>
            <a:ext cx="1714500" cy="998537"/>
          </a:xfrm>
          <a:prstGeom prst="rect">
            <a:avLst/>
          </a:prstGeom>
          <a:noFill/>
          <a:ln w="9525">
            <a:noFill/>
            <a:miter lim="800000"/>
            <a:headEnd/>
            <a:tailEnd/>
          </a:ln>
        </p:spPr>
      </p:pic>
      <p:pic>
        <p:nvPicPr>
          <p:cNvPr id="45" name="Picture 4" descr="The University of Texas M.D. Anderson Cancer Center Logo"/>
          <p:cNvPicPr>
            <a:picLocks noChangeAspect="1" noChangeArrowheads="1"/>
          </p:cNvPicPr>
          <p:nvPr/>
        </p:nvPicPr>
        <p:blipFill>
          <a:blip r:embed="rId8">
            <a:lum bright="-12000" contrast="25000"/>
          </a:blip>
          <a:srcRect/>
          <a:stretch>
            <a:fillRect/>
          </a:stretch>
        </p:blipFill>
        <p:spPr bwMode="auto">
          <a:xfrm rot="21546758">
            <a:off x="3369787" y="1244504"/>
            <a:ext cx="1238250" cy="465137"/>
          </a:xfrm>
          <a:prstGeom prst="rect">
            <a:avLst/>
          </a:prstGeom>
          <a:noFill/>
          <a:ln w="9525">
            <a:noFill/>
            <a:miter lim="800000"/>
            <a:headEnd/>
            <a:tailEnd/>
          </a:ln>
        </p:spPr>
      </p:pic>
      <p:sp>
        <p:nvSpPr>
          <p:cNvPr id="46" name="Text Box 24"/>
          <p:cNvSpPr txBox="1">
            <a:spLocks noChangeArrowheads="1"/>
          </p:cNvSpPr>
          <p:nvPr/>
        </p:nvSpPr>
        <p:spPr bwMode="auto">
          <a:xfrm>
            <a:off x="3326180" y="1902915"/>
            <a:ext cx="625475" cy="457200"/>
          </a:xfrm>
          <a:prstGeom prst="rect">
            <a:avLst/>
          </a:prstGeom>
          <a:noFill/>
          <a:ln w="9525">
            <a:noFill/>
            <a:miter lim="800000"/>
            <a:headEnd/>
            <a:tailEnd/>
          </a:ln>
        </p:spPr>
        <p:txBody>
          <a:bodyPr wrap="none">
            <a:prstTxWarp prst="textNoShape">
              <a:avLst/>
            </a:prstTxWarp>
            <a:spAutoFit/>
          </a:bodyPr>
          <a:lstStyle/>
          <a:p>
            <a:r>
              <a:rPr lang="en-US" sz="2400" b="1" dirty="0">
                <a:latin typeface="Arial" panose="020B0604020202020204" pitchFamily="34" charset="0"/>
              </a:rPr>
              <a:t>8%</a:t>
            </a:r>
          </a:p>
        </p:txBody>
      </p:sp>
      <p:grpSp>
        <p:nvGrpSpPr>
          <p:cNvPr id="48" name="Group 27"/>
          <p:cNvGrpSpPr>
            <a:grpSpLocks noChangeAspect="1"/>
          </p:cNvGrpSpPr>
          <p:nvPr/>
        </p:nvGrpSpPr>
        <p:grpSpPr bwMode="auto">
          <a:xfrm>
            <a:off x="3391794" y="2268500"/>
            <a:ext cx="705897" cy="688467"/>
            <a:chOff x="2030" y="2820"/>
            <a:chExt cx="428" cy="426"/>
          </a:xfrm>
        </p:grpSpPr>
        <p:sp>
          <p:nvSpPr>
            <p:cNvPr id="49" name="AutoShape 6"/>
            <p:cNvSpPr>
              <a:spLocks noChangeAspect="1" noChangeArrowheads="1"/>
            </p:cNvSpPr>
            <p:nvPr/>
          </p:nvSpPr>
          <p:spPr bwMode="auto">
            <a:xfrm>
              <a:off x="2030" y="2820"/>
              <a:ext cx="428" cy="426"/>
            </a:xfrm>
            <a:prstGeom prst="flowChartConnector">
              <a:avLst/>
            </a:prstGeom>
            <a:solidFill>
              <a:srgbClr val="0000FF">
                <a:alpha val="79999"/>
              </a:srgbClr>
            </a:solidFill>
            <a:ln w="9525">
              <a:noFill/>
              <a:round/>
              <a:headEnd/>
              <a:tailEnd/>
            </a:ln>
          </p:spPr>
          <p:txBody>
            <a:bodyPr wrap="none" anchor="ctr">
              <a:prstTxWarp prst="textNoShape">
                <a:avLst/>
              </a:prstTxWarp>
            </a:bodyPr>
            <a:lstStyle/>
            <a:p>
              <a:endParaRPr lang="en-US" dirty="0">
                <a:latin typeface="Arial" panose="020B0604020202020204" pitchFamily="34" charset="0"/>
              </a:endParaRPr>
            </a:p>
          </p:txBody>
        </p:sp>
        <p:sp>
          <p:nvSpPr>
            <p:cNvPr id="50" name="AutoShape 8"/>
            <p:cNvSpPr>
              <a:spLocks noChangeAspect="1" noChangeArrowheads="1"/>
            </p:cNvSpPr>
            <p:nvPr/>
          </p:nvSpPr>
          <p:spPr bwMode="auto">
            <a:xfrm>
              <a:off x="2215" y="2934"/>
              <a:ext cx="59" cy="59"/>
            </a:xfrm>
            <a:prstGeom prst="flowChartConnector">
              <a:avLst/>
            </a:prstGeom>
            <a:solidFill>
              <a:schemeClr val="bg1"/>
            </a:solidFill>
            <a:ln w="9525">
              <a:noFill/>
              <a:round/>
              <a:headEnd/>
              <a:tailEnd/>
            </a:ln>
          </p:spPr>
          <p:txBody>
            <a:bodyPr wrap="none" anchor="ctr">
              <a:prstTxWarp prst="textNoShape">
                <a:avLst/>
              </a:prstTxWarp>
            </a:bodyPr>
            <a:lstStyle/>
            <a:p>
              <a:endParaRPr lang="en-US" dirty="0">
                <a:latin typeface="Arial" panose="020B0604020202020204" pitchFamily="34" charset="0"/>
              </a:endParaRPr>
            </a:p>
          </p:txBody>
        </p:sp>
        <p:sp>
          <p:nvSpPr>
            <p:cNvPr id="51" name="AutoShape 9"/>
            <p:cNvSpPr>
              <a:spLocks noChangeAspect="1" noChangeArrowheads="1"/>
            </p:cNvSpPr>
            <p:nvPr/>
          </p:nvSpPr>
          <p:spPr bwMode="auto">
            <a:xfrm>
              <a:off x="2263" y="2977"/>
              <a:ext cx="114" cy="114"/>
            </a:xfrm>
            <a:prstGeom prst="flowChartConnector">
              <a:avLst/>
            </a:prstGeom>
            <a:solidFill>
              <a:schemeClr val="bg1"/>
            </a:solidFill>
            <a:ln w="9525">
              <a:noFill/>
              <a:round/>
              <a:headEnd/>
              <a:tailEnd/>
            </a:ln>
          </p:spPr>
          <p:txBody>
            <a:bodyPr wrap="none" anchor="ctr">
              <a:prstTxWarp prst="textNoShape">
                <a:avLst/>
              </a:prstTxWarp>
            </a:bodyPr>
            <a:lstStyle/>
            <a:p>
              <a:endParaRPr lang="en-US" dirty="0">
                <a:latin typeface="Arial" panose="020B0604020202020204" pitchFamily="34" charset="0"/>
              </a:endParaRPr>
            </a:p>
          </p:txBody>
        </p:sp>
        <p:sp>
          <p:nvSpPr>
            <p:cNvPr id="52" name="AutoShape 10"/>
            <p:cNvSpPr>
              <a:spLocks noChangeAspect="1" noChangeArrowheads="1"/>
            </p:cNvSpPr>
            <p:nvPr/>
          </p:nvSpPr>
          <p:spPr bwMode="auto">
            <a:xfrm>
              <a:off x="2215" y="3152"/>
              <a:ext cx="59" cy="59"/>
            </a:xfrm>
            <a:prstGeom prst="flowChartConnector">
              <a:avLst/>
            </a:prstGeom>
            <a:solidFill>
              <a:schemeClr val="bg1"/>
            </a:solidFill>
            <a:ln w="9525">
              <a:noFill/>
              <a:round/>
              <a:headEnd/>
              <a:tailEnd/>
            </a:ln>
          </p:spPr>
          <p:txBody>
            <a:bodyPr wrap="none" anchor="ctr">
              <a:prstTxWarp prst="textNoShape">
                <a:avLst/>
              </a:prstTxWarp>
            </a:bodyPr>
            <a:lstStyle/>
            <a:p>
              <a:endParaRPr lang="en-US" dirty="0">
                <a:latin typeface="Arial" panose="020B0604020202020204" pitchFamily="34" charset="0"/>
              </a:endParaRPr>
            </a:p>
          </p:txBody>
        </p:sp>
        <p:sp>
          <p:nvSpPr>
            <p:cNvPr id="53" name="AutoShape 11"/>
            <p:cNvSpPr>
              <a:spLocks noChangeAspect="1" noChangeArrowheads="1"/>
            </p:cNvSpPr>
            <p:nvPr/>
          </p:nvSpPr>
          <p:spPr bwMode="auto">
            <a:xfrm>
              <a:off x="2215" y="3078"/>
              <a:ext cx="59" cy="59"/>
            </a:xfrm>
            <a:prstGeom prst="flowChartConnector">
              <a:avLst/>
            </a:prstGeom>
            <a:solidFill>
              <a:schemeClr val="bg1"/>
            </a:solidFill>
            <a:ln w="9525">
              <a:noFill/>
              <a:round/>
              <a:headEnd/>
              <a:tailEnd/>
            </a:ln>
          </p:spPr>
          <p:txBody>
            <a:bodyPr wrap="none" anchor="ctr">
              <a:prstTxWarp prst="textNoShape">
                <a:avLst/>
              </a:prstTxWarp>
            </a:bodyPr>
            <a:lstStyle/>
            <a:p>
              <a:endParaRPr lang="en-US" dirty="0">
                <a:latin typeface="Arial" panose="020B0604020202020204" pitchFamily="34" charset="0"/>
              </a:endParaRPr>
            </a:p>
          </p:txBody>
        </p:sp>
        <p:sp>
          <p:nvSpPr>
            <p:cNvPr id="54" name="Line 12"/>
            <p:cNvSpPr>
              <a:spLocks noChangeAspect="1" noChangeShapeType="1"/>
            </p:cNvSpPr>
            <p:nvPr/>
          </p:nvSpPr>
          <p:spPr bwMode="auto">
            <a:xfrm>
              <a:off x="2248" y="2968"/>
              <a:ext cx="54" cy="44"/>
            </a:xfrm>
            <a:prstGeom prst="line">
              <a:avLst/>
            </a:prstGeom>
            <a:noFill/>
            <a:ln w="38100">
              <a:solidFill>
                <a:schemeClr val="bg1"/>
              </a:solidFill>
              <a:round/>
              <a:headEnd/>
              <a:tailEnd/>
            </a:ln>
          </p:spPr>
          <p:txBody>
            <a:bodyPr>
              <a:prstTxWarp prst="textNoShape">
                <a:avLst/>
              </a:prstTxWarp>
            </a:bodyPr>
            <a:lstStyle/>
            <a:p>
              <a:endParaRPr lang="en-US" dirty="0">
                <a:latin typeface="Arial" panose="020B0604020202020204" pitchFamily="34" charset="0"/>
              </a:endParaRPr>
            </a:p>
          </p:txBody>
        </p:sp>
        <p:sp>
          <p:nvSpPr>
            <p:cNvPr id="55" name="Line 13"/>
            <p:cNvSpPr>
              <a:spLocks noChangeAspect="1" noChangeShapeType="1"/>
            </p:cNvSpPr>
            <p:nvPr/>
          </p:nvSpPr>
          <p:spPr bwMode="auto">
            <a:xfrm flipV="1">
              <a:off x="2242" y="3036"/>
              <a:ext cx="69" cy="72"/>
            </a:xfrm>
            <a:prstGeom prst="line">
              <a:avLst/>
            </a:prstGeom>
            <a:noFill/>
            <a:ln w="38100">
              <a:solidFill>
                <a:schemeClr val="bg1"/>
              </a:solidFill>
              <a:round/>
              <a:headEnd/>
              <a:tailEnd/>
            </a:ln>
          </p:spPr>
          <p:txBody>
            <a:bodyPr>
              <a:prstTxWarp prst="textNoShape">
                <a:avLst/>
              </a:prstTxWarp>
            </a:bodyPr>
            <a:lstStyle/>
            <a:p>
              <a:endParaRPr lang="en-US" dirty="0">
                <a:latin typeface="Arial" panose="020B0604020202020204" pitchFamily="34" charset="0"/>
              </a:endParaRPr>
            </a:p>
          </p:txBody>
        </p:sp>
        <p:sp>
          <p:nvSpPr>
            <p:cNvPr id="56" name="Line 14"/>
            <p:cNvSpPr>
              <a:spLocks noChangeAspect="1" noChangeShapeType="1"/>
            </p:cNvSpPr>
            <p:nvPr/>
          </p:nvSpPr>
          <p:spPr bwMode="auto">
            <a:xfrm flipH="1" flipV="1">
              <a:off x="2244" y="3104"/>
              <a:ext cx="0" cy="80"/>
            </a:xfrm>
            <a:prstGeom prst="line">
              <a:avLst/>
            </a:prstGeom>
            <a:noFill/>
            <a:ln w="38100">
              <a:solidFill>
                <a:schemeClr val="bg1"/>
              </a:solidFill>
              <a:round/>
              <a:headEnd/>
              <a:tailEnd/>
            </a:ln>
          </p:spPr>
          <p:txBody>
            <a:bodyPr>
              <a:prstTxWarp prst="textNoShape">
                <a:avLst/>
              </a:prstTxWarp>
            </a:bodyPr>
            <a:lstStyle/>
            <a:p>
              <a:endParaRPr lang="en-US" dirty="0">
                <a:latin typeface="Arial" panose="020B0604020202020204" pitchFamily="34" charset="0"/>
              </a:endParaRPr>
            </a:p>
          </p:txBody>
        </p:sp>
      </p:grpSp>
      <p:sp>
        <p:nvSpPr>
          <p:cNvPr id="57" name="Text Box 30"/>
          <p:cNvSpPr txBox="1">
            <a:spLocks noChangeArrowheads="1"/>
          </p:cNvSpPr>
          <p:nvPr/>
        </p:nvSpPr>
        <p:spPr bwMode="auto">
          <a:xfrm>
            <a:off x="3986090" y="1889821"/>
            <a:ext cx="625475" cy="457200"/>
          </a:xfrm>
          <a:prstGeom prst="rect">
            <a:avLst/>
          </a:prstGeom>
          <a:noFill/>
          <a:ln w="9525">
            <a:noFill/>
            <a:miter lim="800000"/>
            <a:headEnd/>
            <a:tailEnd/>
          </a:ln>
        </p:spPr>
        <p:txBody>
          <a:bodyPr wrap="none">
            <a:prstTxWarp prst="textNoShape">
              <a:avLst/>
            </a:prstTxWarp>
            <a:spAutoFit/>
          </a:bodyPr>
          <a:lstStyle/>
          <a:p>
            <a:r>
              <a:rPr lang="en-US" sz="2400" b="1" dirty="0">
                <a:latin typeface="Arial" panose="020B0604020202020204" pitchFamily="34" charset="0"/>
              </a:rPr>
              <a:t>5%</a:t>
            </a:r>
          </a:p>
        </p:txBody>
      </p:sp>
      <p:sp>
        <p:nvSpPr>
          <p:cNvPr id="58" name="Text Box 24"/>
          <p:cNvSpPr txBox="1">
            <a:spLocks noChangeArrowheads="1"/>
          </p:cNvSpPr>
          <p:nvPr/>
        </p:nvSpPr>
        <p:spPr bwMode="auto">
          <a:xfrm>
            <a:off x="5831204" y="3970630"/>
            <a:ext cx="630301" cy="461665"/>
          </a:xfrm>
          <a:prstGeom prst="rect">
            <a:avLst/>
          </a:prstGeom>
          <a:noFill/>
          <a:ln w="9525">
            <a:noFill/>
            <a:miter lim="800000"/>
            <a:headEnd/>
            <a:tailEnd/>
          </a:ln>
        </p:spPr>
        <p:txBody>
          <a:bodyPr wrap="none">
            <a:prstTxWarp prst="textNoShape">
              <a:avLst/>
            </a:prstTxWarp>
            <a:spAutoFit/>
          </a:bodyPr>
          <a:lstStyle/>
          <a:p>
            <a:r>
              <a:rPr lang="en-US" sz="2400" b="1" dirty="0" smtClean="0">
                <a:latin typeface="Arial" panose="020B0604020202020204" pitchFamily="34" charset="0"/>
              </a:rPr>
              <a:t>9%</a:t>
            </a:r>
            <a:endParaRPr lang="en-US" sz="2400" b="1" dirty="0">
              <a:latin typeface="Arial" panose="020B0604020202020204" pitchFamily="34" charset="0"/>
            </a:endParaRPr>
          </a:p>
        </p:txBody>
      </p:sp>
      <p:sp>
        <p:nvSpPr>
          <p:cNvPr id="60" name="Text Box 37"/>
          <p:cNvSpPr txBox="1">
            <a:spLocks noChangeArrowheads="1"/>
          </p:cNvSpPr>
          <p:nvPr/>
        </p:nvSpPr>
        <p:spPr bwMode="auto">
          <a:xfrm>
            <a:off x="2025398" y="1674377"/>
            <a:ext cx="1503938" cy="430887"/>
          </a:xfrm>
          <a:prstGeom prst="rect">
            <a:avLst/>
          </a:prstGeom>
          <a:noFill/>
          <a:ln w="9525">
            <a:noFill/>
            <a:miter lim="800000"/>
            <a:headEnd/>
            <a:tailEnd/>
          </a:ln>
        </p:spPr>
        <p:txBody>
          <a:bodyPr wrap="none">
            <a:prstTxWarp prst="textNoShape">
              <a:avLst/>
            </a:prstTxWarp>
            <a:spAutoFit/>
          </a:bodyPr>
          <a:lstStyle/>
          <a:p>
            <a:r>
              <a:rPr lang="en-US" sz="2200" b="1" dirty="0" err="1" smtClean="0">
                <a:latin typeface="Arial" panose="020B0604020202020204" pitchFamily="34" charset="0"/>
              </a:rPr>
              <a:t>Plexxikon</a:t>
            </a:r>
            <a:endParaRPr lang="en-US" sz="2200" b="1" dirty="0" smtClean="0">
              <a:latin typeface="Arial" panose="020B0604020202020204" pitchFamily="34" charset="0"/>
            </a:endParaRPr>
          </a:p>
        </p:txBody>
      </p:sp>
    </p:spTree>
    <p:extLst>
      <p:ext uri="{BB962C8B-B14F-4D97-AF65-F5344CB8AC3E}">
        <p14:creationId xmlns:p14="http://schemas.microsoft.com/office/powerpoint/2010/main" val="15121768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5335"/>
            <a:ext cx="7772400" cy="1481137"/>
          </a:xfrm>
        </p:spPr>
        <p:txBody>
          <a:bodyPr/>
          <a:lstStyle/>
          <a:p>
            <a:r>
              <a:rPr lang="en-US" sz="4800" b="1" dirty="0" smtClean="0"/>
              <a:t>Grand Challenges in Structural Biology</a:t>
            </a:r>
            <a:endParaRPr lang="en-US" sz="4800" b="1" dirty="0"/>
          </a:p>
        </p:txBody>
      </p:sp>
      <p:sp>
        <p:nvSpPr>
          <p:cNvPr id="3" name="TextBox 2"/>
          <p:cNvSpPr txBox="1"/>
          <p:nvPr/>
        </p:nvSpPr>
        <p:spPr>
          <a:xfrm>
            <a:off x="3143250" y="2242640"/>
            <a:ext cx="6457950" cy="3616375"/>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rgbClr val="FFFFFF">
                    <a:lumMod val="65000"/>
                  </a:srgbClr>
                </a:solidFill>
              </a:rPr>
              <a:t>Phase Problem</a:t>
            </a:r>
            <a:endParaRPr lang="en-US" sz="4400" dirty="0" smtClean="0">
              <a:solidFill>
                <a:srgbClr val="FFFFFF">
                  <a:lumMod val="65000"/>
                </a:srgbClr>
              </a:solidFill>
            </a:endParaRPr>
          </a:p>
          <a:p>
            <a:pPr>
              <a:spcAft>
                <a:spcPts val="600"/>
              </a:spcAft>
            </a:pPr>
            <a:r>
              <a:rPr lang="en-US" sz="2400" dirty="0" smtClean="0">
                <a:solidFill>
                  <a:srgbClr val="FFFFFF">
                    <a:lumMod val="65000"/>
                  </a:srgbClr>
                </a:solidFill>
              </a:rPr>
              <a:t>	detector calibration</a:t>
            </a:r>
            <a:endParaRPr lang="en-US" sz="2400" dirty="0">
              <a:solidFill>
                <a:srgbClr val="FFFFFF">
                  <a:lumMod val="65000"/>
                </a:srgbClr>
              </a:solidFill>
            </a:endParaRPr>
          </a:p>
          <a:p>
            <a:pPr marL="285750" indent="-285750">
              <a:spcAft>
                <a:spcPts val="600"/>
              </a:spcAft>
              <a:buFont typeface="Wingdings" panose="05000000000000000000" pitchFamily="2" charset="2"/>
              <a:buChar char="§"/>
            </a:pPr>
            <a:r>
              <a:rPr lang="en-US" sz="4400" dirty="0" smtClean="0">
                <a:solidFill>
                  <a:srgbClr val="FFFFFF">
                    <a:lumMod val="65000"/>
                  </a:srgbClr>
                </a:solidFill>
              </a:rPr>
              <a:t>Amplitude Problem</a:t>
            </a:r>
          </a:p>
          <a:p>
            <a:pPr lvl="2">
              <a:spcAft>
                <a:spcPts val="600"/>
              </a:spcAft>
            </a:pPr>
            <a:r>
              <a:rPr lang="en-US" sz="2400" dirty="0" smtClean="0">
                <a:solidFill>
                  <a:srgbClr val="FFFFFF">
                    <a:lumMod val="65000"/>
                  </a:srgbClr>
                </a:solidFill>
              </a:rPr>
              <a:t>disorder</a:t>
            </a:r>
          </a:p>
          <a:p>
            <a:pPr marL="285750" indent="-285750">
              <a:spcAft>
                <a:spcPts val="600"/>
              </a:spcAft>
              <a:buFont typeface="Wingdings" panose="05000000000000000000" pitchFamily="2" charset="2"/>
              <a:buChar char="§"/>
            </a:pPr>
            <a:r>
              <a:rPr lang="en-US" sz="4400" dirty="0" smtClean="0">
                <a:solidFill>
                  <a:srgbClr val="008000"/>
                </a:solidFill>
              </a:rPr>
              <a:t>R-factor Gap</a:t>
            </a:r>
          </a:p>
          <a:p>
            <a:pPr lvl="2">
              <a:spcAft>
                <a:spcPts val="600"/>
              </a:spcAft>
            </a:pPr>
            <a:r>
              <a:rPr lang="en-US" sz="2400" dirty="0" smtClean="0">
                <a:solidFill>
                  <a:srgbClr val="000000"/>
                </a:solidFill>
              </a:rPr>
              <a:t>Limited representation</a:t>
            </a:r>
            <a:endParaRPr lang="en-US" sz="2400" dirty="0">
              <a:solidFill>
                <a:srgbClr val="000000"/>
              </a:solidFill>
            </a:endParaRPr>
          </a:p>
        </p:txBody>
      </p:sp>
      <p:pic>
        <p:nvPicPr>
          <p:cNvPr id="164866" name="Picture 2" descr="When you earnestly believe you can compensate for a lack of skill by doubling your efforts, there's no end to what you can't do."/>
          <p:cNvPicPr>
            <a:picLocks noChangeAspect="1" noChangeArrowheads="1"/>
          </p:cNvPicPr>
          <p:nvPr/>
        </p:nvPicPr>
        <p:blipFill rotWithShape="1">
          <a:blip r:embed="rId2">
            <a:extLst>
              <a:ext uri="{28A0092B-C50C-407E-A947-70E740481C1C}">
                <a14:useLocalDpi xmlns:a14="http://schemas.microsoft.com/office/drawing/2010/main" val="0"/>
              </a:ext>
            </a:extLst>
          </a:blip>
          <a:srcRect l="30859" t="6989" r="30242" b="26437"/>
          <a:stretch/>
        </p:blipFill>
        <p:spPr bwMode="auto">
          <a:xfrm>
            <a:off x="381001" y="2585540"/>
            <a:ext cx="2286000" cy="275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1791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887538" y="2852738"/>
            <a:ext cx="3981449" cy="2387600"/>
            <a:chOff x="1887538" y="2852738"/>
            <a:chExt cx="3981449" cy="2387600"/>
          </a:xfrm>
        </p:grpSpPr>
        <p:pic>
          <p:nvPicPr>
            <p:cNvPr id="9223"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50" y="2852738"/>
              <a:ext cx="239553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Line 6"/>
            <p:cNvSpPr>
              <a:spLocks noChangeShapeType="1"/>
            </p:cNvSpPr>
            <p:nvPr/>
          </p:nvSpPr>
          <p:spPr bwMode="auto">
            <a:xfrm>
              <a:off x="1887538" y="4014788"/>
              <a:ext cx="1562100"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cs typeface="Arial" charset="0"/>
              </a:endParaRPr>
            </a:p>
          </p:txBody>
        </p:sp>
        <p:sp>
          <p:nvSpPr>
            <p:cNvPr id="9230" name="Text Box 7"/>
            <p:cNvSpPr txBox="1">
              <a:spLocks noChangeArrowheads="1"/>
            </p:cNvSpPr>
            <p:nvPr/>
          </p:nvSpPr>
          <p:spPr bwMode="auto">
            <a:xfrm>
              <a:off x="1952626" y="3830638"/>
              <a:ext cx="116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prstClr val="white"/>
                  </a:solidFill>
                  <a:cs typeface="Arial" charset="0"/>
                </a:rPr>
                <a:t>MLFSOM</a:t>
              </a:r>
            </a:p>
          </p:txBody>
        </p:sp>
      </p:grpSp>
      <p:grpSp>
        <p:nvGrpSpPr>
          <p:cNvPr id="2" name="Group 1"/>
          <p:cNvGrpSpPr/>
          <p:nvPr/>
        </p:nvGrpSpPr>
        <p:grpSpPr>
          <a:xfrm>
            <a:off x="5868988" y="3246438"/>
            <a:ext cx="3275012" cy="1569660"/>
            <a:chOff x="5868988" y="3246438"/>
            <a:chExt cx="3275012" cy="1569660"/>
          </a:xfrm>
        </p:grpSpPr>
        <p:grpSp>
          <p:nvGrpSpPr>
            <p:cNvPr id="9225" name="Group 8"/>
            <p:cNvGrpSpPr>
              <a:grpSpLocks/>
            </p:cNvGrpSpPr>
            <p:nvPr/>
          </p:nvGrpSpPr>
          <p:grpSpPr bwMode="auto">
            <a:xfrm>
              <a:off x="5868988" y="3830638"/>
              <a:ext cx="1419225" cy="366713"/>
              <a:chOff x="2414" y="3258"/>
              <a:chExt cx="1347" cy="231"/>
            </a:xfrm>
          </p:grpSpPr>
          <p:sp>
            <p:nvSpPr>
              <p:cNvPr id="9227"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cs typeface="Arial" charset="0"/>
                </a:endParaRPr>
              </a:p>
            </p:txBody>
          </p:sp>
          <p:sp>
            <p:nvSpPr>
              <p:cNvPr id="9228"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prstClr val="white"/>
                    </a:solidFill>
                    <a:latin typeface="Comic Sans MS" pitchFamily="66" charset="0"/>
                    <a:cs typeface="Arial" charset="0"/>
                  </a:rPr>
                  <a:t>Elves</a:t>
                </a:r>
              </a:p>
            </p:txBody>
          </p:sp>
        </p:grpSp>
        <p:sp>
          <p:nvSpPr>
            <p:cNvPr id="9226" name="Text Box 11"/>
            <p:cNvSpPr txBox="1">
              <a:spLocks noChangeArrowheads="1"/>
            </p:cNvSpPr>
            <p:nvPr/>
          </p:nvSpPr>
          <p:spPr bwMode="auto">
            <a:xfrm>
              <a:off x="7340600" y="3246438"/>
              <a:ext cx="1803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2400" dirty="0" err="1">
                  <a:solidFill>
                    <a:prstClr val="black"/>
                  </a:solidFill>
                  <a:cs typeface="Arial" charset="0"/>
                </a:rPr>
                <a:t>R</a:t>
              </a:r>
              <a:r>
                <a:rPr lang="en-US" altLang="en-US" sz="2400" baseline="-25000" dirty="0" err="1">
                  <a:solidFill>
                    <a:prstClr val="black"/>
                  </a:solidFill>
                  <a:cs typeface="Arial" charset="0"/>
                </a:rPr>
                <a:t>merge</a:t>
              </a:r>
              <a:r>
                <a:rPr lang="en-US" altLang="en-US" sz="2400" dirty="0">
                  <a:solidFill>
                    <a:prstClr val="black"/>
                  </a:solidFill>
                  <a:cs typeface="Arial" charset="0"/>
                </a:rPr>
                <a:t> = 6%</a:t>
              </a:r>
            </a:p>
            <a:p>
              <a:pPr eaLnBrk="1" fontAlgn="base" hangingPunct="1">
                <a:spcBef>
                  <a:spcPct val="50000"/>
                </a:spcBef>
                <a:spcAft>
                  <a:spcPct val="0"/>
                </a:spcAft>
              </a:pPr>
              <a:r>
                <a:rPr lang="en-US" altLang="en-US" sz="2400" dirty="0" err="1" smtClean="0">
                  <a:solidFill>
                    <a:prstClr val="black"/>
                  </a:solidFill>
                  <a:cs typeface="Arial" charset="0"/>
                </a:rPr>
                <a:t>R</a:t>
              </a:r>
              <a:r>
                <a:rPr lang="en-US" altLang="en-US" sz="2400" baseline="-25000" dirty="0" err="1" smtClean="0">
                  <a:solidFill>
                    <a:prstClr val="black"/>
                  </a:solidFill>
                  <a:cs typeface="Arial" charset="0"/>
                </a:rPr>
                <a:t>work</a:t>
              </a:r>
              <a:r>
                <a:rPr lang="en-US" altLang="en-US" sz="2400" dirty="0" smtClean="0">
                  <a:solidFill>
                    <a:prstClr val="black"/>
                  </a:solidFill>
                  <a:cs typeface="Arial" charset="0"/>
                </a:rPr>
                <a:t> </a:t>
              </a:r>
              <a:r>
                <a:rPr lang="en-US" altLang="en-US" sz="2400" dirty="0">
                  <a:solidFill>
                    <a:prstClr val="black"/>
                  </a:solidFill>
                  <a:cs typeface="Arial" charset="0"/>
                </a:rPr>
                <a:t>= 7%</a:t>
              </a:r>
            </a:p>
            <a:p>
              <a:pPr eaLnBrk="1" fontAlgn="base" hangingPunct="1">
                <a:spcBef>
                  <a:spcPct val="50000"/>
                </a:spcBef>
                <a:spcAft>
                  <a:spcPct val="0"/>
                </a:spcAft>
              </a:pPr>
              <a:r>
                <a:rPr lang="en-US" altLang="en-US" sz="2400" dirty="0" err="1">
                  <a:solidFill>
                    <a:prstClr val="black"/>
                  </a:solidFill>
                  <a:cs typeface="Arial" charset="0"/>
                </a:rPr>
                <a:t>R</a:t>
              </a:r>
              <a:r>
                <a:rPr lang="en-US" altLang="en-US" sz="2400" baseline="-25000" dirty="0" err="1">
                  <a:solidFill>
                    <a:prstClr val="black"/>
                  </a:solidFill>
                  <a:cs typeface="Arial" charset="0"/>
                </a:rPr>
                <a:t>free</a:t>
              </a:r>
              <a:r>
                <a:rPr lang="en-US" altLang="en-US" sz="2400" dirty="0">
                  <a:solidFill>
                    <a:prstClr val="black"/>
                  </a:solidFill>
                  <a:cs typeface="Arial" charset="0"/>
                </a:rPr>
                <a:t> = 8%</a:t>
              </a:r>
            </a:p>
          </p:txBody>
        </p:sp>
      </p:grpSp>
      <p:sp>
        <p:nvSpPr>
          <p:cNvPr id="9221"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altLang="en-US" sz="2400">
                <a:solidFill>
                  <a:prstClr val="black"/>
                </a:solidFill>
                <a:cs typeface="Arial" charset="0"/>
              </a:rPr>
              <a:t>single-conformer PDB file</a:t>
            </a:r>
          </a:p>
        </p:txBody>
      </p:sp>
      <p:sp>
        <p:nvSpPr>
          <p:cNvPr id="9222"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a:solidFill>
                  <a:prstClr val="black"/>
                </a:solidFill>
                <a:cs typeface="Arial" charset="0"/>
              </a:rPr>
              <a:t>1H87; conf “A”</a:t>
            </a:r>
          </a:p>
        </p:txBody>
      </p:sp>
      <p:sp>
        <p:nvSpPr>
          <p:cNvPr id="21" name="Title 1"/>
          <p:cNvSpPr>
            <a:spLocks noGrp="1"/>
          </p:cNvSpPr>
          <p:nvPr>
            <p:ph type="title"/>
          </p:nvPr>
        </p:nvSpPr>
        <p:spPr>
          <a:xfrm>
            <a:off x="0" y="-1"/>
            <a:ext cx="9144000" cy="1493949"/>
          </a:xfrm>
        </p:spPr>
        <p:txBody>
          <a:bodyPr/>
          <a:lstStyle/>
          <a:p>
            <a:r>
              <a:rPr lang="en-US" sz="4000" b="1" dirty="0" smtClean="0">
                <a:latin typeface="Arial" panose="020B0604020202020204" pitchFamily="34" charset="0"/>
                <a:cs typeface="Arial" panose="020B0604020202020204" pitchFamily="34" charset="0"/>
              </a:rPr>
              <a:t>“R-factor Gap” for macromolecules</a:t>
            </a:r>
            <a:endParaRPr lang="en-US" sz="4000" b="1" dirty="0">
              <a:latin typeface="Arial" panose="020B0604020202020204" pitchFamily="34" charset="0"/>
              <a:cs typeface="Arial" panose="020B0604020202020204" pitchFamily="34" charset="0"/>
            </a:endParaRPr>
          </a:p>
        </p:txBody>
      </p:sp>
      <p:sp>
        <p:nvSpPr>
          <p:cNvPr id="22" name="Rectangle 21"/>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smtClean="0">
                <a:solidFill>
                  <a:prstClr val="black"/>
                </a:solidFill>
                <a:latin typeface="Arial" panose="020B0604020202020204" pitchFamily="34" charset="0"/>
                <a:cs typeface="Arial" panose="020B0604020202020204" pitchFamily="34" charset="0"/>
              </a:rPr>
              <a:t>Holton </a:t>
            </a:r>
            <a:r>
              <a:rPr lang="en-US" i="1" dirty="0" smtClean="0">
                <a:solidFill>
                  <a:prstClr val="black"/>
                </a:solidFill>
                <a:latin typeface="Arial" panose="020B0604020202020204" pitchFamily="34" charset="0"/>
                <a:cs typeface="Arial" panose="020B0604020202020204" pitchFamily="34" charset="0"/>
              </a:rPr>
              <a:t>et al. </a:t>
            </a:r>
            <a:r>
              <a:rPr lang="en-US" dirty="0" smtClean="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smtClean="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Tree>
    <p:extLst>
      <p:ext uri="{BB962C8B-B14F-4D97-AF65-F5344CB8AC3E}">
        <p14:creationId xmlns:p14="http://schemas.microsoft.com/office/powerpoint/2010/main" val="215681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pPr eaLnBrk="1" hangingPunct="1"/>
            <a:r>
              <a:rPr lang="en-US" altLang="en-US" dirty="0" err="1" smtClean="0"/>
              <a:t>nearBragg</a:t>
            </a:r>
            <a:r>
              <a:rPr lang="en-US" altLang="en-US" dirty="0" smtClean="0"/>
              <a:t> program</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8" y="2084388"/>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4"/>
          <p:cNvSpPr txBox="1">
            <a:spLocks noChangeArrowheads="1"/>
          </p:cNvSpPr>
          <p:nvPr/>
        </p:nvSpPr>
        <p:spPr bwMode="auto">
          <a:xfrm>
            <a:off x="1460500" y="1204912"/>
            <a:ext cx="6054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smtClean="0">
                <a:solidFill>
                  <a:srgbClr val="000000"/>
                </a:solidFill>
                <a:latin typeface="Courier New" pitchFamily="49" charset="0"/>
              </a:rPr>
              <a:t>http://bl831.als.lbl.gov/~jamesh/nearBragg/</a:t>
            </a:r>
          </a:p>
        </p:txBody>
      </p:sp>
      <p:sp>
        <p:nvSpPr>
          <p:cNvPr id="38917" name="Text Box 5"/>
          <p:cNvSpPr txBox="1">
            <a:spLocks noChangeArrowheads="1"/>
          </p:cNvSpPr>
          <p:nvPr/>
        </p:nvSpPr>
        <p:spPr bwMode="auto">
          <a:xfrm>
            <a:off x="271463" y="1763712"/>
            <a:ext cx="556915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40000"/>
              </a:lnSpc>
              <a:spcBef>
                <a:spcPct val="0"/>
              </a:spcBef>
              <a:spcAft>
                <a:spcPct val="0"/>
              </a:spcAft>
            </a:pPr>
            <a:r>
              <a:rPr lang="en-US" altLang="en-US" sz="2800" dirty="0" smtClean="0">
                <a:solidFill>
                  <a:srgbClr val="000000"/>
                </a:solidFill>
              </a:rPr>
              <a:t>“assumption-free” total scattering</a:t>
            </a:r>
          </a:p>
          <a:p>
            <a:pPr eaLnBrk="1" fontAlgn="base" hangingPunct="1">
              <a:lnSpc>
                <a:spcPct val="140000"/>
              </a:lnSpc>
              <a:spcBef>
                <a:spcPct val="0"/>
              </a:spcBef>
              <a:spcAft>
                <a:spcPct val="0"/>
              </a:spcAft>
            </a:pPr>
            <a:r>
              <a:rPr lang="en-US" altLang="en-US" sz="2800" dirty="0" smtClean="0">
                <a:solidFill>
                  <a:srgbClr val="000000"/>
                </a:solidFill>
              </a:rPr>
              <a:t>no Fourier Transform</a:t>
            </a:r>
          </a:p>
          <a:p>
            <a:pPr eaLnBrk="1" fontAlgn="base" hangingPunct="1">
              <a:lnSpc>
                <a:spcPct val="140000"/>
              </a:lnSpc>
              <a:spcBef>
                <a:spcPct val="0"/>
              </a:spcBef>
              <a:spcAft>
                <a:spcPct val="0"/>
              </a:spcAft>
            </a:pPr>
            <a:r>
              <a:rPr lang="en-US" altLang="en-US" sz="2800" dirty="0" smtClean="0">
                <a:solidFill>
                  <a:srgbClr val="000000"/>
                </a:solidFill>
              </a:rPr>
              <a:t>no unit cells</a:t>
            </a:r>
          </a:p>
          <a:p>
            <a:pPr eaLnBrk="1" fontAlgn="base" hangingPunct="1">
              <a:lnSpc>
                <a:spcPct val="140000"/>
              </a:lnSpc>
              <a:spcBef>
                <a:spcPct val="0"/>
              </a:spcBef>
              <a:spcAft>
                <a:spcPct val="0"/>
              </a:spcAft>
            </a:pPr>
            <a:r>
              <a:rPr lang="en-US" altLang="en-US" sz="2800" dirty="0" smtClean="0">
                <a:solidFill>
                  <a:srgbClr val="000000"/>
                </a:solidFill>
              </a:rPr>
              <a:t>no “</a:t>
            </a:r>
            <a:r>
              <a:rPr lang="en-US" altLang="en-US" sz="2800" dirty="0" err="1" smtClean="0">
                <a:solidFill>
                  <a:srgbClr val="000000"/>
                </a:solidFill>
              </a:rPr>
              <a:t>mosaicity</a:t>
            </a:r>
            <a:r>
              <a:rPr lang="en-US" altLang="en-US" sz="2800" dirty="0" smtClean="0">
                <a:solidFill>
                  <a:srgbClr val="000000"/>
                </a:solidFill>
              </a:rPr>
              <a:t>”</a:t>
            </a:r>
          </a:p>
          <a:p>
            <a:pPr eaLnBrk="1" fontAlgn="base" hangingPunct="1">
              <a:lnSpc>
                <a:spcPct val="140000"/>
              </a:lnSpc>
              <a:spcBef>
                <a:spcPct val="0"/>
              </a:spcBef>
              <a:spcAft>
                <a:spcPct val="0"/>
              </a:spcAft>
            </a:pPr>
            <a:r>
              <a:rPr lang="en-US" altLang="en-US" sz="2800" dirty="0" smtClean="0">
                <a:solidFill>
                  <a:srgbClr val="000000"/>
                </a:solidFill>
              </a:rPr>
              <a:t>arbitrary “atoms”</a:t>
            </a:r>
          </a:p>
          <a:p>
            <a:pPr eaLnBrk="1" fontAlgn="base" hangingPunct="1">
              <a:lnSpc>
                <a:spcPct val="140000"/>
              </a:lnSpc>
              <a:spcBef>
                <a:spcPct val="0"/>
              </a:spcBef>
              <a:spcAft>
                <a:spcPct val="0"/>
              </a:spcAft>
            </a:pPr>
            <a:r>
              <a:rPr lang="en-US" altLang="en-US" sz="2800" dirty="0" smtClean="0">
                <a:solidFill>
                  <a:srgbClr val="000000"/>
                </a:solidFill>
              </a:rPr>
              <a:t>arbitrary “source”</a:t>
            </a:r>
          </a:p>
          <a:p>
            <a:pPr eaLnBrk="1" fontAlgn="base" hangingPunct="1">
              <a:lnSpc>
                <a:spcPct val="140000"/>
              </a:lnSpc>
              <a:spcBef>
                <a:spcPct val="0"/>
              </a:spcBef>
              <a:spcAft>
                <a:spcPct val="0"/>
              </a:spcAft>
            </a:pPr>
            <a:r>
              <a:rPr lang="en-US" altLang="en-US" sz="2800" dirty="0" smtClean="0">
                <a:solidFill>
                  <a:srgbClr val="000000"/>
                </a:solidFill>
              </a:rPr>
              <a:t>coherent or not</a:t>
            </a:r>
          </a:p>
        </p:txBody>
      </p:sp>
    </p:spTree>
    <p:extLst>
      <p:ext uri="{BB962C8B-B14F-4D97-AF65-F5344CB8AC3E}">
        <p14:creationId xmlns:p14="http://schemas.microsoft.com/office/powerpoint/2010/main" val="4053467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wipe(left)">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0"/>
            <a:ext cx="8229600" cy="1143000"/>
          </a:xfrm>
        </p:spPr>
        <p:txBody>
          <a:bodyPr/>
          <a:lstStyle/>
          <a:p>
            <a:r>
              <a:rPr lang="en-US" altLang="en-US" dirty="0" smtClean="0"/>
              <a:t>Simulation of diffuse scatter</a:t>
            </a:r>
            <a:endParaRPr lang="en-US" altLang="en-US" dirty="0" smtClean="0"/>
          </a:p>
        </p:txBody>
      </p:sp>
      <p:sp>
        <p:nvSpPr>
          <p:cNvPr id="100355" name="Text Box 4"/>
          <p:cNvSpPr txBox="1">
            <a:spLocks noChangeArrowheads="1"/>
          </p:cNvSpPr>
          <p:nvPr/>
        </p:nvSpPr>
        <p:spPr bwMode="auto">
          <a:xfrm>
            <a:off x="550863" y="990600"/>
            <a:ext cx="80422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http://bl831.als.lbl.gov/example_data_sets/Illuin/lyso_DS</a:t>
            </a:r>
          </a:p>
        </p:txBody>
      </p:sp>
      <p:pic>
        <p:nvPicPr>
          <p:cNvPr id="1003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741488"/>
            <a:ext cx="8096250" cy="809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0053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0"/>
            <a:ext cx="8229600" cy="1143000"/>
          </a:xfrm>
        </p:spPr>
        <p:txBody>
          <a:bodyPr/>
          <a:lstStyle/>
          <a:p>
            <a:r>
              <a:rPr lang="en-US" altLang="en-US" smtClean="0"/>
              <a:t>fastBragg program</a:t>
            </a:r>
          </a:p>
        </p:txBody>
      </p:sp>
      <p:sp>
        <p:nvSpPr>
          <p:cNvPr id="72707" name="Text Box 4"/>
          <p:cNvSpPr txBox="1">
            <a:spLocks noChangeArrowheads="1"/>
          </p:cNvSpPr>
          <p:nvPr/>
        </p:nvSpPr>
        <p:spPr bwMode="auto">
          <a:xfrm>
            <a:off x="1460500" y="1204912"/>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smtClean="0">
                <a:solidFill>
                  <a:srgbClr val="000000"/>
                </a:solidFill>
                <a:latin typeface="Courier New" pitchFamily="49" charset="0"/>
              </a:rPr>
              <a:t>http://bl831.als.lbl.gov/~jamesh/fastBragg/</a:t>
            </a:r>
          </a:p>
        </p:txBody>
      </p:sp>
      <p:sp>
        <p:nvSpPr>
          <p:cNvPr id="38917" name="Text Box 5"/>
          <p:cNvSpPr txBox="1">
            <a:spLocks noChangeArrowheads="1"/>
          </p:cNvSpPr>
          <p:nvPr/>
        </p:nvSpPr>
        <p:spPr bwMode="auto">
          <a:xfrm>
            <a:off x="271463" y="1763712"/>
            <a:ext cx="4567276"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ts val="1200"/>
              </a:spcBef>
              <a:spcAft>
                <a:spcPct val="0"/>
              </a:spcAft>
              <a:buFontTx/>
              <a:buChar char="•"/>
            </a:pPr>
            <a:r>
              <a:rPr lang="en-US" altLang="en-US" sz="2800" dirty="0" smtClean="0">
                <a:solidFill>
                  <a:srgbClr val="000000"/>
                </a:solidFill>
              </a:rPr>
              <a:t>Optimized for nanocrystals</a:t>
            </a:r>
          </a:p>
          <a:p>
            <a:pPr eaLnBrk="1" fontAlgn="base" hangingPunct="1">
              <a:spcBef>
                <a:spcPts val="1200"/>
              </a:spcBef>
              <a:spcAft>
                <a:spcPct val="0"/>
              </a:spcAft>
              <a:buFontTx/>
              <a:buChar char="•"/>
            </a:pPr>
            <a:r>
              <a:rPr lang="en-US" altLang="en-US" sz="2800" dirty="0" smtClean="0">
                <a:solidFill>
                  <a:srgbClr val="000000"/>
                </a:solidFill>
              </a:rPr>
              <a:t>Square or round</a:t>
            </a:r>
          </a:p>
          <a:p>
            <a:pPr eaLnBrk="1" fontAlgn="base" hangingPunct="1">
              <a:spcBef>
                <a:spcPts val="1200"/>
              </a:spcBef>
              <a:spcAft>
                <a:spcPct val="0"/>
              </a:spcAft>
              <a:buFontTx/>
              <a:buChar char="•"/>
            </a:pPr>
            <a:r>
              <a:rPr lang="en-US" altLang="en-US" sz="2800" dirty="0" smtClean="0">
                <a:solidFill>
                  <a:srgbClr val="000000"/>
                </a:solidFill>
              </a:rPr>
              <a:t>Takes </a:t>
            </a:r>
            <a:r>
              <a:rPr lang="en-US" altLang="en-US" sz="2800" dirty="0" err="1" smtClean="0">
                <a:solidFill>
                  <a:srgbClr val="000000"/>
                </a:solidFill>
              </a:rPr>
              <a:t>h,k,l</a:t>
            </a:r>
            <a:r>
              <a:rPr lang="en-US" altLang="en-US" sz="2800" dirty="0" smtClean="0">
                <a:solidFill>
                  <a:srgbClr val="000000"/>
                </a:solidFill>
              </a:rPr>
              <a:t> and F</a:t>
            </a:r>
          </a:p>
          <a:p>
            <a:pPr eaLnBrk="1" fontAlgn="base" hangingPunct="1">
              <a:spcBef>
                <a:spcPts val="1200"/>
              </a:spcBef>
              <a:spcAft>
                <a:spcPct val="0"/>
              </a:spcAft>
              <a:buFontTx/>
              <a:buChar char="•"/>
            </a:pPr>
            <a:r>
              <a:rPr lang="en-US" altLang="en-US" sz="2800" dirty="0" smtClean="0">
                <a:solidFill>
                  <a:srgbClr val="000000"/>
                </a:solidFill>
              </a:rPr>
              <a:t>Supports 1 unit cell</a:t>
            </a:r>
          </a:p>
          <a:p>
            <a:pPr eaLnBrk="1" fontAlgn="base" hangingPunct="1">
              <a:spcBef>
                <a:spcPts val="1200"/>
              </a:spcBef>
              <a:spcAft>
                <a:spcPct val="0"/>
              </a:spcAft>
              <a:buFontTx/>
              <a:buChar char="•"/>
            </a:pPr>
            <a:r>
              <a:rPr lang="en-US" altLang="en-US" sz="2800" dirty="0" smtClean="0">
                <a:solidFill>
                  <a:srgbClr val="000000"/>
                </a:solidFill>
              </a:rPr>
              <a:t>no “</a:t>
            </a:r>
            <a:r>
              <a:rPr lang="en-US" altLang="en-US" sz="2800" dirty="0" err="1" smtClean="0">
                <a:solidFill>
                  <a:srgbClr val="000000"/>
                </a:solidFill>
              </a:rPr>
              <a:t>mosaicity</a:t>
            </a:r>
            <a:r>
              <a:rPr lang="en-US" altLang="en-US" sz="2800" dirty="0" smtClean="0">
                <a:solidFill>
                  <a:srgbClr val="000000"/>
                </a:solidFill>
              </a:rPr>
              <a:t>”</a:t>
            </a:r>
          </a:p>
          <a:p>
            <a:pPr eaLnBrk="1" fontAlgn="base" hangingPunct="1">
              <a:spcBef>
                <a:spcPts val="1200"/>
              </a:spcBef>
              <a:spcAft>
                <a:spcPct val="0"/>
              </a:spcAft>
              <a:buFontTx/>
              <a:buChar char="•"/>
            </a:pPr>
            <a:r>
              <a:rPr lang="en-US" altLang="en-US" sz="2800" dirty="0" smtClean="0">
                <a:solidFill>
                  <a:srgbClr val="000000"/>
                </a:solidFill>
              </a:rPr>
              <a:t>arbitrary “source”</a:t>
            </a:r>
          </a:p>
          <a:p>
            <a:pPr eaLnBrk="1" fontAlgn="base" hangingPunct="1">
              <a:spcBef>
                <a:spcPts val="1200"/>
              </a:spcBef>
              <a:spcAft>
                <a:spcPct val="0"/>
              </a:spcAft>
              <a:buFontTx/>
              <a:buChar char="•"/>
            </a:pPr>
            <a:r>
              <a:rPr lang="en-US" altLang="en-US" sz="2800" dirty="0" smtClean="0">
                <a:solidFill>
                  <a:srgbClr val="000000"/>
                </a:solidFill>
              </a:rPr>
              <a:t>arbitrary “phi” steps</a:t>
            </a:r>
          </a:p>
        </p:txBody>
      </p:sp>
      <p:pic>
        <p:nvPicPr>
          <p:cNvPr id="727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209800"/>
            <a:ext cx="10699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0" name="Picture 1"/>
          <p:cNvPicPr>
            <a:picLocks noChangeAspect="1"/>
          </p:cNvPicPr>
          <p:nvPr/>
        </p:nvPicPr>
        <p:blipFill>
          <a:blip r:embed="rId3">
            <a:extLst>
              <a:ext uri="{28A0092B-C50C-407E-A947-70E740481C1C}">
                <a14:useLocalDpi xmlns:a14="http://schemas.microsoft.com/office/drawing/2010/main" val="0"/>
              </a:ext>
            </a:extLst>
          </a:blip>
          <a:srcRect t="30647" r="34476"/>
          <a:stretch>
            <a:fillRect/>
          </a:stretch>
        </p:blipFill>
        <p:spPr bwMode="auto">
          <a:xfrm>
            <a:off x="4187825" y="3429000"/>
            <a:ext cx="33496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41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pPr algn="l"/>
            <a:r>
              <a:rPr lang="en-US" dirty="0" smtClean="0"/>
              <a:t>Simulation of XFEL stills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3" name="TextBox 2"/>
          <p:cNvSpPr txBox="1"/>
          <p:nvPr/>
        </p:nvSpPr>
        <p:spPr>
          <a:xfrm>
            <a:off x="76200" y="1600200"/>
            <a:ext cx="867545" cy="584775"/>
          </a:xfrm>
          <a:prstGeom prst="rect">
            <a:avLst/>
          </a:prstGeom>
          <a:noFill/>
        </p:spPr>
        <p:txBody>
          <a:bodyPr wrap="none" rtlCol="0">
            <a:spAutoFit/>
          </a:bodyPr>
          <a:lstStyle/>
          <a:p>
            <a:r>
              <a:rPr lang="en-US" sz="3200" dirty="0" smtClean="0">
                <a:solidFill>
                  <a:prstClr val="white"/>
                </a:solidFill>
                <a:latin typeface="Arial" panose="020B0604020202020204" pitchFamily="34" charset="0"/>
                <a:cs typeface="Arial" panose="020B0604020202020204" pitchFamily="34" charset="0"/>
              </a:rPr>
              <a:t>real</a:t>
            </a:r>
            <a:endParaRPr lang="en-US" sz="3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912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extBox 4"/>
          <p:cNvSpPr txBox="1"/>
          <p:nvPr/>
        </p:nvSpPr>
        <p:spPr>
          <a:xfrm>
            <a:off x="76200" y="1600200"/>
            <a:ext cx="958917" cy="584775"/>
          </a:xfrm>
          <a:prstGeom prst="rect">
            <a:avLst/>
          </a:prstGeom>
          <a:noFill/>
        </p:spPr>
        <p:txBody>
          <a:bodyPr wrap="none" rtlCol="0">
            <a:spAutoFit/>
          </a:bodyPr>
          <a:lstStyle/>
          <a:p>
            <a:r>
              <a:rPr lang="en-US" sz="3200" dirty="0" smtClean="0">
                <a:solidFill>
                  <a:prstClr val="white"/>
                </a:solidFill>
                <a:latin typeface="Arial" panose="020B0604020202020204" pitchFamily="34" charset="0"/>
                <a:cs typeface="Arial" panose="020B0604020202020204" pitchFamily="34" charset="0"/>
              </a:rPr>
              <a:t>fake</a:t>
            </a:r>
            <a:endParaRPr lang="en-US" sz="3200" dirty="0">
              <a:solidFill>
                <a:prstClr val="white"/>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0" y="0"/>
            <a:ext cx="9144000" cy="1422400"/>
          </a:xfrm>
        </p:spPr>
        <p:txBody>
          <a:bodyPr>
            <a:normAutofit/>
          </a:bodyPr>
          <a:lstStyle/>
          <a:p>
            <a:pPr algn="l"/>
            <a:r>
              <a:rPr lang="en-US" dirty="0" smtClean="0"/>
              <a:t>Simulation of XFEL stills</a:t>
            </a:r>
            <a:endParaRPr lang="en-US" dirty="0"/>
          </a:p>
        </p:txBody>
      </p:sp>
    </p:spTree>
    <p:extLst>
      <p:ext uri="{BB962C8B-B14F-4D97-AF65-F5344CB8AC3E}">
        <p14:creationId xmlns:p14="http://schemas.microsoft.com/office/powerpoint/2010/main" val="25750875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152638" y="1787495"/>
            <a:ext cx="1985027" cy="1968150"/>
            <a:chOff x="1152638" y="1787495"/>
            <a:chExt cx="1985027" cy="1968150"/>
          </a:xfrm>
        </p:grpSpPr>
        <p:sp>
          <p:nvSpPr>
            <p:cNvPr id="9" name="Circular Arrow 8"/>
            <p:cNvSpPr/>
            <p:nvPr/>
          </p:nvSpPr>
          <p:spPr>
            <a:xfrm rot="8455500">
              <a:off x="1152638" y="1787495"/>
              <a:ext cx="1985027" cy="1968150"/>
            </a:xfrm>
            <a:prstGeom prst="circularArrow">
              <a:avLst>
                <a:gd name="adj1" fmla="val 6052"/>
                <a:gd name="adj2" fmla="val 1056392"/>
                <a:gd name="adj3" fmla="val 20475769"/>
                <a:gd name="adj4" fmla="val 10799998"/>
                <a:gd name="adj5" fmla="val 88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5" name="TextBox 24"/>
            <p:cNvSpPr txBox="1"/>
            <p:nvPr/>
          </p:nvSpPr>
          <p:spPr>
            <a:xfrm rot="18889448">
              <a:off x="2249715" y="2931885"/>
              <a:ext cx="607859"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phiz</a:t>
              </a:r>
              <a:endParaRPr lang="en-US" dirty="0">
                <a:solidFill>
                  <a:srgbClr val="006600"/>
                </a:solidFill>
                <a:latin typeface="Arial" panose="020B0604020202020204" pitchFamily="34" charset="0"/>
                <a:cs typeface="Arial" panose="020B0604020202020204" pitchFamily="34" charset="0"/>
              </a:endParaRPr>
            </a:p>
          </p:txBody>
        </p:sp>
      </p:grpSp>
      <p:pic>
        <p:nvPicPr>
          <p:cNvPr id="31" name="Picture 3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451" t="13364" r="12809" b="59688"/>
          <a:stretch/>
        </p:blipFill>
        <p:spPr>
          <a:xfrm>
            <a:off x="327737" y="3741474"/>
            <a:ext cx="1924333" cy="1419115"/>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1930853"/>
            <a:ext cx="3514725" cy="4476750"/>
          </a:xfrm>
          <a:prstGeom prst="rect">
            <a:avLst/>
          </a:prstGeom>
        </p:spPr>
      </p:pic>
      <p:pic>
        <p:nvPicPr>
          <p:cNvPr id="6" name="Picture 10" descr="MCBS0038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517" y="2179184"/>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2057400" y="5334000"/>
            <a:ext cx="1822773" cy="1378074"/>
            <a:chOff x="1187201" y="5268686"/>
            <a:chExt cx="1822773" cy="1378074"/>
          </a:xfrm>
        </p:grpSpPr>
        <p:grpSp>
          <p:nvGrpSpPr>
            <p:cNvPr id="10" name="Group 9"/>
            <p:cNvGrpSpPr/>
            <p:nvPr/>
          </p:nvGrpSpPr>
          <p:grpSpPr>
            <a:xfrm>
              <a:off x="1187201" y="5370286"/>
              <a:ext cx="1425371" cy="1146630"/>
              <a:chOff x="3696237" y="2927796"/>
              <a:chExt cx="1324377" cy="1418824"/>
            </a:xfrm>
          </p:grpSpPr>
          <p:sp>
            <p:nvSpPr>
              <p:cNvPr id="11" name="Rectangle 10"/>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Arial" panose="020B0604020202020204" pitchFamily="34" charset="0"/>
                  <a:cs typeface="Arial" panose="020B0604020202020204" pitchFamily="34" charset="0"/>
                </a:endParaRPr>
              </a:p>
            </p:txBody>
          </p:sp>
          <p:cxnSp>
            <p:nvCxnSpPr>
              <p:cNvPr id="12" name="Straight Connector 11"/>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rot="5400000">
              <a:off x="2457636" y="5660572"/>
              <a:ext cx="607859" cy="369332"/>
            </a:xfrm>
            <a:prstGeom prst="rect">
              <a:avLst/>
            </a:prstGeom>
            <a:noFill/>
          </p:spPr>
          <p:txBody>
            <a:bodyPr wrap="none" rtlCol="0">
              <a:spAutoFit/>
            </a:bodyPr>
            <a:lstStyle/>
            <a:p>
              <a:r>
                <a:rPr lang="en-US" dirty="0" err="1" smtClean="0">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sp>
          <p:nvSpPr>
            <p:cNvPr id="21" name="TextBox 20"/>
            <p:cNvSpPr txBox="1"/>
            <p:nvPr/>
          </p:nvSpPr>
          <p:spPr>
            <a:xfrm>
              <a:off x="2402115" y="6277428"/>
              <a:ext cx="607859"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phiz</a:t>
              </a:r>
              <a:endParaRPr lang="en-US" dirty="0">
                <a:solidFill>
                  <a:srgbClr val="006600"/>
                </a:solidFill>
                <a:latin typeface="Arial" panose="020B0604020202020204" pitchFamily="34" charset="0"/>
                <a:cs typeface="Arial" panose="020B0604020202020204" pitchFamily="34" charset="0"/>
              </a:endParaRPr>
            </a:p>
          </p:txBody>
        </p:sp>
        <p:sp>
          <p:nvSpPr>
            <p:cNvPr id="22" name="TextBox 21"/>
            <p:cNvSpPr txBox="1"/>
            <p:nvPr/>
          </p:nvSpPr>
          <p:spPr>
            <a:xfrm>
              <a:off x="1553030" y="5268686"/>
              <a:ext cx="607859" cy="369332"/>
            </a:xfrm>
            <a:prstGeom prst="rect">
              <a:avLst/>
            </a:prstGeom>
            <a:noFill/>
          </p:spPr>
          <p:txBody>
            <a:bodyPr wrap="none" rtlCol="0">
              <a:spAutoFit/>
            </a:bodyPr>
            <a:lstStyle/>
            <a:p>
              <a:r>
                <a:rPr lang="en-US" dirty="0" err="1" smtClean="0">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770743" y="1197430"/>
            <a:ext cx="1137631" cy="907142"/>
            <a:chOff x="1770743" y="1197430"/>
            <a:chExt cx="1137631" cy="907142"/>
          </a:xfrm>
        </p:grpSpPr>
        <p:sp>
          <p:nvSpPr>
            <p:cNvPr id="8" name="Curved Down Arrow 7"/>
            <p:cNvSpPr/>
            <p:nvPr/>
          </p:nvSpPr>
          <p:spPr>
            <a:xfrm>
              <a:off x="1770743" y="1335314"/>
              <a:ext cx="754743" cy="76925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3" name="TextBox 22"/>
            <p:cNvSpPr txBox="1"/>
            <p:nvPr/>
          </p:nvSpPr>
          <p:spPr>
            <a:xfrm>
              <a:off x="2300515" y="1197430"/>
              <a:ext cx="607859" cy="369332"/>
            </a:xfrm>
            <a:prstGeom prst="rect">
              <a:avLst/>
            </a:prstGeom>
            <a:noFill/>
          </p:spPr>
          <p:txBody>
            <a:bodyPr wrap="none" rtlCol="0">
              <a:spAutoFit/>
            </a:bodyPr>
            <a:lstStyle/>
            <a:p>
              <a:r>
                <a:rPr lang="en-US" dirty="0" err="1" smtClean="0">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6" name="Group 35"/>
          <p:cNvGrpSpPr/>
          <p:nvPr/>
        </p:nvGrpSpPr>
        <p:grpSpPr>
          <a:xfrm>
            <a:off x="667657" y="1908627"/>
            <a:ext cx="808521" cy="1110345"/>
            <a:chOff x="667657" y="1908627"/>
            <a:chExt cx="808521" cy="1110345"/>
          </a:xfrm>
        </p:grpSpPr>
        <p:sp>
          <p:nvSpPr>
            <p:cNvPr id="7" name="Curved Right Arrow 6"/>
            <p:cNvSpPr/>
            <p:nvPr/>
          </p:nvSpPr>
          <p:spPr>
            <a:xfrm>
              <a:off x="667657" y="2235200"/>
              <a:ext cx="754743" cy="78377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4" name="TextBox 23"/>
            <p:cNvSpPr txBox="1"/>
            <p:nvPr/>
          </p:nvSpPr>
          <p:spPr>
            <a:xfrm>
              <a:off x="868319" y="1908627"/>
              <a:ext cx="607859" cy="369332"/>
            </a:xfrm>
            <a:prstGeom prst="rect">
              <a:avLst/>
            </a:prstGeom>
            <a:noFill/>
          </p:spPr>
          <p:txBody>
            <a:bodyPr wrap="none" rtlCol="0">
              <a:spAutoFit/>
            </a:bodyPr>
            <a:lstStyle/>
            <a:p>
              <a:r>
                <a:rPr lang="en-US" dirty="0" err="1" smtClean="0">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grpSp>
      <p:cxnSp>
        <p:nvCxnSpPr>
          <p:cNvPr id="29" name="Curved Connector 28"/>
          <p:cNvCxnSpPr/>
          <p:nvPr/>
        </p:nvCxnSpPr>
        <p:spPr>
          <a:xfrm rot="5400000">
            <a:off x="769258" y="3077029"/>
            <a:ext cx="841828" cy="754743"/>
          </a:xfrm>
          <a:prstGeom prst="curvedConnector3">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V="1">
            <a:off x="3886200" y="5261432"/>
            <a:ext cx="1317175" cy="758368"/>
          </a:xfrm>
          <a:prstGeom prst="curvedConnector3">
            <a:avLst>
              <a:gd name="adj1" fmla="val 50000"/>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959430" y="3338286"/>
            <a:ext cx="2355209" cy="1828801"/>
            <a:chOff x="1959430" y="3338286"/>
            <a:chExt cx="2355209" cy="1828801"/>
          </a:xfrm>
        </p:grpSpPr>
        <p:pic>
          <p:nvPicPr>
            <p:cNvPr id="30" name="Picture 29"/>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5436" t="13367" r="12810" b="59686"/>
            <a:stretch/>
          </p:blipFill>
          <p:spPr>
            <a:xfrm>
              <a:off x="2389145" y="3748025"/>
              <a:ext cx="1925494" cy="1419062"/>
            </a:xfrm>
            <a:prstGeom prst="rect">
              <a:avLst/>
            </a:prstGeom>
            <a:ln>
              <a:solidFill>
                <a:schemeClr val="tx1"/>
              </a:solidFill>
            </a:ln>
          </p:spPr>
        </p:pic>
        <p:sp>
          <p:nvSpPr>
            <p:cNvPr id="39" name="TextBox 38"/>
            <p:cNvSpPr txBox="1"/>
            <p:nvPr/>
          </p:nvSpPr>
          <p:spPr>
            <a:xfrm>
              <a:off x="1959430" y="4325256"/>
              <a:ext cx="732893" cy="584775"/>
            </a:xfrm>
            <a:prstGeom prst="rect">
              <a:avLst/>
            </a:prstGeom>
            <a:noFill/>
          </p:spPr>
          <p:txBody>
            <a:bodyPr wrap="none" rtlCol="0">
              <a:spAutoFit/>
            </a:bodyPr>
            <a:lstStyle/>
            <a:p>
              <a:r>
                <a:rPr lang="en-US" sz="3200" b="1" dirty="0" smtClean="0">
                  <a:solidFill>
                    <a:prstClr val="black"/>
                  </a:solidFill>
                  <a:latin typeface="Arial" panose="020B0604020202020204" pitchFamily="34" charset="0"/>
                  <a:cs typeface="Arial" panose="020B0604020202020204" pitchFamily="34" charset="0"/>
                </a:rPr>
                <a:t>VS</a:t>
              </a:r>
              <a:endParaRPr lang="en-US" sz="3200" b="1" dirty="0">
                <a:solidFill>
                  <a:prstClr val="black"/>
                </a:solidFill>
                <a:latin typeface="Arial" panose="020B0604020202020204" pitchFamily="34" charset="0"/>
                <a:cs typeface="Arial" panose="020B0604020202020204" pitchFamily="34" charset="0"/>
              </a:endParaRPr>
            </a:p>
          </p:txBody>
        </p:sp>
        <p:sp>
          <p:nvSpPr>
            <p:cNvPr id="41" name="TextBox 40"/>
            <p:cNvSpPr txBox="1"/>
            <p:nvPr/>
          </p:nvSpPr>
          <p:spPr>
            <a:xfrm>
              <a:off x="3294743" y="3338286"/>
              <a:ext cx="612668" cy="400110"/>
            </a:xfrm>
            <a:prstGeom prst="rect">
              <a:avLst/>
            </a:prstGeom>
            <a:noFill/>
          </p:spPr>
          <p:txBody>
            <a:bodyPr wrap="none" rtlCol="0">
              <a:spAutoFit/>
            </a:bodyPr>
            <a:lstStyle/>
            <a:p>
              <a:r>
                <a:rPr lang="en-US" sz="2000" dirty="0" smtClean="0">
                  <a:solidFill>
                    <a:prstClr val="black"/>
                  </a:solidFill>
                  <a:latin typeface="Arial" panose="020B0604020202020204" pitchFamily="34" charset="0"/>
                  <a:cs typeface="Arial" panose="020B0604020202020204" pitchFamily="34" charset="0"/>
                </a:rPr>
                <a:t>real</a:t>
              </a:r>
              <a:endParaRPr lang="en-US" sz="2000" dirty="0">
                <a:solidFill>
                  <a:prstClr val="black"/>
                </a:solidFill>
                <a:latin typeface="Arial" panose="020B0604020202020204" pitchFamily="34" charset="0"/>
                <a:cs typeface="Arial" panose="020B0604020202020204" pitchFamily="34" charset="0"/>
              </a:endParaRPr>
            </a:p>
          </p:txBody>
        </p:sp>
      </p:grpSp>
      <p:sp>
        <p:nvSpPr>
          <p:cNvPr id="44" name="Title 1"/>
          <p:cNvSpPr>
            <a:spLocks noGrp="1"/>
          </p:cNvSpPr>
          <p:nvPr>
            <p:ph type="title"/>
          </p:nvPr>
        </p:nvSpPr>
        <p:spPr>
          <a:xfrm>
            <a:off x="0" y="0"/>
            <a:ext cx="9144000" cy="1422400"/>
          </a:xfrm>
        </p:spPr>
        <p:txBody>
          <a:bodyPr>
            <a:normAutofit/>
          </a:bodyPr>
          <a:lstStyle/>
          <a:p>
            <a:pPr algn="l"/>
            <a:r>
              <a:rPr lang="en-US" dirty="0" smtClean="0"/>
              <a:t>Simulation of XFEL stills</a:t>
            </a:r>
            <a:endParaRPr lang="en-US" dirty="0"/>
          </a:p>
        </p:txBody>
      </p:sp>
    </p:spTree>
    <p:extLst>
      <p:ext uri="{BB962C8B-B14F-4D97-AF65-F5344CB8AC3E}">
        <p14:creationId xmlns:p14="http://schemas.microsoft.com/office/powerpoint/2010/main" val="309819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09600" y="22225"/>
            <a:ext cx="7772400" cy="1044575"/>
          </a:xfrm>
        </p:spPr>
        <p:txBody>
          <a:bodyPr/>
          <a:lstStyle/>
          <a:p>
            <a:r>
              <a:rPr lang="en-US" altLang="en-US" smtClean="0"/>
              <a:t>Si(111) vs multilayers</a:t>
            </a:r>
          </a:p>
        </p:txBody>
      </p:sp>
      <p:pic>
        <p:nvPicPr>
          <p:cNvPr id="2051" name="Picture 2" descr="http://bl831.als.lbl.gov/%7Ejamesh/MX_w_ML/Si111_spots_4A.jpg"/>
          <p:cNvPicPr>
            <a:picLocks noChangeAspect="1" noChangeArrowheads="1"/>
          </p:cNvPicPr>
          <p:nvPr/>
        </p:nvPicPr>
        <p:blipFill>
          <a:blip r:embed="rId2">
            <a:extLst>
              <a:ext uri="{28A0092B-C50C-407E-A947-70E740481C1C}">
                <a14:useLocalDpi xmlns:a14="http://schemas.microsoft.com/office/drawing/2010/main" val="0"/>
              </a:ext>
            </a:extLst>
          </a:blip>
          <a:srcRect t="27296" b="13521"/>
          <a:stretch>
            <a:fillRect/>
          </a:stretch>
        </p:blipFill>
        <p:spPr bwMode="auto">
          <a:xfrm>
            <a:off x="1857375"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bl831.als.lbl.gov/%7Ejamesh/MX_w_ML/multilayer_spots_4A.jpg"/>
          <p:cNvPicPr>
            <a:picLocks noChangeAspect="1" noChangeArrowheads="1"/>
          </p:cNvPicPr>
          <p:nvPr/>
        </p:nvPicPr>
        <p:blipFill>
          <a:blip r:embed="rId3">
            <a:extLst>
              <a:ext uri="{28A0092B-C50C-407E-A947-70E740481C1C}">
                <a14:useLocalDpi xmlns:a14="http://schemas.microsoft.com/office/drawing/2010/main" val="0"/>
              </a:ext>
            </a:extLst>
          </a:blip>
          <a:srcRect t="27296" b="13521"/>
          <a:stretch>
            <a:fillRect/>
          </a:stretch>
        </p:blipFill>
        <p:spPr bwMode="auto">
          <a:xfrm>
            <a:off x="5181600"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http://bl831.als.lbl.gov/%7Ejamesh/MX_w_ML/Si111_spot_1.9A.jpg"/>
          <p:cNvPicPr>
            <a:picLocks noChangeAspect="1" noChangeArrowheads="1"/>
          </p:cNvPicPr>
          <p:nvPr/>
        </p:nvPicPr>
        <p:blipFill>
          <a:blip r:embed="rId4">
            <a:extLst>
              <a:ext uri="{28A0092B-C50C-407E-A947-70E740481C1C}">
                <a14:useLocalDpi xmlns:a14="http://schemas.microsoft.com/office/drawing/2010/main" val="0"/>
              </a:ext>
            </a:extLst>
          </a:blip>
          <a:srcRect t="27364" b="13454"/>
          <a:stretch>
            <a:fillRect/>
          </a:stretch>
        </p:blipFill>
        <p:spPr bwMode="auto">
          <a:xfrm>
            <a:off x="1857375"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descr="http://bl831.als.lbl.gov/%7Ejamesh/MX_w_ML/multilayer_spot_1.9A.jpg"/>
          <p:cNvPicPr>
            <a:picLocks noChangeAspect="1" noChangeArrowheads="1"/>
          </p:cNvPicPr>
          <p:nvPr/>
        </p:nvPicPr>
        <p:blipFill>
          <a:blip r:embed="rId5">
            <a:extLst>
              <a:ext uri="{28A0092B-C50C-407E-A947-70E740481C1C}">
                <a14:useLocalDpi xmlns:a14="http://schemas.microsoft.com/office/drawing/2010/main" val="0"/>
              </a:ext>
            </a:extLst>
          </a:blip>
          <a:srcRect t="27364" b="13454"/>
          <a:stretch>
            <a:fillRect/>
          </a:stretch>
        </p:blipFill>
        <p:spPr bwMode="auto">
          <a:xfrm>
            <a:off x="5181600"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3"/>
          <p:cNvSpPr txBox="1">
            <a:spLocks noChangeArrowheads="1"/>
          </p:cNvSpPr>
          <p:nvPr/>
        </p:nvSpPr>
        <p:spPr bwMode="auto">
          <a:xfrm>
            <a:off x="2514600" y="1285875"/>
            <a:ext cx="1263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2800">
                <a:solidFill>
                  <a:prstClr val="black"/>
                </a:solidFill>
              </a:rPr>
              <a:t>0.014%</a:t>
            </a:r>
          </a:p>
          <a:p>
            <a:pPr algn="ctr" fontAlgn="base">
              <a:spcBef>
                <a:spcPct val="0"/>
              </a:spcBef>
              <a:spcAft>
                <a:spcPct val="0"/>
              </a:spcAft>
            </a:pPr>
            <a:r>
              <a:rPr lang="en-US" altLang="en-US">
                <a:solidFill>
                  <a:prstClr val="black"/>
                </a:solidFill>
              </a:rPr>
              <a:t>Si(111)</a:t>
            </a:r>
          </a:p>
        </p:txBody>
      </p:sp>
      <p:sp>
        <p:nvSpPr>
          <p:cNvPr id="2056" name="TextBox 8"/>
          <p:cNvSpPr txBox="1">
            <a:spLocks noChangeArrowheads="1"/>
          </p:cNvSpPr>
          <p:nvPr/>
        </p:nvSpPr>
        <p:spPr bwMode="auto">
          <a:xfrm>
            <a:off x="6477000" y="1301750"/>
            <a:ext cx="11303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2800">
                <a:solidFill>
                  <a:prstClr val="black"/>
                </a:solidFill>
              </a:rPr>
              <a:t>1%</a:t>
            </a:r>
          </a:p>
          <a:p>
            <a:pPr algn="ctr" fontAlgn="base">
              <a:spcBef>
                <a:spcPct val="0"/>
              </a:spcBef>
              <a:spcAft>
                <a:spcPct val="0"/>
              </a:spcAft>
            </a:pPr>
            <a:r>
              <a:rPr lang="en-US" altLang="en-US">
                <a:solidFill>
                  <a:prstClr val="black"/>
                </a:solidFill>
              </a:rPr>
              <a:t>multilayer</a:t>
            </a:r>
          </a:p>
        </p:txBody>
      </p:sp>
      <p:sp>
        <p:nvSpPr>
          <p:cNvPr id="2057" name="TextBox 4"/>
          <p:cNvSpPr txBox="1">
            <a:spLocks noChangeArrowheads="1"/>
          </p:cNvSpPr>
          <p:nvPr/>
        </p:nvSpPr>
        <p:spPr bwMode="auto">
          <a:xfrm>
            <a:off x="530225" y="2876550"/>
            <a:ext cx="73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ltLang="en-US" sz="3200" b="1">
                <a:solidFill>
                  <a:prstClr val="black"/>
                </a:solidFill>
              </a:rPr>
              <a:t>4 Å</a:t>
            </a:r>
          </a:p>
        </p:txBody>
      </p:sp>
      <p:sp>
        <p:nvSpPr>
          <p:cNvPr id="2058" name="TextBox 10"/>
          <p:cNvSpPr txBox="1">
            <a:spLocks noChangeArrowheads="1"/>
          </p:cNvSpPr>
          <p:nvPr/>
        </p:nvSpPr>
        <p:spPr bwMode="auto">
          <a:xfrm>
            <a:off x="373063" y="5043488"/>
            <a:ext cx="1052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ltLang="en-US" sz="3200" b="1">
                <a:solidFill>
                  <a:prstClr val="black"/>
                </a:solidFill>
              </a:rPr>
              <a:t>1.9 Å</a:t>
            </a:r>
          </a:p>
        </p:txBody>
      </p:sp>
      <p:sp>
        <p:nvSpPr>
          <p:cNvPr id="2059" name="TextBox 5"/>
          <p:cNvSpPr txBox="1">
            <a:spLocks noChangeArrowheads="1"/>
          </p:cNvSpPr>
          <p:nvPr/>
        </p:nvSpPr>
        <p:spPr bwMode="auto">
          <a:xfrm>
            <a:off x="165100" y="4033838"/>
            <a:ext cx="1452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ltLang="en-US" sz="2400">
                <a:solidFill>
                  <a:prstClr val="black"/>
                </a:solidFill>
              </a:rPr>
              <a:t>resolution</a:t>
            </a:r>
          </a:p>
        </p:txBody>
      </p:sp>
      <p:sp>
        <p:nvSpPr>
          <p:cNvPr id="2060" name="TextBox 6"/>
          <p:cNvSpPr txBox="1">
            <a:spLocks noChangeArrowheads="1"/>
          </p:cNvSpPr>
          <p:nvPr/>
        </p:nvSpPr>
        <p:spPr bwMode="auto">
          <a:xfrm>
            <a:off x="4294188" y="1285875"/>
            <a:ext cx="1470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2400">
                <a:solidFill>
                  <a:prstClr val="black"/>
                </a:solidFill>
              </a:rPr>
              <a:t>spectral</a:t>
            </a:r>
          </a:p>
          <a:p>
            <a:pPr algn="ctr" fontAlgn="base">
              <a:spcBef>
                <a:spcPct val="0"/>
              </a:spcBef>
              <a:spcAft>
                <a:spcPct val="0"/>
              </a:spcAft>
            </a:pPr>
            <a:r>
              <a:rPr lang="en-US" altLang="en-US" sz="2400">
                <a:solidFill>
                  <a:prstClr val="black"/>
                </a:solidFill>
              </a:rPr>
              <a:t>dispersion</a:t>
            </a:r>
          </a:p>
        </p:txBody>
      </p:sp>
    </p:spTree>
    <p:extLst>
      <p:ext uri="{BB962C8B-B14F-4D97-AF65-F5344CB8AC3E}">
        <p14:creationId xmlns:p14="http://schemas.microsoft.com/office/powerpoint/2010/main" val="33745757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076"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8"/>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379333" name="Rectangle 5"/>
          <p:cNvSpPr>
            <a:spLocks noGrp="1" noChangeArrowheads="1"/>
          </p:cNvSpPr>
          <p:nvPr>
            <p:ph type="title"/>
          </p:nvPr>
        </p:nvSpPr>
        <p:spPr>
          <a:xfrm>
            <a:off x="685800" y="282575"/>
            <a:ext cx="7772400" cy="1143000"/>
          </a:xfrm>
        </p:spPr>
        <p:txBody>
          <a:bodyPr/>
          <a:lstStyle/>
          <a:p>
            <a:pPr eaLnBrk="1" hangingPunct="1">
              <a:defRPr/>
            </a:pPr>
            <a:r>
              <a:rPr lang="en-US" altLang="en-US" sz="3600" b="1" dirty="0" smtClean="0">
                <a:solidFill>
                  <a:schemeClr val="accent2"/>
                </a:solidFill>
                <a:effectLst>
                  <a:outerShdw blurRad="38100" dist="38100" dir="2700000" algn="tl">
                    <a:srgbClr val="C0C0C0"/>
                  </a:outerShdw>
                </a:effectLst>
              </a:rPr>
              <a:t>Is it Real? Or is it</a:t>
            </a:r>
            <a:r>
              <a:rPr lang="en-US" altLang="en-US" sz="3600" b="1" dirty="0">
                <a:solidFill>
                  <a:srgbClr val="009900"/>
                </a:solidFill>
                <a:effectLst>
                  <a:outerShdw blurRad="38100" dist="38100" dir="2700000" algn="tl">
                    <a:srgbClr val="C0C0C0"/>
                  </a:outerShdw>
                </a:effectLst>
              </a:rPr>
              <a:t> </a:t>
            </a:r>
            <a:r>
              <a:rPr lang="en-US" altLang="en-US" sz="3600" b="1" dirty="0" smtClean="0">
                <a:solidFill>
                  <a:schemeClr val="tx1"/>
                </a:solidFill>
                <a:effectLst>
                  <a:outerShdw blurRad="38100" dist="38100" dir="2700000" algn="tl">
                    <a:srgbClr val="C0C0C0"/>
                  </a:outerShdw>
                </a:effectLst>
              </a:rPr>
              <a:t>MLFSOM</a:t>
            </a:r>
          </a:p>
        </p:txBody>
      </p:sp>
      <p:sp>
        <p:nvSpPr>
          <p:cNvPr id="1379334" name="Text Box 6"/>
          <p:cNvSpPr txBox="1">
            <a:spLocks noChangeArrowheads="1"/>
          </p:cNvSpPr>
          <p:nvPr/>
        </p:nvSpPr>
        <p:spPr bwMode="auto">
          <a:xfrm>
            <a:off x="1273175" y="1498600"/>
            <a:ext cx="177482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dirty="0">
                <a:solidFill>
                  <a:srgbClr val="FF0000"/>
                </a:solidFill>
                <a:effectLst>
                  <a:outerShdw blurRad="38100" dist="38100" dir="2700000" algn="tl">
                    <a:srgbClr val="C0C0C0"/>
                  </a:outerShdw>
                </a:effectLst>
                <a:latin typeface="Arial" panose="020B0604020202020204" pitchFamily="34" charset="0"/>
              </a:rPr>
              <a:t>simulated</a:t>
            </a:r>
            <a:endParaRPr lang="en-US" altLang="en-US" sz="2400" b="1" dirty="0">
              <a:solidFill>
                <a:srgbClr val="009900"/>
              </a:solidFill>
              <a:effectLst>
                <a:outerShdw blurRad="38100" dist="38100" dir="2700000" algn="tl">
                  <a:srgbClr val="C0C0C0"/>
                </a:outerShdw>
              </a:effectLst>
              <a:latin typeface="Arial" panose="020B0604020202020204" pitchFamily="34" charset="0"/>
            </a:endParaRPr>
          </a:p>
        </p:txBody>
      </p:sp>
      <p:sp>
        <p:nvSpPr>
          <p:cNvPr id="1379335" name="Text Box 7"/>
          <p:cNvSpPr txBox="1">
            <a:spLocks noChangeArrowheads="1"/>
          </p:cNvSpPr>
          <p:nvPr/>
        </p:nvSpPr>
        <p:spPr bwMode="auto">
          <a:xfrm>
            <a:off x="7232650" y="1498600"/>
            <a:ext cx="79057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dirty="0">
                <a:solidFill>
                  <a:srgbClr val="008000"/>
                </a:solidFill>
                <a:effectLst>
                  <a:outerShdw blurRad="38100" dist="38100" dir="2700000" algn="tl">
                    <a:srgbClr val="C0C0C0"/>
                  </a:outerShdw>
                </a:effectLst>
                <a:latin typeface="Arial" panose="020B0604020202020204" pitchFamily="34" charset="0"/>
              </a:rPr>
              <a:t>real</a:t>
            </a:r>
          </a:p>
        </p:txBody>
      </p:sp>
    </p:spTree>
    <p:extLst>
      <p:ext uri="{BB962C8B-B14F-4D97-AF65-F5344CB8AC3E}">
        <p14:creationId xmlns:p14="http://schemas.microsoft.com/office/powerpoint/2010/main" val="3246085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93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9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9334" grpId="0" animBg="1"/>
      <p:bldP spid="13793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73138"/>
          </a:xfrm>
        </p:spPr>
        <p:txBody>
          <a:bodyPr/>
          <a:lstStyle/>
          <a:p>
            <a:pPr eaLnBrk="1" hangingPunct="1"/>
            <a:r>
              <a:rPr lang="en-US" sz="3600" b="1" dirty="0" smtClean="0">
                <a:latin typeface="Arial" panose="020B0604020202020204" pitchFamily="34" charset="0"/>
                <a:cs typeface="Arial" panose="020B0604020202020204" pitchFamily="34" charset="0"/>
              </a:rPr>
              <a:t>BL8.3.1 Beam Time Allocation (%)</a:t>
            </a:r>
            <a:endParaRPr lang="en-US" sz="3600" b="1"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927039302"/>
              </p:ext>
            </p:extLst>
          </p:nvPr>
        </p:nvGraphicFramePr>
        <p:xfrm>
          <a:off x="548640" y="1371602"/>
          <a:ext cx="8046720" cy="5013960"/>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Gen.</a:t>
                      </a:r>
                      <a:r>
                        <a:rPr lang="en-US" sz="2800" baseline="0" dirty="0" smtClean="0">
                          <a:effectLst/>
                          <a:latin typeface="Arial" panose="020B0604020202020204" pitchFamily="34" charset="0"/>
                          <a:cs typeface="Arial" panose="020B0604020202020204" pitchFamily="34" charset="0"/>
                        </a:rPr>
                        <a:t> Users</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R&amp;D</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smtClean="0">
                          <a:effectLst/>
                          <a:latin typeface="Arial" panose="020B0604020202020204" pitchFamily="34" charset="0"/>
                          <a:cs typeface="Arial" panose="020B0604020202020204" pitchFamily="34" charset="0"/>
                        </a:rPr>
                        <a:t>9</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smtClean="0">
                          <a:effectLst/>
                          <a:latin typeface="Arial" panose="020B0604020202020204" pitchFamily="34" charset="0"/>
                          <a:cs typeface="Arial" panose="020B0604020202020204" pitchFamily="34" charset="0"/>
                        </a:rPr>
                        <a:t>Plexxikon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00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MD</a:t>
                      </a:r>
                      <a:r>
                        <a:rPr lang="en-US" sz="2800" baseline="0" dirty="0" smtClean="0">
                          <a:effectLst/>
                          <a:latin typeface="Arial" panose="020B0604020202020204" pitchFamily="34" charset="0"/>
                          <a:ea typeface="Calibri"/>
                          <a:cs typeface="Arial" panose="020B0604020202020204" pitchFamily="34" charset="0"/>
                        </a:rPr>
                        <a:t> Anderson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00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UCSF</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UCB</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23</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9.7</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100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bl>
          </a:graphicData>
        </a:graphic>
      </p:graphicFrame>
      <p:sp>
        <p:nvSpPr>
          <p:cNvPr id="2" name="Rectangle 1"/>
          <p:cNvSpPr/>
          <p:nvPr/>
        </p:nvSpPr>
        <p:spPr>
          <a:xfrm>
            <a:off x="7620000" y="1219200"/>
            <a:ext cx="16764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203069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rotWithShape="1">
          <a:blip r:embed="rId2">
            <a:extLst>
              <a:ext uri="{28A0092B-C50C-407E-A947-70E740481C1C}">
                <a14:useLocalDpi xmlns:a14="http://schemas.microsoft.com/office/drawing/2010/main" val="0"/>
              </a:ext>
            </a:extLst>
          </a:blip>
          <a:srcRect l="7812" t="6879" r="29687" b="46245"/>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5"/>
          <p:cNvSpPr txBox="1">
            <a:spLocks noChangeArrowheads="1"/>
          </p:cNvSpPr>
          <p:nvPr/>
        </p:nvSpPr>
        <p:spPr bwMode="auto">
          <a:xfrm>
            <a:off x="297187" y="1366838"/>
            <a:ext cx="32047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r>
              <a:rPr lang="en-US" altLang="en-US" sz="2800" dirty="0">
                <a:solidFill>
                  <a:srgbClr val="008000"/>
                </a:solidFill>
              </a:rPr>
              <a:t>Trivial</a:t>
            </a:r>
            <a:r>
              <a:rPr lang="en-US" altLang="en-US" sz="2800" dirty="0">
                <a:solidFill>
                  <a:srgbClr val="000000"/>
                </a:solidFill>
              </a:rPr>
              <a:t> to </a:t>
            </a:r>
            <a:r>
              <a:rPr lang="en-US" altLang="en-US" sz="2800" dirty="0" smtClean="0">
                <a:solidFill>
                  <a:srgbClr val="000000"/>
                </a:solidFill>
              </a:rPr>
              <a:t>solve</a:t>
            </a:r>
          </a:p>
          <a:p>
            <a:pPr algn="r" eaLnBrk="1" fontAlgn="base" hangingPunct="1">
              <a:spcBef>
                <a:spcPct val="0"/>
              </a:spcBef>
              <a:spcAft>
                <a:spcPct val="0"/>
              </a:spcAft>
            </a:pPr>
            <a:r>
              <a:rPr lang="en-US" altLang="en-US" sz="2000" dirty="0">
                <a:solidFill>
                  <a:srgbClr val="000000"/>
                </a:solidFill>
              </a:rPr>
              <a:t>100% </a:t>
            </a:r>
            <a:r>
              <a:rPr lang="en-US" altLang="en-US" sz="2000" dirty="0" err="1">
                <a:solidFill>
                  <a:srgbClr val="000000"/>
                </a:solidFill>
              </a:rPr>
              <a:t>SeMet</a:t>
            </a:r>
            <a:r>
              <a:rPr lang="en-US" altLang="en-US" sz="2000" dirty="0">
                <a:solidFill>
                  <a:srgbClr val="000000"/>
                </a:solidFill>
              </a:rPr>
              <a:t> incorporation</a:t>
            </a:r>
          </a:p>
        </p:txBody>
      </p:sp>
      <p:sp>
        <p:nvSpPr>
          <p:cNvPr id="6" name="TextBox 5"/>
          <p:cNvSpPr txBox="1"/>
          <p:nvPr/>
        </p:nvSpPr>
        <p:spPr>
          <a:xfrm>
            <a:off x="31124" y="3962400"/>
            <a:ext cx="1572866" cy="830997"/>
          </a:xfrm>
          <a:prstGeom prst="rect">
            <a:avLst/>
          </a:prstGeom>
          <a:noFill/>
        </p:spPr>
        <p:txBody>
          <a:bodyPr wrap="none" rtlCol="0">
            <a:spAutoFit/>
          </a:bodyPr>
          <a:lstStyle/>
          <a:p>
            <a:r>
              <a:rPr lang="en-US" sz="2400" dirty="0" smtClean="0">
                <a:solidFill>
                  <a:srgbClr val="C00000"/>
                </a:solidFill>
              </a:rPr>
              <a:t>MLFSOM</a:t>
            </a:r>
          </a:p>
          <a:p>
            <a:r>
              <a:rPr lang="en-US" sz="2400" dirty="0" smtClean="0">
                <a:solidFill>
                  <a:srgbClr val="C00000"/>
                </a:solidFill>
              </a:rPr>
              <a:t>simulation</a:t>
            </a:r>
            <a:endParaRPr lang="en-US" sz="2400" dirty="0">
              <a:solidFill>
                <a:srgbClr val="C00000"/>
              </a:solidFill>
            </a:endParaRP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12519922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rotWithShape="1">
          <a:blip r:embed="rId2">
            <a:extLst>
              <a:ext uri="{28A0092B-C50C-407E-A947-70E740481C1C}">
                <a14:useLocalDpi xmlns:a14="http://schemas.microsoft.com/office/drawing/2010/main" val="0"/>
              </a:ext>
            </a:extLst>
          </a:blip>
          <a:srcRect l="7812" t="6880" r="29687" b="46246"/>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1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800" dirty="0">
                <a:solidFill>
                  <a:srgbClr val="C00000"/>
                </a:solidFill>
              </a:rPr>
              <a:t>Impossible</a:t>
            </a:r>
            <a:r>
              <a:rPr lang="en-US" altLang="en-US" sz="2800" dirty="0">
                <a:solidFill>
                  <a:srgbClr val="000000"/>
                </a:solidFill>
              </a:rPr>
              <a:t> to </a:t>
            </a:r>
            <a:r>
              <a:rPr lang="en-US" altLang="en-US" sz="2800" dirty="0" smtClean="0">
                <a:solidFill>
                  <a:srgbClr val="000000"/>
                </a:solidFill>
              </a:rPr>
              <a:t>solve</a:t>
            </a:r>
          </a:p>
          <a:p>
            <a:pPr eaLnBrk="1" fontAlgn="base" hangingPunct="1">
              <a:spcBef>
                <a:spcPct val="0"/>
              </a:spcBef>
              <a:spcAft>
                <a:spcPct val="0"/>
              </a:spcAft>
            </a:pPr>
            <a:r>
              <a:rPr lang="en-US" altLang="en-US" sz="2000" dirty="0">
                <a:solidFill>
                  <a:srgbClr val="000000"/>
                </a:solidFill>
              </a:rPr>
              <a:t>100% S -Met incorporation</a:t>
            </a:r>
          </a:p>
        </p:txBody>
      </p:sp>
      <p:sp>
        <p:nvSpPr>
          <p:cNvPr id="2" name="TextBox 1"/>
          <p:cNvSpPr txBox="1"/>
          <p:nvPr/>
        </p:nvSpPr>
        <p:spPr>
          <a:xfrm>
            <a:off x="31124" y="3962400"/>
            <a:ext cx="1572866" cy="830997"/>
          </a:xfrm>
          <a:prstGeom prst="rect">
            <a:avLst/>
          </a:prstGeom>
          <a:noFill/>
        </p:spPr>
        <p:txBody>
          <a:bodyPr wrap="none" rtlCol="0">
            <a:spAutoFit/>
          </a:bodyPr>
          <a:lstStyle/>
          <a:p>
            <a:r>
              <a:rPr lang="en-US" sz="2400" dirty="0" smtClean="0">
                <a:solidFill>
                  <a:srgbClr val="C00000"/>
                </a:solidFill>
              </a:rPr>
              <a:t>MLFSOM</a:t>
            </a:r>
          </a:p>
          <a:p>
            <a:r>
              <a:rPr lang="en-US" sz="2400" dirty="0" smtClean="0">
                <a:solidFill>
                  <a:srgbClr val="C00000"/>
                </a:solidFill>
              </a:rPr>
              <a:t>simulation</a:t>
            </a:r>
            <a:endParaRPr lang="en-US" sz="2400" dirty="0">
              <a:solidFill>
                <a:srgbClr val="C00000"/>
              </a:solidFill>
            </a:endParaRP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23993034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14"/>
            <a:ext cx="9144000" cy="1143000"/>
          </a:xfrm>
        </p:spPr>
        <p:txBody>
          <a:bodyPr/>
          <a:lstStyle/>
          <a:p>
            <a:r>
              <a:rPr lang="en-US" dirty="0" smtClean="0">
                <a:latin typeface="+mn-lt"/>
              </a:rPr>
              <a:t>Global Challenge → new software</a:t>
            </a:r>
            <a:endParaRPr lang="en-US" dirty="0">
              <a:latin typeface="+mn-lt"/>
            </a:endParaRPr>
          </a:p>
        </p:txBody>
      </p:sp>
      <p:pic>
        <p:nvPicPr>
          <p:cNvPr id="1812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31" t="12083" r="4773"/>
          <a:stretch/>
        </p:blipFill>
        <p:spPr bwMode="auto">
          <a:xfrm>
            <a:off x="0" y="1066800"/>
            <a:ext cx="1073156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1884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14"/>
            <a:ext cx="9144000" cy="1143000"/>
          </a:xfrm>
        </p:spPr>
        <p:txBody>
          <a:bodyPr/>
          <a:lstStyle/>
          <a:p>
            <a:r>
              <a:rPr lang="en-US" dirty="0" smtClean="0">
                <a:latin typeface="+mn-lt"/>
              </a:rPr>
              <a:t>New software → benefits users</a:t>
            </a:r>
            <a:endParaRPr lang="en-US" dirty="0">
              <a:latin typeface="+mn-lt"/>
            </a:endParaRPr>
          </a:p>
        </p:txBody>
      </p:sp>
      <p:pic>
        <p:nvPicPr>
          <p:cNvPr id="1822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522" t="20982" r="20996"/>
          <a:stretch/>
        </p:blipFill>
        <p:spPr bwMode="auto">
          <a:xfrm>
            <a:off x="25400" y="1048657"/>
            <a:ext cx="9118600" cy="618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7743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2871787"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dirty="0">
                <a:solidFill>
                  <a:srgbClr val="000000"/>
                </a:solidFill>
              </a:rPr>
              <a:t>Holton &amp; Frankel (2010) </a:t>
            </a:r>
            <a:r>
              <a:rPr lang="en-US" altLang="en-US" sz="1800" i="1" dirty="0" err="1">
                <a:solidFill>
                  <a:srgbClr val="000000"/>
                </a:solidFill>
              </a:rPr>
              <a:t>Acta</a:t>
            </a:r>
            <a:r>
              <a:rPr lang="en-US" altLang="en-US" sz="1800" i="1" dirty="0">
                <a:solidFill>
                  <a:srgbClr val="000000"/>
                </a:solidFill>
              </a:rPr>
              <a:t> D</a:t>
            </a:r>
            <a:r>
              <a:rPr lang="en-US" altLang="en-US" sz="1800" dirty="0">
                <a:solidFill>
                  <a:srgbClr val="000000"/>
                </a:solidFill>
              </a:rPr>
              <a:t> </a:t>
            </a:r>
            <a:r>
              <a:rPr lang="en-US" altLang="en-US" sz="1800" b="1" dirty="0">
                <a:solidFill>
                  <a:srgbClr val="000000"/>
                </a:solidFill>
              </a:rPr>
              <a:t>66</a:t>
            </a:r>
            <a:r>
              <a:rPr lang="en-US" altLang="en-US" sz="1800" dirty="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399882"/>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94"/>
          <a:stretch/>
        </p:blipFill>
        <p:spPr bwMode="auto">
          <a:xfrm>
            <a:off x="0" y="0"/>
            <a:ext cx="9144000" cy="6781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6026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79"/>
          <a:stretch/>
        </p:blipFill>
        <p:spPr bwMode="auto">
          <a:xfrm>
            <a:off x="0" y="0"/>
            <a:ext cx="9144000" cy="677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5829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32113"/>
          </a:xfrm>
        </p:spPr>
        <p:txBody>
          <a:bodyPr/>
          <a:lstStyle/>
          <a:p>
            <a:r>
              <a:rPr lang="en-US" sz="3600" b="1" dirty="0" smtClean="0"/>
              <a:t>Grand Challenges in Structural Biology</a:t>
            </a:r>
            <a:endParaRPr lang="en-US" sz="3600" b="1" dirty="0"/>
          </a:p>
        </p:txBody>
      </p:sp>
      <p:sp>
        <p:nvSpPr>
          <p:cNvPr id="3" name="TextBox 2"/>
          <p:cNvSpPr txBox="1"/>
          <p:nvPr/>
        </p:nvSpPr>
        <p:spPr>
          <a:xfrm>
            <a:off x="217714" y="1277270"/>
            <a:ext cx="8621486" cy="4955203"/>
          </a:xfrm>
          <a:prstGeom prst="rect">
            <a:avLst/>
          </a:prstGeom>
          <a:noFill/>
        </p:spPr>
        <p:txBody>
          <a:bodyPr wrap="square" rtlCol="0">
            <a:spAutoFit/>
          </a:bodyPr>
          <a:lstStyle/>
          <a:p>
            <a:pPr algn="ctr">
              <a:spcAft>
                <a:spcPts val="600"/>
              </a:spcAft>
            </a:pPr>
            <a:r>
              <a:rPr lang="pt-BR" sz="4400" dirty="0" smtClean="0">
                <a:solidFill>
                  <a:srgbClr val="C0504D">
                    <a:lumMod val="75000"/>
                  </a:srgbClr>
                </a:solidFill>
              </a:rPr>
              <a:t>Phase Problem</a:t>
            </a:r>
            <a:endParaRPr lang="en-US" sz="4400" dirty="0">
              <a:solidFill>
                <a:srgbClr val="C0504D">
                  <a:lumMod val="75000"/>
                </a:srgbClr>
              </a:solidFill>
            </a:endParaRPr>
          </a:p>
          <a:p>
            <a:pPr algn="ctr">
              <a:spcAft>
                <a:spcPts val="600"/>
              </a:spcAft>
            </a:pPr>
            <a:r>
              <a:rPr lang="en-US" sz="2400" dirty="0" smtClean="0">
                <a:solidFill>
                  <a:prstClr val="black"/>
                </a:solidFill>
              </a:rPr>
              <a:t>Calibrate it out       boost the signal       average over it</a:t>
            </a:r>
          </a:p>
          <a:p>
            <a:pPr algn="ctr">
              <a:spcAft>
                <a:spcPts val="600"/>
              </a:spcAft>
            </a:pPr>
            <a:r>
              <a:rPr lang="en-US" sz="2400" dirty="0" smtClean="0">
                <a:solidFill>
                  <a:prstClr val="black"/>
                </a:solidFill>
              </a:rPr>
              <a:t>Non-isomorphism phasing (NIP)</a:t>
            </a:r>
            <a:endParaRPr lang="en-US" sz="2400" dirty="0">
              <a:solidFill>
                <a:prstClr val="black"/>
              </a:solidFill>
            </a:endParaRPr>
          </a:p>
          <a:p>
            <a:pPr algn="ctr">
              <a:spcAft>
                <a:spcPts val="600"/>
              </a:spcAft>
            </a:pPr>
            <a:r>
              <a:rPr lang="en-US" sz="4400" dirty="0" smtClean="0">
                <a:solidFill>
                  <a:srgbClr val="C00000"/>
                </a:solidFill>
              </a:rPr>
              <a:t>Amplitude Problem</a:t>
            </a:r>
          </a:p>
          <a:p>
            <a:pPr algn="ctr">
              <a:spcAft>
                <a:spcPts val="600"/>
              </a:spcAft>
            </a:pPr>
            <a:r>
              <a:rPr lang="en-US" sz="2400" dirty="0" smtClean="0">
                <a:solidFill>
                  <a:prstClr val="black"/>
                </a:solidFill>
              </a:rPr>
              <a:t>Disorder &gt; everything       Dissect sample prep</a:t>
            </a:r>
          </a:p>
          <a:p>
            <a:pPr algn="ctr">
              <a:spcAft>
                <a:spcPts val="600"/>
              </a:spcAft>
            </a:pPr>
            <a:r>
              <a:rPr lang="en-US" sz="2400" dirty="0" smtClean="0">
                <a:solidFill>
                  <a:prstClr val="black"/>
                </a:solidFill>
              </a:rPr>
              <a:t>“Meta-beamline”</a:t>
            </a:r>
          </a:p>
          <a:p>
            <a:pPr algn="ctr">
              <a:spcAft>
                <a:spcPts val="600"/>
              </a:spcAft>
            </a:pPr>
            <a:r>
              <a:rPr lang="en-US" sz="4400" dirty="0" smtClean="0">
                <a:solidFill>
                  <a:srgbClr val="008000"/>
                </a:solidFill>
              </a:rPr>
              <a:t>R-factor Gap</a:t>
            </a:r>
          </a:p>
          <a:p>
            <a:pPr algn="ctr">
              <a:spcAft>
                <a:spcPts val="600"/>
              </a:spcAft>
            </a:pPr>
            <a:r>
              <a:rPr lang="en-US" sz="2400" dirty="0" smtClean="0">
                <a:solidFill>
                  <a:prstClr val="black"/>
                </a:solidFill>
              </a:rPr>
              <a:t>1 electron =chemistry     validate dynamics</a:t>
            </a:r>
          </a:p>
          <a:p>
            <a:pPr algn="ctr">
              <a:spcAft>
                <a:spcPts val="600"/>
              </a:spcAft>
            </a:pPr>
            <a:r>
              <a:rPr lang="en-US" sz="2400" dirty="0" smtClean="0">
                <a:solidFill>
                  <a:prstClr val="black"/>
                </a:solidFill>
              </a:rPr>
              <a:t>2D data vs 4D models</a:t>
            </a:r>
            <a:endParaRPr lang="en-US" sz="2400" dirty="0">
              <a:solidFill>
                <a:prstClr val="black"/>
              </a:solidFill>
            </a:endParaRPr>
          </a:p>
        </p:txBody>
      </p:sp>
      <p:sp>
        <p:nvSpPr>
          <p:cNvPr id="4" name="Rectangle 3"/>
          <p:cNvSpPr/>
          <p:nvPr/>
        </p:nvSpPr>
        <p:spPr>
          <a:xfrm>
            <a:off x="0" y="6328230"/>
            <a:ext cx="9144000" cy="412421"/>
          </a:xfrm>
          <a:prstGeom prst="rect">
            <a:avLst/>
          </a:prstGeom>
        </p:spPr>
        <p:txBody>
          <a:bodyPr wrap="square">
            <a:spAutoFit/>
          </a:bodyPr>
          <a:lstStyle/>
          <a:p>
            <a:pPr>
              <a:lnSpc>
                <a:spcPct val="130000"/>
              </a:lnSpc>
            </a:pPr>
            <a:r>
              <a:rPr lang="en-US" altLang="en-US" sz="1600" b="1" dirty="0" smtClean="0">
                <a:solidFill>
                  <a:prstClr val="black"/>
                </a:solidFill>
                <a:latin typeface="Courier New" pitchFamily="49" charset="0"/>
              </a:rPr>
              <a:t>http://bl831.als.lbl.gov/~</a:t>
            </a:r>
            <a:r>
              <a:rPr lang="en-US" altLang="en-US" sz="1600" b="1" dirty="0" smtClean="0">
                <a:solidFill>
                  <a:prstClr val="black"/>
                </a:solidFill>
                <a:latin typeface="Courier New" pitchFamily="49" charset="0"/>
              </a:rPr>
              <a:t>jamesh/powerpoint/MOU_831_2016.pptx</a:t>
            </a:r>
            <a:endParaRPr lang="en-US" altLang="en-US" sz="1600" b="1" dirty="0">
              <a:solidFill>
                <a:prstClr val="black"/>
              </a:solidFill>
              <a:latin typeface="Courier New" pitchFamily="49" charset="0"/>
            </a:endParaRPr>
          </a:p>
        </p:txBody>
      </p:sp>
    </p:spTree>
    <p:extLst>
      <p:ext uri="{BB962C8B-B14F-4D97-AF65-F5344CB8AC3E}">
        <p14:creationId xmlns:p14="http://schemas.microsoft.com/office/powerpoint/2010/main" val="244156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remarks</a:t>
            </a:r>
            <a:endParaRPr lang="en-US" dirty="0"/>
          </a:p>
        </p:txBody>
      </p:sp>
      <p:sp>
        <p:nvSpPr>
          <p:cNvPr id="3" name="TextBox 2"/>
          <p:cNvSpPr txBox="1"/>
          <p:nvPr/>
        </p:nvSpPr>
        <p:spPr>
          <a:xfrm>
            <a:off x="228600" y="1524000"/>
            <a:ext cx="8621486" cy="4816703"/>
          </a:xfrm>
          <a:prstGeom prst="rect">
            <a:avLst/>
          </a:prstGeom>
          <a:noFill/>
        </p:spPr>
        <p:txBody>
          <a:bodyPr wrap="square" rtlCol="0">
            <a:spAutoFit/>
          </a:bodyPr>
          <a:lstStyle/>
          <a:p>
            <a:pPr algn="ctr">
              <a:spcAft>
                <a:spcPts val="600"/>
              </a:spcAft>
            </a:pPr>
            <a:r>
              <a:rPr lang="en-US" sz="3600" dirty="0" smtClean="0">
                <a:solidFill>
                  <a:srgbClr val="C0504D">
                    <a:lumMod val="75000"/>
                  </a:srgbClr>
                </a:solidFill>
                <a:latin typeface="Arial" panose="020B0604020202020204" pitchFamily="34" charset="0"/>
                <a:cs typeface="Arial" panose="020B0604020202020204" pitchFamily="34" charset="0"/>
              </a:rPr>
              <a:t>8.3.1 finances stabilizing</a:t>
            </a:r>
          </a:p>
          <a:p>
            <a:pPr algn="ctr">
              <a:spcAft>
                <a:spcPts val="600"/>
              </a:spcAft>
            </a:pPr>
            <a:r>
              <a:rPr lang="en-US" sz="3600" dirty="0">
                <a:solidFill>
                  <a:srgbClr val="C0504D">
                    <a:lumMod val="75000"/>
                  </a:srgbClr>
                </a:solidFill>
                <a:latin typeface="Arial" panose="020B0604020202020204" pitchFamily="34" charset="0"/>
                <a:cs typeface="Arial" panose="020B0604020202020204" pitchFamily="34" charset="0"/>
              </a:rPr>
              <a:t>Need new </a:t>
            </a:r>
            <a:r>
              <a:rPr lang="en-US" sz="3600" dirty="0" smtClean="0">
                <a:solidFill>
                  <a:srgbClr val="C0504D">
                    <a:lumMod val="75000"/>
                  </a:srgbClr>
                </a:solidFill>
                <a:latin typeface="Arial" panose="020B0604020202020204" pitchFamily="34" charset="0"/>
                <a:cs typeface="Arial" panose="020B0604020202020204" pitchFamily="34" charset="0"/>
              </a:rPr>
              <a:t>scientist</a:t>
            </a:r>
          </a:p>
          <a:p>
            <a:pPr algn="ctr">
              <a:spcAft>
                <a:spcPts val="600"/>
              </a:spcAft>
            </a:pPr>
            <a:endParaRPr lang="en-US" sz="3600" dirty="0" smtClean="0">
              <a:solidFill>
                <a:srgbClr val="C0504D">
                  <a:lumMod val="75000"/>
                </a:srgbClr>
              </a:solidFill>
              <a:latin typeface="Arial" panose="020B0604020202020204" pitchFamily="34" charset="0"/>
              <a:cs typeface="Arial" panose="020B0604020202020204" pitchFamily="34" charset="0"/>
            </a:endParaRPr>
          </a:p>
          <a:p>
            <a:pPr algn="ctr">
              <a:spcAft>
                <a:spcPts val="600"/>
              </a:spcAft>
            </a:pPr>
            <a:r>
              <a:rPr lang="en-US" sz="3600" dirty="0" smtClean="0">
                <a:solidFill>
                  <a:srgbClr val="C0504D">
                    <a:lumMod val="75000"/>
                  </a:srgbClr>
                </a:solidFill>
                <a:latin typeface="Arial" panose="020B0604020202020204" pitchFamily="34" charset="0"/>
                <a:cs typeface="Arial" panose="020B0604020202020204" pitchFamily="34" charset="0"/>
              </a:rPr>
              <a:t>Poised </a:t>
            </a:r>
            <a:r>
              <a:rPr lang="en-US" sz="3600" dirty="0" smtClean="0">
                <a:solidFill>
                  <a:srgbClr val="C0504D">
                    <a:lumMod val="75000"/>
                  </a:srgbClr>
                </a:solidFill>
                <a:latin typeface="Arial" panose="020B0604020202020204" pitchFamily="34" charset="0"/>
                <a:cs typeface="Arial" panose="020B0604020202020204" pitchFamily="34" charset="0"/>
              </a:rPr>
              <a:t>for major hardware upgrades</a:t>
            </a:r>
          </a:p>
          <a:p>
            <a:pPr algn="ctr">
              <a:spcAft>
                <a:spcPts val="600"/>
              </a:spcAft>
            </a:pPr>
            <a:r>
              <a:rPr lang="en-US" sz="2800" dirty="0" smtClean="0">
                <a:latin typeface="Arial" panose="020B0604020202020204" pitchFamily="34" charset="0"/>
                <a:cs typeface="Arial" panose="020B0604020202020204" pitchFamily="34" charset="0"/>
              </a:rPr>
              <a:t>Pilatus, multilayer</a:t>
            </a:r>
          </a:p>
          <a:p>
            <a:pPr algn="ctr">
              <a:spcAft>
                <a:spcPts val="600"/>
              </a:spcAft>
            </a:pPr>
            <a:endParaRPr lang="en-US" sz="3600" dirty="0" smtClean="0">
              <a:solidFill>
                <a:srgbClr val="C0504D">
                  <a:lumMod val="75000"/>
                </a:srgbClr>
              </a:solidFill>
              <a:latin typeface="Arial" panose="020B0604020202020204" pitchFamily="34" charset="0"/>
              <a:cs typeface="Arial" panose="020B0604020202020204" pitchFamily="34" charset="0"/>
            </a:endParaRPr>
          </a:p>
          <a:p>
            <a:pPr algn="ctr">
              <a:spcAft>
                <a:spcPts val="600"/>
              </a:spcAft>
            </a:pPr>
            <a:r>
              <a:rPr lang="en-US" sz="3600" dirty="0" smtClean="0">
                <a:solidFill>
                  <a:srgbClr val="C0504D">
                    <a:lumMod val="75000"/>
                  </a:srgbClr>
                </a:solidFill>
                <a:latin typeface="Arial" panose="020B0604020202020204" pitchFamily="34" charset="0"/>
                <a:cs typeface="Arial" panose="020B0604020202020204" pitchFamily="34" charset="0"/>
              </a:rPr>
              <a:t>Focus on biggest problems</a:t>
            </a:r>
          </a:p>
          <a:p>
            <a:pPr algn="ctr">
              <a:spcAft>
                <a:spcPts val="600"/>
              </a:spcAft>
            </a:pPr>
            <a:r>
              <a:rPr lang="en-US" sz="2800" dirty="0" smtClean="0">
                <a:latin typeface="Arial" panose="020B0604020202020204" pitchFamily="34" charset="0"/>
                <a:cs typeface="Arial" panose="020B0604020202020204" pitchFamily="34" charset="0"/>
              </a:rPr>
              <a:t>Phases, amplitudes, systematics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78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0" y="0"/>
            <a:ext cx="9144000" cy="914400"/>
          </a:xfrm>
        </p:spPr>
        <p:txBody>
          <a:bodyPr>
            <a:normAutofit/>
          </a:bodyPr>
          <a:lstStyle/>
          <a:p>
            <a:pPr eaLnBrk="1" hangingPunct="1"/>
            <a:r>
              <a:rPr lang="en-US" sz="3600" b="1" dirty="0" smtClean="0">
                <a:latin typeface="Arial" panose="020B0604020202020204" pitchFamily="34" charset="0"/>
                <a:cs typeface="Arial" panose="020B0604020202020204" pitchFamily="34" charset="0"/>
              </a:rPr>
              <a:t>BL8.3.1 PRT member contributions ($k)</a:t>
            </a:r>
            <a:endParaRPr lang="en-US" sz="3600" b="1"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242100338"/>
              </p:ext>
            </p:extLst>
          </p:nvPr>
        </p:nvGraphicFramePr>
        <p:xfrm>
          <a:off x="548640" y="1371601"/>
          <a:ext cx="8046720" cy="5013960"/>
        </p:xfrm>
        <a:graphic>
          <a:graphicData uri="http://schemas.openxmlformats.org/drawingml/2006/table">
            <a:tbl>
              <a:tblPr firstRow="1" firstCol="1" bandRow="1">
                <a:tableStyleId>{5C22544A-7EE6-4342-B048-85BDC9FD1C3A}</a:tableStyleId>
              </a:tblPr>
              <a:tblGrid>
                <a:gridCol w="2118360"/>
                <a:gridCol w="988060"/>
                <a:gridCol w="988060"/>
                <a:gridCol w="988060"/>
                <a:gridCol w="988060"/>
                <a:gridCol w="988060"/>
                <a:gridCol w="988060"/>
              </a:tblGrid>
              <a:tr h="594360">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Year</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2010</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2011</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2012</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2013</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2014</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2800" dirty="0">
                          <a:effectLst/>
                          <a:latin typeface="Arial" panose="020B0604020202020204" pitchFamily="34" charset="0"/>
                          <a:cs typeface="Arial" panose="020B0604020202020204" pitchFamily="34" charset="0"/>
                        </a:rPr>
                        <a:t>2015</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Gen.</a:t>
                      </a:r>
                      <a:r>
                        <a:rPr lang="en-US" sz="2800" baseline="0" dirty="0" smtClean="0">
                          <a:effectLst/>
                          <a:latin typeface="Arial" panose="020B0604020202020204" pitchFamily="34" charset="0"/>
                          <a:cs typeface="Arial" panose="020B0604020202020204" pitchFamily="34" charset="0"/>
                        </a:rPr>
                        <a:t> Users</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cs typeface="Arial" panose="020B0604020202020204" pitchFamily="34" charset="0"/>
                        </a:rPr>
                        <a:t>R&amp;D</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mn-ea"/>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err="1" smtClean="0">
                          <a:effectLst/>
                          <a:latin typeface="Arial" panose="020B0604020202020204" pitchFamily="34" charset="0"/>
                          <a:cs typeface="Arial" panose="020B0604020202020204" pitchFamily="34" charset="0"/>
                        </a:rPr>
                        <a:t>Plexxikon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250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cs typeface="Arial" panose="020B0604020202020204" pitchFamily="34" charset="0"/>
                        </a:rPr>
                        <a:t>125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00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MD</a:t>
                      </a:r>
                      <a:r>
                        <a:rPr lang="en-US" sz="2800" baseline="0" dirty="0" smtClean="0">
                          <a:effectLst/>
                          <a:latin typeface="Arial" panose="020B0604020202020204" pitchFamily="34" charset="0"/>
                          <a:ea typeface="Calibri"/>
                          <a:cs typeface="Arial" panose="020B0604020202020204" pitchFamily="34" charset="0"/>
                        </a:rPr>
                        <a:t> Anderson</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00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116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75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130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UCSF</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180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967</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UCB</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0</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248</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r>
              <a:tr h="594360">
                <a:tc>
                  <a:txBody>
                    <a:bodyPr/>
                    <a:lstStyle/>
                    <a:p>
                      <a:pPr marL="0" marR="0" algn="ctr">
                        <a:lnSpc>
                          <a:spcPct val="115000"/>
                        </a:lnSpc>
                        <a:spcBef>
                          <a:spcPts val="0"/>
                        </a:spcBef>
                        <a:spcAft>
                          <a:spcPts val="0"/>
                        </a:spcAft>
                      </a:pPr>
                      <a:r>
                        <a:rPr lang="en-US" sz="2800" dirty="0" smtClean="0">
                          <a:effectLst/>
                          <a:latin typeface="Arial" panose="020B0604020202020204" pitchFamily="34" charset="0"/>
                          <a:ea typeface="Calibri"/>
                          <a:cs typeface="Arial" panose="020B0604020202020204" pitchFamily="34" charset="0"/>
                        </a:rPr>
                        <a:t>Total</a:t>
                      </a:r>
                      <a:endParaRPr lang="en-US" sz="280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546</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505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505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435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435</a:t>
                      </a:r>
                      <a:endParaRPr lang="en-US" sz="3200" b="0" dirty="0">
                        <a:effectLst/>
                        <a:latin typeface="Arial" panose="020B0604020202020204" pitchFamily="34" charset="0"/>
                        <a:ea typeface="Calibri"/>
                        <a:cs typeface="Arial" panose="020B0604020202020204" pitchFamily="34" charset="0"/>
                      </a:endParaRPr>
                    </a:p>
                  </a:txBody>
                  <a:tcPr marL="73025" marR="73025" marT="0" marB="0" anchor="ctr"/>
                </a:tc>
                <a:tc>
                  <a:txBody>
                    <a:bodyPr/>
                    <a:lstStyle/>
                    <a:p>
                      <a:pPr marL="0" marR="0" algn="ctr">
                        <a:lnSpc>
                          <a:spcPct val="115000"/>
                        </a:lnSpc>
                        <a:spcBef>
                          <a:spcPts val="0"/>
                        </a:spcBef>
                        <a:spcAft>
                          <a:spcPts val="0"/>
                        </a:spcAft>
                      </a:pPr>
                      <a:r>
                        <a:rPr lang="en-US" sz="3200" b="0" dirty="0" smtClean="0">
                          <a:effectLst/>
                          <a:latin typeface="Arial" panose="020B0604020202020204" pitchFamily="34" charset="0"/>
                          <a:ea typeface="Calibri"/>
                          <a:cs typeface="Arial" panose="020B0604020202020204" pitchFamily="34" charset="0"/>
                        </a:rPr>
                        <a:t>1585</a:t>
                      </a:r>
                      <a:endParaRPr lang="en-US" sz="3200" b="0" dirty="0">
                        <a:effectLst/>
                        <a:latin typeface="Arial" panose="020B0604020202020204" pitchFamily="34" charset="0"/>
                        <a:ea typeface="Calibri"/>
                        <a:cs typeface="Arial" panose="020B0604020202020204" pitchFamily="34" charset="0"/>
                      </a:endParaRPr>
                    </a:p>
                  </a:txBody>
                  <a:tcPr marL="0" marR="0" marT="0" marB="0" anchor="ctr"/>
                </a:tc>
              </a:tr>
            </a:tbl>
          </a:graphicData>
        </a:graphic>
      </p:graphicFrame>
      <p:sp>
        <p:nvSpPr>
          <p:cNvPr id="5" name="Rectangle 4"/>
          <p:cNvSpPr/>
          <p:nvPr/>
        </p:nvSpPr>
        <p:spPr>
          <a:xfrm>
            <a:off x="7620000" y="1219200"/>
            <a:ext cx="16764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315928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10033</TotalTime>
  <Words>2672</Words>
  <Application>Microsoft Office PowerPoint</Application>
  <PresentationFormat>On-screen Show (4:3)</PresentationFormat>
  <Paragraphs>1273</Paragraphs>
  <Slides>88</Slides>
  <Notes>20</Notes>
  <HiddenSlides>0</HiddenSlides>
  <MMClips>1</MMClips>
  <ScaleCrop>false</ScaleCrop>
  <HeadingPairs>
    <vt:vector size="6" baseType="variant">
      <vt:variant>
        <vt:lpstr>Theme</vt:lpstr>
      </vt:variant>
      <vt:variant>
        <vt:i4>12</vt:i4>
      </vt:variant>
      <vt:variant>
        <vt:lpstr>Embedded OLE Servers</vt:lpstr>
      </vt:variant>
      <vt:variant>
        <vt:i4>2</vt:i4>
      </vt:variant>
      <vt:variant>
        <vt:lpstr>Slide Titles</vt:lpstr>
      </vt:variant>
      <vt:variant>
        <vt:i4>88</vt:i4>
      </vt:variant>
    </vt:vector>
  </HeadingPairs>
  <TitlesOfParts>
    <vt:vector size="102" baseType="lpstr">
      <vt:lpstr>Office Theme</vt:lpstr>
      <vt:lpstr>1_Office Theme</vt:lpstr>
      <vt:lpstr>7_Default Design</vt:lpstr>
      <vt:lpstr>Default Design</vt:lpstr>
      <vt:lpstr>2_Office Theme</vt:lpstr>
      <vt:lpstr>3_Office Theme</vt:lpstr>
      <vt:lpstr>2_Default Design</vt:lpstr>
      <vt:lpstr>5_Office Theme</vt:lpstr>
      <vt:lpstr>6_Office Theme</vt:lpstr>
      <vt:lpstr>8_Office Theme</vt:lpstr>
      <vt:lpstr>9_Office Theme</vt:lpstr>
      <vt:lpstr>11_Office Theme</vt:lpstr>
      <vt:lpstr>Worksheet</vt:lpstr>
      <vt:lpstr>Chart</vt:lpstr>
      <vt:lpstr>ALS BL 8.3.1</vt:lpstr>
      <vt:lpstr>Measured success rate: ALS 8.3.1</vt:lpstr>
      <vt:lpstr>The 100 structure/year club</vt:lpstr>
      <vt:lpstr>BL 8.3.1 User Science Highlights</vt:lpstr>
      <vt:lpstr>BL 8.3.1 User Science Highlights</vt:lpstr>
      <vt:lpstr>BL 8.3.1 User Science Highlights</vt:lpstr>
      <vt:lpstr>8.3.1 beam time distribution 2010</vt:lpstr>
      <vt:lpstr>BL8.3.1 Beam Time Allocation (%)</vt:lpstr>
      <vt:lpstr>BL8.3.1 PRT member contributions ($k)</vt:lpstr>
      <vt:lpstr>BL8.3.1 Non-salary direct costs ($k)</vt:lpstr>
      <vt:lpstr>BL8.3.1 Staff Effort</vt:lpstr>
      <vt:lpstr>BL8.3.1 Publication Record</vt:lpstr>
      <vt:lpstr>BL8.3.1 Financial Support: 2016</vt:lpstr>
      <vt:lpstr>BL8.3.1 PRT member contributions ($k)</vt:lpstr>
      <vt:lpstr>BL8.3.1 Beam Time Allocation (%)</vt:lpstr>
      <vt:lpstr>8.3.1 beam time distribution: 2016</vt:lpstr>
      <vt:lpstr>Grand Challenges in Structural Biology for the 21st Century</vt:lpstr>
      <vt:lpstr>Grand Challenges in Structural Biology for the 21st Century</vt:lpstr>
      <vt:lpstr>Grand Challenges in Structural Biology for the 21st Century</vt:lpstr>
      <vt:lpstr>PowerPoint Presentation</vt:lpstr>
      <vt:lpstr>PowerPoint Presentation</vt:lpstr>
      <vt:lpstr>PowerPoint Presentation</vt:lpstr>
      <vt:lpstr>ALS 8.3.1: The 6th detector</vt:lpstr>
      <vt:lpstr>Grand Challenges in Structural Biology</vt:lpstr>
      <vt:lpstr>Grand Challenges in Structural Biology</vt:lpstr>
      <vt:lpstr>PowerPoint Presentation</vt:lpstr>
      <vt:lpstr>“sweet spot” for sample size ?</vt:lpstr>
      <vt:lpstr>ALS-U: Small, soft beams</vt:lpstr>
      <vt:lpstr>ALS-U: Small, soft beams</vt:lpstr>
      <vt:lpstr>ALS-U: Small, soft beams</vt:lpstr>
      <vt:lpstr>ALS-U: Small, soft beams</vt:lpstr>
      <vt:lpstr>ALS-U: Small, soft beams</vt:lpstr>
      <vt:lpstr>PowerPoint Presentation</vt:lpstr>
      <vt:lpstr>PowerPoint Presentation</vt:lpstr>
      <vt:lpstr>Grand Challenges in Structural Biology</vt:lpstr>
      <vt:lpstr>Non-isomorphism in lysozyme</vt:lpstr>
      <vt:lpstr>PowerPoint Presentation</vt:lpstr>
      <vt:lpstr>Grand Challenges in Structural Biology</vt:lpstr>
      <vt:lpstr>The Amplitude Problem</vt:lpstr>
      <vt:lpstr>lysozyme: real and reciprocal</vt:lpstr>
      <vt:lpstr>lysozyme: thermal motion</vt:lpstr>
      <vt:lpstr>Muybridge’s galloping horse (1878)</vt:lpstr>
      <vt:lpstr>Muybridge’s galloping horse (1878)</vt:lpstr>
      <vt:lpstr>PowerPoint Presentation</vt:lpstr>
      <vt:lpstr>B factor from image analysis</vt:lpstr>
      <vt:lpstr>B factor from image analysis</vt:lpstr>
      <vt:lpstr>PowerPoint Presentation</vt:lpstr>
      <vt:lpstr>PowerPoint Presentation</vt:lpstr>
      <vt:lpstr>Zero-parallax simplifies alignment</vt:lpstr>
      <vt:lpstr>Zero-parallax simplifies alignment</vt:lpstr>
      <vt:lpstr>PowerPoint Presentation</vt:lpstr>
      <vt:lpstr>PowerPoint Presentation</vt:lpstr>
      <vt:lpstr>“rastering” to find the crystal</vt:lpstr>
      <vt:lpstr>“8-shooter” adjustable beam size</vt:lpstr>
      <vt:lpstr>“The flattest thing we have ever seen”  </vt:lpstr>
      <vt:lpstr>Low cost, portable rastering solution</vt:lpstr>
      <vt:lpstr>Pin compatibility</vt:lpstr>
      <vt:lpstr>SuperTong</vt:lpstr>
      <vt:lpstr>Hampton Pin</vt:lpstr>
      <vt:lpstr>Syrrx Pin</vt:lpstr>
      <vt:lpstr>plastic Pin</vt:lpstr>
      <vt:lpstr>Yale Pin</vt:lpstr>
      <vt:lpstr>SuperTong</vt:lpstr>
      <vt:lpstr>“infinite capacity”  sample carousel</vt:lpstr>
      <vt:lpstr>PowerPoint Presentation</vt:lpstr>
      <vt:lpstr>PowerPoint Presentation</vt:lpstr>
      <vt:lpstr>PowerPoint Presentation</vt:lpstr>
      <vt:lpstr>PowerPoint Presentation</vt:lpstr>
      <vt:lpstr>PowerPoint Presentation</vt:lpstr>
      <vt:lpstr>Grand Challenges in Structural Biology</vt:lpstr>
      <vt:lpstr>“R-factor Gap” for macromolecules</vt:lpstr>
      <vt:lpstr>nearBragg program</vt:lpstr>
      <vt:lpstr>Simulation of diffuse scatter</vt:lpstr>
      <vt:lpstr>fastBragg program</vt:lpstr>
      <vt:lpstr>Simulation of XFEL stills</vt:lpstr>
      <vt:lpstr>Simulation of XFEL stills</vt:lpstr>
      <vt:lpstr>Simulation of XFEL stills</vt:lpstr>
      <vt:lpstr>Si(111) vs multilayers</vt:lpstr>
      <vt:lpstr>Is it Real? Or is it MLFSOM</vt:lpstr>
      <vt:lpstr>Global Challenge: Se phasing</vt:lpstr>
      <vt:lpstr>Global Challenge: Se phasing</vt:lpstr>
      <vt:lpstr>Global Challenge → new software</vt:lpstr>
      <vt:lpstr>New software → benefits users</vt:lpstr>
      <vt:lpstr>PowerPoint Presentation</vt:lpstr>
      <vt:lpstr>PowerPoint Presentation</vt:lpstr>
      <vt:lpstr>PowerPoint Presentation</vt:lpstr>
      <vt:lpstr>Grand Challenges in Structural Biology</vt:lpstr>
      <vt:lpstr>Concluding remarks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ALS BL 8.3.1</dc:title>
  <dc:creator>JMHolton</dc:creator>
  <cp:lastModifiedBy>JMHolton</cp:lastModifiedBy>
  <cp:revision>76</cp:revision>
  <dcterms:created xsi:type="dcterms:W3CDTF">2016-01-18T16:32:24Z</dcterms:created>
  <dcterms:modified xsi:type="dcterms:W3CDTF">2016-01-25T18:41:26Z</dcterms:modified>
</cp:coreProperties>
</file>