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3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4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5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6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7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1" r:id="rId3"/>
    <p:sldMasterId id="2147483749" r:id="rId4"/>
    <p:sldMasterId id="2147483802" r:id="rId5"/>
    <p:sldMasterId id="2147483817" r:id="rId6"/>
    <p:sldMasterId id="2147483830" r:id="rId7"/>
    <p:sldMasterId id="2147483857" r:id="rId8"/>
    <p:sldMasterId id="2147483898" r:id="rId9"/>
    <p:sldMasterId id="2147483939" r:id="rId10"/>
    <p:sldMasterId id="2147483951" r:id="rId11"/>
    <p:sldMasterId id="2147483965" r:id="rId12"/>
    <p:sldMasterId id="2147483978" r:id="rId13"/>
    <p:sldMasterId id="2147484004" r:id="rId14"/>
    <p:sldMasterId id="2147484017" r:id="rId15"/>
    <p:sldMasterId id="2147484030" r:id="rId16"/>
    <p:sldMasterId id="2147484043" r:id="rId17"/>
    <p:sldMasterId id="2147484056" r:id="rId18"/>
  </p:sldMasterIdLst>
  <p:notesMasterIdLst>
    <p:notesMasterId r:id="rId69"/>
  </p:notesMasterIdLst>
  <p:sldIdLst>
    <p:sldId id="562" r:id="rId19"/>
    <p:sldId id="929" r:id="rId20"/>
    <p:sldId id="917" r:id="rId21"/>
    <p:sldId id="681" r:id="rId22"/>
    <p:sldId id="874" r:id="rId23"/>
    <p:sldId id="606" r:id="rId24"/>
    <p:sldId id="605" r:id="rId25"/>
    <p:sldId id="926" r:id="rId26"/>
    <p:sldId id="920" r:id="rId27"/>
    <p:sldId id="923" r:id="rId28"/>
    <p:sldId id="924" r:id="rId29"/>
    <p:sldId id="925" r:id="rId30"/>
    <p:sldId id="918" r:id="rId31"/>
    <p:sldId id="823" r:id="rId32"/>
    <p:sldId id="860" r:id="rId33"/>
    <p:sldId id="930" r:id="rId34"/>
    <p:sldId id="627" r:id="rId35"/>
    <p:sldId id="628" r:id="rId36"/>
    <p:sldId id="635" r:id="rId37"/>
    <p:sldId id="636" r:id="rId38"/>
    <p:sldId id="752" r:id="rId39"/>
    <p:sldId id="633" r:id="rId40"/>
    <p:sldId id="634" r:id="rId41"/>
    <p:sldId id="887" r:id="rId42"/>
    <p:sldId id="871" r:id="rId43"/>
    <p:sldId id="872" r:id="rId44"/>
    <p:sldId id="870" r:id="rId45"/>
    <p:sldId id="873" r:id="rId46"/>
    <p:sldId id="889" r:id="rId47"/>
    <p:sldId id="875" r:id="rId48"/>
    <p:sldId id="896" r:id="rId49"/>
    <p:sldId id="897" r:id="rId50"/>
    <p:sldId id="907" r:id="rId51"/>
    <p:sldId id="915" r:id="rId52"/>
    <p:sldId id="919" r:id="rId53"/>
    <p:sldId id="916" r:id="rId54"/>
    <p:sldId id="931" r:id="rId55"/>
    <p:sldId id="541" r:id="rId56"/>
    <p:sldId id="542" r:id="rId57"/>
    <p:sldId id="567" r:id="rId58"/>
    <p:sldId id="568" r:id="rId59"/>
    <p:sldId id="569" r:id="rId60"/>
    <p:sldId id="570" r:id="rId61"/>
    <p:sldId id="571" r:id="rId62"/>
    <p:sldId id="621" r:id="rId63"/>
    <p:sldId id="822" r:id="rId64"/>
    <p:sldId id="888" r:id="rId65"/>
    <p:sldId id="869" r:id="rId66"/>
    <p:sldId id="921" r:id="rId67"/>
    <p:sldId id="922" r:id="rId6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B000"/>
    <a:srgbClr val="FF0000"/>
    <a:srgbClr val="33CCCC"/>
    <a:srgbClr val="66FF66"/>
    <a:srgbClr val="CCFF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5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61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29691E80-1F70-4D5E-9E70-3346552B3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02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E19BC2-3B37-45F1-A4D9-342FF9E7BAC4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89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504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496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218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76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545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327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45B660-87E4-44C2-9DA0-8749D0D9A5C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736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728B3F-2A5E-4CEC-9170-A04634840C8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813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8277ED7-9549-4DD5-9A0A-629A753860F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34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E17BA7E-529B-411E-BD30-7933DCF4611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1553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FAABFDA-C3A3-4645-9DAD-B0EEF50FF92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99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55B7099-D08F-4C12-B1D1-B0254418F29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3918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31B59-A4DA-4715-945A-6C2B434321D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7294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9F907F4-4EFB-4019-9808-0BAFC8F7D14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506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7445732-0EFC-4E57-84EB-8F009C08509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879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DED9F14-D48A-4C06-AC96-F17040FB151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4865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9D6C2AA-3663-42BF-BDA7-36F0BBE3BF8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749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11B848F-EBCB-43BC-A04F-F210387FD83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415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10F5A26-E009-4AEF-9B04-2B770AC7356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3278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BD4A8BA-F916-410E-8B17-4FAE96AD2ED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437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4CE25BF-22F6-48B7-B391-0A984E013F3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902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848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386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765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3880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3583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28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894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3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3126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329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84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28B3F-2A5E-4CEC-9170-A04634840C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6357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8619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32730-DA92-462A-8A5C-1E6B09BE78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498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1717A-995E-4022-8565-0297D5B06B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871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92078-B0C5-4597-BC6F-A8EFAB27D1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096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DE802-424E-429C-8778-EB9CBDA005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3192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DF045-072F-49F9-9164-AD6785F8CD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0551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EBB2B-07FF-4390-BB17-79FDB26CC3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431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7347B-FB35-4FC9-99AF-CE978D7D3D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314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2CAD56-639C-4927-879E-E5D0650A2A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972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410D8-945E-4346-83D9-6B1225E538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43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77ED7-9549-4DD5-9A0A-629A753860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8966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FE541-CE77-47CB-898E-A5F36D0437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862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EF58A-C7C0-4D3D-9A47-96C645EFB2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7393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2BE5CDA-6CA5-4DBB-857E-2C58CA1FAC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9382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5128462-1F85-457C-BC85-9D2C3937EA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625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46596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4353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774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165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95576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310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7BA7E-529B-411E-BD30-7933DCF461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4647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1393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872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504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4589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803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9687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D3066-AC0A-4D1B-A0CA-E7EEB99507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7677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12168-BE1C-4838-BDEF-39CF02F991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0709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56D13-3270-4518-B5FB-4BC7495E4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21291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3920D-AD85-43C6-8E39-1B32EC1A29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62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ABFDA-C3A3-4645-9DAD-B0EEF50FF9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0877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40908-B101-4183-8E78-A26B8164CE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7329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942EB-4BB4-47BB-A347-8281C20B51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3684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10EEE-14BF-4B15-BA0E-AB81D0F320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3654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FC4F2-151C-491D-8505-7D157EEF64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68050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E0B49-625E-4777-BE10-0E1CB757C1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291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D912E-57AA-4537-B561-00F759FA80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1007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2BB03-3830-4928-AF47-9D38DDC4B8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979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2172-BB84-4520-8BDF-5BB7BA07DA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5887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9068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25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B7099-D08F-4C12-B1D1-B0254418F2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2511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270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0810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9892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49806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153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47313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89971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0885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5360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403C4-9487-41A0-94F2-96D9EC6F71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025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31B59-A4DA-4715-945A-6C2B434321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3883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C0BD0-3672-4ADF-BA9A-AF19E14CF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7032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CD58D-D311-4154-9D6C-8941D9BEE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0578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718B0-743E-45EF-B4E0-5D2664073C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56858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5BEC1-34FF-42AF-B27D-2A7AD18D20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589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B8F18-A9FB-499C-ABE4-DECBCB7651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45753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8AF94-7AEA-4816-9A91-EEE9770D56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7539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B80F8-EA6D-4361-B3D2-E60E3239C4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86612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CDFAE-8948-4671-9CD1-4FBF57BCAD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83796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55D3B-E745-42F2-A57E-97833C4437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28674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A3428-CB90-4CBD-A687-9EE87C2CEF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33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907F4-4EFB-4019-9808-0BAFC8F7D1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7576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DBEBA-F755-41C3-9883-93764CAB5D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0907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EC316-02CC-4D21-A3ED-39F3937970B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7577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A1475-95D1-4AB0-A463-DF9711D8816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8854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0B34B-06D1-493C-A795-BBBD7BAF2D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1589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46CFE-D8E0-42F8-8FF9-AFB22ECE02F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2340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88061-AEE6-4345-952D-D62AF0A3889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965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74390-B833-47CC-8239-FB034ECB4BE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645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3605B-FCF3-4910-91A0-FB087EB24B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95685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EEF4C-B1A5-4498-BFEE-013BA07AC9C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9245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3D1D3-C81F-4E35-B83E-72156299AB1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93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94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45732-0EFC-4E57-84EB-8F009C0850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0608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F854E-91F8-4618-936A-7A703F36F33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18263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C0E71-C97D-4096-8C0B-FAB2AE351E5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663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FA153-3962-4642-A113-122A9E2603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45852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9368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01187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43087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2252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5661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5632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00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D9F14-D48A-4C06-AC96-F17040FB15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5359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167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0337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3702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0730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3863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0953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32188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7504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30350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65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6C2AA-3663-42BF-BDA7-36F0BBE3BF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6671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59734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387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98574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36298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1392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7745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27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B848F-EBCB-43BC-A04F-F210387FD8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91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10F5A26-E009-4AEF-9B04-2B770AC735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23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D4A8BA-F916-410E-8B17-4FAE96AD2E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CE25BF-22F6-48B7-B391-0A984E013F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25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77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63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17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1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22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11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03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392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222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248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609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0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227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443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314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04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2A8A4-4852-4CD5-8283-83B1CF7FC8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602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8995E-C354-48EB-9D31-20E6298B6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655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7AFE3-BBF6-41DE-B4EC-E8EB4F020A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210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26C83-9480-4B50-98E6-80C0C76FC7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048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0C515-22D4-4C64-9E9D-FAF0A62B6E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546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E5317-3242-40BE-8382-AE0CEF8FE2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689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D0F59-95C9-4E33-9A5A-246E3042BB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369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25A7A-1E43-44AE-8F18-490C4020E5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781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31106-D5FC-4544-9925-34DAA865EB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42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531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9AA84-5497-4F83-9385-8D211ED0D1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348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B2402-B209-40DC-898A-BEE554BC1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62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B2573-538F-4476-B91C-4BC22FC257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348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5A54F-BCC0-4B40-A06A-012531F33B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122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0FD38-AD3B-4D61-8E26-A705473227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47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48EF2-2648-4FD6-89BB-A61E6969DA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778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5F7BE-9662-4757-BA3F-C3EF3AE6D6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82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FF66-E7A4-4DBB-8EAC-F663D8E65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674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AC1A1-5263-4027-B3C0-59668A10AA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103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F2671-76D7-4C00-BE11-BEF329A176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7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21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FD97C-D2BA-4A10-9FA1-F0225F8B07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807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ECA5C-0D7A-4A94-8B69-9F083CE05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9908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D2D6E-252D-44F8-A8E3-798418F3A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309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9F4A7-63D9-4427-8712-FE4B79987E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124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A0439-750B-4094-8998-A5F572D3B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140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35AC8-7D01-48B4-9ACE-457A56F2ED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154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5DCCA37-29D7-4C3E-B607-8105DB685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474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BD5D3-A91B-4242-9C33-559AD9B75C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391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238AC-998B-4721-85F1-4A19C5B0BD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706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9F3C9-9DB0-4F34-9021-1004067533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7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818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C42F2-CE64-4626-9438-8C88C365B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705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A7272-8CBC-4D5B-AF2C-214FAE8128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111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A8F2F-02C3-4FB8-ACF3-02DC7034AC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955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B47B1-F605-4736-A38F-B36465135C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1177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B2610-17F2-4A16-A1BF-B667D221E0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9238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F6294-5677-4EE7-8260-12D1662EAB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129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B4D0F-47E2-4B63-957B-D8AD748D2D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8211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2475B-8DDC-4561-AB95-0E817EA5FC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0560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CB9B3-8A7F-4E11-A5AC-FA50E3674F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084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8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135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231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198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94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374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2663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087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866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280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507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08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03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3B8F98-3796-425A-A413-52F24ABA37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314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457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328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351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005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6928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444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74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250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58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85CC334A-4504-49EC-99D2-3CA8AB362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6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13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D42DE6A0-2688-497A-8074-91AD30BC34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85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2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CA09F52-ABE3-4390-AA3A-DA238C283DD7}" type="slidenum">
              <a:rPr lang="en-US" alt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271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6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D22583C-CF72-4775-9036-F110A89183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45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D3B9BD79-E717-4FEF-89DA-490A197D010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1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8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DB8CB44-EA5B-46DA-A15B-9729A54D5F31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62389FD-7AD5-441E-A10F-A1FD5D109207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0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F7FD9C9F-D622-424D-8CE6-E994D23C18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3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DD26EF6B-4132-4FD0-9383-B302836929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5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E16CF886-B2EB-4509-B4D3-6D0AB3F9A1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1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DDB8CB44-EA5B-46DA-A15B-9729A54D5F3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80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0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0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0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0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9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0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92.xml"/><Relationship Id="rId1" Type="http://schemas.openxmlformats.org/officeDocument/2006/relationships/video" Target="file:///C:\Users\JMHolton\Desktop\James_Holton\xtallography_talks\movies\lyso_rotate.wmv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9.xml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9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5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55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MHolton\Desktop\James_Holton\ESG_talk\chomp.avi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79600"/>
          </a:xfrm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The “success rate” </a:t>
            </a:r>
            <a:br>
              <a:rPr lang="en-US" altLang="en-US" dirty="0" smtClean="0"/>
            </a:br>
            <a:r>
              <a:rPr lang="en-US" altLang="en-US" dirty="0" smtClean="0"/>
              <a:t>of </a:t>
            </a:r>
            <a:r>
              <a:rPr lang="en-US" altLang="en-US" dirty="0" smtClean="0"/>
              <a:t>structural biology</a:t>
            </a:r>
            <a:endParaRPr lang="en-US" altLang="en-US" dirty="0" smtClean="0"/>
          </a:p>
        </p:txBody>
      </p:sp>
      <p:sp>
        <p:nvSpPr>
          <p:cNvPr id="1327107" name="Text Box 3"/>
          <p:cNvSpPr txBox="1">
            <a:spLocks noChangeArrowheads="1"/>
          </p:cNvSpPr>
          <p:nvPr/>
        </p:nvSpPr>
        <p:spPr bwMode="auto">
          <a:xfrm>
            <a:off x="1346200" y="2095500"/>
            <a:ext cx="6426200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C80000"/>
                </a:solidFill>
              </a:rPr>
              <a:t>100 s/dataset  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C8A000"/>
                </a:solidFill>
              </a:rPr>
              <a:t>200 days/year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990099"/>
                </a:solidFill>
              </a:rPr>
              <a:t>~150 </a:t>
            </a:r>
            <a:r>
              <a:rPr lang="en-US" altLang="en-US" sz="3600" dirty="0" err="1">
                <a:solidFill>
                  <a:srgbClr val="990099"/>
                </a:solidFill>
              </a:rPr>
              <a:t>beamlines</a:t>
            </a:r>
            <a:endParaRPr lang="en-US" altLang="en-US" sz="3600" dirty="0">
              <a:solidFill>
                <a:srgbClr val="990099"/>
              </a:solidFill>
            </a:endParaRPr>
          </a:p>
          <a:p>
            <a:pPr algn="ctr" eaLnBrk="1" hangingPunct="1">
              <a:spcBef>
                <a:spcPct val="30000"/>
              </a:spcBef>
              <a:buFontTx/>
              <a:buNone/>
            </a:pPr>
            <a:endParaRPr lang="en-US" altLang="en-US" sz="3600" dirty="0">
              <a:solidFill>
                <a:srgbClr val="990099"/>
              </a:solidFill>
            </a:endParaRP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009600"/>
                </a:solidFill>
              </a:rPr>
              <a:t>~26,000,000 datasets/year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 smtClean="0">
                <a:solidFill>
                  <a:srgbClr val="C80000"/>
                </a:solidFill>
              </a:rPr>
              <a:t>9333</a:t>
            </a:r>
            <a:r>
              <a:rPr lang="en-US" altLang="en-US" sz="3600" dirty="0" smtClean="0">
                <a:solidFill>
                  <a:srgbClr val="009600"/>
                </a:solidFill>
              </a:rPr>
              <a:t> </a:t>
            </a:r>
            <a:r>
              <a:rPr lang="en-US" altLang="en-US" sz="3600" dirty="0">
                <a:solidFill>
                  <a:srgbClr val="009600"/>
                </a:solidFill>
              </a:rPr>
              <a:t>PDBs in </a:t>
            </a:r>
            <a:r>
              <a:rPr lang="en-US" altLang="en-US" sz="3600" dirty="0" smtClean="0">
                <a:solidFill>
                  <a:srgbClr val="A0A000"/>
                </a:solidFill>
              </a:rPr>
              <a:t>2015</a:t>
            </a:r>
            <a:endParaRPr lang="en-US" altLang="en-US" sz="3600" dirty="0">
              <a:solidFill>
                <a:srgbClr val="A0A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79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49420"/>
              </p:ext>
            </p:extLst>
          </p:nvPr>
        </p:nvGraphicFramePr>
        <p:xfrm>
          <a:off x="260350" y="146050"/>
          <a:ext cx="8680450" cy="644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38" name="Chart" r:id="rId3" imgW="7115101" imgH="5276932" progId="MSGraph.Chart.8">
                  <p:embed followColorScheme="full"/>
                </p:oleObj>
              </mc:Choice>
              <mc:Fallback>
                <p:oleObj name="Chart" r:id="rId3" imgW="7115101" imgH="527693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146050"/>
                        <a:ext cx="8680450" cy="644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186223" y="6057900"/>
            <a:ext cx="69076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Correlation to 2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&amp; 3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singular vectors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110829" y="2618745"/>
            <a:ext cx="48221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Structure factor (electrons)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10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856233"/>
              </p:ext>
            </p:extLst>
          </p:nvPr>
        </p:nvGraphicFramePr>
        <p:xfrm>
          <a:off x="260350" y="146050"/>
          <a:ext cx="8680450" cy="644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62" name="Chart" r:id="rId3" imgW="7115101" imgH="5276932" progId="MSGraph.Chart.8">
                  <p:embed followColorScheme="full"/>
                </p:oleObj>
              </mc:Choice>
              <mc:Fallback>
                <p:oleObj name="Chart" r:id="rId3" imgW="7115101" imgH="527693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146050"/>
                        <a:ext cx="8680450" cy="644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186223" y="6057900"/>
            <a:ext cx="69076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Correlation to 2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&amp; 3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singular vectors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110829" y="2618745"/>
            <a:ext cx="48221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Structure factor (electrons)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968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3014514"/>
              </p:ext>
            </p:extLst>
          </p:nvPr>
        </p:nvGraphicFramePr>
        <p:xfrm>
          <a:off x="260350" y="146050"/>
          <a:ext cx="8680450" cy="644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86" name="Chart" r:id="rId3" imgW="7115101" imgH="5276932" progId="MSGraph.Chart.8">
                  <p:embed followColorScheme="full"/>
                </p:oleObj>
              </mc:Choice>
              <mc:Fallback>
                <p:oleObj name="Chart" r:id="rId3" imgW="7115101" imgH="527693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146050"/>
                        <a:ext cx="8680450" cy="644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186223" y="6057900"/>
            <a:ext cx="69076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Correlation to 2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&amp; 3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singular vectors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110829" y="2618745"/>
            <a:ext cx="48221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Structure factor (electrons)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108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8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5" t="10866" r="600" b="4068"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190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46743"/>
            <a:ext cx="7772400" cy="1901371"/>
          </a:xfr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/>
          <a:lstStyle/>
          <a:p>
            <a:pPr eaLnBrk="1" hangingPunct="1"/>
            <a:r>
              <a:rPr lang="en-US" alt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Amplitude Problem</a:t>
            </a:r>
          </a:p>
        </p:txBody>
      </p:sp>
      <p:grpSp>
        <p:nvGrpSpPr>
          <p:cNvPr id="46091" name="Group 11"/>
          <p:cNvGrpSpPr>
            <a:grpSpLocks/>
          </p:cNvGrpSpPr>
          <p:nvPr/>
        </p:nvGrpSpPr>
        <p:grpSpPr bwMode="auto">
          <a:xfrm>
            <a:off x="5830888" y="3856038"/>
            <a:ext cx="801687" cy="831850"/>
            <a:chOff x="3673" y="2429"/>
            <a:chExt cx="505" cy="524"/>
          </a:xfrm>
        </p:grpSpPr>
        <p:sp>
          <p:nvSpPr>
            <p:cNvPr id="251909" name="Text Box 9"/>
            <p:cNvSpPr txBox="1">
              <a:spLocks noChangeArrowheads="1"/>
            </p:cNvSpPr>
            <p:nvPr/>
          </p:nvSpPr>
          <p:spPr bwMode="auto">
            <a:xfrm>
              <a:off x="3724" y="2703"/>
              <a:ext cx="45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10 Å</a:t>
              </a:r>
            </a:p>
          </p:txBody>
        </p:sp>
        <p:sp>
          <p:nvSpPr>
            <p:cNvPr id="251910" name="Line 10"/>
            <p:cNvSpPr>
              <a:spLocks noChangeShapeType="1"/>
            </p:cNvSpPr>
            <p:nvPr/>
          </p:nvSpPr>
          <p:spPr bwMode="auto">
            <a:xfrm flipH="1" flipV="1">
              <a:off x="3673" y="2429"/>
              <a:ext cx="117" cy="2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99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2" name="Object 2"/>
          <p:cNvGraphicFramePr>
            <a:graphicFrameLocks noChangeAspect="1"/>
          </p:cNvGraphicFramePr>
          <p:nvPr/>
        </p:nvGraphicFramePr>
        <p:xfrm>
          <a:off x="446088" y="936625"/>
          <a:ext cx="9440862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5" name="Chart" r:id="rId3" imgW="7715180" imgH="4629091" progId="MSGraph.Chart.8">
                  <p:embed followColorScheme="full"/>
                </p:oleObj>
              </mc:Choice>
              <mc:Fallback>
                <p:oleObj name="Chart" r:id="rId3" imgW="7715180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936625"/>
                        <a:ext cx="9440862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resolution (</a:t>
            </a:r>
            <a:r>
              <a:rPr lang="en-US" altLang="en-US" b="1">
                <a:solidFill>
                  <a:srgbClr val="000000"/>
                </a:solidFill>
                <a:latin typeface="Arial"/>
                <a:cs typeface="Arial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maximum tolerable dose (MGy)</a:t>
            </a: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1          2      3       5    7   10        20         40      70  100</a:t>
            </a:r>
          </a:p>
        </p:txBody>
      </p:sp>
      <p:sp>
        <p:nvSpPr>
          <p:cNvPr id="261126" name="Text Box 6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</a:t>
            </a:r>
          </a:p>
        </p:txBody>
      </p:sp>
      <p:sp>
        <p:nvSpPr>
          <p:cNvPr id="261127" name="Text Box 7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</a:p>
        </p:txBody>
      </p:sp>
      <p:sp>
        <p:nvSpPr>
          <p:cNvPr id="261128" name="Text Box 8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261129" name="Text Box 9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  <a:r>
              <a:rPr lang="en-US" altLang="en-US" b="1" baseline="30000">
                <a:solidFill>
                  <a:srgbClr val="000000"/>
                </a:solidFill>
                <a:latin typeface="Arial"/>
              </a:rPr>
              <a:t>3</a:t>
            </a:r>
          </a:p>
        </p:txBody>
      </p:sp>
      <p:sp>
        <p:nvSpPr>
          <p:cNvPr id="261130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>
                <a:solidFill>
                  <a:srgbClr val="000000"/>
                </a:solidFill>
                <a:latin typeface="Arial"/>
              </a:rPr>
              <a:t>Howells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et al. 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(2009) 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J. Electron. Spectrosc. Relat. Phenom.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</a:t>
            </a:r>
            <a:r>
              <a:rPr lang="en-GB" altLang="en-US" b="1">
                <a:solidFill>
                  <a:srgbClr val="000000"/>
                </a:solidFill>
                <a:latin typeface="Arial"/>
              </a:rPr>
              <a:t>170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4-12</a:t>
            </a:r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132" name="Oval 12"/>
          <p:cNvSpPr>
            <a:spLocks noChangeArrowheads="1"/>
          </p:cNvSpPr>
          <p:nvPr/>
        </p:nvSpPr>
        <p:spPr bwMode="auto">
          <a:xfrm>
            <a:off x="0" y="2435225"/>
            <a:ext cx="9144000" cy="46847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6600">
                <a:solidFill>
                  <a:srgbClr val="CC0066"/>
                </a:solidFill>
                <a:latin typeface="Arial"/>
              </a:rPr>
              <a:t>10 MGy/Å</a:t>
            </a:r>
          </a:p>
        </p:txBody>
      </p:sp>
      <p:sp>
        <p:nvSpPr>
          <p:cNvPr id="15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1077913"/>
          </a:xfrm>
          <a:noFill/>
          <a:ln/>
        </p:spPr>
        <p:txBody>
          <a:bodyPr/>
          <a:lstStyle/>
          <a:p>
            <a:r>
              <a:rPr lang="en-GB" altLang="en-US" sz="3200" dirty="0"/>
              <a:t>resolution dependence of </a:t>
            </a:r>
            <a:r>
              <a:rPr lang="en-GB" altLang="en-US" sz="3200" dirty="0" smtClean="0"/>
              <a:t>global damage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7263134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0" y="6491288"/>
            <a:ext cx="5622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Holton (2009) </a:t>
            </a:r>
            <a:r>
              <a:rPr lang="en-US" altLang="en-US" i="1"/>
              <a:t>J. Synchrotron Rad.</a:t>
            </a:r>
            <a:r>
              <a:rPr lang="en-US" altLang="en-US"/>
              <a:t> </a:t>
            </a:r>
            <a:r>
              <a:rPr lang="en-US" altLang="en-US" b="1"/>
              <a:t>16</a:t>
            </a:r>
            <a:r>
              <a:rPr lang="en-US" altLang="en-US"/>
              <a:t> 133-42</a:t>
            </a: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800" dirty="0" smtClean="0"/>
              <a:t>Radiation Damage </a:t>
            </a:r>
            <a:endParaRPr lang="en-US" altLang="en-US" sz="4800" dirty="0" smtClean="0"/>
          </a:p>
          <a:p>
            <a:pPr algn="ctr"/>
            <a:r>
              <a:rPr lang="en-US" altLang="en-US" sz="4800" dirty="0" smtClean="0"/>
              <a:t>World Records</a:t>
            </a:r>
            <a:endParaRPr lang="en-US" altLang="en-US" sz="4800" dirty="0"/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622300" y="871628"/>
            <a:ext cx="7618413" cy="523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US" altLang="en-US" sz="3600" dirty="0"/>
          </a:p>
          <a:p>
            <a:endParaRPr lang="en-US" altLang="en-US" sz="2400" dirty="0"/>
          </a:p>
          <a:p>
            <a:r>
              <a:rPr lang="en-US" altLang="en-US" sz="2000" dirty="0" err="1"/>
              <a:t>MGy</a:t>
            </a:r>
            <a:r>
              <a:rPr lang="en-US" altLang="en-US" sz="2000" dirty="0"/>
              <a:t>	reaction			reference</a:t>
            </a:r>
          </a:p>
          <a:p>
            <a:endParaRPr lang="en-US" altLang="en-US" sz="2000" dirty="0"/>
          </a:p>
          <a:p>
            <a:pPr>
              <a:lnSpc>
                <a:spcPct val="130000"/>
              </a:lnSpc>
            </a:pPr>
            <a:r>
              <a:rPr lang="en-US" altLang="en-US" sz="2000" dirty="0"/>
              <a:t>~45	global damage		Owen </a:t>
            </a:r>
            <a:r>
              <a:rPr lang="en-US" altLang="en-US" sz="2000" i="1" dirty="0"/>
              <a:t>et al.</a:t>
            </a:r>
            <a:r>
              <a:rPr lang="en-US" altLang="en-US" sz="2000" dirty="0"/>
              <a:t> (2006)</a:t>
            </a:r>
          </a:p>
          <a:p>
            <a:pPr>
              <a:lnSpc>
                <a:spcPct val="130000"/>
              </a:lnSpc>
            </a:pPr>
            <a:r>
              <a:rPr lang="en-US" altLang="en-US" sz="2000" dirty="0"/>
              <a:t>5	Se</a:t>
            </a:r>
            <a:r>
              <a:rPr lang="en-US" altLang="en-US" sz="2000" dirty="0">
                <a:solidFill>
                  <a:srgbClr val="FF0000"/>
                </a:solidFill>
              </a:rPr>
              <a:t>-</a:t>
            </a:r>
            <a:r>
              <a:rPr lang="en-US" altLang="en-US" sz="2000" dirty="0"/>
              <a:t>Met			Holton (2007)</a:t>
            </a:r>
          </a:p>
          <a:p>
            <a:pPr>
              <a:lnSpc>
                <a:spcPct val="130000"/>
              </a:lnSpc>
            </a:pPr>
            <a:r>
              <a:rPr lang="en-US" altLang="en-US" sz="2000" dirty="0" smtClean="0"/>
              <a:t>4	Hg</a:t>
            </a:r>
            <a:r>
              <a:rPr lang="en-US" altLang="en-US" sz="2000" dirty="0" smtClean="0">
                <a:solidFill>
                  <a:srgbClr val="FF0000"/>
                </a:solidFill>
              </a:rPr>
              <a:t>-</a:t>
            </a:r>
            <a:r>
              <a:rPr lang="en-US" altLang="en-US" sz="2000" dirty="0" smtClean="0"/>
              <a:t>S</a:t>
            </a:r>
            <a:r>
              <a:rPr lang="en-US" altLang="en-US" sz="2000" dirty="0"/>
              <a:t>			</a:t>
            </a:r>
            <a:r>
              <a:rPr lang="en-US" altLang="en-US" sz="2000" dirty="0" err="1"/>
              <a:t>Ramagopal</a:t>
            </a:r>
            <a:r>
              <a:rPr lang="en-US" altLang="en-US" sz="2000" dirty="0"/>
              <a:t> </a:t>
            </a:r>
            <a:r>
              <a:rPr lang="en-US" altLang="en-US" i="1" dirty="0"/>
              <a:t>et al.</a:t>
            </a:r>
            <a:r>
              <a:rPr lang="en-US" altLang="en-US" dirty="0"/>
              <a:t> </a:t>
            </a:r>
            <a:r>
              <a:rPr lang="en-US" altLang="en-US" sz="2000" dirty="0"/>
              <a:t>(2004</a:t>
            </a:r>
            <a:r>
              <a:rPr lang="en-US" altLang="en-US" sz="2000" dirty="0" smtClean="0"/>
              <a:t>)</a:t>
            </a:r>
          </a:p>
          <a:p>
            <a:pPr>
              <a:lnSpc>
                <a:spcPct val="130000"/>
              </a:lnSpc>
            </a:pPr>
            <a:r>
              <a:rPr lang="en-US" altLang="en-US" sz="2000" dirty="0" smtClean="0"/>
              <a:t>4	R-C</a:t>
            </a:r>
            <a:r>
              <a:rPr lang="en-US" altLang="en-US" sz="2000" dirty="0" smtClean="0">
                <a:solidFill>
                  <a:srgbClr val="FF0000"/>
                </a:solidFill>
              </a:rPr>
              <a:t>-</a:t>
            </a:r>
            <a:r>
              <a:rPr lang="en-US" altLang="en-US" sz="2000" dirty="0" smtClean="0"/>
              <a:t>COOH		Garman et al. (2015)</a:t>
            </a:r>
            <a:endParaRPr lang="en-US" altLang="en-US" sz="2000" dirty="0"/>
          </a:p>
          <a:p>
            <a:pPr>
              <a:lnSpc>
                <a:spcPct val="130000"/>
              </a:lnSpc>
            </a:pPr>
            <a:r>
              <a:rPr lang="en-US" altLang="en-US" sz="2000" dirty="0"/>
              <a:t>3	S</a:t>
            </a:r>
            <a:r>
              <a:rPr lang="en-US" altLang="en-US" sz="2000" dirty="0">
                <a:solidFill>
                  <a:srgbClr val="FF0000"/>
                </a:solidFill>
              </a:rPr>
              <a:t>-</a:t>
            </a:r>
            <a:r>
              <a:rPr lang="en-US" altLang="en-US" sz="2000" dirty="0"/>
              <a:t>S			Murray </a:t>
            </a:r>
            <a:r>
              <a:rPr lang="en-US" altLang="en-US" sz="2000" i="1" dirty="0"/>
              <a:t>et al.</a:t>
            </a:r>
            <a:r>
              <a:rPr lang="en-US" altLang="en-US" sz="2000" dirty="0"/>
              <a:t> (2002)</a:t>
            </a:r>
          </a:p>
          <a:p>
            <a:pPr>
              <a:lnSpc>
                <a:spcPct val="130000"/>
              </a:lnSpc>
            </a:pPr>
            <a:r>
              <a:rPr lang="en-US" altLang="en-US" sz="2000" dirty="0"/>
              <a:t>1	Br</a:t>
            </a:r>
            <a:r>
              <a:rPr lang="en-US" altLang="en-US" sz="2000" dirty="0">
                <a:solidFill>
                  <a:srgbClr val="FF0000"/>
                </a:solidFill>
              </a:rPr>
              <a:t>-</a:t>
            </a:r>
            <a:r>
              <a:rPr lang="en-US" altLang="en-US" sz="2000" dirty="0"/>
              <a:t>RNA			</a:t>
            </a:r>
            <a:r>
              <a:rPr lang="en-US" altLang="en-US" sz="2000" dirty="0" err="1"/>
              <a:t>Olieric</a:t>
            </a:r>
            <a:r>
              <a:rPr lang="en-US" altLang="en-US" sz="2000" dirty="0"/>
              <a:t> </a:t>
            </a:r>
            <a:r>
              <a:rPr lang="en-US" altLang="en-US" sz="2000" i="1" dirty="0"/>
              <a:t>et al.</a:t>
            </a:r>
            <a:r>
              <a:rPr lang="en-US" altLang="en-US" sz="2000" dirty="0"/>
              <a:t> (2007)</a:t>
            </a:r>
          </a:p>
          <a:p>
            <a:pPr>
              <a:lnSpc>
                <a:spcPct val="130000"/>
              </a:lnSpc>
            </a:pPr>
            <a:r>
              <a:rPr lang="en-US" altLang="en-US" sz="2000" dirty="0" smtClean="0"/>
              <a:t>~1?</a:t>
            </a:r>
            <a:r>
              <a:rPr lang="en-US" altLang="en-US" sz="2000" dirty="0"/>
              <a:t>	Cl</a:t>
            </a:r>
            <a:r>
              <a:rPr lang="en-US" altLang="en-US" sz="2000" dirty="0">
                <a:solidFill>
                  <a:srgbClr val="FF0000"/>
                </a:solidFill>
              </a:rPr>
              <a:t>-</a:t>
            </a:r>
            <a:r>
              <a:rPr lang="en-US" altLang="en-US" sz="2000" dirty="0"/>
              <a:t>C			???</a:t>
            </a:r>
          </a:p>
          <a:p>
            <a:pPr>
              <a:lnSpc>
                <a:spcPct val="130000"/>
              </a:lnSpc>
            </a:pPr>
            <a:r>
              <a:rPr lang="en-US" altLang="en-US" sz="2000" dirty="0"/>
              <a:t>0.5	</a:t>
            </a:r>
            <a:r>
              <a:rPr lang="en-US" altLang="en-US" sz="2000" dirty="0" err="1"/>
              <a:t>Mn</a:t>
            </a:r>
            <a:r>
              <a:rPr lang="en-US" altLang="en-US" sz="2000" dirty="0">
                <a:solidFill>
                  <a:srgbClr val="FF0000"/>
                </a:solidFill>
              </a:rPr>
              <a:t> in </a:t>
            </a:r>
            <a:r>
              <a:rPr lang="en-US" altLang="en-US" sz="2000" dirty="0"/>
              <a:t>PS II		Yano </a:t>
            </a:r>
            <a:r>
              <a:rPr lang="en-US" altLang="en-US" sz="2000" i="1" dirty="0"/>
              <a:t>et al. </a:t>
            </a:r>
            <a:r>
              <a:rPr lang="en-US" altLang="en-US" sz="2000" dirty="0"/>
              <a:t>(2005)</a:t>
            </a:r>
          </a:p>
          <a:p>
            <a:pPr>
              <a:lnSpc>
                <a:spcPct val="130000"/>
              </a:lnSpc>
            </a:pPr>
            <a:r>
              <a:rPr lang="en-US" altLang="en-US" sz="2000" dirty="0"/>
              <a:t>0.02	Fe</a:t>
            </a:r>
            <a:r>
              <a:rPr lang="en-US" altLang="en-US" sz="2000" dirty="0">
                <a:solidFill>
                  <a:srgbClr val="FF0000"/>
                </a:solidFill>
              </a:rPr>
              <a:t> in </a:t>
            </a:r>
            <a:r>
              <a:rPr lang="en-US" altLang="en-US" sz="2000" dirty="0"/>
              <a:t>myoglobin		Denisov </a:t>
            </a:r>
            <a:r>
              <a:rPr lang="en-US" altLang="en-US" sz="2000" i="1" dirty="0"/>
              <a:t>et al.</a:t>
            </a:r>
            <a:r>
              <a:rPr lang="en-US" altLang="en-US" sz="2000" dirty="0"/>
              <a:t> (2007)</a:t>
            </a:r>
          </a:p>
        </p:txBody>
      </p:sp>
      <p:sp>
        <p:nvSpPr>
          <p:cNvPr id="301061" name="Line 5"/>
          <p:cNvSpPr>
            <a:spLocks noChangeShapeType="1"/>
          </p:cNvSpPr>
          <p:nvPr/>
        </p:nvSpPr>
        <p:spPr bwMode="auto">
          <a:xfrm>
            <a:off x="500063" y="2392453"/>
            <a:ext cx="781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29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 txBox="1">
            <a:spLocks/>
          </p:cNvSpPr>
          <p:nvPr/>
        </p:nvSpPr>
        <p:spPr bwMode="auto">
          <a:xfrm>
            <a:off x="457200" y="235526"/>
            <a:ext cx="8229600" cy="56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The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number of </a:t>
            </a:r>
            <a:r>
              <a:rPr lang="en-US" sz="3600" dirty="0" smtClean="0">
                <a:solidFill>
                  <a:srgbClr val="00B050"/>
                </a:solidFill>
                <a:cs typeface="Arial" pitchFamily="34" charset="0"/>
              </a:rPr>
              <a:t>photons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scattered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b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efore crystal is dead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0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is </a:t>
            </a:r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independent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of data collection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time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400" dirty="0" smtClean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</a:t>
            </a:r>
            <a:endParaRPr lang="en-US" sz="4400" dirty="0" smtClean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= 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6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 smtClean="0">
                <a:solidFill>
                  <a:prstClr val="black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prstClr val="white"/>
                </a:solidFill>
                <a:cs typeface="Arial" charset="0"/>
              </a:rPr>
              <a:t>(synch)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8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photons (XFEL)</a:t>
            </a:r>
            <a:endParaRPr lang="en-US" altLang="en-US" sz="4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0" y="5934075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Henderson, 1990; Gonzalez &amp; Nave, 1994;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Glaeser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2000;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Sliz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2003;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Leiros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2006; Owen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2006; Garman &amp;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McSweeney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2006; Garman &amp; Nave, 2009; Holton, 2009</a:t>
            </a:r>
          </a:p>
        </p:txBody>
      </p:sp>
      <p:sp>
        <p:nvSpPr>
          <p:cNvPr id="3" name="Rectangle 2"/>
          <p:cNvSpPr/>
          <p:nvPr/>
        </p:nvSpPr>
        <p:spPr>
          <a:xfrm>
            <a:off x="6173244" y="4457453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(synch)</a:t>
            </a:r>
          </a:p>
        </p:txBody>
      </p:sp>
    </p:spTree>
    <p:extLst>
      <p:ext uri="{BB962C8B-B14F-4D97-AF65-F5344CB8AC3E}">
        <p14:creationId xmlns:p14="http://schemas.microsoft.com/office/powerpoint/2010/main" val="56393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1635125" y="2165350"/>
            <a:ext cx="7432675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Where: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 i="1" baseline="-30000" dirty="0">
                <a:solidFill>
                  <a:srgbClr val="000000"/>
                </a:solidFill>
                <a:cs typeface="Times New Roman" pitchFamily="18" charset="0"/>
              </a:rPr>
              <a:t>DL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average damage-limited intensity (photons/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hkl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 at a given resolution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10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5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converting 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from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μm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to m, 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from m to Å, 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from g/cm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to kg/m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and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MGy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to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Gy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classical electron radius (2.818 x 10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-15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m/electron)</a:t>
            </a:r>
            <a:endParaRPr lang="fr-FR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i="1" dirty="0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fr-FR" altLang="en-US" sz="1200" dirty="0" err="1">
                <a:solidFill>
                  <a:srgbClr val="000000"/>
                </a:solidFill>
                <a:cs typeface="Times New Roman" pitchFamily="18" charset="0"/>
              </a:rPr>
              <a:t>Planck’s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 constant (6.626 x 10</a:t>
            </a:r>
            <a:r>
              <a:rPr lang="fr-FR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-34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fr-FR" altLang="en-US" sz="1200" dirty="0" err="1">
                <a:solidFill>
                  <a:srgbClr val="000000"/>
                </a:solidFill>
                <a:cs typeface="Times New Roman" pitchFamily="18" charset="0"/>
              </a:rPr>
              <a:t>J∙s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c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speed of light (299792458 m/s)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decayed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fractional progress toward completely faded spots at end of data set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density of crystal (~1.2 g/cm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radius of the spherical crystal (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μm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λ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X-ray wavelength (Å)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NH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the Nave &amp; Hill (2005) dose capture fraction (1 for large crystals)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err="1">
                <a:solidFill>
                  <a:srgbClr val="000000"/>
                </a:solidFill>
                <a:cs typeface="Times New Roman" pitchFamily="18" charset="0"/>
              </a:rPr>
              <a:t>n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ASU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number of proteins in the asymmetric unit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err="1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molecular weight of the protein (Daltons or g/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mol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Matthews’s coefficient (~2.4 Å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/Dalton)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Howells’s criterion (10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MGy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/Å)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θ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Bragg angle</a:t>
            </a:r>
            <a:endParaRPr lang="en-US" altLang="en-US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</a:t>
            </a:r>
            <a:r>
              <a:rPr lang="en-US" altLang="en-US" sz="1200" baseline="-30000" dirty="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number-averaged squared structure factor per protein atom (electron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number-averaged atomic weight of a protein atom (~7.1 Daltons)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B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average (Wilson) temperature factor (Å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i="1" dirty="0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attenuation coefficient of sphere material (m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i="1" dirty="0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en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mass energy-absorption coefficient of sphere material (m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0" y="30109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457200" y="396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cs typeface="Arial" panose="020B0604020202020204" pitchFamily="34" charset="0"/>
              </a:rPr>
              <a:t>Self-calibrated damage limit</a:t>
            </a: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29823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73062" name="Object 6"/>
          <p:cNvGraphicFramePr>
            <a:graphicFrameLocks noChangeAspect="1"/>
          </p:cNvGraphicFramePr>
          <p:nvPr/>
        </p:nvGraphicFramePr>
        <p:xfrm>
          <a:off x="234950" y="1343025"/>
          <a:ext cx="867092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57" name="Equation" r:id="rId3" imgW="6184900" imgH="558800" progId="Equation.3">
                  <p:embed/>
                </p:oleObj>
              </mc:Choice>
              <mc:Fallback>
                <p:oleObj name="Equation" r:id="rId3" imgW="61849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1343025"/>
                        <a:ext cx="8670925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4495800" y="6491288"/>
            <a:ext cx="464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Holton &amp; Frankel (2010) </a:t>
            </a:r>
            <a:r>
              <a:rPr lang="en-US" altLang="en-US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Acta</a:t>
            </a:r>
            <a:r>
              <a:rPr lang="en-US" altLang="en-US" sz="1800" i="1" dirty="0">
                <a:solidFill>
                  <a:srgbClr val="000000"/>
                </a:solidFill>
                <a:cs typeface="Arial" panose="020B0604020202020204" pitchFamily="34" charset="0"/>
              </a:rPr>
              <a:t> D</a:t>
            </a: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  <a:cs typeface="Arial" panose="020B0604020202020204" pitchFamily="34" charset="0"/>
              </a:rPr>
              <a:t>66</a:t>
            </a: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 393-408.</a:t>
            </a:r>
          </a:p>
        </p:txBody>
      </p:sp>
      <p:sp>
        <p:nvSpPr>
          <p:cNvPr id="3537928" name="Oval 8"/>
          <p:cNvSpPr>
            <a:spLocks noChangeArrowheads="1"/>
          </p:cNvSpPr>
          <p:nvPr/>
        </p:nvSpPr>
        <p:spPr bwMode="auto">
          <a:xfrm>
            <a:off x="1541462" y="3722688"/>
            <a:ext cx="3641725" cy="261937"/>
          </a:xfrm>
          <a:custGeom>
            <a:avLst/>
            <a:gdLst>
              <a:gd name="T0" fmla="*/ 20986 w 3641640"/>
              <a:gd name="T1" fmla="*/ 128087 h 262533"/>
              <a:gd name="T2" fmla="*/ 219592 w 3641640"/>
              <a:gd name="T3" fmla="*/ 31346 h 262533"/>
              <a:gd name="T4" fmla="*/ 1831528 w 3641640"/>
              <a:gd name="T5" fmla="*/ 5659 h 262533"/>
              <a:gd name="T6" fmla="*/ 3642065 w 3641640"/>
              <a:gd name="T7" fmla="*/ 128087 h 262533"/>
              <a:gd name="T8" fmla="*/ 1831528 w 3641640"/>
              <a:gd name="T9" fmla="*/ 250513 h 262533"/>
              <a:gd name="T10" fmla="*/ 275016 w 3641640"/>
              <a:gd name="T11" fmla="*/ 236815 h 262533"/>
              <a:gd name="T12" fmla="*/ 20986 w 3641640"/>
              <a:gd name="T13" fmla="*/ 128087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7929" name="Oval 9"/>
          <p:cNvSpPr>
            <a:spLocks noChangeArrowheads="1"/>
          </p:cNvSpPr>
          <p:nvPr/>
        </p:nvSpPr>
        <p:spPr bwMode="auto">
          <a:xfrm>
            <a:off x="2430463" y="1343025"/>
            <a:ext cx="395287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1635125" y="4429125"/>
            <a:ext cx="3270250" cy="263525"/>
          </a:xfrm>
          <a:custGeom>
            <a:avLst/>
            <a:gdLst>
              <a:gd name="T0" fmla="*/ 11010 w 3641640"/>
              <a:gd name="T1" fmla="*/ 132016 h 262533"/>
              <a:gd name="T2" fmla="*/ 115177 w 3641640"/>
              <a:gd name="T3" fmla="*/ 32308 h 262533"/>
              <a:gd name="T4" fmla="*/ 960642 w 3641640"/>
              <a:gd name="T5" fmla="*/ 5834 h 262533"/>
              <a:gd name="T6" fmla="*/ 1910277 w 3641640"/>
              <a:gd name="T7" fmla="*/ 132016 h 262533"/>
              <a:gd name="T8" fmla="*/ 960642 w 3641640"/>
              <a:gd name="T9" fmla="*/ 258199 h 262533"/>
              <a:gd name="T10" fmla="*/ 144247 w 3641640"/>
              <a:gd name="T11" fmla="*/ 244081 h 262533"/>
              <a:gd name="T12" fmla="*/ 11010 w 3641640"/>
              <a:gd name="T13" fmla="*/ 132016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5118100" y="1357313"/>
            <a:ext cx="395288" cy="4016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5316538" y="1697038"/>
            <a:ext cx="395287" cy="4016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2400300" y="1717675"/>
            <a:ext cx="396875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68457" y="3831771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flux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symmetry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1560513" y="5562600"/>
            <a:ext cx="4078287" cy="244475"/>
          </a:xfrm>
          <a:custGeom>
            <a:avLst/>
            <a:gdLst>
              <a:gd name="T0" fmla="*/ 13728 w 3641640"/>
              <a:gd name="T1" fmla="*/ 122473 h 262533"/>
              <a:gd name="T2" fmla="*/ 143620 w 3641640"/>
              <a:gd name="T3" fmla="*/ 29972 h 262533"/>
              <a:gd name="T4" fmla="*/ 1197872 w 3641640"/>
              <a:gd name="T5" fmla="*/ 5412 h 262533"/>
              <a:gd name="T6" fmla="*/ 2382017 w 3641640"/>
              <a:gd name="T7" fmla="*/ 122473 h 262533"/>
              <a:gd name="T8" fmla="*/ 1197872 w 3641640"/>
              <a:gd name="T9" fmla="*/ 239534 h 262533"/>
              <a:gd name="T10" fmla="*/ 179869 w 3641640"/>
              <a:gd name="T11" fmla="*/ 226436 h 262533"/>
              <a:gd name="T12" fmla="*/ 13728 w 3641640"/>
              <a:gd name="T13" fmla="*/ 122473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7904163" y="1524000"/>
            <a:ext cx="173037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6265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7928" grpId="0" animBg="1"/>
      <p:bldP spid="3537928" grpId="1" animBg="1"/>
      <p:bldP spid="3537929" grpId="0" animBg="1"/>
      <p:bldP spid="3537929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2" grpId="0" build="allAtOnce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893037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80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370048" y="6290124"/>
            <a:ext cx="4540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Crystal diameter (micron)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31" y="3263090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 rot="18273637">
            <a:off x="2013955" y="1691001"/>
            <a:ext cx="841828" cy="2038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 rot="20348632">
            <a:off x="3375698" y="1549442"/>
            <a:ext cx="962468" cy="1716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 rot="20797676">
            <a:off x="4533450" y="1649221"/>
            <a:ext cx="9505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60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 rot="21117235">
            <a:off x="5601982" y="2002100"/>
            <a:ext cx="10496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170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 rot="21082296">
            <a:off x="5601348" y="2480450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330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 rot="21002143">
            <a:off x="5630376" y="2974617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560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 rot="20842646">
            <a:off x="5664167" y="3473996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850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8914" y="0"/>
            <a:ext cx="7687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Bigger is better, but not by much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620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pic>
        <p:nvPicPr>
          <p:cNvPr id="2590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6" name="TextBox 3"/>
          <p:cNvSpPr txBox="1">
            <a:spLocks noChangeArrowheads="1"/>
          </p:cNvSpPr>
          <p:nvPr/>
        </p:nvSpPr>
        <p:spPr bwMode="auto">
          <a:xfrm>
            <a:off x="2362200" y="6029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59077" name="TextBox 7"/>
          <p:cNvSpPr txBox="1">
            <a:spLocks noChangeArrowheads="1"/>
          </p:cNvSpPr>
          <p:nvPr/>
        </p:nvSpPr>
        <p:spPr bwMode="auto">
          <a:xfrm>
            <a:off x="7121525" y="6029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59078" name="TextBox 4"/>
          <p:cNvSpPr txBox="1">
            <a:spLocks noChangeArrowheads="1"/>
          </p:cNvSpPr>
          <p:nvPr/>
        </p:nvSpPr>
        <p:spPr bwMode="auto">
          <a:xfrm>
            <a:off x="2695575" y="1293813"/>
            <a:ext cx="375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“Time-resolved” diffraction</a:t>
            </a:r>
          </a:p>
        </p:txBody>
      </p:sp>
    </p:spTree>
    <p:extLst>
      <p:ext uri="{BB962C8B-B14F-4D97-AF65-F5344CB8AC3E}">
        <p14:creationId xmlns:p14="http://schemas.microsoft.com/office/powerpoint/2010/main" val="33927010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Data from ALS 8.3.1 2001-2005</a:t>
            </a:r>
            <a:endParaRPr lang="en-US" altLang="en-US" dirty="0" smtClean="0"/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>
            <p:ph type="chart" idx="1"/>
          </p:nvPr>
        </p:nvGraphicFramePr>
        <p:xfrm>
          <a:off x="468313" y="1179513"/>
          <a:ext cx="8196262" cy="506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09" name="Chart" r:id="rId3" imgW="8229687" imgH="5457787" progId="MSGraph.Chart.8">
                  <p:embed followColorScheme="full"/>
                </p:oleObj>
              </mc:Choice>
              <mc:Fallback>
                <p:oleObj name="Chart" r:id="rId3" imgW="8229687" imgH="545778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179513"/>
                        <a:ext cx="8196262" cy="506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Text Box 4"/>
          <p:cNvSpPr txBox="1">
            <a:spLocks noChangeArrowheads="1"/>
          </p:cNvSpPr>
          <p:nvPr/>
        </p:nvSpPr>
        <p:spPr bwMode="auto">
          <a:xfrm rot="-5400000">
            <a:off x="-658019" y="3263107"/>
            <a:ext cx="2168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R</a:t>
            </a:r>
            <a:r>
              <a:rPr lang="en-US" altLang="en-US" baseline="-25000" smtClean="0">
                <a:solidFill>
                  <a:srgbClr val="000000"/>
                </a:solidFill>
              </a:rPr>
              <a:t>iso</a:t>
            </a:r>
            <a:r>
              <a:rPr lang="en-US" altLang="en-US" smtClean="0">
                <a:solidFill>
                  <a:srgbClr val="000000"/>
                </a:solidFill>
              </a:rPr>
              <a:t> vs PDB deposit</a:t>
            </a:r>
            <a:endParaRPr lang="en-US" altLang="en-US" baseline="30000" smtClean="0">
              <a:solidFill>
                <a:srgbClr val="0000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617788" y="6324600"/>
            <a:ext cx="38973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best R</a:t>
            </a:r>
            <a:r>
              <a:rPr lang="en-US" altLang="en-US" baseline="-25000" smtClean="0">
                <a:solidFill>
                  <a:srgbClr val="000000"/>
                </a:solidFill>
              </a:rPr>
              <a:t>cryst</a:t>
            </a:r>
            <a:r>
              <a:rPr lang="en-US" altLang="en-US" smtClean="0">
                <a:solidFill>
                  <a:srgbClr val="000000"/>
                </a:solidFill>
              </a:rPr>
              <a:t> after rigid-body refinement</a:t>
            </a:r>
            <a:endParaRPr lang="en-US" altLang="en-US" baseline="30000" smtClean="0">
              <a:solidFill>
                <a:srgbClr val="000000"/>
              </a:solidFill>
            </a:endParaRPr>
          </a:p>
        </p:txBody>
      </p:sp>
      <p:grpSp>
        <p:nvGrpSpPr>
          <p:cNvPr id="24582" name="Group 6"/>
          <p:cNvGrpSpPr>
            <a:grpSpLocks/>
          </p:cNvGrpSpPr>
          <p:nvPr/>
        </p:nvGrpSpPr>
        <p:grpSpPr bwMode="auto">
          <a:xfrm>
            <a:off x="1143000" y="3962400"/>
            <a:ext cx="3276600" cy="1752600"/>
            <a:chOff x="720" y="2496"/>
            <a:chExt cx="2064" cy="1104"/>
          </a:xfrm>
        </p:grpSpPr>
        <p:sp>
          <p:nvSpPr>
            <p:cNvPr id="22541" name="Oval 7"/>
            <p:cNvSpPr>
              <a:spLocks noChangeArrowheads="1"/>
            </p:cNvSpPr>
            <p:nvPr/>
          </p:nvSpPr>
          <p:spPr bwMode="auto">
            <a:xfrm rot="-952978">
              <a:off x="720" y="2544"/>
              <a:ext cx="2064" cy="1008"/>
            </a:xfrm>
            <a:prstGeom prst="ellips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4584" name="Oval 8"/>
            <p:cNvSpPr>
              <a:spLocks noChangeArrowheads="1"/>
            </p:cNvSpPr>
            <p:nvPr/>
          </p:nvSpPr>
          <p:spPr bwMode="auto">
            <a:xfrm rot="-1064809">
              <a:off x="720" y="2496"/>
              <a:ext cx="1920" cy="110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b="1">
                  <a:solidFill>
                    <a:srgbClr val="006600"/>
                  </a:solidFill>
                </a:rPr>
                <a:t>Published</a:t>
              </a:r>
            </a:p>
          </p:txBody>
        </p:sp>
      </p:grpSp>
      <p:grpSp>
        <p:nvGrpSpPr>
          <p:cNvPr id="24585" name="Group 9"/>
          <p:cNvGrpSpPr>
            <a:grpSpLocks/>
          </p:cNvGrpSpPr>
          <p:nvPr/>
        </p:nvGrpSpPr>
        <p:grpSpPr bwMode="auto">
          <a:xfrm>
            <a:off x="1447800" y="2209800"/>
            <a:ext cx="3276600" cy="1752600"/>
            <a:chOff x="912" y="1392"/>
            <a:chExt cx="2064" cy="1104"/>
          </a:xfrm>
        </p:grpSpPr>
        <p:sp>
          <p:nvSpPr>
            <p:cNvPr id="22539" name="Oval 10"/>
            <p:cNvSpPr>
              <a:spLocks noChangeArrowheads="1"/>
            </p:cNvSpPr>
            <p:nvPr/>
          </p:nvSpPr>
          <p:spPr bwMode="auto">
            <a:xfrm rot="-952978">
              <a:off x="912" y="1440"/>
              <a:ext cx="2064" cy="1008"/>
            </a:xfrm>
            <a:prstGeom prst="ellips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4587" name="Oval 11"/>
            <p:cNvSpPr>
              <a:spLocks noChangeArrowheads="1"/>
            </p:cNvSpPr>
            <p:nvPr/>
          </p:nvSpPr>
          <p:spPr bwMode="auto">
            <a:xfrm rot="-1476433">
              <a:off x="960" y="1392"/>
              <a:ext cx="1920" cy="110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b="1">
                  <a:solidFill>
                    <a:srgbClr val="006600"/>
                  </a:solidFill>
                </a:rPr>
                <a:t>non-isomorphous</a:t>
              </a:r>
            </a:p>
          </p:txBody>
        </p:sp>
      </p:grpSp>
      <p:grpSp>
        <p:nvGrpSpPr>
          <p:cNvPr id="24588" name="Group 12"/>
          <p:cNvGrpSpPr>
            <a:grpSpLocks/>
          </p:cNvGrpSpPr>
          <p:nvPr/>
        </p:nvGrpSpPr>
        <p:grpSpPr bwMode="auto">
          <a:xfrm>
            <a:off x="3906838" y="2008188"/>
            <a:ext cx="4232275" cy="1954212"/>
            <a:chOff x="2461" y="1265"/>
            <a:chExt cx="2666" cy="1231"/>
          </a:xfrm>
        </p:grpSpPr>
        <p:sp>
          <p:nvSpPr>
            <p:cNvPr id="22537" name="Oval 13"/>
            <p:cNvSpPr>
              <a:spLocks noChangeArrowheads="1"/>
            </p:cNvSpPr>
            <p:nvPr/>
          </p:nvSpPr>
          <p:spPr bwMode="auto">
            <a:xfrm rot="-952978">
              <a:off x="2461" y="1265"/>
              <a:ext cx="2666" cy="1229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4590" name="Oval 14"/>
            <p:cNvSpPr>
              <a:spLocks noChangeArrowheads="1"/>
            </p:cNvSpPr>
            <p:nvPr/>
          </p:nvSpPr>
          <p:spPr bwMode="auto">
            <a:xfrm rot="-1064809">
              <a:off x="2688" y="1392"/>
              <a:ext cx="1920" cy="110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b="1" dirty="0" smtClean="0">
                  <a:solidFill>
                    <a:srgbClr val="CC0000"/>
                  </a:solidFill>
                </a:rPr>
                <a:t>Unsolved?</a:t>
              </a:r>
              <a:endParaRPr lang="en-US" altLang="en-US" b="1" dirty="0">
                <a:solidFill>
                  <a:srgbClr val="CC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94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pic>
        <p:nvPicPr>
          <p:cNvPr id="2611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4" name="TextBox 4"/>
          <p:cNvSpPr txBox="1">
            <a:spLocks noChangeArrowheads="1"/>
          </p:cNvSpPr>
          <p:nvPr/>
        </p:nvSpPr>
        <p:spPr bwMode="auto">
          <a:xfrm>
            <a:off x="2362200" y="603250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61125" name="TextBox 5"/>
          <p:cNvSpPr txBox="1">
            <a:spLocks noChangeArrowheads="1"/>
          </p:cNvSpPr>
          <p:nvPr/>
        </p:nvSpPr>
        <p:spPr bwMode="auto">
          <a:xfrm>
            <a:off x="7121525" y="6032500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61126" name="TextBox 6"/>
          <p:cNvSpPr txBox="1">
            <a:spLocks noChangeArrowheads="1"/>
          </p:cNvSpPr>
          <p:nvPr/>
        </p:nvSpPr>
        <p:spPr bwMode="auto">
          <a:xfrm>
            <a:off x="2787650" y="1293813"/>
            <a:ext cx="3568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Average 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29794204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pic>
        <p:nvPicPr>
          <p:cNvPr id="2611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4" name="TextBox 4"/>
          <p:cNvSpPr txBox="1">
            <a:spLocks noChangeArrowheads="1"/>
          </p:cNvSpPr>
          <p:nvPr/>
        </p:nvSpPr>
        <p:spPr bwMode="auto">
          <a:xfrm>
            <a:off x="2362200" y="603250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61125" name="TextBox 5"/>
          <p:cNvSpPr txBox="1">
            <a:spLocks noChangeArrowheads="1"/>
          </p:cNvSpPr>
          <p:nvPr/>
        </p:nvSpPr>
        <p:spPr bwMode="auto">
          <a:xfrm>
            <a:off x="7121525" y="6032500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61126" name="TextBox 6"/>
          <p:cNvSpPr txBox="1">
            <a:spLocks noChangeArrowheads="1"/>
          </p:cNvSpPr>
          <p:nvPr/>
        </p:nvSpPr>
        <p:spPr bwMode="auto">
          <a:xfrm>
            <a:off x="1637306" y="1293813"/>
            <a:ext cx="59306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Average electron </a:t>
            </a:r>
            <a:r>
              <a:rPr lang="en-US" altLang="en-US" sz="2400" dirty="0" smtClean="0">
                <a:solidFill>
                  <a:srgbClr val="000000"/>
                </a:solidFill>
              </a:rPr>
              <a:t>density: 1 sigma contour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8696"/>
            <a:ext cx="6282813" cy="418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748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lysozyme: real and reciprocal</a:t>
            </a:r>
          </a:p>
        </p:txBody>
      </p:sp>
      <p:pic>
        <p:nvPicPr>
          <p:cNvPr id="3" name="lyso_rotat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634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lysozyme: thermal motion</a:t>
            </a:r>
          </a:p>
        </p:txBody>
      </p:sp>
      <p:pic>
        <p:nvPicPr>
          <p:cNvPr id="2560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01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4737100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4776788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369252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700463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47371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58293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5788025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67347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5853113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717925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58166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576262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3663950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776788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Single-image model refinement</a:t>
            </a:r>
            <a:br>
              <a:rPr lang="en-US" altLang="en-US" dirty="0" smtClean="0"/>
            </a:br>
            <a:r>
              <a:rPr lang="en-US" altLang="en-US" sz="3200" dirty="0" smtClean="0"/>
              <a:t>Supporting </a:t>
            </a:r>
            <a:r>
              <a:rPr lang="en-US" altLang="en-US" sz="3200" dirty="0" smtClean="0"/>
              <a:t>a </a:t>
            </a:r>
            <a:r>
              <a:rPr lang="en-US" altLang="en-US" sz="3200" dirty="0" smtClean="0"/>
              <a:t>4D model </a:t>
            </a:r>
            <a:r>
              <a:rPr lang="en-US" altLang="en-US" sz="3200" dirty="0" smtClean="0"/>
              <a:t>with </a:t>
            </a:r>
            <a:r>
              <a:rPr lang="en-US" altLang="en-US" sz="3200" dirty="0" smtClean="0"/>
              <a:t>2D data</a:t>
            </a:r>
            <a:endParaRPr lang="en-US" altLang="en-US" dirty="0" smtClean="0"/>
          </a:p>
        </p:txBody>
      </p:sp>
      <p:pic>
        <p:nvPicPr>
          <p:cNvPr id="17425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785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Straight Arrow Connector 38"/>
          <p:cNvCxnSpPr/>
          <p:nvPr/>
        </p:nvCxnSpPr>
        <p:spPr>
          <a:xfrm flipV="1">
            <a:off x="982663" y="2254250"/>
            <a:ext cx="1119187" cy="14176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976313" y="2254250"/>
            <a:ext cx="2362200" cy="25336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1541463" y="2239963"/>
            <a:ext cx="149225" cy="25955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2717800" y="2251075"/>
            <a:ext cx="3100388" cy="14208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619375" y="2251075"/>
            <a:ext cx="5565775" cy="14255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268288" y="2254250"/>
            <a:ext cx="7902575" cy="2482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496050" y="2254250"/>
            <a:ext cx="2374900" cy="25225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665413" y="2254250"/>
            <a:ext cx="1346200" cy="35750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1176338" y="2254250"/>
            <a:ext cx="5892800" cy="35988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3379788" y="2254250"/>
            <a:ext cx="1587500" cy="2482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398963" y="2254250"/>
            <a:ext cx="3284537" cy="34861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5818188" y="2254250"/>
            <a:ext cx="1692275" cy="35623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17425" idx="2"/>
          </p:cNvCxnSpPr>
          <p:nvPr/>
        </p:nvCxnSpPr>
        <p:spPr>
          <a:xfrm flipH="1" flipV="1">
            <a:off x="4572000" y="2254250"/>
            <a:ext cx="1368425" cy="35337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4271963" y="2239963"/>
            <a:ext cx="954087" cy="14303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6373813" y="2254250"/>
            <a:ext cx="1096962" cy="14271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41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483235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432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08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Real XFEL still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2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Simulation of XFEL still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3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384"/>
            <a:ext cx="8229600" cy="1143000"/>
          </a:xfrm>
        </p:spPr>
        <p:txBody>
          <a:bodyPr/>
          <a:lstStyle/>
          <a:p>
            <a:r>
              <a:rPr lang="en-US" dirty="0" smtClean="0"/>
              <a:t>XFEL: </a:t>
            </a:r>
            <a:r>
              <a:rPr lang="en-US" dirty="0" smtClean="0"/>
              <a:t>“fit</a:t>
            </a:r>
            <a:r>
              <a:rPr lang="en-US" dirty="0" smtClean="0"/>
              <a:t>” simulation to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52109" cy="4525963"/>
          </a:xfrm>
        </p:spPr>
        <p:txBody>
          <a:bodyPr/>
          <a:lstStyle/>
          <a:p>
            <a:r>
              <a:rPr lang="en-US" dirty="0" smtClean="0"/>
              <a:t>Dispersion</a:t>
            </a:r>
          </a:p>
          <a:p>
            <a:r>
              <a:rPr lang="en-US" dirty="0" smtClean="0"/>
              <a:t>Divergence</a:t>
            </a:r>
          </a:p>
          <a:p>
            <a:r>
              <a:rPr lang="en-US" dirty="0" err="1" smtClean="0"/>
              <a:t>Mosaicity</a:t>
            </a:r>
            <a:endParaRPr lang="en-US" dirty="0" smtClean="0"/>
          </a:p>
          <a:p>
            <a:r>
              <a:rPr lang="en-US" dirty="0" smtClean="0"/>
              <a:t>Wavelength</a:t>
            </a:r>
          </a:p>
          <a:p>
            <a:r>
              <a:rPr lang="en-US" dirty="0" smtClean="0"/>
              <a:t>Unit cell parameters (3)</a:t>
            </a:r>
          </a:p>
          <a:p>
            <a:r>
              <a:rPr lang="en-US" dirty="0" smtClean="0"/>
              <a:t>Crystal orientation (3)</a:t>
            </a:r>
          </a:p>
          <a:p>
            <a:r>
              <a:rPr lang="en-US" dirty="0" smtClean="0"/>
              <a:t>Mosaic domain size (3)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128654" y="1697182"/>
            <a:ext cx="475210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Beam center (2)</a:t>
            </a:r>
          </a:p>
          <a:p>
            <a:r>
              <a:rPr lang="en-US" kern="0" dirty="0" smtClean="0">
                <a:solidFill>
                  <a:srgbClr val="000000"/>
                </a:solidFill>
              </a:rPr>
              <a:t>Beam direction (2)</a:t>
            </a:r>
          </a:p>
          <a:p>
            <a:r>
              <a:rPr lang="en-US" kern="0" dirty="0" smtClean="0">
                <a:solidFill>
                  <a:srgbClr val="000000"/>
                </a:solidFill>
              </a:rPr>
              <a:t>Detector distance</a:t>
            </a:r>
          </a:p>
        </p:txBody>
      </p:sp>
    </p:spTree>
    <p:extLst>
      <p:ext uri="{BB962C8B-B14F-4D97-AF65-F5344CB8AC3E}">
        <p14:creationId xmlns:p14="http://schemas.microsoft.com/office/powerpoint/2010/main" val="321767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152638" y="1787495"/>
            <a:ext cx="1985027" cy="1968150"/>
            <a:chOff x="1152638" y="1787495"/>
            <a:chExt cx="1985027" cy="1968150"/>
          </a:xfrm>
        </p:grpSpPr>
        <p:sp>
          <p:nvSpPr>
            <p:cNvPr id="9" name="Circular Arrow 8"/>
            <p:cNvSpPr/>
            <p:nvPr/>
          </p:nvSpPr>
          <p:spPr>
            <a:xfrm rot="8455500">
              <a:off x="1152638" y="1787495"/>
              <a:ext cx="1985027" cy="1968150"/>
            </a:xfrm>
            <a:prstGeom prst="circularArrow">
              <a:avLst>
                <a:gd name="adj1" fmla="val 6052"/>
                <a:gd name="adj2" fmla="val 1056392"/>
                <a:gd name="adj3" fmla="val 20475769"/>
                <a:gd name="adj4" fmla="val 10799998"/>
                <a:gd name="adj5" fmla="val 887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8889448">
              <a:off x="2249715" y="2931885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1" t="13364" r="12809" b="59688"/>
          <a:stretch/>
        </p:blipFill>
        <p:spPr>
          <a:xfrm>
            <a:off x="327737" y="3741474"/>
            <a:ext cx="1924333" cy="1419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37" y="1930853"/>
            <a:ext cx="3514725" cy="44767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42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400" dirty="0" smtClean="0">
                <a:solidFill>
                  <a:prstClr val="black"/>
                </a:solidFill>
              </a:rPr>
              <a:t>Simulation of XFEL still</a:t>
            </a:r>
            <a:endParaRPr lang="en-US" sz="4400" dirty="0">
              <a:solidFill>
                <a:prstClr val="black"/>
              </a:solidFill>
            </a:endParaRPr>
          </a:p>
        </p:txBody>
      </p:sp>
      <p:pic>
        <p:nvPicPr>
          <p:cNvPr id="6" name="Picture 10" descr="MCBS00386_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17" y="2179184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2057400" y="5334000"/>
            <a:ext cx="1822773" cy="1378074"/>
            <a:chOff x="1187201" y="5268686"/>
            <a:chExt cx="1822773" cy="1378074"/>
          </a:xfrm>
        </p:grpSpPr>
        <p:grpSp>
          <p:nvGrpSpPr>
            <p:cNvPr id="10" name="Group 9"/>
            <p:cNvGrpSpPr/>
            <p:nvPr/>
          </p:nvGrpSpPr>
          <p:grpSpPr>
            <a:xfrm>
              <a:off x="1187201" y="5370286"/>
              <a:ext cx="1425371" cy="1146630"/>
              <a:chOff x="3696237" y="2927796"/>
              <a:chExt cx="1324377" cy="1418824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696237" y="3251915"/>
                <a:ext cx="978794" cy="109470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3696237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4668726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675031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3696237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041820" y="4022501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4041820" y="2927796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041820" y="2927796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5020614" y="2927797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 rot="5400000">
              <a:off x="2457636" y="566057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02115" y="627742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53030" y="5268686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70743" y="1197430"/>
            <a:ext cx="1137631" cy="907142"/>
            <a:chOff x="1770743" y="1197430"/>
            <a:chExt cx="1137631" cy="907142"/>
          </a:xfrm>
        </p:grpSpPr>
        <p:sp>
          <p:nvSpPr>
            <p:cNvPr id="8" name="Curved Down Arrow 7"/>
            <p:cNvSpPr/>
            <p:nvPr/>
          </p:nvSpPr>
          <p:spPr>
            <a:xfrm>
              <a:off x="1770743" y="1335314"/>
              <a:ext cx="754743" cy="769258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00515" y="119743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7657" y="1908627"/>
            <a:ext cx="808521" cy="1110345"/>
            <a:chOff x="667657" y="1908627"/>
            <a:chExt cx="808521" cy="1110345"/>
          </a:xfrm>
        </p:grpSpPr>
        <p:sp>
          <p:nvSpPr>
            <p:cNvPr id="7" name="Curved Right Arrow 6"/>
            <p:cNvSpPr/>
            <p:nvPr/>
          </p:nvSpPr>
          <p:spPr>
            <a:xfrm>
              <a:off x="667657" y="2235200"/>
              <a:ext cx="754743" cy="783772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68319" y="1908627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Curved Connector 28"/>
          <p:cNvCxnSpPr/>
          <p:nvPr/>
        </p:nvCxnSpPr>
        <p:spPr>
          <a:xfrm rot="5400000">
            <a:off x="769258" y="3077029"/>
            <a:ext cx="841828" cy="754743"/>
          </a:xfrm>
          <a:prstGeom prst="curvedConnector3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flipV="1">
            <a:off x="3886200" y="5261432"/>
            <a:ext cx="1317175" cy="758368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959430" y="3338286"/>
            <a:ext cx="2355209" cy="1828801"/>
            <a:chOff x="1959430" y="3338286"/>
            <a:chExt cx="2355209" cy="182880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6" t="13367" r="12810" b="59686"/>
            <a:stretch/>
          </p:blipFill>
          <p:spPr>
            <a:xfrm>
              <a:off x="2389145" y="3748025"/>
              <a:ext cx="1925494" cy="14190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1959430" y="4325256"/>
              <a:ext cx="7328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94743" y="333828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80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5829" y="2438400"/>
            <a:ext cx="4243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&lt; 2*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54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endParaRPr lang="en-US" sz="5400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712685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 criterion for chemical crystallography: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6627" y="3722914"/>
            <a:ext cx="76097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		=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4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F</a:t>
            </a:r>
            <a:r>
              <a:rPr lang="en-US" sz="44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I/</a:t>
            </a:r>
            <a:r>
              <a:rPr lang="el-GR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 &gt; 3</a:t>
            </a:r>
          </a:p>
          <a:p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4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= &lt;</a:t>
            </a:r>
            <a:r>
              <a:rPr lang="el-GR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(I)&gt;/&lt;I&gt;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628" y="5558972"/>
            <a:ext cx="7295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PDB entries that pass this test!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 "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R-factor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93949"/>
          </a:xfrm>
        </p:spPr>
        <p:txBody>
          <a:bodyPr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“R-factor Gap” for macromolecules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72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5335"/>
            <a:ext cx="7772400" cy="1481137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What are the problems?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48835" y="2242640"/>
            <a:ext cx="645795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4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Phase Problem</a:t>
            </a:r>
            <a:endParaRPr lang="en-US" sz="44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</a:rPr>
              <a:t>	native elements - universally</a:t>
            </a:r>
            <a:endParaRPr lang="en-US" sz="2400" dirty="0">
              <a:latin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</a:rPr>
              <a:t>Amplitude Problem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</a:rPr>
              <a:t>Improving resolution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</a:rPr>
              <a:t>R-factor Gap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</a:rPr>
              <a:t>Publishing / being right</a:t>
            </a:r>
            <a:endParaRPr 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29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t="13949" r="15259" b="3261"/>
          <a:stretch/>
        </p:blipFill>
        <p:spPr bwMode="auto">
          <a:xfrm>
            <a:off x="152400" y="914400"/>
            <a:ext cx="8763000" cy="551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r>
              <a:rPr lang="en-US" altLang="en-US" b="1" dirty="0"/>
              <a:t>The R-factor Gap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 "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R-factor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429204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MD simulation:  30 conformers from 24,000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84513" y="6489700"/>
            <a:ext cx="60594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0000"/>
                </a:solidFill>
                <a:cs typeface="Arial" pitchFamily="34" charset="0"/>
              </a:rPr>
              <a:t>Cerutti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i="1" dirty="0">
                <a:solidFill>
                  <a:srgbClr val="000000"/>
                </a:solidFill>
                <a:cs typeface="Arial" pitchFamily="34" charset="0"/>
              </a:rPr>
              <a:t>et al.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(2010).</a:t>
            </a:r>
            <a:r>
              <a:rPr lang="en-US" altLang="en-US" sz="1800" i="1" dirty="0">
                <a:solidFill>
                  <a:srgbClr val="000000"/>
                </a:solidFill>
                <a:cs typeface="Arial" pitchFamily="34" charset="0"/>
              </a:rPr>
              <a:t>J. Phys. Chem. B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  <a:cs typeface="Arial" pitchFamily="34" charset="0"/>
              </a:rPr>
              <a:t>114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, 12811-12824. </a:t>
            </a:r>
          </a:p>
        </p:txBody>
      </p:sp>
    </p:spTree>
    <p:extLst>
      <p:ext uri="{BB962C8B-B14F-4D97-AF65-F5344CB8AC3E}">
        <p14:creationId xmlns:p14="http://schemas.microsoft.com/office/powerpoint/2010/main" val="18531460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Electron density from 24,000 conformers</a:t>
            </a:r>
          </a:p>
        </p:txBody>
      </p:sp>
      <p:pic>
        <p:nvPicPr>
          <p:cNvPr id="4403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2544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sz="3600" baseline="-25000" dirty="0" err="1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work</a:t>
            </a:r>
            <a:r>
              <a:rPr lang="en-US" sz="36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= 0.0441</a:t>
            </a:r>
          </a:p>
          <a:p>
            <a:r>
              <a:rPr lang="en-US" sz="36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 = 0.0516</a:t>
            </a:r>
          </a:p>
          <a:p>
            <a:r>
              <a:rPr lang="en-US" sz="36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vs </a:t>
            </a:r>
            <a:r>
              <a:rPr lang="en-US" sz="36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F</a:t>
            </a:r>
            <a:r>
              <a:rPr lang="en-US" sz="3600" baseline="-250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sim</a:t>
            </a:r>
            <a:endParaRPr lang="en-US" sz="3600" baseline="-250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</a:rPr>
              <a:t>Answer: 2-14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4114" y="515257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solvent!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“conformers” are needed?</a:t>
            </a:r>
          </a:p>
        </p:txBody>
      </p:sp>
    </p:spTree>
    <p:extLst>
      <p:ext uri="{BB962C8B-B14F-4D97-AF65-F5344CB8AC3E}">
        <p14:creationId xmlns:p14="http://schemas.microsoft.com/office/powerpoint/2010/main" val="15790052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do you model solvent?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101"/>
            <a:ext cx="9144000" cy="6317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3641" y="2116899"/>
            <a:ext cx="286971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sz="3200" baseline="-25000" dirty="0" err="1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work</a:t>
            </a:r>
            <a:r>
              <a:rPr lang="en-US" sz="32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= 0.0309</a:t>
            </a:r>
          </a:p>
          <a:p>
            <a:r>
              <a:rPr lang="en-US" sz="3200" dirty="0" err="1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sz="3200" baseline="-25000" dirty="0" err="1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free</a:t>
            </a:r>
            <a:r>
              <a:rPr lang="en-US" sz="32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 = 0.0678</a:t>
            </a:r>
          </a:p>
          <a:p>
            <a:r>
              <a:rPr lang="en-US" sz="32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vs </a:t>
            </a:r>
            <a:r>
              <a:rPr lang="en-US" sz="3200" dirty="0" err="1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F</a:t>
            </a:r>
            <a:r>
              <a:rPr lang="en-US" sz="3200" baseline="-25000" dirty="0" err="1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sim</a:t>
            </a:r>
            <a:endParaRPr lang="en-US" sz="3200" baseline="-25000" dirty="0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6499" y="4504499"/>
            <a:ext cx="617350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Problem: diverges with more cycles</a:t>
            </a:r>
            <a:endParaRPr lang="en-US" sz="3200" baseline="-25000" dirty="0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5761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5335"/>
            <a:ext cx="7772400" cy="1481137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/>
              <a:t>Grand Challenges in Structural Biology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48835" y="2242640"/>
            <a:ext cx="684522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4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Phase Problem</a:t>
            </a:r>
            <a:endParaRPr lang="en-US" sz="44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</a:rPr>
              <a:t>Better detector calibration</a:t>
            </a:r>
            <a:endParaRPr lang="en-US" sz="2400" dirty="0">
              <a:latin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</a:rPr>
              <a:t>Amplitude Problem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</a:rPr>
              <a:t>Get around averaging (better models)</a:t>
            </a:r>
            <a:endParaRPr lang="en-US" sz="2400" dirty="0" smtClean="0">
              <a:latin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</a:rPr>
              <a:t>R-factor Gap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</a:rPr>
              <a:t>Better models for “disorder” (function)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</a:rPr>
              <a:t>If we had right answer, it would blow up!</a:t>
            </a:r>
            <a:endParaRPr 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98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19188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Future of Structural Biology</a:t>
            </a:r>
            <a:endParaRPr lang="en-US" alt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108700"/>
            <a:ext cx="9144000" cy="7493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 dirty="0" smtClean="0"/>
              <a:t>grand </a:t>
            </a:r>
            <a:r>
              <a:rPr lang="en-US" altLang="en-US" sz="3600" dirty="0" smtClean="0"/>
              <a:t>challenge </a:t>
            </a:r>
            <a:r>
              <a:rPr lang="en-US" altLang="en-US" sz="3600" dirty="0" smtClean="0"/>
              <a:t>for the </a:t>
            </a:r>
            <a:r>
              <a:rPr lang="en-US" altLang="en-US" sz="3600" dirty="0" smtClean="0"/>
              <a:t>21</a:t>
            </a:r>
            <a:r>
              <a:rPr lang="en-US" altLang="en-US" sz="3600" baseline="30000" dirty="0" smtClean="0"/>
              <a:t>st</a:t>
            </a:r>
            <a:r>
              <a:rPr lang="en-US" altLang="en-US" sz="3600" dirty="0" smtClean="0"/>
              <a:t> century</a:t>
            </a:r>
          </a:p>
          <a:p>
            <a:pPr algn="ctr" eaLnBrk="1" hangingPunct="1">
              <a:buFontTx/>
              <a:buNone/>
            </a:pPr>
            <a:endParaRPr lang="en-US" altLang="en-US" sz="2600" dirty="0" smtClean="0"/>
          </a:p>
        </p:txBody>
      </p:sp>
      <p:pic>
        <p:nvPicPr>
          <p:cNvPr id="51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5"/>
          <a:stretch>
            <a:fillRect/>
          </a:stretch>
        </p:blipFill>
        <p:spPr bwMode="auto">
          <a:xfrm>
            <a:off x="1952625" y="1341438"/>
            <a:ext cx="52387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357256" y="1279072"/>
            <a:ext cx="2416628" cy="212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 eaLnBrk="1" hangingPunct="1">
              <a:buFontTx/>
              <a:buNone/>
            </a:pPr>
            <a:r>
              <a:rPr lang="en-US" altLang="en-US" sz="3600" kern="0" dirty="0" smtClean="0">
                <a:solidFill>
                  <a:srgbClr val="FF0000"/>
                </a:solidFill>
              </a:rPr>
              <a:t>We need</a:t>
            </a:r>
          </a:p>
          <a:p>
            <a:pPr algn="r" eaLnBrk="1" hangingPunct="1">
              <a:buFontTx/>
              <a:buNone/>
            </a:pPr>
            <a:r>
              <a:rPr lang="en-US" altLang="en-US" sz="3600" kern="0" dirty="0" smtClean="0">
                <a:solidFill>
                  <a:srgbClr val="FF0000"/>
                </a:solidFill>
              </a:rPr>
              <a:t>better</a:t>
            </a:r>
          </a:p>
          <a:p>
            <a:pPr algn="r" eaLnBrk="1" hangingPunct="1">
              <a:buFontTx/>
              <a:buNone/>
            </a:pPr>
            <a:r>
              <a:rPr lang="en-US" altLang="en-US" sz="3600" kern="0" dirty="0" smtClean="0">
                <a:solidFill>
                  <a:srgbClr val="FF0000"/>
                </a:solidFill>
              </a:rPr>
              <a:t>models</a:t>
            </a:r>
          </a:p>
          <a:p>
            <a:pPr algn="ctr" eaLnBrk="1" hangingPunct="1">
              <a:buFontTx/>
              <a:buNone/>
            </a:pPr>
            <a:endParaRPr lang="en-US" altLang="en-US" sz="2600" kern="0" dirty="0" smtClean="0">
              <a:solidFill>
                <a:srgbClr val="FF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04800" y="1279072"/>
            <a:ext cx="2416628" cy="212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kern="0" dirty="0" smtClean="0">
                <a:solidFill>
                  <a:srgbClr val="006600"/>
                </a:solidFill>
              </a:rPr>
              <a:t>We need</a:t>
            </a:r>
          </a:p>
          <a:p>
            <a:pPr eaLnBrk="1" hangingPunct="1">
              <a:buFontTx/>
              <a:buNone/>
            </a:pPr>
            <a:r>
              <a:rPr lang="en-US" altLang="en-US" sz="3600" kern="0" dirty="0" smtClean="0">
                <a:solidFill>
                  <a:srgbClr val="006600"/>
                </a:solidFill>
              </a:rPr>
              <a:t>better</a:t>
            </a:r>
          </a:p>
          <a:p>
            <a:pPr eaLnBrk="1" hangingPunct="1">
              <a:buFontTx/>
              <a:buNone/>
            </a:pPr>
            <a:r>
              <a:rPr lang="en-US" altLang="en-US" sz="3600" kern="0" dirty="0" smtClean="0">
                <a:solidFill>
                  <a:srgbClr val="006600"/>
                </a:solidFill>
              </a:rPr>
              <a:t>data</a:t>
            </a:r>
          </a:p>
          <a:p>
            <a:pPr algn="ctr" eaLnBrk="1" hangingPunct="1">
              <a:buFontTx/>
              <a:buNone/>
            </a:pPr>
            <a:endParaRPr lang="en-US" altLang="en-US" sz="2600" kern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15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2258291"/>
            <a:ext cx="7772400" cy="4599708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</a:p>
          <a:p>
            <a:pPr algn="ctr" eaLnBrk="1" hangingPunct="1">
              <a:buFontTx/>
              <a:buNone/>
            </a:pP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 creator: Tom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18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</a:t>
            </a:r>
            <a:r>
              <a:rPr lang="en-US" altLang="en-US" sz="1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Multicampus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Programs and Initiatives (MRPI)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 Program for Breakthrough Biomedical Research (PBBR) </a:t>
            </a:r>
            <a:endParaRPr lang="en-US" altLang="en-US" sz="18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o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ne-time NIH-DOE 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Inter-agency agreement (IAA)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Diffraction Analysis Technologies (IDAT)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D Anderson </a:t>
            </a: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CRC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Resource (SLAC)</a:t>
            </a: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6418" y="1074057"/>
            <a:ext cx="8271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Robert Stroud </a:t>
            </a:r>
            <a:r>
              <a:rPr lang="en-US" sz="240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James </a:t>
            </a:r>
            <a:r>
              <a:rPr lang="en-US" sz="2400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Fraser </a:t>
            </a:r>
            <a:r>
              <a:rPr lang="en-US" sz="2400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Cohen  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Ana 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Gonzalez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Axel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Brunger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Monarin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Uervirojnangkoorn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Artem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Lyubimov  </a:t>
            </a:r>
            <a:r>
              <a:rPr lang="en-US" sz="2400" dirty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Nick </a:t>
            </a:r>
            <a:r>
              <a:rPr lang="en-US" sz="2400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r>
              <a:rPr lang="en-US" sz="2400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 </a:t>
            </a:r>
            <a:endParaRPr lang="en-US" sz="2400" dirty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4000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http://bl831.als.lbl.gov/~jamesh/workshop2/go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006475"/>
            <a:ext cx="14630400" cy="14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100% SeMet incorporation</a:t>
            </a:r>
          </a:p>
        </p:txBody>
      </p: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1031875" y="1366838"/>
            <a:ext cx="2470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8000"/>
                </a:solidFill>
              </a:rPr>
              <a:t>Trivial</a:t>
            </a:r>
            <a:r>
              <a:rPr lang="en-US" altLang="en-US" sz="2800">
                <a:solidFill>
                  <a:srgbClr val="000000"/>
                </a:solidFill>
              </a:rPr>
              <a:t> to solve</a:t>
            </a:r>
          </a:p>
        </p:txBody>
      </p:sp>
    </p:spTree>
    <p:extLst>
      <p:ext uri="{BB962C8B-B14F-4D97-AF65-F5344CB8AC3E}">
        <p14:creationId xmlns:p14="http://schemas.microsoft.com/office/powerpoint/2010/main" val="44935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http://bl831.als.lbl.gov/~jamesh/workshop2/bigb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006475"/>
            <a:ext cx="14630400" cy="14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277813" y="1366838"/>
            <a:ext cx="32432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C00000"/>
                </a:solidFill>
              </a:rPr>
              <a:t>Impossible</a:t>
            </a:r>
            <a:r>
              <a:rPr lang="en-US" altLang="en-US" sz="2800">
                <a:solidFill>
                  <a:srgbClr val="000000"/>
                </a:solidFill>
              </a:rPr>
              <a:t> to solve</a:t>
            </a:r>
          </a:p>
        </p:txBody>
      </p:sp>
      <p:sp>
        <p:nvSpPr>
          <p:cNvPr id="460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100% S -Met incorporation</a:t>
            </a:r>
          </a:p>
        </p:txBody>
      </p:sp>
    </p:spTree>
    <p:extLst>
      <p:ext uri="{BB962C8B-B14F-4D97-AF65-F5344CB8AC3E}">
        <p14:creationId xmlns:p14="http://schemas.microsoft.com/office/powerpoint/2010/main" val="42708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124" y="1229709"/>
            <a:ext cx="8799661" cy="55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747172" y="2215166"/>
            <a:ext cx="2121093" cy="639789"/>
            <a:chOff x="6747172" y="2215166"/>
            <a:chExt cx="2121093" cy="639789"/>
          </a:xfrm>
        </p:grpSpPr>
        <p:sp>
          <p:nvSpPr>
            <p:cNvPr id="2" name="TextBox 1"/>
            <p:cNvSpPr txBox="1"/>
            <p:nvPr/>
          </p:nvSpPr>
          <p:spPr>
            <a:xfrm>
              <a:off x="6747172" y="2485623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Pick-up tool mark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6838682" y="2215166"/>
              <a:ext cx="136950" cy="27045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152840" y="1892000"/>
            <a:ext cx="1792647" cy="1864341"/>
            <a:chOff x="3152840" y="1892000"/>
            <a:chExt cx="1792647" cy="1864341"/>
          </a:xfrm>
        </p:grpSpPr>
        <p:sp>
          <p:nvSpPr>
            <p:cNvPr id="27" name="TextBox 26"/>
            <p:cNvSpPr txBox="1"/>
            <p:nvPr/>
          </p:nvSpPr>
          <p:spPr>
            <a:xfrm>
              <a:off x="3152840" y="1892000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Bragg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glitch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978707" y="2215166"/>
              <a:ext cx="657689" cy="10788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7" idx="3"/>
            </p:cNvCxnSpPr>
            <p:nvPr/>
          </p:nvCxnSpPr>
          <p:spPr>
            <a:xfrm>
              <a:off x="4004355" y="2215166"/>
              <a:ext cx="941132" cy="5635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3978707" y="2215166"/>
              <a:ext cx="155411" cy="1541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83915" y="4102895"/>
            <a:ext cx="2237313" cy="669109"/>
            <a:chOff x="183915" y="4102895"/>
            <a:chExt cx="2237313" cy="669109"/>
          </a:xfrm>
        </p:grpSpPr>
        <p:sp>
          <p:nvSpPr>
            <p:cNvPr id="22" name="TextBox 21"/>
            <p:cNvSpPr txBox="1"/>
            <p:nvPr/>
          </p:nvSpPr>
          <p:spPr>
            <a:xfrm>
              <a:off x="183915" y="4125673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oxygen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inclusions</a:t>
              </a:r>
            </a:p>
          </p:txBody>
        </p:sp>
        <p:cxnSp>
          <p:nvCxnSpPr>
            <p:cNvPr id="25" name="Straight Arrow Connector 24"/>
            <p:cNvCxnSpPr>
              <a:stCxn id="22" idx="3"/>
            </p:cNvCxnSpPr>
            <p:nvPr/>
          </p:nvCxnSpPr>
          <p:spPr>
            <a:xfrm flipV="1">
              <a:off x="1509919" y="4102895"/>
              <a:ext cx="337931" cy="3459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1509919" y="4143375"/>
              <a:ext cx="533194" cy="3054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509919" y="4448839"/>
              <a:ext cx="911309" cy="1183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957263" y="2266951"/>
            <a:ext cx="2238678" cy="640712"/>
            <a:chOff x="957263" y="2266951"/>
            <a:chExt cx="2238678" cy="640712"/>
          </a:xfrm>
        </p:grpSpPr>
        <p:sp>
          <p:nvSpPr>
            <p:cNvPr id="13" name="TextBox 12"/>
            <p:cNvSpPr txBox="1"/>
            <p:nvPr/>
          </p:nvSpPr>
          <p:spPr>
            <a:xfrm>
              <a:off x="1728873" y="2538331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“tree rings”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1"/>
            </p:cNvCxnSpPr>
            <p:nvPr/>
          </p:nvCxnSpPr>
          <p:spPr>
            <a:xfrm flipH="1" flipV="1">
              <a:off x="1071563" y="2614613"/>
              <a:ext cx="657310" cy="1083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13" idx="1"/>
            </p:cNvCxnSpPr>
            <p:nvPr/>
          </p:nvCxnSpPr>
          <p:spPr>
            <a:xfrm flipH="1" flipV="1">
              <a:off x="1338263" y="2266951"/>
              <a:ext cx="390610" cy="4560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13" idx="1"/>
            </p:cNvCxnSpPr>
            <p:nvPr/>
          </p:nvCxnSpPr>
          <p:spPr>
            <a:xfrm flipH="1" flipV="1">
              <a:off x="957263" y="2400301"/>
              <a:ext cx="771610" cy="32269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7188200" y="5127925"/>
            <a:ext cx="1743364" cy="1477328"/>
            <a:chOff x="72556" y="3222925"/>
            <a:chExt cx="1743364" cy="1477328"/>
          </a:xfrm>
        </p:grpSpPr>
        <p:sp>
          <p:nvSpPr>
            <p:cNvPr id="96" name="Rectangle 95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1% high</a:t>
              </a: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average</a:t>
              </a: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1% low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927896" y="772204"/>
            <a:ext cx="5096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Pilatus detector: deviation from smooth baseline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Principle barrier to Phase Problem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1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1219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60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1220" name="Text Box 4"/>
          <p:cNvSpPr txBox="1">
            <a:spLocks noChangeArrowheads="1"/>
          </p:cNvSpPr>
          <p:nvPr/>
        </p:nvSpPr>
        <p:spPr bwMode="auto">
          <a:xfrm>
            <a:off x="3512635" y="6057900"/>
            <a:ext cx="28616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000000"/>
                </a:solidFill>
                <a:cs typeface="Arial" pitchFamily="34" charset="0"/>
              </a:rPr>
              <a:t>1.0 - fraction Se</a:t>
            </a:r>
            <a:endParaRPr lang="en-US" altLang="en-US" sz="2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21221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1189541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2243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84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45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512635" y="6057900"/>
            <a:ext cx="28616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000000"/>
                </a:solidFill>
                <a:cs typeface="Arial" pitchFamily="34" charset="0"/>
              </a:rPr>
              <a:t>1.0 - fraction Se</a:t>
            </a:r>
            <a:endParaRPr lang="en-US" altLang="en-US" sz="2800" b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234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5315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08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5317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512635" y="6057900"/>
            <a:ext cx="28616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000000"/>
                </a:solidFill>
                <a:cs typeface="Arial" pitchFamily="34" charset="0"/>
              </a:rPr>
              <a:t>1.0 - fraction Se</a:t>
            </a:r>
            <a:endParaRPr lang="en-US" altLang="en-US" sz="2800" b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616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6339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2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6341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512635" y="6057900"/>
            <a:ext cx="28616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000000"/>
                </a:solidFill>
                <a:cs typeface="Arial" pitchFamily="34" charset="0"/>
              </a:rPr>
              <a:t>1.0 - fraction Se</a:t>
            </a:r>
            <a:endParaRPr lang="en-US" altLang="en-US" sz="2800" b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842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73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297274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57" name="Chart" r:id="rId3" imgW="6458065" imgH="4638809" progId="MSGraph.Chart.8">
                  <p:embed followColorScheme="full"/>
                </p:oleObj>
              </mc:Choice>
              <mc:Fallback>
                <p:oleObj name="Chart" r:id="rId3" imgW="6458065" imgH="463880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7365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512635" y="6057900"/>
            <a:ext cx="28616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000000"/>
                </a:solidFill>
                <a:cs typeface="Arial" pitchFamily="34" charset="0"/>
              </a:rPr>
              <a:t>1.0 - fraction Se</a:t>
            </a:r>
            <a:endParaRPr lang="en-US" altLang="en-US" sz="2800" b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614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9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53820"/>
            <a:ext cx="8229600" cy="480218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5400" dirty="0" smtClean="0"/>
              <a:t>Damage is done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5400" dirty="0" smtClean="0"/>
              <a:t>by </a:t>
            </a:r>
            <a:r>
              <a:rPr lang="en-US" altLang="en-US" sz="5400" dirty="0" smtClean="0">
                <a:solidFill>
                  <a:srgbClr val="FF0000"/>
                </a:solidFill>
              </a:rPr>
              <a:t>dose (</a:t>
            </a:r>
            <a:r>
              <a:rPr lang="en-US" altLang="en-US" sz="5400" dirty="0" err="1" smtClean="0">
                <a:solidFill>
                  <a:srgbClr val="FF0000"/>
                </a:solidFill>
              </a:rPr>
              <a:t>MGy</a:t>
            </a:r>
            <a:r>
              <a:rPr lang="en-US" altLang="en-US" sz="5400" dirty="0" smtClean="0">
                <a:solidFill>
                  <a:srgbClr val="FF0000"/>
                </a:solidFill>
              </a:rPr>
              <a:t>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dirty="0" smtClean="0"/>
              <a:t>proportional to photons/area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54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5400" dirty="0" smtClean="0"/>
              <a:t>not time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5400" dirty="0" smtClean="0"/>
              <a:t>not heat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4684" y="5380672"/>
            <a:ext cx="8770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Sliz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P, Harrison SC &amp; Rosenbaum G (2003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). 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Structure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11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13-19. </a:t>
            </a:r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Garman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EF &amp;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McSweeney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SM (2006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). 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J. Sync. Rad.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14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1-3.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Owen RL,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Rudino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-Pinera E &amp; Garman EF (2006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). 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PNAS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103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4912-4917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Leiros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et al. (2006).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</a:rPr>
              <a:t>Acta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Cryst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 D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62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125-132.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Holton JM (2007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). 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J. Synch Rad.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14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51-72. </a:t>
            </a:r>
          </a:p>
        </p:txBody>
      </p:sp>
    </p:spTree>
    <p:extLst>
      <p:ext uri="{BB962C8B-B14F-4D97-AF65-F5344CB8AC3E}">
        <p14:creationId xmlns:p14="http://schemas.microsoft.com/office/powerpoint/2010/main" val="2656645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9218" name="Object 2"/>
          <p:cNvGraphicFramePr>
            <a:graphicFrameLocks noChangeAspect="1"/>
          </p:cNvGraphicFramePr>
          <p:nvPr/>
        </p:nvGraphicFramePr>
        <p:xfrm>
          <a:off x="455613" y="912813"/>
          <a:ext cx="9432925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11" name="Chart" r:id="rId3" imgW="7715180" imgH="4629091" progId="MSGraph.Chart.8">
                  <p:embed followColorScheme="full"/>
                </p:oleObj>
              </mc:Choice>
              <mc:Fallback>
                <p:oleObj name="Chart" r:id="rId3" imgW="7715180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13" y="912813"/>
                        <a:ext cx="9432925" cy="568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9219" name="Text Box 3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rgbClr val="000000"/>
                </a:solidFill>
                <a:latin typeface="Arial"/>
              </a:rPr>
              <a:t>resolution (</a:t>
            </a:r>
            <a:r>
              <a:rPr lang="en-US" altLang="en-US" b="1">
                <a:solidFill>
                  <a:srgbClr val="000000"/>
                </a:solidFill>
                <a:latin typeface="Arial"/>
                <a:cs typeface="Arial" pitchFamily="34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2569220" name="Text Box 4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rgbClr val="000000"/>
                </a:solidFill>
                <a:latin typeface="Arial"/>
              </a:rPr>
              <a:t>maximum tolerable dose (MGy)</a:t>
            </a:r>
          </a:p>
        </p:txBody>
      </p:sp>
      <p:sp>
        <p:nvSpPr>
          <p:cNvPr id="2569221" name="Text Box 5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1          2      3       5    7   10        20         40      70  100</a:t>
            </a:r>
          </a:p>
        </p:txBody>
      </p:sp>
      <p:sp>
        <p:nvSpPr>
          <p:cNvPr id="2569222" name="Text Box 6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</a:t>
            </a:r>
          </a:p>
        </p:txBody>
      </p:sp>
      <p:sp>
        <p:nvSpPr>
          <p:cNvPr id="2569223" name="Text Box 7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</a:p>
        </p:txBody>
      </p:sp>
      <p:sp>
        <p:nvSpPr>
          <p:cNvPr id="2569224" name="Text Box 8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2569225" name="Text Box 9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  <a:r>
              <a:rPr lang="en-US" altLang="en-US" b="1" baseline="30000">
                <a:solidFill>
                  <a:srgbClr val="000000"/>
                </a:solidFill>
                <a:latin typeface="Arial"/>
              </a:rPr>
              <a:t>3</a:t>
            </a:r>
          </a:p>
        </p:txBody>
      </p:sp>
      <p:sp>
        <p:nvSpPr>
          <p:cNvPr id="2569226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>
                <a:solidFill>
                  <a:srgbClr val="000000"/>
                </a:solidFill>
                <a:latin typeface="Arial"/>
              </a:rPr>
              <a:t>Howells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et al. 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(2009) 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J. Electron. Spectrosc. Relat. Phenom.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</a:t>
            </a:r>
            <a:r>
              <a:rPr lang="en-GB" altLang="en-US" b="1">
                <a:solidFill>
                  <a:srgbClr val="000000"/>
                </a:solidFill>
                <a:latin typeface="Arial"/>
              </a:rPr>
              <a:t>170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4-12</a:t>
            </a:r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9227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1077913"/>
          </a:xfrm>
          <a:noFill/>
          <a:ln/>
        </p:spPr>
        <p:txBody>
          <a:bodyPr/>
          <a:lstStyle/>
          <a:p>
            <a:r>
              <a:rPr lang="en-GB" altLang="en-US" sz="3200" dirty="0"/>
              <a:t>resolution dependence of </a:t>
            </a:r>
            <a:r>
              <a:rPr lang="en-GB" altLang="en-US" sz="3200" dirty="0" smtClean="0"/>
              <a:t>global damage</a:t>
            </a:r>
            <a:endParaRPr lang="en-US" altLang="en-US" sz="3200" dirty="0"/>
          </a:p>
        </p:txBody>
      </p:sp>
      <p:sp>
        <p:nvSpPr>
          <p:cNvPr id="2569228" name="Rectangle 12"/>
          <p:cNvSpPr>
            <a:spLocks noChangeArrowheads="1"/>
          </p:cNvSpPr>
          <p:nvPr/>
        </p:nvSpPr>
        <p:spPr bwMode="auto">
          <a:xfrm>
            <a:off x="6958013" y="6030913"/>
            <a:ext cx="1166812" cy="290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4717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9588" y="3186547"/>
            <a:ext cx="8162925" cy="3386511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MLFSOM for rotation data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err="1" smtClean="0">
                <a:solidFill>
                  <a:srgbClr val="008000"/>
                </a:solidFill>
              </a:rPr>
              <a:t>nonBragg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 for background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err="1" smtClean="0">
                <a:solidFill>
                  <a:srgbClr val="008000"/>
                </a:solidFill>
              </a:rPr>
              <a:t>nanoBragg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 for stills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err="1" smtClean="0">
                <a:solidFill>
                  <a:srgbClr val="008000"/>
                </a:solidFill>
              </a:rPr>
              <a:t>nearBragg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 for coherence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Phasing limit is calibration</a:t>
            </a:r>
            <a:endParaRPr lang="el-GR" altLang="en-US" sz="2400" b="1" dirty="0" smtClean="0">
              <a:solidFill>
                <a:srgbClr val="008000"/>
              </a:solidFill>
              <a:cs typeface="Arial" pitchFamily="34" charset="0"/>
            </a:endParaRP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Resolution limited by “disorder”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14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6000" b="1" dirty="0" smtClean="0"/>
              <a:t>URLs &amp; Summary</a:t>
            </a:r>
          </a:p>
        </p:txBody>
      </p:sp>
      <p:sp>
        <p:nvSpPr>
          <p:cNvPr id="273412" name="Rectangle 4"/>
          <p:cNvSpPr>
            <a:spLocks noChangeArrowheads="1"/>
          </p:cNvSpPr>
          <p:nvPr/>
        </p:nvSpPr>
        <p:spPr bwMode="auto">
          <a:xfrm>
            <a:off x="498475" y="1185863"/>
            <a:ext cx="8645525" cy="20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http://bl831.als.lbl.gov/~jamesh/powerpoint/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IGBMC_XFELsim_2016.pptx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http</a:t>
            </a: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://bl831.als.lbl.gov</a:t>
            </a: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/~jamesh/bin_stuff/</a:t>
            </a:r>
            <a:endParaRPr lang="en-US" altLang="en-US" sz="2400" b="1" dirty="0">
              <a:solidFill>
                <a:srgbClr val="000000"/>
              </a:solidFill>
              <a:latin typeface="Courier New" pitchFamily="49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http://</a:t>
            </a: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bl831.als.lbl.gov/~jamesh/mlfsom/</a:t>
            </a:r>
            <a:endParaRPr lang="en-US" altLang="en-US" sz="2400" b="1" dirty="0">
              <a:solidFill>
                <a:srgbClr val="000000"/>
              </a:solidFill>
              <a:latin typeface="Courier New" pitchFamily="49" charset="0"/>
            </a:endParaRPr>
          </a:p>
        </p:txBody>
      </p:sp>
      <p:pic>
        <p:nvPicPr>
          <p:cNvPr id="5" name="Picture 2" descr="It's only a virtue if you're not a screwu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226" y="3156731"/>
            <a:ext cx="4094018" cy="288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5825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</a:rPr>
              <a:t>Proteins move!</a:t>
            </a:r>
            <a:br>
              <a:rPr lang="en-US" altLang="en-US" dirty="0" smtClean="0">
                <a:solidFill>
                  <a:schemeClr val="bg1"/>
                </a:solidFill>
              </a:rPr>
            </a:br>
            <a:r>
              <a:rPr lang="en-US" altLang="en-US" sz="2800" dirty="0" smtClean="0">
                <a:solidFill>
                  <a:schemeClr val="bg1"/>
                </a:solidFill>
              </a:rPr>
              <a:t>Your crystal may be trying to tell you something…</a:t>
            </a:r>
          </a:p>
        </p:txBody>
      </p:sp>
      <p:pic>
        <p:nvPicPr>
          <p:cNvPr id="365571" name="chomp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4087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301750" y="6491288"/>
            <a:ext cx="784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srgbClr val="808080"/>
                </a:solidFill>
                <a:cs typeface="Arial" charset="0"/>
              </a:rPr>
              <a:t>Beernink, Endrizzi, Alber &amp; Schachman (1999). </a:t>
            </a:r>
            <a:r>
              <a:rPr lang="en-US" altLang="en-US" sz="1800" i="1" smtClean="0">
                <a:solidFill>
                  <a:srgbClr val="808080"/>
                </a:solidFill>
                <a:cs typeface="Arial" charset="0"/>
              </a:rPr>
              <a:t>PNAS USA</a:t>
            </a:r>
            <a:r>
              <a:rPr lang="en-US" altLang="en-US" sz="1800" smtClean="0">
                <a:solidFill>
                  <a:srgbClr val="808080"/>
                </a:solidFill>
                <a:cs typeface="Arial" charset="0"/>
              </a:rPr>
              <a:t> </a:t>
            </a:r>
            <a:r>
              <a:rPr lang="en-US" altLang="en-US" sz="1800" b="1" smtClean="0">
                <a:solidFill>
                  <a:srgbClr val="808080"/>
                </a:solidFill>
                <a:cs typeface="Arial" charset="0"/>
              </a:rPr>
              <a:t>96</a:t>
            </a:r>
            <a:r>
              <a:rPr lang="en-US" altLang="en-US" sz="1800" smtClean="0">
                <a:solidFill>
                  <a:srgbClr val="808080"/>
                </a:solidFill>
                <a:cs typeface="Arial" charset="0"/>
              </a:rPr>
              <a:t>, 5388-5393. </a:t>
            </a:r>
          </a:p>
        </p:txBody>
      </p:sp>
    </p:spTree>
    <p:extLst>
      <p:ext uri="{BB962C8B-B14F-4D97-AF65-F5344CB8AC3E}">
        <p14:creationId xmlns:p14="http://schemas.microsoft.com/office/powerpoint/2010/main" val="168185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655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5571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625120"/>
              </p:ext>
            </p:extLst>
          </p:nvPr>
        </p:nvGraphicFramePr>
        <p:xfrm>
          <a:off x="421322" y="866510"/>
          <a:ext cx="3149601" cy="3488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645"/>
                <a:gridCol w="605989"/>
                <a:gridCol w="605989"/>
                <a:gridCol w="605989"/>
                <a:gridCol w="605989"/>
              </a:tblGrid>
              <a:tr h="411480">
                <a:tc rowSpan="2">
                  <a:txBody>
                    <a:bodyPr/>
                    <a:lstStyle/>
                    <a:p>
                      <a:endParaRPr lang="en-US" sz="16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6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h,k,l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 factors (F)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#2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#3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#4</a:t>
                      </a: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523.7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559.8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579.9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603.2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168.2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166.6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177.2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196.1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34.9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26.4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19.2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17.3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305.7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301.1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298.1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296.3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353.0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353.9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356.2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366.9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300.9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285.3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273.5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259.4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6,3,5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223.8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226.3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234.6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251.4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6649" y="362857"/>
            <a:ext cx="235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Data Sets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568034"/>
              </p:ext>
            </p:extLst>
          </p:nvPr>
        </p:nvGraphicFramePr>
        <p:xfrm>
          <a:off x="5428343" y="902794"/>
          <a:ext cx="3222275" cy="3614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319"/>
                <a:gridCol w="605989"/>
                <a:gridCol w="605989"/>
                <a:gridCol w="605989"/>
                <a:gridCol w="605989"/>
              </a:tblGrid>
              <a:tr h="583098">
                <a:tc rowSpan="2">
                  <a:txBody>
                    <a:bodyPr/>
                    <a:lstStyle/>
                    <a:p>
                      <a:endParaRPr lang="en-US" sz="16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h,k,l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kumimoji="0" lang="en-US" sz="18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kumimoji="0" lang="en-US" sz="18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kumimoji="0" lang="en-US" sz="18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5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-1.46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-0.02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1.84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-0.72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-0.88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-0.29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-0.34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0.15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-0.42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-0.65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1.02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1.47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-0.90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-0.85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1.44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-0.40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-1.20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-0.37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0.67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0.01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-0.75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0.31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0.48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0.00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6,3,5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-0.75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-0.85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0.72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-0.82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7369" y="796754"/>
            <a:ext cx="55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d</a:t>
            </a:r>
            <a:r>
              <a:rPr lang="en-US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ata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set</a:t>
            </a:r>
            <a:endParaRPr lang="en-US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773715" y="2815771"/>
            <a:ext cx="1393371" cy="0"/>
          </a:xfrm>
          <a:prstGeom prst="straightConnector1">
            <a:avLst/>
          </a:prstGeom>
          <a:ln w="762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860801" y="1393372"/>
            <a:ext cx="1306284" cy="1233714"/>
          </a:xfrm>
          <a:prstGeom prst="roundRect">
            <a:avLst>
              <a:gd name="adj" fmla="val 34849"/>
            </a:avLst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Singular value </a:t>
            </a:r>
            <a:r>
              <a:rPr lang="en-US" sz="1400" b="1" dirty="0" err="1" smtClean="0">
                <a:solidFill>
                  <a:srgbClr val="006600"/>
                </a:solidFill>
                <a:cs typeface="Arial" panose="020B0604020202020204" pitchFamily="34" charset="0"/>
              </a:rPr>
              <a:t>decomp</a:t>
            </a:r>
            <a:r>
              <a:rPr lang="en-US" sz="14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SVD</a:t>
            </a:r>
            <a:endParaRPr lang="en-US" sz="2400" b="1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34311" y="384628"/>
            <a:ext cx="3744936" cy="1464581"/>
            <a:chOff x="5234311" y="384628"/>
            <a:chExt cx="3744936" cy="1464581"/>
          </a:xfrm>
        </p:grpSpPr>
        <p:sp>
          <p:nvSpPr>
            <p:cNvPr id="7" name="TextBox 6"/>
            <p:cNvSpPr txBox="1"/>
            <p:nvPr/>
          </p:nvSpPr>
          <p:spPr>
            <a:xfrm rot="2181799">
              <a:off x="5473739" y="1197680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vector</a:t>
              </a:r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 flipV="1">
              <a:off x="5426869" y="901473"/>
              <a:ext cx="800100" cy="5834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2154997">
              <a:off x="5661591" y="935062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value</a:t>
              </a:r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34311" y="384628"/>
              <a:ext cx="3744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Singular values &amp; vectors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 flipV="1">
              <a:off x="5424488" y="1265804"/>
              <a:ext cx="800100" cy="5834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468915" y="5239658"/>
            <a:ext cx="1425371" cy="1146630"/>
            <a:chOff x="3696237" y="2927796"/>
            <a:chExt cx="1324377" cy="1418824"/>
          </a:xfrm>
        </p:grpSpPr>
        <p:sp>
          <p:nvSpPr>
            <p:cNvPr id="27" name="Rectangle 26"/>
            <p:cNvSpPr/>
            <p:nvPr/>
          </p:nvSpPr>
          <p:spPr>
            <a:xfrm>
              <a:off x="3696237" y="3251915"/>
              <a:ext cx="978794" cy="10947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3696237" y="2927796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668726" y="2927796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675031" y="4022501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3696237" y="4022501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4041820" y="4022501"/>
              <a:ext cx="978794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041820" y="2927796"/>
              <a:ext cx="978794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041820" y="2927796"/>
              <a:ext cx="0" cy="109470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020614" y="2927797"/>
              <a:ext cx="0" cy="109470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174174" y="5486399"/>
            <a:ext cx="1505540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Correlation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Coefficients</a:t>
            </a:r>
            <a:endParaRPr lang="en-US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1930401" y="4513943"/>
            <a:ext cx="4615634" cy="653144"/>
          </a:xfrm>
          <a:custGeom>
            <a:avLst/>
            <a:gdLst>
              <a:gd name="connsiteX0" fmla="*/ 5178843 w 5293303"/>
              <a:gd name="connsiteY0" fmla="*/ 14514 h 740228"/>
              <a:gd name="connsiteX1" fmla="*/ 4975643 w 5293303"/>
              <a:gd name="connsiteY1" fmla="*/ 261257 h 740228"/>
              <a:gd name="connsiteX2" fmla="*/ 2479186 w 5293303"/>
              <a:gd name="connsiteY2" fmla="*/ 0 h 740228"/>
              <a:gd name="connsiteX3" fmla="*/ 316557 w 5293303"/>
              <a:gd name="connsiteY3" fmla="*/ 159657 h 740228"/>
              <a:gd name="connsiteX4" fmla="*/ 55300 w 5293303"/>
              <a:gd name="connsiteY4" fmla="*/ 740228 h 740228"/>
              <a:gd name="connsiteX0" fmla="*/ 5178843 w 5254228"/>
              <a:gd name="connsiteY0" fmla="*/ 14514 h 740228"/>
              <a:gd name="connsiteX1" fmla="*/ 4975643 w 5254228"/>
              <a:gd name="connsiteY1" fmla="*/ 261257 h 740228"/>
              <a:gd name="connsiteX2" fmla="*/ 2479186 w 5254228"/>
              <a:gd name="connsiteY2" fmla="*/ 0 h 740228"/>
              <a:gd name="connsiteX3" fmla="*/ 316557 w 5254228"/>
              <a:gd name="connsiteY3" fmla="*/ 159657 h 740228"/>
              <a:gd name="connsiteX4" fmla="*/ 55300 w 5254228"/>
              <a:gd name="connsiteY4" fmla="*/ 740228 h 740228"/>
              <a:gd name="connsiteX0" fmla="*/ 5178843 w 5179336"/>
              <a:gd name="connsiteY0" fmla="*/ 14619 h 740333"/>
              <a:gd name="connsiteX1" fmla="*/ 4046729 w 5179336"/>
              <a:gd name="connsiteY1" fmla="*/ 174276 h 740333"/>
              <a:gd name="connsiteX2" fmla="*/ 2479186 w 5179336"/>
              <a:gd name="connsiteY2" fmla="*/ 105 h 740333"/>
              <a:gd name="connsiteX3" fmla="*/ 316557 w 5179336"/>
              <a:gd name="connsiteY3" fmla="*/ 159762 h 740333"/>
              <a:gd name="connsiteX4" fmla="*/ 55300 w 5179336"/>
              <a:gd name="connsiteY4" fmla="*/ 740333 h 740333"/>
              <a:gd name="connsiteX0" fmla="*/ 5141332 w 5141825"/>
              <a:gd name="connsiteY0" fmla="*/ 14619 h 740333"/>
              <a:gd name="connsiteX1" fmla="*/ 4009218 w 5141825"/>
              <a:gd name="connsiteY1" fmla="*/ 174276 h 740333"/>
              <a:gd name="connsiteX2" fmla="*/ 2441675 w 5141825"/>
              <a:gd name="connsiteY2" fmla="*/ 105 h 740333"/>
              <a:gd name="connsiteX3" fmla="*/ 279046 w 5141825"/>
              <a:gd name="connsiteY3" fmla="*/ 159762 h 740333"/>
              <a:gd name="connsiteX4" fmla="*/ 17789 w 5141825"/>
              <a:gd name="connsiteY4" fmla="*/ 740333 h 740333"/>
              <a:gd name="connsiteX0" fmla="*/ 5123543 w 5124036"/>
              <a:gd name="connsiteY0" fmla="*/ 31909 h 757623"/>
              <a:gd name="connsiteX1" fmla="*/ 3991429 w 5124036"/>
              <a:gd name="connsiteY1" fmla="*/ 191566 h 757623"/>
              <a:gd name="connsiteX2" fmla="*/ 2423886 w 5124036"/>
              <a:gd name="connsiteY2" fmla="*/ 17395 h 757623"/>
              <a:gd name="connsiteX3" fmla="*/ 827315 w 5124036"/>
              <a:gd name="connsiteY3" fmla="*/ 89967 h 757623"/>
              <a:gd name="connsiteX4" fmla="*/ 0 w 5124036"/>
              <a:gd name="connsiteY4" fmla="*/ 757623 h 757623"/>
              <a:gd name="connsiteX0" fmla="*/ 5123543 w 5124036"/>
              <a:gd name="connsiteY0" fmla="*/ 21561 h 747275"/>
              <a:gd name="connsiteX1" fmla="*/ 3991429 w 5124036"/>
              <a:gd name="connsiteY1" fmla="*/ 181218 h 747275"/>
              <a:gd name="connsiteX2" fmla="*/ 2423886 w 5124036"/>
              <a:gd name="connsiteY2" fmla="*/ 7047 h 747275"/>
              <a:gd name="connsiteX3" fmla="*/ 827315 w 5124036"/>
              <a:gd name="connsiteY3" fmla="*/ 79619 h 747275"/>
              <a:gd name="connsiteX4" fmla="*/ 0 w 5124036"/>
              <a:gd name="connsiteY4" fmla="*/ 747275 h 74727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3543"/>
              <a:gd name="connsiteY0" fmla="*/ 65352 h 791066"/>
              <a:gd name="connsiteX1" fmla="*/ 2423886 w 5123543"/>
              <a:gd name="connsiteY1" fmla="*/ 50838 h 791066"/>
              <a:gd name="connsiteX2" fmla="*/ 0 w 5123543"/>
              <a:gd name="connsiteY2" fmla="*/ 791066 h 791066"/>
              <a:gd name="connsiteX0" fmla="*/ 5123543 w 5123674"/>
              <a:gd name="connsiteY0" fmla="*/ 29451 h 755165"/>
              <a:gd name="connsiteX1" fmla="*/ 2423886 w 5123674"/>
              <a:gd name="connsiteY1" fmla="*/ 14937 h 755165"/>
              <a:gd name="connsiteX2" fmla="*/ 0 w 5123674"/>
              <a:gd name="connsiteY2" fmla="*/ 755165 h 755165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73599 w 4673725"/>
              <a:gd name="connsiteY0" fmla="*/ 36137 h 936023"/>
              <a:gd name="connsiteX1" fmla="*/ 1973942 w 4673725"/>
              <a:gd name="connsiteY1" fmla="*/ 21623 h 936023"/>
              <a:gd name="connsiteX2" fmla="*/ 0 w 4673725"/>
              <a:gd name="connsiteY2" fmla="*/ 936023 h 936023"/>
              <a:gd name="connsiteX0" fmla="*/ 3976913 w 3977032"/>
              <a:gd name="connsiteY0" fmla="*/ 34386 h 890729"/>
              <a:gd name="connsiteX1" fmla="*/ 1277256 w 3977032"/>
              <a:gd name="connsiteY1" fmla="*/ 19872 h 890729"/>
              <a:gd name="connsiteX2" fmla="*/ 0 w 3977032"/>
              <a:gd name="connsiteY2" fmla="*/ 890729 h 890729"/>
              <a:gd name="connsiteX0" fmla="*/ 3978057 w 3978176"/>
              <a:gd name="connsiteY0" fmla="*/ 34386 h 890729"/>
              <a:gd name="connsiteX1" fmla="*/ 1278400 w 3978176"/>
              <a:gd name="connsiteY1" fmla="*/ 19872 h 890729"/>
              <a:gd name="connsiteX2" fmla="*/ 1144 w 3978176"/>
              <a:gd name="connsiteY2" fmla="*/ 890729 h 890729"/>
              <a:gd name="connsiteX0" fmla="*/ 3847649 w 3847767"/>
              <a:gd name="connsiteY0" fmla="*/ 28423 h 725109"/>
              <a:gd name="connsiteX1" fmla="*/ 1147992 w 3847767"/>
              <a:gd name="connsiteY1" fmla="*/ 13909 h 725109"/>
              <a:gd name="connsiteX2" fmla="*/ 1364 w 3847767"/>
              <a:gd name="connsiteY2" fmla="*/ 725109 h 725109"/>
              <a:gd name="connsiteX0" fmla="*/ 3847330 w 3847458"/>
              <a:gd name="connsiteY0" fmla="*/ 0 h 696686"/>
              <a:gd name="connsiteX1" fmla="*/ 1321844 w 3847458"/>
              <a:gd name="connsiteY1" fmla="*/ 43543 h 696686"/>
              <a:gd name="connsiteX2" fmla="*/ 1045 w 3847458"/>
              <a:gd name="connsiteY2" fmla="*/ 696686 h 696686"/>
              <a:gd name="connsiteX0" fmla="*/ 3848241 w 3848350"/>
              <a:gd name="connsiteY0" fmla="*/ 0 h 696686"/>
              <a:gd name="connsiteX1" fmla="*/ 974413 w 3848350"/>
              <a:gd name="connsiteY1" fmla="*/ 87086 h 696686"/>
              <a:gd name="connsiteX2" fmla="*/ 1956 w 3848350"/>
              <a:gd name="connsiteY2" fmla="*/ 696686 h 696686"/>
              <a:gd name="connsiteX0" fmla="*/ 3804664 w 3804774"/>
              <a:gd name="connsiteY0" fmla="*/ 11227 h 620828"/>
              <a:gd name="connsiteX1" fmla="*/ 974379 w 3804774"/>
              <a:gd name="connsiteY1" fmla="*/ 11228 h 620828"/>
              <a:gd name="connsiteX2" fmla="*/ 1922 w 3804774"/>
              <a:gd name="connsiteY2" fmla="*/ 620828 h 620828"/>
              <a:gd name="connsiteX0" fmla="*/ 4616259 w 4616376"/>
              <a:gd name="connsiteY0" fmla="*/ 12680 h 665824"/>
              <a:gd name="connsiteX1" fmla="*/ 1785974 w 4616376"/>
              <a:gd name="connsiteY1" fmla="*/ 12681 h 665824"/>
              <a:gd name="connsiteX2" fmla="*/ 717 w 4616376"/>
              <a:gd name="connsiteY2" fmla="*/ 665824 h 665824"/>
              <a:gd name="connsiteX0" fmla="*/ 4616259 w 4616376"/>
              <a:gd name="connsiteY0" fmla="*/ 627 h 653771"/>
              <a:gd name="connsiteX1" fmla="*/ 1785974 w 4616376"/>
              <a:gd name="connsiteY1" fmla="*/ 628 h 653771"/>
              <a:gd name="connsiteX2" fmla="*/ 717 w 4616376"/>
              <a:gd name="connsiteY2" fmla="*/ 653771 h 653771"/>
              <a:gd name="connsiteX0" fmla="*/ 4616259 w 4616376"/>
              <a:gd name="connsiteY0" fmla="*/ 813 h 653957"/>
              <a:gd name="connsiteX1" fmla="*/ 1785974 w 4616376"/>
              <a:gd name="connsiteY1" fmla="*/ 814 h 653957"/>
              <a:gd name="connsiteX2" fmla="*/ 717 w 4616376"/>
              <a:gd name="connsiteY2" fmla="*/ 653957 h 653957"/>
              <a:gd name="connsiteX0" fmla="*/ 4617091 w 4617183"/>
              <a:gd name="connsiteY0" fmla="*/ 0 h 653144"/>
              <a:gd name="connsiteX1" fmla="*/ 1206234 w 4617183"/>
              <a:gd name="connsiteY1" fmla="*/ 43543 h 653144"/>
              <a:gd name="connsiteX2" fmla="*/ 1549 w 4617183"/>
              <a:gd name="connsiteY2" fmla="*/ 653144 h 653144"/>
              <a:gd name="connsiteX0" fmla="*/ 4617091 w 4617183"/>
              <a:gd name="connsiteY0" fmla="*/ 0 h 653144"/>
              <a:gd name="connsiteX1" fmla="*/ 1206234 w 4617183"/>
              <a:gd name="connsiteY1" fmla="*/ 43543 h 653144"/>
              <a:gd name="connsiteX2" fmla="*/ 1549 w 4617183"/>
              <a:gd name="connsiteY2" fmla="*/ 653144 h 653144"/>
              <a:gd name="connsiteX0" fmla="*/ 4615542 w 4615634"/>
              <a:gd name="connsiteY0" fmla="*/ 0 h 653144"/>
              <a:gd name="connsiteX1" fmla="*/ 1204685 w 4615634"/>
              <a:gd name="connsiteY1" fmla="*/ 43543 h 653144"/>
              <a:gd name="connsiteX2" fmla="*/ 0 w 4615634"/>
              <a:gd name="connsiteY2" fmla="*/ 653144 h 65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15634" h="653144">
                <a:moveTo>
                  <a:pt x="4615542" y="0"/>
                </a:moveTo>
                <a:cubicBezTo>
                  <a:pt x="4633685" y="403376"/>
                  <a:pt x="1973942" y="-79829"/>
                  <a:pt x="1204685" y="43543"/>
                </a:cubicBezTo>
                <a:cubicBezTo>
                  <a:pt x="435428" y="166915"/>
                  <a:pt x="11491" y="121560"/>
                  <a:pt x="0" y="653144"/>
                </a:cubicBezTo>
              </a:path>
            </a:pathLst>
          </a:custGeom>
          <a:noFill/>
          <a:ln w="57150">
            <a:solidFill>
              <a:srgbClr val="C898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64883" y="5080001"/>
            <a:ext cx="907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-0.68 </a:t>
            </a:r>
          </a:p>
        </p:txBody>
      </p:sp>
      <p:sp>
        <p:nvSpPr>
          <p:cNvPr id="43" name="Freeform 42"/>
          <p:cNvSpPr/>
          <p:nvPr/>
        </p:nvSpPr>
        <p:spPr>
          <a:xfrm>
            <a:off x="2730555" y="4463141"/>
            <a:ext cx="4417732" cy="682171"/>
          </a:xfrm>
          <a:custGeom>
            <a:avLst/>
            <a:gdLst>
              <a:gd name="connsiteX0" fmla="*/ 5178843 w 5293303"/>
              <a:gd name="connsiteY0" fmla="*/ 14514 h 740228"/>
              <a:gd name="connsiteX1" fmla="*/ 4975643 w 5293303"/>
              <a:gd name="connsiteY1" fmla="*/ 261257 h 740228"/>
              <a:gd name="connsiteX2" fmla="*/ 2479186 w 5293303"/>
              <a:gd name="connsiteY2" fmla="*/ 0 h 740228"/>
              <a:gd name="connsiteX3" fmla="*/ 316557 w 5293303"/>
              <a:gd name="connsiteY3" fmla="*/ 159657 h 740228"/>
              <a:gd name="connsiteX4" fmla="*/ 55300 w 5293303"/>
              <a:gd name="connsiteY4" fmla="*/ 740228 h 740228"/>
              <a:gd name="connsiteX0" fmla="*/ 5178843 w 5254228"/>
              <a:gd name="connsiteY0" fmla="*/ 14514 h 740228"/>
              <a:gd name="connsiteX1" fmla="*/ 4975643 w 5254228"/>
              <a:gd name="connsiteY1" fmla="*/ 261257 h 740228"/>
              <a:gd name="connsiteX2" fmla="*/ 2479186 w 5254228"/>
              <a:gd name="connsiteY2" fmla="*/ 0 h 740228"/>
              <a:gd name="connsiteX3" fmla="*/ 316557 w 5254228"/>
              <a:gd name="connsiteY3" fmla="*/ 159657 h 740228"/>
              <a:gd name="connsiteX4" fmla="*/ 55300 w 5254228"/>
              <a:gd name="connsiteY4" fmla="*/ 740228 h 740228"/>
              <a:gd name="connsiteX0" fmla="*/ 5178843 w 5179336"/>
              <a:gd name="connsiteY0" fmla="*/ 14619 h 740333"/>
              <a:gd name="connsiteX1" fmla="*/ 4046729 w 5179336"/>
              <a:gd name="connsiteY1" fmla="*/ 174276 h 740333"/>
              <a:gd name="connsiteX2" fmla="*/ 2479186 w 5179336"/>
              <a:gd name="connsiteY2" fmla="*/ 105 h 740333"/>
              <a:gd name="connsiteX3" fmla="*/ 316557 w 5179336"/>
              <a:gd name="connsiteY3" fmla="*/ 159762 h 740333"/>
              <a:gd name="connsiteX4" fmla="*/ 55300 w 5179336"/>
              <a:gd name="connsiteY4" fmla="*/ 740333 h 740333"/>
              <a:gd name="connsiteX0" fmla="*/ 5141332 w 5141825"/>
              <a:gd name="connsiteY0" fmla="*/ 14619 h 740333"/>
              <a:gd name="connsiteX1" fmla="*/ 4009218 w 5141825"/>
              <a:gd name="connsiteY1" fmla="*/ 174276 h 740333"/>
              <a:gd name="connsiteX2" fmla="*/ 2441675 w 5141825"/>
              <a:gd name="connsiteY2" fmla="*/ 105 h 740333"/>
              <a:gd name="connsiteX3" fmla="*/ 279046 w 5141825"/>
              <a:gd name="connsiteY3" fmla="*/ 159762 h 740333"/>
              <a:gd name="connsiteX4" fmla="*/ 17789 w 5141825"/>
              <a:gd name="connsiteY4" fmla="*/ 740333 h 740333"/>
              <a:gd name="connsiteX0" fmla="*/ 5123543 w 5124036"/>
              <a:gd name="connsiteY0" fmla="*/ 31909 h 757623"/>
              <a:gd name="connsiteX1" fmla="*/ 3991429 w 5124036"/>
              <a:gd name="connsiteY1" fmla="*/ 191566 h 757623"/>
              <a:gd name="connsiteX2" fmla="*/ 2423886 w 5124036"/>
              <a:gd name="connsiteY2" fmla="*/ 17395 h 757623"/>
              <a:gd name="connsiteX3" fmla="*/ 827315 w 5124036"/>
              <a:gd name="connsiteY3" fmla="*/ 89967 h 757623"/>
              <a:gd name="connsiteX4" fmla="*/ 0 w 5124036"/>
              <a:gd name="connsiteY4" fmla="*/ 757623 h 757623"/>
              <a:gd name="connsiteX0" fmla="*/ 5123543 w 5124036"/>
              <a:gd name="connsiteY0" fmla="*/ 21561 h 747275"/>
              <a:gd name="connsiteX1" fmla="*/ 3991429 w 5124036"/>
              <a:gd name="connsiteY1" fmla="*/ 181218 h 747275"/>
              <a:gd name="connsiteX2" fmla="*/ 2423886 w 5124036"/>
              <a:gd name="connsiteY2" fmla="*/ 7047 h 747275"/>
              <a:gd name="connsiteX3" fmla="*/ 827315 w 5124036"/>
              <a:gd name="connsiteY3" fmla="*/ 79619 h 747275"/>
              <a:gd name="connsiteX4" fmla="*/ 0 w 5124036"/>
              <a:gd name="connsiteY4" fmla="*/ 747275 h 74727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3543"/>
              <a:gd name="connsiteY0" fmla="*/ 65352 h 791066"/>
              <a:gd name="connsiteX1" fmla="*/ 2423886 w 5123543"/>
              <a:gd name="connsiteY1" fmla="*/ 50838 h 791066"/>
              <a:gd name="connsiteX2" fmla="*/ 0 w 5123543"/>
              <a:gd name="connsiteY2" fmla="*/ 791066 h 791066"/>
              <a:gd name="connsiteX0" fmla="*/ 5123543 w 5123674"/>
              <a:gd name="connsiteY0" fmla="*/ 29451 h 755165"/>
              <a:gd name="connsiteX1" fmla="*/ 2423886 w 5123674"/>
              <a:gd name="connsiteY1" fmla="*/ 14937 h 755165"/>
              <a:gd name="connsiteX2" fmla="*/ 0 w 5123674"/>
              <a:gd name="connsiteY2" fmla="*/ 755165 h 755165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73599 w 4673725"/>
              <a:gd name="connsiteY0" fmla="*/ 36137 h 936023"/>
              <a:gd name="connsiteX1" fmla="*/ 1973942 w 4673725"/>
              <a:gd name="connsiteY1" fmla="*/ 21623 h 936023"/>
              <a:gd name="connsiteX2" fmla="*/ 0 w 4673725"/>
              <a:gd name="connsiteY2" fmla="*/ 936023 h 936023"/>
              <a:gd name="connsiteX0" fmla="*/ 3976913 w 3977032"/>
              <a:gd name="connsiteY0" fmla="*/ 34386 h 890729"/>
              <a:gd name="connsiteX1" fmla="*/ 1277256 w 3977032"/>
              <a:gd name="connsiteY1" fmla="*/ 19872 h 890729"/>
              <a:gd name="connsiteX2" fmla="*/ 0 w 3977032"/>
              <a:gd name="connsiteY2" fmla="*/ 890729 h 890729"/>
              <a:gd name="connsiteX0" fmla="*/ 4615542 w 4615636"/>
              <a:gd name="connsiteY0" fmla="*/ 0 h 1233714"/>
              <a:gd name="connsiteX1" fmla="*/ 1277256 w 4615636"/>
              <a:gd name="connsiteY1" fmla="*/ 362857 h 1233714"/>
              <a:gd name="connsiteX2" fmla="*/ 0 w 4615636"/>
              <a:gd name="connsiteY2" fmla="*/ 1233714 h 1233714"/>
              <a:gd name="connsiteX0" fmla="*/ 4615542 w 4615636"/>
              <a:gd name="connsiteY0" fmla="*/ 0 h 1233714"/>
              <a:gd name="connsiteX1" fmla="*/ 1277256 w 4615636"/>
              <a:gd name="connsiteY1" fmla="*/ 362857 h 1233714"/>
              <a:gd name="connsiteX2" fmla="*/ 0 w 4615636"/>
              <a:gd name="connsiteY2" fmla="*/ 1233714 h 1233714"/>
              <a:gd name="connsiteX0" fmla="*/ 4615542 w 4615641"/>
              <a:gd name="connsiteY0" fmla="*/ 0 h 1233714"/>
              <a:gd name="connsiteX1" fmla="*/ 1407885 w 4615641"/>
              <a:gd name="connsiteY1" fmla="*/ 246742 h 1233714"/>
              <a:gd name="connsiteX2" fmla="*/ 0 w 4615641"/>
              <a:gd name="connsiteY2" fmla="*/ 1233714 h 1233714"/>
              <a:gd name="connsiteX0" fmla="*/ 4615542 w 4615641"/>
              <a:gd name="connsiteY0" fmla="*/ 0 h 1233714"/>
              <a:gd name="connsiteX1" fmla="*/ 1407885 w 4615641"/>
              <a:gd name="connsiteY1" fmla="*/ 246742 h 1233714"/>
              <a:gd name="connsiteX2" fmla="*/ 0 w 4615641"/>
              <a:gd name="connsiteY2" fmla="*/ 1233714 h 1233714"/>
              <a:gd name="connsiteX0" fmla="*/ 4615542 w 4615641"/>
              <a:gd name="connsiteY0" fmla="*/ 0 h 1233714"/>
              <a:gd name="connsiteX1" fmla="*/ 1407885 w 4615641"/>
              <a:gd name="connsiteY1" fmla="*/ 246742 h 1233714"/>
              <a:gd name="connsiteX2" fmla="*/ 0 w 4615641"/>
              <a:gd name="connsiteY2" fmla="*/ 1233714 h 1233714"/>
              <a:gd name="connsiteX0" fmla="*/ 3715656 w 3715750"/>
              <a:gd name="connsiteY0" fmla="*/ 0 h 798285"/>
              <a:gd name="connsiteX1" fmla="*/ 507999 w 3715750"/>
              <a:gd name="connsiteY1" fmla="*/ 246742 h 798285"/>
              <a:gd name="connsiteX2" fmla="*/ 0 w 3715750"/>
              <a:gd name="connsiteY2" fmla="*/ 798285 h 798285"/>
              <a:gd name="connsiteX0" fmla="*/ 3657599 w 3657695"/>
              <a:gd name="connsiteY0" fmla="*/ 0 h 711199"/>
              <a:gd name="connsiteX1" fmla="*/ 507999 w 3657695"/>
              <a:gd name="connsiteY1" fmla="*/ 159656 h 711199"/>
              <a:gd name="connsiteX2" fmla="*/ 0 w 3657695"/>
              <a:gd name="connsiteY2" fmla="*/ 711199 h 711199"/>
              <a:gd name="connsiteX0" fmla="*/ 4412342 w 4412442"/>
              <a:gd name="connsiteY0" fmla="*/ 0 h 682171"/>
              <a:gd name="connsiteX1" fmla="*/ 1262742 w 4412442"/>
              <a:gd name="connsiteY1" fmla="*/ 159656 h 682171"/>
              <a:gd name="connsiteX2" fmla="*/ 0 w 4412442"/>
              <a:gd name="connsiteY2" fmla="*/ 682171 h 682171"/>
              <a:gd name="connsiteX0" fmla="*/ 4412342 w 4412442"/>
              <a:gd name="connsiteY0" fmla="*/ 0 h 682171"/>
              <a:gd name="connsiteX1" fmla="*/ 1262742 w 4412442"/>
              <a:gd name="connsiteY1" fmla="*/ 159656 h 682171"/>
              <a:gd name="connsiteX2" fmla="*/ 0 w 4412442"/>
              <a:gd name="connsiteY2" fmla="*/ 682171 h 682171"/>
              <a:gd name="connsiteX0" fmla="*/ 4412342 w 4412342"/>
              <a:gd name="connsiteY0" fmla="*/ 0 h 682171"/>
              <a:gd name="connsiteX1" fmla="*/ 1262742 w 4412342"/>
              <a:gd name="connsiteY1" fmla="*/ 159656 h 682171"/>
              <a:gd name="connsiteX2" fmla="*/ 0 w 4412342"/>
              <a:gd name="connsiteY2" fmla="*/ 682171 h 682171"/>
              <a:gd name="connsiteX0" fmla="*/ 4412342 w 4412342"/>
              <a:gd name="connsiteY0" fmla="*/ 0 h 682171"/>
              <a:gd name="connsiteX1" fmla="*/ 827313 w 4412342"/>
              <a:gd name="connsiteY1" fmla="*/ 174170 h 682171"/>
              <a:gd name="connsiteX2" fmla="*/ 0 w 4412342"/>
              <a:gd name="connsiteY2" fmla="*/ 682171 h 682171"/>
              <a:gd name="connsiteX0" fmla="*/ 4412342 w 4412342"/>
              <a:gd name="connsiteY0" fmla="*/ 0 h 682171"/>
              <a:gd name="connsiteX1" fmla="*/ 827313 w 4412342"/>
              <a:gd name="connsiteY1" fmla="*/ 174170 h 682171"/>
              <a:gd name="connsiteX2" fmla="*/ 0 w 4412342"/>
              <a:gd name="connsiteY2" fmla="*/ 682171 h 682171"/>
              <a:gd name="connsiteX0" fmla="*/ 4412342 w 4412342"/>
              <a:gd name="connsiteY0" fmla="*/ 0 h 682171"/>
              <a:gd name="connsiteX1" fmla="*/ 638628 w 4412342"/>
              <a:gd name="connsiteY1" fmla="*/ 217713 h 682171"/>
              <a:gd name="connsiteX2" fmla="*/ 0 w 4412342"/>
              <a:gd name="connsiteY2" fmla="*/ 682171 h 682171"/>
              <a:gd name="connsiteX0" fmla="*/ 4412342 w 4412342"/>
              <a:gd name="connsiteY0" fmla="*/ 0 h 682171"/>
              <a:gd name="connsiteX1" fmla="*/ 638628 w 4412342"/>
              <a:gd name="connsiteY1" fmla="*/ 188684 h 682171"/>
              <a:gd name="connsiteX2" fmla="*/ 0 w 4412342"/>
              <a:gd name="connsiteY2" fmla="*/ 682171 h 682171"/>
              <a:gd name="connsiteX0" fmla="*/ 4429550 w 4429550"/>
              <a:gd name="connsiteY0" fmla="*/ 0 h 682171"/>
              <a:gd name="connsiteX1" fmla="*/ 655836 w 4429550"/>
              <a:gd name="connsiteY1" fmla="*/ 188684 h 682171"/>
              <a:gd name="connsiteX2" fmla="*/ 17208 w 4429550"/>
              <a:gd name="connsiteY2" fmla="*/ 682171 h 682171"/>
              <a:gd name="connsiteX0" fmla="*/ 4417732 w 4417732"/>
              <a:gd name="connsiteY0" fmla="*/ 0 h 682171"/>
              <a:gd name="connsiteX1" fmla="*/ 644018 w 4417732"/>
              <a:gd name="connsiteY1" fmla="*/ 188684 h 682171"/>
              <a:gd name="connsiteX2" fmla="*/ 5390 w 4417732"/>
              <a:gd name="connsiteY2" fmla="*/ 682171 h 6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7732" h="682171">
                <a:moveTo>
                  <a:pt x="4417732" y="0"/>
                </a:moveTo>
                <a:cubicBezTo>
                  <a:pt x="4406846" y="780747"/>
                  <a:pt x="1379408" y="74989"/>
                  <a:pt x="644018" y="188684"/>
                </a:cubicBezTo>
                <a:cubicBezTo>
                  <a:pt x="-91372" y="302379"/>
                  <a:pt x="2367" y="310244"/>
                  <a:pt x="5390" y="682171"/>
                </a:cubicBezTo>
              </a:path>
            </a:pathLst>
          </a:custGeom>
          <a:noFill/>
          <a:ln w="57150">
            <a:solidFill>
              <a:srgbClr val="FFDA65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423861" y="4499427"/>
            <a:ext cx="4312255" cy="682172"/>
          </a:xfrm>
          <a:custGeom>
            <a:avLst/>
            <a:gdLst>
              <a:gd name="connsiteX0" fmla="*/ 5178843 w 5293303"/>
              <a:gd name="connsiteY0" fmla="*/ 14514 h 740228"/>
              <a:gd name="connsiteX1" fmla="*/ 4975643 w 5293303"/>
              <a:gd name="connsiteY1" fmla="*/ 261257 h 740228"/>
              <a:gd name="connsiteX2" fmla="*/ 2479186 w 5293303"/>
              <a:gd name="connsiteY2" fmla="*/ 0 h 740228"/>
              <a:gd name="connsiteX3" fmla="*/ 316557 w 5293303"/>
              <a:gd name="connsiteY3" fmla="*/ 159657 h 740228"/>
              <a:gd name="connsiteX4" fmla="*/ 55300 w 5293303"/>
              <a:gd name="connsiteY4" fmla="*/ 740228 h 740228"/>
              <a:gd name="connsiteX0" fmla="*/ 5178843 w 5254228"/>
              <a:gd name="connsiteY0" fmla="*/ 14514 h 740228"/>
              <a:gd name="connsiteX1" fmla="*/ 4975643 w 5254228"/>
              <a:gd name="connsiteY1" fmla="*/ 261257 h 740228"/>
              <a:gd name="connsiteX2" fmla="*/ 2479186 w 5254228"/>
              <a:gd name="connsiteY2" fmla="*/ 0 h 740228"/>
              <a:gd name="connsiteX3" fmla="*/ 316557 w 5254228"/>
              <a:gd name="connsiteY3" fmla="*/ 159657 h 740228"/>
              <a:gd name="connsiteX4" fmla="*/ 55300 w 5254228"/>
              <a:gd name="connsiteY4" fmla="*/ 740228 h 740228"/>
              <a:gd name="connsiteX0" fmla="*/ 5178843 w 5179336"/>
              <a:gd name="connsiteY0" fmla="*/ 14619 h 740333"/>
              <a:gd name="connsiteX1" fmla="*/ 4046729 w 5179336"/>
              <a:gd name="connsiteY1" fmla="*/ 174276 h 740333"/>
              <a:gd name="connsiteX2" fmla="*/ 2479186 w 5179336"/>
              <a:gd name="connsiteY2" fmla="*/ 105 h 740333"/>
              <a:gd name="connsiteX3" fmla="*/ 316557 w 5179336"/>
              <a:gd name="connsiteY3" fmla="*/ 159762 h 740333"/>
              <a:gd name="connsiteX4" fmla="*/ 55300 w 5179336"/>
              <a:gd name="connsiteY4" fmla="*/ 740333 h 740333"/>
              <a:gd name="connsiteX0" fmla="*/ 5141332 w 5141825"/>
              <a:gd name="connsiteY0" fmla="*/ 14619 h 740333"/>
              <a:gd name="connsiteX1" fmla="*/ 4009218 w 5141825"/>
              <a:gd name="connsiteY1" fmla="*/ 174276 h 740333"/>
              <a:gd name="connsiteX2" fmla="*/ 2441675 w 5141825"/>
              <a:gd name="connsiteY2" fmla="*/ 105 h 740333"/>
              <a:gd name="connsiteX3" fmla="*/ 279046 w 5141825"/>
              <a:gd name="connsiteY3" fmla="*/ 159762 h 740333"/>
              <a:gd name="connsiteX4" fmla="*/ 17789 w 5141825"/>
              <a:gd name="connsiteY4" fmla="*/ 740333 h 740333"/>
              <a:gd name="connsiteX0" fmla="*/ 5123543 w 5124036"/>
              <a:gd name="connsiteY0" fmla="*/ 31909 h 757623"/>
              <a:gd name="connsiteX1" fmla="*/ 3991429 w 5124036"/>
              <a:gd name="connsiteY1" fmla="*/ 191566 h 757623"/>
              <a:gd name="connsiteX2" fmla="*/ 2423886 w 5124036"/>
              <a:gd name="connsiteY2" fmla="*/ 17395 h 757623"/>
              <a:gd name="connsiteX3" fmla="*/ 827315 w 5124036"/>
              <a:gd name="connsiteY3" fmla="*/ 89967 h 757623"/>
              <a:gd name="connsiteX4" fmla="*/ 0 w 5124036"/>
              <a:gd name="connsiteY4" fmla="*/ 757623 h 757623"/>
              <a:gd name="connsiteX0" fmla="*/ 5123543 w 5124036"/>
              <a:gd name="connsiteY0" fmla="*/ 21561 h 747275"/>
              <a:gd name="connsiteX1" fmla="*/ 3991429 w 5124036"/>
              <a:gd name="connsiteY1" fmla="*/ 181218 h 747275"/>
              <a:gd name="connsiteX2" fmla="*/ 2423886 w 5124036"/>
              <a:gd name="connsiteY2" fmla="*/ 7047 h 747275"/>
              <a:gd name="connsiteX3" fmla="*/ 827315 w 5124036"/>
              <a:gd name="connsiteY3" fmla="*/ 79619 h 747275"/>
              <a:gd name="connsiteX4" fmla="*/ 0 w 5124036"/>
              <a:gd name="connsiteY4" fmla="*/ 747275 h 74727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3543"/>
              <a:gd name="connsiteY0" fmla="*/ 65352 h 791066"/>
              <a:gd name="connsiteX1" fmla="*/ 2423886 w 5123543"/>
              <a:gd name="connsiteY1" fmla="*/ 50838 h 791066"/>
              <a:gd name="connsiteX2" fmla="*/ 0 w 5123543"/>
              <a:gd name="connsiteY2" fmla="*/ 791066 h 791066"/>
              <a:gd name="connsiteX0" fmla="*/ 5123543 w 5123674"/>
              <a:gd name="connsiteY0" fmla="*/ 29451 h 755165"/>
              <a:gd name="connsiteX1" fmla="*/ 2423886 w 5123674"/>
              <a:gd name="connsiteY1" fmla="*/ 14937 h 755165"/>
              <a:gd name="connsiteX2" fmla="*/ 0 w 5123674"/>
              <a:gd name="connsiteY2" fmla="*/ 755165 h 755165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73599 w 4673725"/>
              <a:gd name="connsiteY0" fmla="*/ 36137 h 936023"/>
              <a:gd name="connsiteX1" fmla="*/ 1973942 w 4673725"/>
              <a:gd name="connsiteY1" fmla="*/ 21623 h 936023"/>
              <a:gd name="connsiteX2" fmla="*/ 0 w 4673725"/>
              <a:gd name="connsiteY2" fmla="*/ 936023 h 936023"/>
              <a:gd name="connsiteX0" fmla="*/ 3976913 w 3977032"/>
              <a:gd name="connsiteY0" fmla="*/ 34386 h 890729"/>
              <a:gd name="connsiteX1" fmla="*/ 1277256 w 3977032"/>
              <a:gd name="connsiteY1" fmla="*/ 19872 h 890729"/>
              <a:gd name="connsiteX2" fmla="*/ 0 w 3977032"/>
              <a:gd name="connsiteY2" fmla="*/ 890729 h 890729"/>
              <a:gd name="connsiteX0" fmla="*/ 5167085 w 5167165"/>
              <a:gd name="connsiteY0" fmla="*/ 0 h 1509486"/>
              <a:gd name="connsiteX1" fmla="*/ 1277256 w 5167165"/>
              <a:gd name="connsiteY1" fmla="*/ 638629 h 1509486"/>
              <a:gd name="connsiteX2" fmla="*/ 0 w 5167165"/>
              <a:gd name="connsiteY2" fmla="*/ 1509486 h 1509486"/>
              <a:gd name="connsiteX0" fmla="*/ 5167085 w 5167172"/>
              <a:gd name="connsiteY0" fmla="*/ 0 h 1509486"/>
              <a:gd name="connsiteX1" fmla="*/ 1509484 w 5167172"/>
              <a:gd name="connsiteY1" fmla="*/ 435429 h 1509486"/>
              <a:gd name="connsiteX2" fmla="*/ 0 w 5167172"/>
              <a:gd name="connsiteY2" fmla="*/ 1509486 h 1509486"/>
              <a:gd name="connsiteX0" fmla="*/ 5167085 w 5167085"/>
              <a:gd name="connsiteY0" fmla="*/ 0 h 1509486"/>
              <a:gd name="connsiteX1" fmla="*/ 1509484 w 5167085"/>
              <a:gd name="connsiteY1" fmla="*/ 435429 h 1509486"/>
              <a:gd name="connsiteX2" fmla="*/ 0 w 5167085"/>
              <a:gd name="connsiteY2" fmla="*/ 1509486 h 1509486"/>
              <a:gd name="connsiteX0" fmla="*/ 5168172 w 5168172"/>
              <a:gd name="connsiteY0" fmla="*/ 0 h 1509486"/>
              <a:gd name="connsiteX1" fmla="*/ 1510571 w 5168172"/>
              <a:gd name="connsiteY1" fmla="*/ 435429 h 1509486"/>
              <a:gd name="connsiteX2" fmla="*/ 1087 w 5168172"/>
              <a:gd name="connsiteY2" fmla="*/ 1509486 h 1509486"/>
              <a:gd name="connsiteX0" fmla="*/ 3912018 w 3912018"/>
              <a:gd name="connsiteY0" fmla="*/ 0 h 754743"/>
              <a:gd name="connsiteX1" fmla="*/ 254417 w 3912018"/>
              <a:gd name="connsiteY1" fmla="*/ 435429 h 754743"/>
              <a:gd name="connsiteX2" fmla="*/ 326991 w 3912018"/>
              <a:gd name="connsiteY2" fmla="*/ 754743 h 754743"/>
              <a:gd name="connsiteX0" fmla="*/ 3585027 w 3585027"/>
              <a:gd name="connsiteY0" fmla="*/ 0 h 754743"/>
              <a:gd name="connsiteX1" fmla="*/ 0 w 3585027"/>
              <a:gd name="connsiteY1" fmla="*/ 754743 h 754743"/>
              <a:gd name="connsiteX0" fmla="*/ 3585027 w 3585027"/>
              <a:gd name="connsiteY0" fmla="*/ 0 h 754743"/>
              <a:gd name="connsiteX1" fmla="*/ 0 w 3585027"/>
              <a:gd name="connsiteY1" fmla="*/ 754743 h 754743"/>
              <a:gd name="connsiteX0" fmla="*/ 3585027 w 3585027"/>
              <a:gd name="connsiteY0" fmla="*/ 0 h 754743"/>
              <a:gd name="connsiteX1" fmla="*/ 0 w 3585027"/>
              <a:gd name="connsiteY1" fmla="*/ 754743 h 754743"/>
              <a:gd name="connsiteX0" fmla="*/ 3585027 w 3585027"/>
              <a:gd name="connsiteY0" fmla="*/ 0 h 754743"/>
              <a:gd name="connsiteX1" fmla="*/ 391883 w 3585027"/>
              <a:gd name="connsiteY1" fmla="*/ 406403 h 754743"/>
              <a:gd name="connsiteX2" fmla="*/ 0 w 3585027"/>
              <a:gd name="connsiteY2" fmla="*/ 754743 h 754743"/>
              <a:gd name="connsiteX0" fmla="*/ 3585027 w 3585027"/>
              <a:gd name="connsiteY0" fmla="*/ 0 h 754743"/>
              <a:gd name="connsiteX1" fmla="*/ 391883 w 3585027"/>
              <a:gd name="connsiteY1" fmla="*/ 406403 h 754743"/>
              <a:gd name="connsiteX2" fmla="*/ 0 w 3585027"/>
              <a:gd name="connsiteY2" fmla="*/ 754743 h 754743"/>
              <a:gd name="connsiteX0" fmla="*/ 3953558 w 3953558"/>
              <a:gd name="connsiteY0" fmla="*/ 0 h 754743"/>
              <a:gd name="connsiteX1" fmla="*/ 760414 w 3953558"/>
              <a:gd name="connsiteY1" fmla="*/ 406403 h 754743"/>
              <a:gd name="connsiteX2" fmla="*/ 368531 w 3953558"/>
              <a:gd name="connsiteY2" fmla="*/ 754743 h 754743"/>
              <a:gd name="connsiteX0" fmla="*/ 3585027 w 3585027"/>
              <a:gd name="connsiteY0" fmla="*/ 0 h 754743"/>
              <a:gd name="connsiteX1" fmla="*/ 391883 w 3585027"/>
              <a:gd name="connsiteY1" fmla="*/ 406403 h 754743"/>
              <a:gd name="connsiteX2" fmla="*/ 0 w 3585027"/>
              <a:gd name="connsiteY2" fmla="*/ 754743 h 754743"/>
              <a:gd name="connsiteX0" fmla="*/ 3585027 w 3585027"/>
              <a:gd name="connsiteY0" fmla="*/ 0 h 754743"/>
              <a:gd name="connsiteX1" fmla="*/ 1306283 w 3585027"/>
              <a:gd name="connsiteY1" fmla="*/ 493489 h 754743"/>
              <a:gd name="connsiteX2" fmla="*/ 0 w 3585027"/>
              <a:gd name="connsiteY2" fmla="*/ 754743 h 754743"/>
              <a:gd name="connsiteX0" fmla="*/ 3585027 w 3585027"/>
              <a:gd name="connsiteY0" fmla="*/ 0 h 754743"/>
              <a:gd name="connsiteX1" fmla="*/ 1001483 w 3585027"/>
              <a:gd name="connsiteY1" fmla="*/ 449946 h 754743"/>
              <a:gd name="connsiteX2" fmla="*/ 0 w 3585027"/>
              <a:gd name="connsiteY2" fmla="*/ 754743 h 754743"/>
              <a:gd name="connsiteX0" fmla="*/ 3585027 w 3585027"/>
              <a:gd name="connsiteY0" fmla="*/ 0 h 754743"/>
              <a:gd name="connsiteX1" fmla="*/ 1001483 w 3585027"/>
              <a:gd name="connsiteY1" fmla="*/ 449946 h 754743"/>
              <a:gd name="connsiteX2" fmla="*/ 0 w 3585027"/>
              <a:gd name="connsiteY2" fmla="*/ 754743 h 754743"/>
              <a:gd name="connsiteX0" fmla="*/ 3605979 w 3605979"/>
              <a:gd name="connsiteY0" fmla="*/ 0 h 754743"/>
              <a:gd name="connsiteX1" fmla="*/ 1022435 w 3605979"/>
              <a:gd name="connsiteY1" fmla="*/ 449946 h 754743"/>
              <a:gd name="connsiteX2" fmla="*/ 20952 w 3605979"/>
              <a:gd name="connsiteY2" fmla="*/ 754743 h 754743"/>
              <a:gd name="connsiteX0" fmla="*/ 3585592 w 3585592"/>
              <a:gd name="connsiteY0" fmla="*/ 0 h 754743"/>
              <a:gd name="connsiteX1" fmla="*/ 1002048 w 3585592"/>
              <a:gd name="connsiteY1" fmla="*/ 449946 h 754743"/>
              <a:gd name="connsiteX2" fmla="*/ 565 w 3585592"/>
              <a:gd name="connsiteY2" fmla="*/ 754743 h 754743"/>
              <a:gd name="connsiteX0" fmla="*/ 3586360 w 3586360"/>
              <a:gd name="connsiteY0" fmla="*/ 0 h 754743"/>
              <a:gd name="connsiteX1" fmla="*/ 552873 w 3586360"/>
              <a:gd name="connsiteY1" fmla="*/ 391889 h 754743"/>
              <a:gd name="connsiteX2" fmla="*/ 1333 w 3586360"/>
              <a:gd name="connsiteY2" fmla="*/ 754743 h 754743"/>
              <a:gd name="connsiteX0" fmla="*/ 3535433 w 3535433"/>
              <a:gd name="connsiteY0" fmla="*/ 0 h 653143"/>
              <a:gd name="connsiteX1" fmla="*/ 560003 w 3535433"/>
              <a:gd name="connsiteY1" fmla="*/ 290289 h 653143"/>
              <a:gd name="connsiteX2" fmla="*/ 8463 w 3535433"/>
              <a:gd name="connsiteY2" fmla="*/ 653143 h 653143"/>
              <a:gd name="connsiteX0" fmla="*/ 4311405 w 4311405"/>
              <a:gd name="connsiteY0" fmla="*/ 0 h 682172"/>
              <a:gd name="connsiteX1" fmla="*/ 1335975 w 4311405"/>
              <a:gd name="connsiteY1" fmla="*/ 290289 h 682172"/>
              <a:gd name="connsiteX2" fmla="*/ 663 w 4311405"/>
              <a:gd name="connsiteY2" fmla="*/ 682172 h 682172"/>
              <a:gd name="connsiteX0" fmla="*/ 4311392 w 4311392"/>
              <a:gd name="connsiteY0" fmla="*/ 0 h 682172"/>
              <a:gd name="connsiteX1" fmla="*/ 1335962 w 4311392"/>
              <a:gd name="connsiteY1" fmla="*/ 290289 h 682172"/>
              <a:gd name="connsiteX2" fmla="*/ 650 w 4311392"/>
              <a:gd name="connsiteY2" fmla="*/ 682172 h 682172"/>
              <a:gd name="connsiteX0" fmla="*/ 4312255 w 4312255"/>
              <a:gd name="connsiteY0" fmla="*/ 0 h 682172"/>
              <a:gd name="connsiteX1" fmla="*/ 944940 w 4312255"/>
              <a:gd name="connsiteY1" fmla="*/ 246746 h 682172"/>
              <a:gd name="connsiteX2" fmla="*/ 1513 w 4312255"/>
              <a:gd name="connsiteY2" fmla="*/ 682172 h 682172"/>
              <a:gd name="connsiteX0" fmla="*/ 4312255 w 4312255"/>
              <a:gd name="connsiteY0" fmla="*/ 0 h 682172"/>
              <a:gd name="connsiteX1" fmla="*/ 944940 w 4312255"/>
              <a:gd name="connsiteY1" fmla="*/ 290289 h 682172"/>
              <a:gd name="connsiteX2" fmla="*/ 1513 w 4312255"/>
              <a:gd name="connsiteY2" fmla="*/ 682172 h 682172"/>
              <a:gd name="connsiteX0" fmla="*/ 4312255 w 4312255"/>
              <a:gd name="connsiteY0" fmla="*/ 0 h 682172"/>
              <a:gd name="connsiteX1" fmla="*/ 944940 w 4312255"/>
              <a:gd name="connsiteY1" fmla="*/ 290289 h 682172"/>
              <a:gd name="connsiteX2" fmla="*/ 1513 w 4312255"/>
              <a:gd name="connsiteY2" fmla="*/ 682172 h 68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2255" h="682172">
                <a:moveTo>
                  <a:pt x="4312255" y="0"/>
                </a:moveTo>
                <a:cubicBezTo>
                  <a:pt x="4246940" y="781352"/>
                  <a:pt x="1648883" y="350765"/>
                  <a:pt x="944940" y="290289"/>
                </a:cubicBezTo>
                <a:cubicBezTo>
                  <a:pt x="240997" y="229813"/>
                  <a:pt x="-22679" y="38706"/>
                  <a:pt x="1513" y="682172"/>
                </a:cubicBezTo>
              </a:path>
            </a:pathLst>
          </a:custGeom>
          <a:noFill/>
          <a:ln w="57150">
            <a:solidFill>
              <a:srgbClr val="FFD85D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1181678" y="4325257"/>
            <a:ext cx="385866" cy="943428"/>
          </a:xfrm>
          <a:custGeom>
            <a:avLst/>
            <a:gdLst>
              <a:gd name="connsiteX0" fmla="*/ 0 w 754742"/>
              <a:gd name="connsiteY0" fmla="*/ 0 h 580572"/>
              <a:gd name="connsiteX1" fmla="*/ 754742 w 754742"/>
              <a:gd name="connsiteY1" fmla="*/ 580572 h 580572"/>
              <a:gd name="connsiteX2" fmla="*/ 754742 w 754742"/>
              <a:gd name="connsiteY2" fmla="*/ 580572 h 580572"/>
              <a:gd name="connsiteX0" fmla="*/ 135 w 754877"/>
              <a:gd name="connsiteY0" fmla="*/ 0 h 580572"/>
              <a:gd name="connsiteX1" fmla="*/ 754877 w 754877"/>
              <a:gd name="connsiteY1" fmla="*/ 580572 h 580572"/>
              <a:gd name="connsiteX2" fmla="*/ 754877 w 754877"/>
              <a:gd name="connsiteY2" fmla="*/ 580572 h 580572"/>
              <a:gd name="connsiteX0" fmla="*/ 92 w 754834"/>
              <a:gd name="connsiteY0" fmla="*/ 0 h 580572"/>
              <a:gd name="connsiteX1" fmla="*/ 754834 w 754834"/>
              <a:gd name="connsiteY1" fmla="*/ 580572 h 580572"/>
              <a:gd name="connsiteX2" fmla="*/ 754834 w 754834"/>
              <a:gd name="connsiteY2" fmla="*/ 580572 h 580572"/>
              <a:gd name="connsiteX0" fmla="*/ 0 w 754742"/>
              <a:gd name="connsiteY0" fmla="*/ 0 h 580572"/>
              <a:gd name="connsiteX1" fmla="*/ 624114 w 754742"/>
              <a:gd name="connsiteY1" fmla="*/ 217715 h 580572"/>
              <a:gd name="connsiteX2" fmla="*/ 754742 w 754742"/>
              <a:gd name="connsiteY2" fmla="*/ 580572 h 580572"/>
              <a:gd name="connsiteX3" fmla="*/ 754742 w 754742"/>
              <a:gd name="connsiteY3" fmla="*/ 580572 h 580572"/>
              <a:gd name="connsiteX0" fmla="*/ 0 w 754742"/>
              <a:gd name="connsiteY0" fmla="*/ 0 h 580572"/>
              <a:gd name="connsiteX1" fmla="*/ 624114 w 754742"/>
              <a:gd name="connsiteY1" fmla="*/ 217715 h 580572"/>
              <a:gd name="connsiteX2" fmla="*/ 754742 w 754742"/>
              <a:gd name="connsiteY2" fmla="*/ 580572 h 580572"/>
              <a:gd name="connsiteX3" fmla="*/ 754742 w 754742"/>
              <a:gd name="connsiteY3" fmla="*/ 580572 h 580572"/>
              <a:gd name="connsiteX0" fmla="*/ 0 w 754742"/>
              <a:gd name="connsiteY0" fmla="*/ 0 h 580572"/>
              <a:gd name="connsiteX1" fmla="*/ 580571 w 754742"/>
              <a:gd name="connsiteY1" fmla="*/ 188687 h 580572"/>
              <a:gd name="connsiteX2" fmla="*/ 754742 w 754742"/>
              <a:gd name="connsiteY2" fmla="*/ 580572 h 580572"/>
              <a:gd name="connsiteX3" fmla="*/ 754742 w 754742"/>
              <a:gd name="connsiteY3" fmla="*/ 580572 h 580572"/>
              <a:gd name="connsiteX0" fmla="*/ 0 w 754742"/>
              <a:gd name="connsiteY0" fmla="*/ 0 h 580572"/>
              <a:gd name="connsiteX1" fmla="*/ 580571 w 754742"/>
              <a:gd name="connsiteY1" fmla="*/ 188687 h 580572"/>
              <a:gd name="connsiteX2" fmla="*/ 754742 w 754742"/>
              <a:gd name="connsiteY2" fmla="*/ 580572 h 580572"/>
              <a:gd name="connsiteX3" fmla="*/ 754742 w 754742"/>
              <a:gd name="connsiteY3" fmla="*/ 580572 h 580572"/>
              <a:gd name="connsiteX0" fmla="*/ 798286 w 1641103"/>
              <a:gd name="connsiteY0" fmla="*/ 0 h 593889"/>
              <a:gd name="connsiteX1" fmla="*/ 1378857 w 1641103"/>
              <a:gd name="connsiteY1" fmla="*/ 188687 h 593889"/>
              <a:gd name="connsiteX2" fmla="*/ 1553028 w 1641103"/>
              <a:gd name="connsiteY2" fmla="*/ 580572 h 593889"/>
              <a:gd name="connsiteX3" fmla="*/ 0 w 1641103"/>
              <a:gd name="connsiteY3" fmla="*/ 493486 h 593889"/>
              <a:gd name="connsiteX0" fmla="*/ 0 w 1095056"/>
              <a:gd name="connsiteY0" fmla="*/ 0 h 717701"/>
              <a:gd name="connsiteX1" fmla="*/ 580571 w 1095056"/>
              <a:gd name="connsiteY1" fmla="*/ 188687 h 717701"/>
              <a:gd name="connsiteX2" fmla="*/ 754742 w 1095056"/>
              <a:gd name="connsiteY2" fmla="*/ 580572 h 717701"/>
              <a:gd name="connsiteX3" fmla="*/ 885372 w 1095056"/>
              <a:gd name="connsiteY3" fmla="*/ 711200 h 717701"/>
              <a:gd name="connsiteX0" fmla="*/ 0 w 885372"/>
              <a:gd name="connsiteY0" fmla="*/ 0 h 717701"/>
              <a:gd name="connsiteX1" fmla="*/ 580571 w 885372"/>
              <a:gd name="connsiteY1" fmla="*/ 188687 h 717701"/>
              <a:gd name="connsiteX2" fmla="*/ 754742 w 885372"/>
              <a:gd name="connsiteY2" fmla="*/ 580572 h 717701"/>
              <a:gd name="connsiteX3" fmla="*/ 885372 w 885372"/>
              <a:gd name="connsiteY3" fmla="*/ 711200 h 717701"/>
              <a:gd name="connsiteX0" fmla="*/ 0 w 885372"/>
              <a:gd name="connsiteY0" fmla="*/ 0 h 711200"/>
              <a:gd name="connsiteX1" fmla="*/ 580571 w 885372"/>
              <a:gd name="connsiteY1" fmla="*/ 188687 h 711200"/>
              <a:gd name="connsiteX2" fmla="*/ 885372 w 885372"/>
              <a:gd name="connsiteY2" fmla="*/ 711200 h 711200"/>
              <a:gd name="connsiteX0" fmla="*/ 0 w 885372"/>
              <a:gd name="connsiteY0" fmla="*/ 0 h 711200"/>
              <a:gd name="connsiteX1" fmla="*/ 406400 w 885372"/>
              <a:gd name="connsiteY1" fmla="*/ 275773 h 711200"/>
              <a:gd name="connsiteX2" fmla="*/ 885372 w 885372"/>
              <a:gd name="connsiteY2" fmla="*/ 711200 h 711200"/>
              <a:gd name="connsiteX0" fmla="*/ 0 w 885372"/>
              <a:gd name="connsiteY0" fmla="*/ 0 h 711200"/>
              <a:gd name="connsiteX1" fmla="*/ 885372 w 885372"/>
              <a:gd name="connsiteY1" fmla="*/ 711200 h 711200"/>
              <a:gd name="connsiteX0" fmla="*/ 115 w 885487"/>
              <a:gd name="connsiteY0" fmla="*/ 0 h 711200"/>
              <a:gd name="connsiteX1" fmla="*/ 885487 w 885487"/>
              <a:gd name="connsiteY1" fmla="*/ 711200 h 711200"/>
              <a:gd name="connsiteX0" fmla="*/ 569 w 885941"/>
              <a:gd name="connsiteY0" fmla="*/ 0 h 711200"/>
              <a:gd name="connsiteX1" fmla="*/ 885941 w 885941"/>
              <a:gd name="connsiteY1" fmla="*/ 711200 h 711200"/>
              <a:gd name="connsiteX0" fmla="*/ 569 w 885941"/>
              <a:gd name="connsiteY0" fmla="*/ 0 h 928914"/>
              <a:gd name="connsiteX1" fmla="*/ 885941 w 885941"/>
              <a:gd name="connsiteY1" fmla="*/ 928914 h 928914"/>
              <a:gd name="connsiteX0" fmla="*/ 269751 w 385866"/>
              <a:gd name="connsiteY0" fmla="*/ 0 h 943428"/>
              <a:gd name="connsiteX1" fmla="*/ 385866 w 385866"/>
              <a:gd name="connsiteY1" fmla="*/ 943428 h 94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866" h="943428">
                <a:moveTo>
                  <a:pt x="269751" y="0"/>
                </a:moveTo>
                <a:cubicBezTo>
                  <a:pt x="260075" y="759581"/>
                  <a:pt x="-402744" y="924075"/>
                  <a:pt x="385866" y="943428"/>
                </a:cubicBezTo>
              </a:path>
            </a:pathLst>
          </a:custGeom>
          <a:noFill/>
          <a:ln w="571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5400000">
            <a:off x="6720114" y="552994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CC2</a:t>
            </a:r>
            <a:endParaRPr lang="en-US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83829" y="61468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CC3</a:t>
            </a:r>
            <a:endParaRPr lang="en-US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415315" y="494937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CC1</a:t>
            </a:r>
            <a:endParaRPr lang="en-US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661887" y="5421085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CC1     CC2    CC3</a:t>
            </a:r>
            <a:endParaRPr lang="en-US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eft Brace 47"/>
          <p:cNvSpPr/>
          <p:nvPr/>
        </p:nvSpPr>
        <p:spPr>
          <a:xfrm rot="16200000">
            <a:off x="2554516" y="4789711"/>
            <a:ext cx="391883" cy="2075543"/>
          </a:xfrm>
          <a:prstGeom prst="leftBrace">
            <a:avLst>
              <a:gd name="adj1" fmla="val 45370"/>
              <a:gd name="adj2" fmla="val 50000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745382" y="5587998"/>
            <a:ext cx="3324861" cy="668417"/>
            <a:chOff x="2745382" y="5587998"/>
            <a:chExt cx="3324861" cy="668417"/>
          </a:xfrm>
        </p:grpSpPr>
        <p:sp>
          <p:nvSpPr>
            <p:cNvPr id="49" name="Freeform 48"/>
            <p:cNvSpPr/>
            <p:nvPr/>
          </p:nvSpPr>
          <p:spPr>
            <a:xfrm>
              <a:off x="2745382" y="5890985"/>
              <a:ext cx="3324861" cy="365430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26161 w 3350840"/>
                <a:gd name="connsiteY0" fmla="*/ 0 h 265296"/>
                <a:gd name="connsiteX1" fmla="*/ 389925 w 3350840"/>
                <a:gd name="connsiteY1" fmla="*/ 264999 h 265296"/>
                <a:gd name="connsiteX2" fmla="*/ 3350840 w 3350840"/>
                <a:gd name="connsiteY2" fmla="*/ 32771 h 265296"/>
                <a:gd name="connsiteX0" fmla="*/ 0 w 3324679"/>
                <a:gd name="connsiteY0" fmla="*/ 74411 h 340117"/>
                <a:gd name="connsiteX1" fmla="*/ 363764 w 3324679"/>
                <a:gd name="connsiteY1" fmla="*/ 339410 h 340117"/>
                <a:gd name="connsiteX2" fmla="*/ 1234621 w 3324679"/>
                <a:gd name="connsiteY2" fmla="*/ 5580 h 340117"/>
                <a:gd name="connsiteX3" fmla="*/ 3324679 w 3324679"/>
                <a:gd name="connsiteY3" fmla="*/ 107182 h 340117"/>
                <a:gd name="connsiteX0" fmla="*/ 0 w 3324679"/>
                <a:gd name="connsiteY0" fmla="*/ 99674 h 365380"/>
                <a:gd name="connsiteX1" fmla="*/ 363764 w 3324679"/>
                <a:gd name="connsiteY1" fmla="*/ 364673 h 365380"/>
                <a:gd name="connsiteX2" fmla="*/ 1234621 w 3324679"/>
                <a:gd name="connsiteY2" fmla="*/ 30843 h 365380"/>
                <a:gd name="connsiteX3" fmla="*/ 2424793 w 3324679"/>
                <a:gd name="connsiteY3" fmla="*/ 16329 h 365380"/>
                <a:gd name="connsiteX4" fmla="*/ 3324679 w 3324679"/>
                <a:gd name="connsiteY4" fmla="*/ 132445 h 365380"/>
                <a:gd name="connsiteX0" fmla="*/ 182 w 3324861"/>
                <a:gd name="connsiteY0" fmla="*/ 99674 h 365430"/>
                <a:gd name="connsiteX1" fmla="*/ 363946 w 3324861"/>
                <a:gd name="connsiteY1" fmla="*/ 364673 h 365430"/>
                <a:gd name="connsiteX2" fmla="*/ 1234803 w 3324861"/>
                <a:gd name="connsiteY2" fmla="*/ 30843 h 365430"/>
                <a:gd name="connsiteX3" fmla="*/ 2424975 w 3324861"/>
                <a:gd name="connsiteY3" fmla="*/ 16329 h 365430"/>
                <a:gd name="connsiteX4" fmla="*/ 3324861 w 3324861"/>
                <a:gd name="connsiteY4" fmla="*/ 132445 h 36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4861" h="365430">
                  <a:moveTo>
                    <a:pt x="182" y="99674"/>
                  </a:moveTo>
                  <a:cubicBezTo>
                    <a:pt x="-6245" y="255966"/>
                    <a:pt x="158176" y="376145"/>
                    <a:pt x="363946" y="364673"/>
                  </a:cubicBezTo>
                  <a:cubicBezTo>
                    <a:pt x="569716" y="353201"/>
                    <a:pt x="888879" y="76805"/>
                    <a:pt x="1234803" y="30843"/>
                  </a:cubicBezTo>
                  <a:cubicBezTo>
                    <a:pt x="1580727" y="-15119"/>
                    <a:pt x="2076632" y="-605"/>
                    <a:pt x="2424975" y="16329"/>
                  </a:cubicBezTo>
                  <a:cubicBezTo>
                    <a:pt x="2773318" y="33263"/>
                    <a:pt x="3177299" y="125188"/>
                    <a:pt x="3324861" y="132445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78831" y="5587998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set #1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7257215" y="5007429"/>
            <a:ext cx="16802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Positioned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“Correlation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Space”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61227" y="5077854"/>
            <a:ext cx="806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-0.24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014174" y="4238171"/>
            <a:ext cx="4647886" cy="2408433"/>
            <a:chOff x="2014174" y="4238171"/>
            <a:chExt cx="4647886" cy="2408433"/>
          </a:xfrm>
        </p:grpSpPr>
        <p:sp>
          <p:nvSpPr>
            <p:cNvPr id="56" name="Freeform 55"/>
            <p:cNvSpPr/>
            <p:nvPr/>
          </p:nvSpPr>
          <p:spPr>
            <a:xfrm>
              <a:off x="3135087" y="5667829"/>
              <a:ext cx="2823029" cy="791028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12771 w 3047164"/>
                <a:gd name="connsiteY0" fmla="*/ 475229 h 758343"/>
                <a:gd name="connsiteX1" fmla="*/ 376535 w 3047164"/>
                <a:gd name="connsiteY1" fmla="*/ 740228 h 758343"/>
                <a:gd name="connsiteX2" fmla="*/ 3047164 w 3047164"/>
                <a:gd name="connsiteY2" fmla="*/ 0 h 758343"/>
                <a:gd name="connsiteX0" fmla="*/ 12771 w 3047164"/>
                <a:gd name="connsiteY0" fmla="*/ 475229 h 758343"/>
                <a:gd name="connsiteX1" fmla="*/ 376535 w 3047164"/>
                <a:gd name="connsiteY1" fmla="*/ 740228 h 758343"/>
                <a:gd name="connsiteX2" fmla="*/ 3047164 w 3047164"/>
                <a:gd name="connsiteY2" fmla="*/ 0 h 758343"/>
                <a:gd name="connsiteX0" fmla="*/ 0 w 2670629"/>
                <a:gd name="connsiteY0" fmla="*/ 740228 h 740228"/>
                <a:gd name="connsiteX1" fmla="*/ 2670629 w 2670629"/>
                <a:gd name="connsiteY1" fmla="*/ 0 h 740228"/>
                <a:gd name="connsiteX0" fmla="*/ 0 w 1785258"/>
                <a:gd name="connsiteY0" fmla="*/ 725713 h 725713"/>
                <a:gd name="connsiteX1" fmla="*/ 1785258 w 1785258"/>
                <a:gd name="connsiteY1" fmla="*/ 0 h 725713"/>
                <a:gd name="connsiteX0" fmla="*/ 0 w 1717249"/>
                <a:gd name="connsiteY0" fmla="*/ 847795 h 847795"/>
                <a:gd name="connsiteX1" fmla="*/ 1717249 w 1717249"/>
                <a:gd name="connsiteY1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2204652"/>
                <a:gd name="connsiteY0" fmla="*/ 739277 h 739277"/>
                <a:gd name="connsiteX1" fmla="*/ 1620899 w 2204652"/>
                <a:gd name="connsiteY1" fmla="*/ 467982 h 739277"/>
                <a:gd name="connsiteX2" fmla="*/ 2204652 w 2204652"/>
                <a:gd name="connsiteY2" fmla="*/ 0 h 739277"/>
                <a:gd name="connsiteX0" fmla="*/ 0 w 2204652"/>
                <a:gd name="connsiteY0" fmla="*/ 739277 h 739277"/>
                <a:gd name="connsiteX1" fmla="*/ 668763 w 2204652"/>
                <a:gd name="connsiteY1" fmla="*/ 495112 h 739277"/>
                <a:gd name="connsiteX2" fmla="*/ 1620899 w 2204652"/>
                <a:gd name="connsiteY2" fmla="*/ 467982 h 739277"/>
                <a:gd name="connsiteX3" fmla="*/ 2204652 w 2204652"/>
                <a:gd name="connsiteY3" fmla="*/ 0 h 739277"/>
                <a:gd name="connsiteX0" fmla="*/ 0 w 2204652"/>
                <a:gd name="connsiteY0" fmla="*/ 739277 h 739277"/>
                <a:gd name="connsiteX1" fmla="*/ 668763 w 2204652"/>
                <a:gd name="connsiteY1" fmla="*/ 495112 h 739277"/>
                <a:gd name="connsiteX2" fmla="*/ 1620899 w 2204652"/>
                <a:gd name="connsiteY2" fmla="*/ 467982 h 739277"/>
                <a:gd name="connsiteX3" fmla="*/ 2204652 w 2204652"/>
                <a:gd name="connsiteY3" fmla="*/ 0 h 73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4652" h="739277">
                  <a:moveTo>
                    <a:pt x="0" y="739277"/>
                  </a:moveTo>
                  <a:cubicBezTo>
                    <a:pt x="85012" y="723452"/>
                    <a:pt x="398613" y="540328"/>
                    <a:pt x="668763" y="495112"/>
                  </a:cubicBezTo>
                  <a:cubicBezTo>
                    <a:pt x="938913" y="449896"/>
                    <a:pt x="1319578" y="455548"/>
                    <a:pt x="1620899" y="467982"/>
                  </a:cubicBezTo>
                  <a:cubicBezTo>
                    <a:pt x="1922220" y="480416"/>
                    <a:pt x="1937346" y="995437"/>
                    <a:pt x="2204652" y="0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3156859" y="5776685"/>
              <a:ext cx="3505201" cy="863599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12771 w 3047164"/>
                <a:gd name="connsiteY0" fmla="*/ 475229 h 758343"/>
                <a:gd name="connsiteX1" fmla="*/ 376535 w 3047164"/>
                <a:gd name="connsiteY1" fmla="*/ 740228 h 758343"/>
                <a:gd name="connsiteX2" fmla="*/ 3047164 w 3047164"/>
                <a:gd name="connsiteY2" fmla="*/ 0 h 758343"/>
                <a:gd name="connsiteX0" fmla="*/ 12771 w 3047164"/>
                <a:gd name="connsiteY0" fmla="*/ 475229 h 758343"/>
                <a:gd name="connsiteX1" fmla="*/ 376535 w 3047164"/>
                <a:gd name="connsiteY1" fmla="*/ 740228 h 758343"/>
                <a:gd name="connsiteX2" fmla="*/ 3047164 w 3047164"/>
                <a:gd name="connsiteY2" fmla="*/ 0 h 758343"/>
                <a:gd name="connsiteX0" fmla="*/ 0 w 2670629"/>
                <a:gd name="connsiteY0" fmla="*/ 740228 h 740228"/>
                <a:gd name="connsiteX1" fmla="*/ 2670629 w 2670629"/>
                <a:gd name="connsiteY1" fmla="*/ 0 h 740228"/>
                <a:gd name="connsiteX0" fmla="*/ 0 w 1785258"/>
                <a:gd name="connsiteY0" fmla="*/ 725713 h 725713"/>
                <a:gd name="connsiteX1" fmla="*/ 1785258 w 1785258"/>
                <a:gd name="connsiteY1" fmla="*/ 0 h 725713"/>
                <a:gd name="connsiteX0" fmla="*/ 0 w 1717249"/>
                <a:gd name="connsiteY0" fmla="*/ 847795 h 847795"/>
                <a:gd name="connsiteX1" fmla="*/ 1717249 w 1717249"/>
                <a:gd name="connsiteY1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2204652"/>
                <a:gd name="connsiteY0" fmla="*/ 739277 h 739277"/>
                <a:gd name="connsiteX1" fmla="*/ 1620899 w 2204652"/>
                <a:gd name="connsiteY1" fmla="*/ 467982 h 739277"/>
                <a:gd name="connsiteX2" fmla="*/ 2204652 w 2204652"/>
                <a:gd name="connsiteY2" fmla="*/ 0 h 739277"/>
                <a:gd name="connsiteX0" fmla="*/ 0 w 2204652"/>
                <a:gd name="connsiteY0" fmla="*/ 739277 h 739277"/>
                <a:gd name="connsiteX1" fmla="*/ 668763 w 2204652"/>
                <a:gd name="connsiteY1" fmla="*/ 495112 h 739277"/>
                <a:gd name="connsiteX2" fmla="*/ 1620899 w 2204652"/>
                <a:gd name="connsiteY2" fmla="*/ 467982 h 739277"/>
                <a:gd name="connsiteX3" fmla="*/ 2204652 w 2204652"/>
                <a:gd name="connsiteY3" fmla="*/ 0 h 739277"/>
                <a:gd name="connsiteX0" fmla="*/ 0 w 2204652"/>
                <a:gd name="connsiteY0" fmla="*/ 739277 h 739277"/>
                <a:gd name="connsiteX1" fmla="*/ 668763 w 2204652"/>
                <a:gd name="connsiteY1" fmla="*/ 495112 h 739277"/>
                <a:gd name="connsiteX2" fmla="*/ 1620899 w 2204652"/>
                <a:gd name="connsiteY2" fmla="*/ 467982 h 739277"/>
                <a:gd name="connsiteX3" fmla="*/ 2204652 w 2204652"/>
                <a:gd name="connsiteY3" fmla="*/ 0 h 739277"/>
                <a:gd name="connsiteX0" fmla="*/ 0 w 2726061"/>
                <a:gd name="connsiteY0" fmla="*/ 888489 h 888489"/>
                <a:gd name="connsiteX1" fmla="*/ 668763 w 2726061"/>
                <a:gd name="connsiteY1" fmla="*/ 644324 h 888489"/>
                <a:gd name="connsiteX2" fmla="*/ 1620899 w 2726061"/>
                <a:gd name="connsiteY2" fmla="*/ 617194 h 888489"/>
                <a:gd name="connsiteX3" fmla="*/ 2726061 w 2726061"/>
                <a:gd name="connsiteY3" fmla="*/ 0 h 888489"/>
                <a:gd name="connsiteX0" fmla="*/ 0 w 2726061"/>
                <a:gd name="connsiteY0" fmla="*/ 888489 h 888489"/>
                <a:gd name="connsiteX1" fmla="*/ 668763 w 2726061"/>
                <a:gd name="connsiteY1" fmla="*/ 644324 h 888489"/>
                <a:gd name="connsiteX2" fmla="*/ 1620899 w 2726061"/>
                <a:gd name="connsiteY2" fmla="*/ 617194 h 888489"/>
                <a:gd name="connsiteX3" fmla="*/ 2726061 w 2726061"/>
                <a:gd name="connsiteY3" fmla="*/ 0 h 888489"/>
                <a:gd name="connsiteX0" fmla="*/ 0 w 2737396"/>
                <a:gd name="connsiteY0" fmla="*/ 807100 h 807100"/>
                <a:gd name="connsiteX1" fmla="*/ 680098 w 2737396"/>
                <a:gd name="connsiteY1" fmla="*/ 644324 h 807100"/>
                <a:gd name="connsiteX2" fmla="*/ 1632234 w 2737396"/>
                <a:gd name="connsiteY2" fmla="*/ 617194 h 807100"/>
                <a:gd name="connsiteX3" fmla="*/ 2737396 w 2737396"/>
                <a:gd name="connsiteY3" fmla="*/ 0 h 80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7396" h="807100">
                  <a:moveTo>
                    <a:pt x="0" y="807100"/>
                  </a:moveTo>
                  <a:cubicBezTo>
                    <a:pt x="85012" y="791275"/>
                    <a:pt x="409948" y="689540"/>
                    <a:pt x="680098" y="644324"/>
                  </a:cubicBezTo>
                  <a:cubicBezTo>
                    <a:pt x="950248" y="599108"/>
                    <a:pt x="1210007" y="616063"/>
                    <a:pt x="1632234" y="617194"/>
                  </a:cubicBezTo>
                  <a:cubicBezTo>
                    <a:pt x="2054461" y="618325"/>
                    <a:pt x="2470090" y="995437"/>
                    <a:pt x="2737396" y="0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2690360" y="6271647"/>
              <a:ext cx="454251" cy="188141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26161 w 3350840"/>
                <a:gd name="connsiteY0" fmla="*/ 0 h 265296"/>
                <a:gd name="connsiteX1" fmla="*/ 389925 w 3350840"/>
                <a:gd name="connsiteY1" fmla="*/ 264999 h 265296"/>
                <a:gd name="connsiteX2" fmla="*/ 3350840 w 3350840"/>
                <a:gd name="connsiteY2" fmla="*/ 32771 h 265296"/>
                <a:gd name="connsiteX0" fmla="*/ 0 w 3324679"/>
                <a:gd name="connsiteY0" fmla="*/ 74411 h 340117"/>
                <a:gd name="connsiteX1" fmla="*/ 363764 w 3324679"/>
                <a:gd name="connsiteY1" fmla="*/ 339410 h 340117"/>
                <a:gd name="connsiteX2" fmla="*/ 1234621 w 3324679"/>
                <a:gd name="connsiteY2" fmla="*/ 5580 h 340117"/>
                <a:gd name="connsiteX3" fmla="*/ 3324679 w 3324679"/>
                <a:gd name="connsiteY3" fmla="*/ 107182 h 340117"/>
                <a:gd name="connsiteX0" fmla="*/ 0 w 3324679"/>
                <a:gd name="connsiteY0" fmla="*/ 99674 h 365380"/>
                <a:gd name="connsiteX1" fmla="*/ 363764 w 3324679"/>
                <a:gd name="connsiteY1" fmla="*/ 364673 h 365380"/>
                <a:gd name="connsiteX2" fmla="*/ 1234621 w 3324679"/>
                <a:gd name="connsiteY2" fmla="*/ 30843 h 365380"/>
                <a:gd name="connsiteX3" fmla="*/ 2424793 w 3324679"/>
                <a:gd name="connsiteY3" fmla="*/ 16329 h 365380"/>
                <a:gd name="connsiteX4" fmla="*/ 3324679 w 3324679"/>
                <a:gd name="connsiteY4" fmla="*/ 132445 h 365380"/>
                <a:gd name="connsiteX0" fmla="*/ 182 w 3324861"/>
                <a:gd name="connsiteY0" fmla="*/ 99674 h 365430"/>
                <a:gd name="connsiteX1" fmla="*/ 363946 w 3324861"/>
                <a:gd name="connsiteY1" fmla="*/ 364673 h 365430"/>
                <a:gd name="connsiteX2" fmla="*/ 1234803 w 3324861"/>
                <a:gd name="connsiteY2" fmla="*/ 30843 h 365430"/>
                <a:gd name="connsiteX3" fmla="*/ 2424975 w 3324861"/>
                <a:gd name="connsiteY3" fmla="*/ 16329 h 365430"/>
                <a:gd name="connsiteX4" fmla="*/ 3324861 w 3324861"/>
                <a:gd name="connsiteY4" fmla="*/ 132445 h 365430"/>
                <a:gd name="connsiteX0" fmla="*/ 182 w 3324861"/>
                <a:gd name="connsiteY0" fmla="*/ 76510 h 342266"/>
                <a:gd name="connsiteX1" fmla="*/ 363946 w 3324861"/>
                <a:gd name="connsiteY1" fmla="*/ 341509 h 342266"/>
                <a:gd name="connsiteX2" fmla="*/ 1234803 w 3324861"/>
                <a:gd name="connsiteY2" fmla="*/ 7679 h 342266"/>
                <a:gd name="connsiteX3" fmla="*/ 3324861 w 3324861"/>
                <a:gd name="connsiteY3" fmla="*/ 109281 h 342266"/>
                <a:gd name="connsiteX0" fmla="*/ 182 w 1234803"/>
                <a:gd name="connsiteY0" fmla="*/ 68831 h 334587"/>
                <a:gd name="connsiteX1" fmla="*/ 363946 w 1234803"/>
                <a:gd name="connsiteY1" fmla="*/ 333830 h 334587"/>
                <a:gd name="connsiteX2" fmla="*/ 1234803 w 1234803"/>
                <a:gd name="connsiteY2" fmla="*/ 0 h 334587"/>
                <a:gd name="connsiteX0" fmla="*/ 182 w 363946"/>
                <a:gd name="connsiteY0" fmla="*/ 0 h 265756"/>
                <a:gd name="connsiteX1" fmla="*/ 363946 w 363946"/>
                <a:gd name="connsiteY1" fmla="*/ 264999 h 265756"/>
                <a:gd name="connsiteX0" fmla="*/ 151 w 399634"/>
                <a:gd name="connsiteY0" fmla="*/ 0 h 258656"/>
                <a:gd name="connsiteX1" fmla="*/ 399634 w 399634"/>
                <a:gd name="connsiteY1" fmla="*/ 257856 h 258656"/>
                <a:gd name="connsiteX0" fmla="*/ 156 w 392495"/>
                <a:gd name="connsiteY0" fmla="*/ 0 h 263389"/>
                <a:gd name="connsiteX1" fmla="*/ 392495 w 392495"/>
                <a:gd name="connsiteY1" fmla="*/ 262618 h 263389"/>
                <a:gd name="connsiteX0" fmla="*/ 119 w 454370"/>
                <a:gd name="connsiteY0" fmla="*/ 0 h 188206"/>
                <a:gd name="connsiteX1" fmla="*/ 454370 w 454370"/>
                <a:gd name="connsiteY1" fmla="*/ 186418 h 188206"/>
                <a:gd name="connsiteX0" fmla="*/ 0 w 454251"/>
                <a:gd name="connsiteY0" fmla="*/ 0 h 188141"/>
                <a:gd name="connsiteX1" fmla="*/ 454251 w 454251"/>
                <a:gd name="connsiteY1" fmla="*/ 186418 h 18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4251" h="188141">
                  <a:moveTo>
                    <a:pt x="0" y="0"/>
                  </a:moveTo>
                  <a:cubicBezTo>
                    <a:pt x="81679" y="153911"/>
                    <a:pt x="248481" y="197890"/>
                    <a:pt x="454251" y="18641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2647497" y="6505009"/>
              <a:ext cx="511401" cy="141595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26161 w 3350840"/>
                <a:gd name="connsiteY0" fmla="*/ 0 h 265296"/>
                <a:gd name="connsiteX1" fmla="*/ 389925 w 3350840"/>
                <a:gd name="connsiteY1" fmla="*/ 264999 h 265296"/>
                <a:gd name="connsiteX2" fmla="*/ 3350840 w 3350840"/>
                <a:gd name="connsiteY2" fmla="*/ 32771 h 265296"/>
                <a:gd name="connsiteX0" fmla="*/ 0 w 3324679"/>
                <a:gd name="connsiteY0" fmla="*/ 74411 h 340117"/>
                <a:gd name="connsiteX1" fmla="*/ 363764 w 3324679"/>
                <a:gd name="connsiteY1" fmla="*/ 339410 h 340117"/>
                <a:gd name="connsiteX2" fmla="*/ 1234621 w 3324679"/>
                <a:gd name="connsiteY2" fmla="*/ 5580 h 340117"/>
                <a:gd name="connsiteX3" fmla="*/ 3324679 w 3324679"/>
                <a:gd name="connsiteY3" fmla="*/ 107182 h 340117"/>
                <a:gd name="connsiteX0" fmla="*/ 0 w 3324679"/>
                <a:gd name="connsiteY0" fmla="*/ 99674 h 365380"/>
                <a:gd name="connsiteX1" fmla="*/ 363764 w 3324679"/>
                <a:gd name="connsiteY1" fmla="*/ 364673 h 365380"/>
                <a:gd name="connsiteX2" fmla="*/ 1234621 w 3324679"/>
                <a:gd name="connsiteY2" fmla="*/ 30843 h 365380"/>
                <a:gd name="connsiteX3" fmla="*/ 2424793 w 3324679"/>
                <a:gd name="connsiteY3" fmla="*/ 16329 h 365380"/>
                <a:gd name="connsiteX4" fmla="*/ 3324679 w 3324679"/>
                <a:gd name="connsiteY4" fmla="*/ 132445 h 365380"/>
                <a:gd name="connsiteX0" fmla="*/ 182 w 3324861"/>
                <a:gd name="connsiteY0" fmla="*/ 99674 h 365430"/>
                <a:gd name="connsiteX1" fmla="*/ 363946 w 3324861"/>
                <a:gd name="connsiteY1" fmla="*/ 364673 h 365430"/>
                <a:gd name="connsiteX2" fmla="*/ 1234803 w 3324861"/>
                <a:gd name="connsiteY2" fmla="*/ 30843 h 365430"/>
                <a:gd name="connsiteX3" fmla="*/ 2424975 w 3324861"/>
                <a:gd name="connsiteY3" fmla="*/ 16329 h 365430"/>
                <a:gd name="connsiteX4" fmla="*/ 3324861 w 3324861"/>
                <a:gd name="connsiteY4" fmla="*/ 132445 h 365430"/>
                <a:gd name="connsiteX0" fmla="*/ 182 w 3324861"/>
                <a:gd name="connsiteY0" fmla="*/ 76510 h 342266"/>
                <a:gd name="connsiteX1" fmla="*/ 363946 w 3324861"/>
                <a:gd name="connsiteY1" fmla="*/ 341509 h 342266"/>
                <a:gd name="connsiteX2" fmla="*/ 1234803 w 3324861"/>
                <a:gd name="connsiteY2" fmla="*/ 7679 h 342266"/>
                <a:gd name="connsiteX3" fmla="*/ 3324861 w 3324861"/>
                <a:gd name="connsiteY3" fmla="*/ 109281 h 342266"/>
                <a:gd name="connsiteX0" fmla="*/ 182 w 1234803"/>
                <a:gd name="connsiteY0" fmla="*/ 68831 h 334587"/>
                <a:gd name="connsiteX1" fmla="*/ 363946 w 1234803"/>
                <a:gd name="connsiteY1" fmla="*/ 333830 h 334587"/>
                <a:gd name="connsiteX2" fmla="*/ 1234803 w 1234803"/>
                <a:gd name="connsiteY2" fmla="*/ 0 h 334587"/>
                <a:gd name="connsiteX0" fmla="*/ 182 w 363946"/>
                <a:gd name="connsiteY0" fmla="*/ 0 h 265756"/>
                <a:gd name="connsiteX1" fmla="*/ 363946 w 363946"/>
                <a:gd name="connsiteY1" fmla="*/ 264999 h 265756"/>
                <a:gd name="connsiteX0" fmla="*/ 151 w 399634"/>
                <a:gd name="connsiteY0" fmla="*/ 0 h 258656"/>
                <a:gd name="connsiteX1" fmla="*/ 399634 w 399634"/>
                <a:gd name="connsiteY1" fmla="*/ 257856 h 258656"/>
                <a:gd name="connsiteX0" fmla="*/ 156 w 392495"/>
                <a:gd name="connsiteY0" fmla="*/ 0 h 263389"/>
                <a:gd name="connsiteX1" fmla="*/ 392495 w 392495"/>
                <a:gd name="connsiteY1" fmla="*/ 262618 h 263389"/>
                <a:gd name="connsiteX0" fmla="*/ 119 w 454370"/>
                <a:gd name="connsiteY0" fmla="*/ 0 h 188206"/>
                <a:gd name="connsiteX1" fmla="*/ 454370 w 454370"/>
                <a:gd name="connsiteY1" fmla="*/ 186418 h 188206"/>
                <a:gd name="connsiteX0" fmla="*/ 0 w 454251"/>
                <a:gd name="connsiteY0" fmla="*/ 0 h 188141"/>
                <a:gd name="connsiteX1" fmla="*/ 454251 w 454251"/>
                <a:gd name="connsiteY1" fmla="*/ 186418 h 188141"/>
                <a:gd name="connsiteX0" fmla="*/ 0 w 511401"/>
                <a:gd name="connsiteY0" fmla="*/ 0 h 141595"/>
                <a:gd name="connsiteX1" fmla="*/ 511401 w 511401"/>
                <a:gd name="connsiteY1" fmla="*/ 136412 h 14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1401" h="141595">
                  <a:moveTo>
                    <a:pt x="0" y="0"/>
                  </a:moveTo>
                  <a:cubicBezTo>
                    <a:pt x="81679" y="153911"/>
                    <a:pt x="305631" y="147884"/>
                    <a:pt x="511401" y="136412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 flipH="1">
              <a:off x="2014174" y="4274457"/>
              <a:ext cx="45719" cy="224972"/>
            </a:xfrm>
            <a:custGeom>
              <a:avLst/>
              <a:gdLst>
                <a:gd name="connsiteX0" fmla="*/ 0 w 754742"/>
                <a:gd name="connsiteY0" fmla="*/ 0 h 580572"/>
                <a:gd name="connsiteX1" fmla="*/ 754742 w 754742"/>
                <a:gd name="connsiteY1" fmla="*/ 580572 h 580572"/>
                <a:gd name="connsiteX2" fmla="*/ 754742 w 754742"/>
                <a:gd name="connsiteY2" fmla="*/ 580572 h 580572"/>
                <a:gd name="connsiteX0" fmla="*/ 135 w 754877"/>
                <a:gd name="connsiteY0" fmla="*/ 0 h 580572"/>
                <a:gd name="connsiteX1" fmla="*/ 754877 w 754877"/>
                <a:gd name="connsiteY1" fmla="*/ 580572 h 580572"/>
                <a:gd name="connsiteX2" fmla="*/ 754877 w 754877"/>
                <a:gd name="connsiteY2" fmla="*/ 580572 h 580572"/>
                <a:gd name="connsiteX0" fmla="*/ 92 w 754834"/>
                <a:gd name="connsiteY0" fmla="*/ 0 h 580572"/>
                <a:gd name="connsiteX1" fmla="*/ 754834 w 754834"/>
                <a:gd name="connsiteY1" fmla="*/ 580572 h 580572"/>
                <a:gd name="connsiteX2" fmla="*/ 754834 w 754834"/>
                <a:gd name="connsiteY2" fmla="*/ 580572 h 580572"/>
                <a:gd name="connsiteX0" fmla="*/ 0 w 754742"/>
                <a:gd name="connsiteY0" fmla="*/ 0 h 580572"/>
                <a:gd name="connsiteX1" fmla="*/ 624114 w 754742"/>
                <a:gd name="connsiteY1" fmla="*/ 217715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624114 w 754742"/>
                <a:gd name="connsiteY1" fmla="*/ 217715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580571 w 754742"/>
                <a:gd name="connsiteY1" fmla="*/ 188687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580571 w 754742"/>
                <a:gd name="connsiteY1" fmla="*/ 188687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798286 w 1641103"/>
                <a:gd name="connsiteY0" fmla="*/ 0 h 593889"/>
                <a:gd name="connsiteX1" fmla="*/ 1378857 w 1641103"/>
                <a:gd name="connsiteY1" fmla="*/ 188687 h 593889"/>
                <a:gd name="connsiteX2" fmla="*/ 1553028 w 1641103"/>
                <a:gd name="connsiteY2" fmla="*/ 580572 h 593889"/>
                <a:gd name="connsiteX3" fmla="*/ 0 w 1641103"/>
                <a:gd name="connsiteY3" fmla="*/ 493486 h 593889"/>
                <a:gd name="connsiteX0" fmla="*/ 0 w 1095056"/>
                <a:gd name="connsiteY0" fmla="*/ 0 h 717701"/>
                <a:gd name="connsiteX1" fmla="*/ 580571 w 1095056"/>
                <a:gd name="connsiteY1" fmla="*/ 188687 h 717701"/>
                <a:gd name="connsiteX2" fmla="*/ 754742 w 1095056"/>
                <a:gd name="connsiteY2" fmla="*/ 580572 h 717701"/>
                <a:gd name="connsiteX3" fmla="*/ 885372 w 1095056"/>
                <a:gd name="connsiteY3" fmla="*/ 711200 h 717701"/>
                <a:gd name="connsiteX0" fmla="*/ 0 w 885372"/>
                <a:gd name="connsiteY0" fmla="*/ 0 h 717701"/>
                <a:gd name="connsiteX1" fmla="*/ 580571 w 885372"/>
                <a:gd name="connsiteY1" fmla="*/ 188687 h 717701"/>
                <a:gd name="connsiteX2" fmla="*/ 754742 w 885372"/>
                <a:gd name="connsiteY2" fmla="*/ 580572 h 717701"/>
                <a:gd name="connsiteX3" fmla="*/ 885372 w 885372"/>
                <a:gd name="connsiteY3" fmla="*/ 711200 h 717701"/>
                <a:gd name="connsiteX0" fmla="*/ 0 w 885372"/>
                <a:gd name="connsiteY0" fmla="*/ 0 h 711200"/>
                <a:gd name="connsiteX1" fmla="*/ 580571 w 885372"/>
                <a:gd name="connsiteY1" fmla="*/ 188687 h 711200"/>
                <a:gd name="connsiteX2" fmla="*/ 885372 w 885372"/>
                <a:gd name="connsiteY2" fmla="*/ 711200 h 711200"/>
                <a:gd name="connsiteX0" fmla="*/ 0 w 885372"/>
                <a:gd name="connsiteY0" fmla="*/ 0 h 711200"/>
                <a:gd name="connsiteX1" fmla="*/ 406400 w 885372"/>
                <a:gd name="connsiteY1" fmla="*/ 275773 h 711200"/>
                <a:gd name="connsiteX2" fmla="*/ 885372 w 885372"/>
                <a:gd name="connsiteY2" fmla="*/ 711200 h 711200"/>
                <a:gd name="connsiteX0" fmla="*/ 0 w 885372"/>
                <a:gd name="connsiteY0" fmla="*/ 0 h 711200"/>
                <a:gd name="connsiteX1" fmla="*/ 885372 w 885372"/>
                <a:gd name="connsiteY1" fmla="*/ 711200 h 711200"/>
                <a:gd name="connsiteX0" fmla="*/ 115 w 885487"/>
                <a:gd name="connsiteY0" fmla="*/ 0 h 711200"/>
                <a:gd name="connsiteX1" fmla="*/ 885487 w 885487"/>
                <a:gd name="connsiteY1" fmla="*/ 711200 h 711200"/>
                <a:gd name="connsiteX0" fmla="*/ 569 w 885941"/>
                <a:gd name="connsiteY0" fmla="*/ 0 h 711200"/>
                <a:gd name="connsiteX1" fmla="*/ 885941 w 885941"/>
                <a:gd name="connsiteY1" fmla="*/ 711200 h 711200"/>
                <a:gd name="connsiteX0" fmla="*/ 569 w 885941"/>
                <a:gd name="connsiteY0" fmla="*/ 0 h 928914"/>
                <a:gd name="connsiteX1" fmla="*/ 885941 w 885941"/>
                <a:gd name="connsiteY1" fmla="*/ 928914 h 928914"/>
                <a:gd name="connsiteX0" fmla="*/ 320890 w 364433"/>
                <a:gd name="connsiteY0" fmla="*/ 0 h 558887"/>
                <a:gd name="connsiteX1" fmla="*/ 364433 w 364433"/>
                <a:gd name="connsiteY1" fmla="*/ 537028 h 558887"/>
                <a:gd name="connsiteX0" fmla="*/ 21846 w 65389"/>
                <a:gd name="connsiteY0" fmla="*/ 0 h 537028"/>
                <a:gd name="connsiteX1" fmla="*/ 65389 w 65389"/>
                <a:gd name="connsiteY1" fmla="*/ 537028 h 537028"/>
                <a:gd name="connsiteX0" fmla="*/ 89748 w 133291"/>
                <a:gd name="connsiteY0" fmla="*/ 0 h 537028"/>
                <a:gd name="connsiteX1" fmla="*/ 133291 w 133291"/>
                <a:gd name="connsiteY1" fmla="*/ 537028 h 537028"/>
                <a:gd name="connsiteX0" fmla="*/ 19509 w 193680"/>
                <a:gd name="connsiteY0" fmla="*/ 0 h 537028"/>
                <a:gd name="connsiteX1" fmla="*/ 193680 w 193680"/>
                <a:gd name="connsiteY1" fmla="*/ 537028 h 537028"/>
                <a:gd name="connsiteX0" fmla="*/ 703 w 174874"/>
                <a:gd name="connsiteY0" fmla="*/ 0 h 537028"/>
                <a:gd name="connsiteX1" fmla="*/ 174874 w 174874"/>
                <a:gd name="connsiteY1" fmla="*/ 537028 h 537028"/>
                <a:gd name="connsiteX0" fmla="*/ 0 w 174171"/>
                <a:gd name="connsiteY0" fmla="*/ 0 h 537028"/>
                <a:gd name="connsiteX1" fmla="*/ 174171 w 174171"/>
                <a:gd name="connsiteY1" fmla="*/ 537028 h 537028"/>
                <a:gd name="connsiteX0" fmla="*/ 3485 w 177656"/>
                <a:gd name="connsiteY0" fmla="*/ 0 h 537028"/>
                <a:gd name="connsiteX1" fmla="*/ 177656 w 177656"/>
                <a:gd name="connsiteY1" fmla="*/ 537028 h 537028"/>
                <a:gd name="connsiteX0" fmla="*/ 4479 w 149622"/>
                <a:gd name="connsiteY0" fmla="*/ 0 h 449942"/>
                <a:gd name="connsiteX1" fmla="*/ 149622 w 149622"/>
                <a:gd name="connsiteY1" fmla="*/ 449942 h 449942"/>
                <a:gd name="connsiteX0" fmla="*/ 29102 w 58131"/>
                <a:gd name="connsiteY0" fmla="*/ 0 h 377370"/>
                <a:gd name="connsiteX1" fmla="*/ 58131 w 58131"/>
                <a:gd name="connsiteY1" fmla="*/ 377370 h 377370"/>
                <a:gd name="connsiteX0" fmla="*/ 8393 w 37422"/>
                <a:gd name="connsiteY0" fmla="*/ 0 h 377370"/>
                <a:gd name="connsiteX1" fmla="*/ 37422 w 37422"/>
                <a:gd name="connsiteY1" fmla="*/ 377370 h 37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422" h="377370">
                  <a:moveTo>
                    <a:pt x="8393" y="0"/>
                  </a:moveTo>
                  <a:cubicBezTo>
                    <a:pt x="-15798" y="353180"/>
                    <a:pt x="18071" y="169332"/>
                    <a:pt x="37422" y="377370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2641599" y="4238171"/>
              <a:ext cx="29029" cy="232229"/>
            </a:xfrm>
            <a:custGeom>
              <a:avLst/>
              <a:gdLst>
                <a:gd name="connsiteX0" fmla="*/ 0 w 754742"/>
                <a:gd name="connsiteY0" fmla="*/ 0 h 580572"/>
                <a:gd name="connsiteX1" fmla="*/ 754742 w 754742"/>
                <a:gd name="connsiteY1" fmla="*/ 580572 h 580572"/>
                <a:gd name="connsiteX2" fmla="*/ 754742 w 754742"/>
                <a:gd name="connsiteY2" fmla="*/ 580572 h 580572"/>
                <a:gd name="connsiteX0" fmla="*/ 135 w 754877"/>
                <a:gd name="connsiteY0" fmla="*/ 0 h 580572"/>
                <a:gd name="connsiteX1" fmla="*/ 754877 w 754877"/>
                <a:gd name="connsiteY1" fmla="*/ 580572 h 580572"/>
                <a:gd name="connsiteX2" fmla="*/ 754877 w 754877"/>
                <a:gd name="connsiteY2" fmla="*/ 580572 h 580572"/>
                <a:gd name="connsiteX0" fmla="*/ 92 w 754834"/>
                <a:gd name="connsiteY0" fmla="*/ 0 h 580572"/>
                <a:gd name="connsiteX1" fmla="*/ 754834 w 754834"/>
                <a:gd name="connsiteY1" fmla="*/ 580572 h 580572"/>
                <a:gd name="connsiteX2" fmla="*/ 754834 w 754834"/>
                <a:gd name="connsiteY2" fmla="*/ 580572 h 580572"/>
                <a:gd name="connsiteX0" fmla="*/ 0 w 754742"/>
                <a:gd name="connsiteY0" fmla="*/ 0 h 580572"/>
                <a:gd name="connsiteX1" fmla="*/ 624114 w 754742"/>
                <a:gd name="connsiteY1" fmla="*/ 217715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624114 w 754742"/>
                <a:gd name="connsiteY1" fmla="*/ 217715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580571 w 754742"/>
                <a:gd name="connsiteY1" fmla="*/ 188687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580571 w 754742"/>
                <a:gd name="connsiteY1" fmla="*/ 188687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798286 w 1641103"/>
                <a:gd name="connsiteY0" fmla="*/ 0 h 593889"/>
                <a:gd name="connsiteX1" fmla="*/ 1378857 w 1641103"/>
                <a:gd name="connsiteY1" fmla="*/ 188687 h 593889"/>
                <a:gd name="connsiteX2" fmla="*/ 1553028 w 1641103"/>
                <a:gd name="connsiteY2" fmla="*/ 580572 h 593889"/>
                <a:gd name="connsiteX3" fmla="*/ 0 w 1641103"/>
                <a:gd name="connsiteY3" fmla="*/ 493486 h 593889"/>
                <a:gd name="connsiteX0" fmla="*/ 0 w 1095056"/>
                <a:gd name="connsiteY0" fmla="*/ 0 h 717701"/>
                <a:gd name="connsiteX1" fmla="*/ 580571 w 1095056"/>
                <a:gd name="connsiteY1" fmla="*/ 188687 h 717701"/>
                <a:gd name="connsiteX2" fmla="*/ 754742 w 1095056"/>
                <a:gd name="connsiteY2" fmla="*/ 580572 h 717701"/>
                <a:gd name="connsiteX3" fmla="*/ 885372 w 1095056"/>
                <a:gd name="connsiteY3" fmla="*/ 711200 h 717701"/>
                <a:gd name="connsiteX0" fmla="*/ 0 w 885372"/>
                <a:gd name="connsiteY0" fmla="*/ 0 h 717701"/>
                <a:gd name="connsiteX1" fmla="*/ 580571 w 885372"/>
                <a:gd name="connsiteY1" fmla="*/ 188687 h 717701"/>
                <a:gd name="connsiteX2" fmla="*/ 754742 w 885372"/>
                <a:gd name="connsiteY2" fmla="*/ 580572 h 717701"/>
                <a:gd name="connsiteX3" fmla="*/ 885372 w 885372"/>
                <a:gd name="connsiteY3" fmla="*/ 711200 h 717701"/>
                <a:gd name="connsiteX0" fmla="*/ 0 w 885372"/>
                <a:gd name="connsiteY0" fmla="*/ 0 h 711200"/>
                <a:gd name="connsiteX1" fmla="*/ 580571 w 885372"/>
                <a:gd name="connsiteY1" fmla="*/ 188687 h 711200"/>
                <a:gd name="connsiteX2" fmla="*/ 885372 w 885372"/>
                <a:gd name="connsiteY2" fmla="*/ 711200 h 711200"/>
                <a:gd name="connsiteX0" fmla="*/ 0 w 885372"/>
                <a:gd name="connsiteY0" fmla="*/ 0 h 711200"/>
                <a:gd name="connsiteX1" fmla="*/ 406400 w 885372"/>
                <a:gd name="connsiteY1" fmla="*/ 275773 h 711200"/>
                <a:gd name="connsiteX2" fmla="*/ 885372 w 885372"/>
                <a:gd name="connsiteY2" fmla="*/ 711200 h 711200"/>
                <a:gd name="connsiteX0" fmla="*/ 0 w 885372"/>
                <a:gd name="connsiteY0" fmla="*/ 0 h 711200"/>
                <a:gd name="connsiteX1" fmla="*/ 885372 w 885372"/>
                <a:gd name="connsiteY1" fmla="*/ 711200 h 711200"/>
                <a:gd name="connsiteX0" fmla="*/ 115 w 885487"/>
                <a:gd name="connsiteY0" fmla="*/ 0 h 711200"/>
                <a:gd name="connsiteX1" fmla="*/ 885487 w 885487"/>
                <a:gd name="connsiteY1" fmla="*/ 711200 h 711200"/>
                <a:gd name="connsiteX0" fmla="*/ 569 w 885941"/>
                <a:gd name="connsiteY0" fmla="*/ 0 h 711200"/>
                <a:gd name="connsiteX1" fmla="*/ 885941 w 885941"/>
                <a:gd name="connsiteY1" fmla="*/ 711200 h 711200"/>
                <a:gd name="connsiteX0" fmla="*/ 569 w 885941"/>
                <a:gd name="connsiteY0" fmla="*/ 0 h 928914"/>
                <a:gd name="connsiteX1" fmla="*/ 885941 w 885941"/>
                <a:gd name="connsiteY1" fmla="*/ 928914 h 928914"/>
                <a:gd name="connsiteX0" fmla="*/ 0 w 885372"/>
                <a:gd name="connsiteY0" fmla="*/ 0 h 928914"/>
                <a:gd name="connsiteX1" fmla="*/ 58057 w 885372"/>
                <a:gd name="connsiteY1" fmla="*/ 580572 h 928914"/>
                <a:gd name="connsiteX2" fmla="*/ 885372 w 885372"/>
                <a:gd name="connsiteY2" fmla="*/ 928914 h 928914"/>
                <a:gd name="connsiteX0" fmla="*/ 0 w 58057"/>
                <a:gd name="connsiteY0" fmla="*/ 0 h 580572"/>
                <a:gd name="connsiteX1" fmla="*/ 58057 w 58057"/>
                <a:gd name="connsiteY1" fmla="*/ 580572 h 580572"/>
                <a:gd name="connsiteX0" fmla="*/ 0 w 29029"/>
                <a:gd name="connsiteY0" fmla="*/ 0 h 232229"/>
                <a:gd name="connsiteX1" fmla="*/ 29029 w 29029"/>
                <a:gd name="connsiteY1" fmla="*/ 232229 h 232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029" h="232229">
                  <a:moveTo>
                    <a:pt x="0" y="0"/>
                  </a:moveTo>
                  <a:lnTo>
                    <a:pt x="29029" y="232229"/>
                  </a:lnTo>
                </a:path>
              </a:pathLst>
            </a:custGeom>
            <a:noFill/>
            <a:ln w="57150">
              <a:solidFill>
                <a:schemeClr val="accent4">
                  <a:lumMod val="7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978847" y="5861829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set #2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8064A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dirty="0" smtClean="0">
                  <a:solidFill>
                    <a:srgbClr val="8064A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ata set #3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144691" y="5075707"/>
            <a:ext cx="1311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0.32   …</a:t>
            </a:r>
          </a:p>
        </p:txBody>
      </p:sp>
    </p:spTree>
    <p:extLst>
      <p:ext uri="{BB962C8B-B14F-4D97-AF65-F5344CB8AC3E}">
        <p14:creationId xmlns:p14="http://schemas.microsoft.com/office/powerpoint/2010/main" val="289757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6" grpId="0"/>
      <p:bldP spid="40" grpId="0" animBg="1"/>
      <p:bldP spid="41" grpId="0"/>
      <p:bldP spid="43" grpId="0" animBg="1"/>
      <p:bldP spid="44" grpId="0" animBg="1"/>
      <p:bldP spid="46" grpId="0" animBg="1"/>
      <p:bldP spid="50" grpId="0"/>
      <p:bldP spid="52" grpId="0"/>
      <p:bldP spid="53" grpId="0"/>
      <p:bldP spid="54" grpId="0"/>
      <p:bldP spid="48" grpId="0" animBg="1"/>
      <p:bldP spid="70" grpId="0"/>
      <p:bldP spid="45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69"/>
          <a:stretch>
            <a:fillRect/>
          </a:stretch>
        </p:blipFill>
        <p:spPr bwMode="auto">
          <a:xfrm>
            <a:off x="4570413" y="-457200"/>
            <a:ext cx="4879975" cy="73152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los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11"/>
          <a:stretch>
            <a:fillRect/>
          </a:stretch>
        </p:blipFill>
        <p:spPr bwMode="auto">
          <a:xfrm>
            <a:off x="0" y="-457200"/>
            <a:ext cx="4573588" cy="73152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-1449388" y="-258763"/>
            <a:ext cx="11969751" cy="21875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7933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825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 it Real? Or is it</a:t>
            </a:r>
            <a:r>
              <a:rPr lang="en-US" alt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MLFSOM</a:t>
            </a:r>
          </a:p>
        </p:txBody>
      </p:sp>
      <p:sp>
        <p:nvSpPr>
          <p:cNvPr id="1379334" name="Text Box 6"/>
          <p:cNvSpPr txBox="1">
            <a:spLocks noChangeArrowheads="1"/>
          </p:cNvSpPr>
          <p:nvPr/>
        </p:nvSpPr>
        <p:spPr bwMode="auto">
          <a:xfrm>
            <a:off x="1273175" y="1498600"/>
            <a:ext cx="1774825" cy="457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2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simulated</a:t>
            </a:r>
            <a:endParaRPr lang="en-US" altLang="en-US" sz="2400" b="1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  <p:sp>
        <p:nvSpPr>
          <p:cNvPr id="1379335" name="Text Box 7"/>
          <p:cNvSpPr txBox="1">
            <a:spLocks noChangeArrowheads="1"/>
          </p:cNvSpPr>
          <p:nvPr/>
        </p:nvSpPr>
        <p:spPr bwMode="auto">
          <a:xfrm>
            <a:off x="7232650" y="1498600"/>
            <a:ext cx="790575" cy="457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2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4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real</a:t>
            </a:r>
          </a:p>
        </p:txBody>
      </p:sp>
      <p:sp>
        <p:nvSpPr>
          <p:cNvPr id="8" name="Rectangle 7"/>
          <p:cNvSpPr/>
          <p:nvPr/>
        </p:nvSpPr>
        <p:spPr>
          <a:xfrm>
            <a:off x="1104851" y="6073032"/>
            <a:ext cx="6903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</a:t>
            </a: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et al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</a:rPr>
              <a:t> (2014) "R-factor 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FEBS Journal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2477644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9334" grpId="0" animBg="1"/>
      <p:bldP spid="137933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47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409301"/>
              </p:ext>
            </p:extLst>
          </p:nvPr>
        </p:nvGraphicFramePr>
        <p:xfrm>
          <a:off x="400958" y="928919"/>
          <a:ext cx="8242301" cy="546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1525"/>
                <a:gridCol w="1816796"/>
                <a:gridCol w="1507399"/>
                <a:gridCol w="1586581"/>
              </a:tblGrid>
              <a:tr h="7246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 of error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realistic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SHSSS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Perfect detector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Photon counting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Shutter jitter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flicker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absorption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Radiation damage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Imperfect spindle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vignette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35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Corner correction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AF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SHSSS</a:t>
                      </a:r>
                      <a:endParaRPr lang="en-US" sz="3200" dirty="0">
                        <a:solidFill>
                          <a:srgbClr val="FFAFAF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4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(∞-10 Å)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2.8%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I/σ asymptotic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26.8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74.2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9797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 of a revolution in phasing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989944" y="6488668"/>
            <a:ext cx="6154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et 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(2014) "R-factor 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FEBS Journal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4046-4060. </a:t>
            </a:r>
          </a:p>
        </p:txBody>
      </p:sp>
      <p:sp>
        <p:nvSpPr>
          <p:cNvPr id="4" name="Rectangle 3"/>
          <p:cNvSpPr/>
          <p:nvPr/>
        </p:nvSpPr>
        <p:spPr>
          <a:xfrm>
            <a:off x="7068457" y="870857"/>
            <a:ext cx="2075543" cy="55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44457" y="863600"/>
            <a:ext cx="3751943" cy="55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94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3178974"/>
              </p:ext>
            </p:extLst>
          </p:nvPr>
        </p:nvGraphicFramePr>
        <p:xfrm>
          <a:off x="254000" y="936625"/>
          <a:ext cx="8709025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91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936625"/>
                        <a:ext cx="8709025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047827" y="6057900"/>
            <a:ext cx="5184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Required signal-to-noise (I/</a:t>
            </a:r>
            <a:r>
              <a:rPr lang="el-GR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σ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45663" y="3030866"/>
            <a:ext cx="41601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Solve-able proteins (%)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1447800"/>
            <a:ext cx="1803044" cy="3962400"/>
            <a:chOff x="1371600" y="1447800"/>
            <a:chExt cx="1803044" cy="3962400"/>
          </a:xfrm>
        </p:grpSpPr>
        <p:sp>
          <p:nvSpPr>
            <p:cNvPr id="14" name="TextBox 13"/>
            <p:cNvSpPr txBox="1"/>
            <p:nvPr/>
          </p:nvSpPr>
          <p:spPr>
            <a:xfrm>
              <a:off x="1371600" y="1447800"/>
              <a:ext cx="180304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technology</a:t>
              </a:r>
            </a:p>
          </p:txBody>
        </p:sp>
        <p:cxnSp>
          <p:nvCxnSpPr>
            <p:cNvPr id="18" name="Straight Arrow Connector 17"/>
            <p:cNvCxnSpPr>
              <a:stCxn id="14" idx="2"/>
            </p:cNvCxnSpPr>
            <p:nvPr/>
          </p:nvCxnSpPr>
          <p:spPr>
            <a:xfrm>
              <a:off x="2273122" y="2155686"/>
              <a:ext cx="12878" cy="32545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867400" y="1765300"/>
            <a:ext cx="1740795" cy="1358900"/>
            <a:chOff x="5867400" y="1765300"/>
            <a:chExt cx="1740795" cy="1358900"/>
          </a:xfrm>
        </p:grpSpPr>
        <p:sp>
          <p:nvSpPr>
            <p:cNvPr id="43" name="TextBox 42"/>
            <p:cNvSpPr txBox="1"/>
            <p:nvPr/>
          </p:nvSpPr>
          <p:spPr>
            <a:xfrm>
              <a:off x="5867400" y="2662535"/>
              <a:ext cx="174079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Goal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6741025" y="1765300"/>
              <a:ext cx="0" cy="8255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0" y="228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 of a revolution in phasing</a:t>
            </a:r>
          </a:p>
        </p:txBody>
      </p:sp>
    </p:spTree>
    <p:extLst>
      <p:ext uri="{BB962C8B-B14F-4D97-AF65-F5344CB8AC3E}">
        <p14:creationId xmlns:p14="http://schemas.microsoft.com/office/powerpoint/2010/main" val="2559472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" t="16189" r="3455" b="10246"/>
          <a:stretch/>
        </p:blipFill>
        <p:spPr bwMode="auto">
          <a:xfrm>
            <a:off x="-1873770" y="869431"/>
            <a:ext cx="10777928" cy="494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98522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Perutz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(1985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). “Early Days of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Cryst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…”</a:t>
            </a:r>
            <a:r>
              <a:rPr lang="en-US" sz="2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Methods 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</a:rPr>
              <a:t>in </a:t>
            </a:r>
            <a:r>
              <a:rPr lang="en-US" sz="2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Enzymology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Vol.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114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3-18.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Bragg &amp; Perutz (1952)."external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form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haemoglobin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I",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</a:rPr>
              <a:t>Acta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Cryst</a:t>
            </a:r>
            <a:r>
              <a:rPr lang="en-US" sz="2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5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, 277-283.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4066"/>
          </a:xfrm>
        </p:spPr>
        <p:txBody>
          <a:bodyPr/>
          <a:lstStyle/>
          <a:p>
            <a:r>
              <a:rPr lang="en-US" sz="3600" dirty="0" smtClean="0"/>
              <a:t>Phasing with Bragg’s </a:t>
            </a:r>
            <a:br>
              <a:rPr lang="en-US" sz="3600" dirty="0" smtClean="0"/>
            </a:br>
            <a:r>
              <a:rPr lang="en-US" sz="3600" dirty="0" smtClean="0"/>
              <a:t>“</a:t>
            </a:r>
            <a:r>
              <a:rPr lang="en-US" sz="3600" dirty="0" smtClean="0"/>
              <a:t>minimum wavelength principle”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5085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225" y="352029"/>
            <a:ext cx="8709660" cy="7543800"/>
          </a:xfrm>
        </p:spPr>
      </p:pic>
      <p:sp>
        <p:nvSpPr>
          <p:cNvPr id="6" name="TextBox 5"/>
          <p:cNvSpPr txBox="1"/>
          <p:nvPr/>
        </p:nvSpPr>
        <p:spPr>
          <a:xfrm>
            <a:off x="6726775" y="1710050"/>
            <a:ext cx="2721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RH: 84.2%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vs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71.9%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3764" y="1052500"/>
            <a:ext cx="2460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latin typeface="Arial" panose="020B0604020202020204" pitchFamily="34" charset="0"/>
              </a:rPr>
              <a:t>iso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= 44.5%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99247" y="440774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0403" y="1716494"/>
            <a:ext cx="92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3aw6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3aw7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36513" y="1052500"/>
            <a:ext cx="2590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Δ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cell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= 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0.7 %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Non-isomorphism in lysozyme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052500"/>
            <a:ext cx="3046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RMSD = 0.18 Å</a:t>
            </a:r>
          </a:p>
        </p:txBody>
      </p:sp>
    </p:spTree>
    <p:extLst>
      <p:ext uri="{BB962C8B-B14F-4D97-AF65-F5344CB8AC3E}">
        <p14:creationId xmlns:p14="http://schemas.microsoft.com/office/powerpoint/2010/main" val="74537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1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37156</TotalTime>
  <Words>1380</Words>
  <Application>Microsoft Office PowerPoint</Application>
  <PresentationFormat>On-screen Show (4:3)</PresentationFormat>
  <Paragraphs>455</Paragraphs>
  <Slides>50</Slides>
  <Notes>1</Notes>
  <HiddenSlides>4</HiddenSlides>
  <MMClips>2</MMClips>
  <ScaleCrop>false</ScaleCrop>
  <HeadingPairs>
    <vt:vector size="6" baseType="variant">
      <vt:variant>
        <vt:lpstr>Theme</vt:lpstr>
      </vt:variant>
      <vt:variant>
        <vt:i4>18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71" baseType="lpstr">
      <vt:lpstr>Default Design</vt:lpstr>
      <vt:lpstr>10_Default Design</vt:lpstr>
      <vt:lpstr>8_Default Design</vt:lpstr>
      <vt:lpstr>4_Default Design</vt:lpstr>
      <vt:lpstr>7_Default Design</vt:lpstr>
      <vt:lpstr>9_Default Design</vt:lpstr>
      <vt:lpstr>Office Theme</vt:lpstr>
      <vt:lpstr>1_Office Theme</vt:lpstr>
      <vt:lpstr>12_Default Design</vt:lpstr>
      <vt:lpstr>5_Office Theme</vt:lpstr>
      <vt:lpstr>16_Default Design</vt:lpstr>
      <vt:lpstr>2_Office Theme</vt:lpstr>
      <vt:lpstr>6_Default Design</vt:lpstr>
      <vt:lpstr>4_Office Theme</vt:lpstr>
      <vt:lpstr>1_Default Design</vt:lpstr>
      <vt:lpstr>2_Default Design</vt:lpstr>
      <vt:lpstr>3_Office Theme</vt:lpstr>
      <vt:lpstr>6_Office Theme</vt:lpstr>
      <vt:lpstr>Chart</vt:lpstr>
      <vt:lpstr>Equation</vt:lpstr>
      <vt:lpstr>Microsoft Graph Chart</vt:lpstr>
      <vt:lpstr>The “success rate”  of structural biology</vt:lpstr>
      <vt:lpstr>Data from ALS 8.3.1 2001-2005</vt:lpstr>
      <vt:lpstr>What are the problems?</vt:lpstr>
      <vt:lpstr>PowerPoint Presentation</vt:lpstr>
      <vt:lpstr>Is it Real? Or is it MLFSOM</vt:lpstr>
      <vt:lpstr>PowerPoint Presentation</vt:lpstr>
      <vt:lpstr>PowerPoint Presentation</vt:lpstr>
      <vt:lpstr>Phasing with Bragg’s  “minimum wavelength principle”</vt:lpstr>
      <vt:lpstr>Non-isomorphism in lysozyme</vt:lpstr>
      <vt:lpstr>PowerPoint Presentation</vt:lpstr>
      <vt:lpstr>PowerPoint Presentation</vt:lpstr>
      <vt:lpstr>PowerPoint Presentation</vt:lpstr>
      <vt:lpstr>The Amplitude Problem</vt:lpstr>
      <vt:lpstr>resolution dependence of global damage</vt:lpstr>
      <vt:lpstr>PowerPoint Presentation</vt:lpstr>
      <vt:lpstr>PowerPoint Presentation</vt:lpstr>
      <vt:lpstr>PowerPoint Presentation</vt:lpstr>
      <vt:lpstr>PowerPoint Presentation</vt:lpstr>
      <vt:lpstr>Muybridge’s galloping horse (1878)</vt:lpstr>
      <vt:lpstr>Muybridge’s galloping horse (1878)</vt:lpstr>
      <vt:lpstr>Muybridge’s galloping horse (1878)</vt:lpstr>
      <vt:lpstr>lysozyme: real and reciprocal</vt:lpstr>
      <vt:lpstr>lysozyme: thermal motion</vt:lpstr>
      <vt:lpstr>Single-image model refinement Supporting a 4D model with 2D data</vt:lpstr>
      <vt:lpstr>PowerPoint Presentation</vt:lpstr>
      <vt:lpstr>Simulation of XFEL still</vt:lpstr>
      <vt:lpstr>XFEL: “fit” simulation to reality</vt:lpstr>
      <vt:lpstr>PowerPoint Presentation</vt:lpstr>
      <vt:lpstr>“R-factor Gap” for macromolecules</vt:lpstr>
      <vt:lpstr>The R-factor Gap</vt:lpstr>
      <vt:lpstr>MD simulation:  30 conformers from 24,000</vt:lpstr>
      <vt:lpstr>Electron density from 24,000 conformers</vt:lpstr>
      <vt:lpstr>How many “conformers” are needed?</vt:lpstr>
      <vt:lpstr>How do you model solvent?</vt:lpstr>
      <vt:lpstr>Grand Challenges in Structural Biology</vt:lpstr>
      <vt:lpstr>The Future of Structural Biology</vt:lpstr>
      <vt:lpstr>Acknowledgements</vt:lpstr>
      <vt:lpstr>100% SeMet incorporation</vt:lpstr>
      <vt:lpstr>100% S -Met incorporation</vt:lpstr>
      <vt:lpstr>Phase Problem: Se vs S</vt:lpstr>
      <vt:lpstr>Phase Problem: Se vs S</vt:lpstr>
      <vt:lpstr>Phase Problem: Se vs S</vt:lpstr>
      <vt:lpstr>Phase Problem: Se vs S</vt:lpstr>
      <vt:lpstr>Phase Problem: Se vs S</vt:lpstr>
      <vt:lpstr>PowerPoint Presentation</vt:lpstr>
      <vt:lpstr>resolution dependence of global damage</vt:lpstr>
      <vt:lpstr>URLs &amp; Summary</vt:lpstr>
      <vt:lpstr>Proteins move! Your crystal may be trying to tell you something…</vt:lpstr>
      <vt:lpstr>PowerPoint Presentation</vt:lpstr>
      <vt:lpstr>PowerPoint Presentation</vt:lpstr>
    </vt:vector>
  </TitlesOfParts>
  <Company>Advance Light Source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Crystallography</dc:title>
  <dc:creator>James Holton</dc:creator>
  <cp:lastModifiedBy>JMHolton</cp:lastModifiedBy>
  <cp:revision>137</cp:revision>
  <dcterms:created xsi:type="dcterms:W3CDTF">2010-03-07T18:24:14Z</dcterms:created>
  <dcterms:modified xsi:type="dcterms:W3CDTF">2016-11-03T18:26:47Z</dcterms:modified>
</cp:coreProperties>
</file>