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9.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1.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4.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5.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7.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9.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6" r:id="rId2"/>
    <p:sldMasterId id="2147483735" r:id="rId3"/>
    <p:sldMasterId id="2147483749" r:id="rId4"/>
    <p:sldMasterId id="2147483802" r:id="rId5"/>
    <p:sldMasterId id="2147483817" r:id="rId6"/>
    <p:sldMasterId id="2147483830" r:id="rId7"/>
    <p:sldMasterId id="2147483843" r:id="rId8"/>
    <p:sldMasterId id="2147483855" r:id="rId9"/>
    <p:sldMasterId id="2147483869" r:id="rId10"/>
    <p:sldMasterId id="2147483884" r:id="rId11"/>
    <p:sldMasterId id="2147483897" r:id="rId12"/>
    <p:sldMasterId id="2147483910" r:id="rId13"/>
    <p:sldMasterId id="2147483922" r:id="rId14"/>
    <p:sldMasterId id="2147483935" r:id="rId15"/>
    <p:sldMasterId id="2147483949" r:id="rId16"/>
    <p:sldMasterId id="2147483962" r:id="rId17"/>
    <p:sldMasterId id="2147483975" r:id="rId18"/>
    <p:sldMasterId id="2147483987" r:id="rId19"/>
    <p:sldMasterId id="2147484002" r:id="rId20"/>
  </p:sldMasterIdLst>
  <p:notesMasterIdLst>
    <p:notesMasterId r:id="rId125"/>
  </p:notesMasterIdLst>
  <p:sldIdLst>
    <p:sldId id="608" r:id="rId21"/>
    <p:sldId id="607" r:id="rId22"/>
    <p:sldId id="609" r:id="rId23"/>
    <p:sldId id="660" r:id="rId24"/>
    <p:sldId id="672" r:id="rId25"/>
    <p:sldId id="623" r:id="rId26"/>
    <p:sldId id="633" r:id="rId27"/>
    <p:sldId id="625" r:id="rId28"/>
    <p:sldId id="626" r:id="rId29"/>
    <p:sldId id="627" r:id="rId30"/>
    <p:sldId id="628" r:id="rId31"/>
    <p:sldId id="611" r:id="rId32"/>
    <p:sldId id="612" r:id="rId33"/>
    <p:sldId id="613" r:id="rId34"/>
    <p:sldId id="614" r:id="rId35"/>
    <p:sldId id="615" r:id="rId36"/>
    <p:sldId id="616" r:id="rId37"/>
    <p:sldId id="617" r:id="rId38"/>
    <p:sldId id="687" r:id="rId39"/>
    <p:sldId id="619" r:id="rId40"/>
    <p:sldId id="621" r:id="rId41"/>
    <p:sldId id="620" r:id="rId42"/>
    <p:sldId id="622" r:id="rId43"/>
    <p:sldId id="630" r:id="rId44"/>
    <p:sldId id="631" r:id="rId45"/>
    <p:sldId id="634" r:id="rId46"/>
    <p:sldId id="635" r:id="rId47"/>
    <p:sldId id="636" r:id="rId48"/>
    <p:sldId id="637" r:id="rId49"/>
    <p:sldId id="638" r:id="rId50"/>
    <p:sldId id="632" r:id="rId51"/>
    <p:sldId id="563" r:id="rId52"/>
    <p:sldId id="564" r:id="rId53"/>
    <p:sldId id="565" r:id="rId54"/>
    <p:sldId id="566" r:id="rId55"/>
    <p:sldId id="534" r:id="rId56"/>
    <p:sldId id="535" r:id="rId57"/>
    <p:sldId id="536" r:id="rId58"/>
    <p:sldId id="537" r:id="rId59"/>
    <p:sldId id="538" r:id="rId60"/>
    <p:sldId id="539" r:id="rId61"/>
    <p:sldId id="624" r:id="rId62"/>
    <p:sldId id="629" r:id="rId63"/>
    <p:sldId id="541" r:id="rId64"/>
    <p:sldId id="542" r:id="rId65"/>
    <p:sldId id="567" r:id="rId66"/>
    <p:sldId id="568" r:id="rId67"/>
    <p:sldId id="569" r:id="rId68"/>
    <p:sldId id="570" r:id="rId69"/>
    <p:sldId id="571" r:id="rId70"/>
    <p:sldId id="540" r:id="rId71"/>
    <p:sldId id="555" r:id="rId72"/>
    <p:sldId id="673" r:id="rId73"/>
    <p:sldId id="661" r:id="rId74"/>
    <p:sldId id="674" r:id="rId75"/>
    <p:sldId id="675" r:id="rId76"/>
    <p:sldId id="676" r:id="rId77"/>
    <p:sldId id="677" r:id="rId78"/>
    <p:sldId id="678" r:id="rId79"/>
    <p:sldId id="679" r:id="rId80"/>
    <p:sldId id="680" r:id="rId81"/>
    <p:sldId id="681" r:id="rId82"/>
    <p:sldId id="682" r:id="rId83"/>
    <p:sldId id="662" r:id="rId84"/>
    <p:sldId id="639" r:id="rId85"/>
    <p:sldId id="640" r:id="rId86"/>
    <p:sldId id="641" r:id="rId87"/>
    <p:sldId id="642" r:id="rId88"/>
    <p:sldId id="643" r:id="rId89"/>
    <p:sldId id="644" r:id="rId90"/>
    <p:sldId id="645" r:id="rId91"/>
    <p:sldId id="646" r:id="rId92"/>
    <p:sldId id="647" r:id="rId93"/>
    <p:sldId id="648" r:id="rId94"/>
    <p:sldId id="649" r:id="rId95"/>
    <p:sldId id="650" r:id="rId96"/>
    <p:sldId id="651" r:id="rId97"/>
    <p:sldId id="652" r:id="rId98"/>
    <p:sldId id="653" r:id="rId99"/>
    <p:sldId id="654" r:id="rId100"/>
    <p:sldId id="655" r:id="rId101"/>
    <p:sldId id="656" r:id="rId102"/>
    <p:sldId id="657" r:id="rId103"/>
    <p:sldId id="658" r:id="rId104"/>
    <p:sldId id="659" r:id="rId105"/>
    <p:sldId id="665" r:id="rId106"/>
    <p:sldId id="666" r:id="rId107"/>
    <p:sldId id="667" r:id="rId108"/>
    <p:sldId id="668" r:id="rId109"/>
    <p:sldId id="669" r:id="rId110"/>
    <p:sldId id="670" r:id="rId111"/>
    <p:sldId id="671" r:id="rId112"/>
    <p:sldId id="474" r:id="rId113"/>
    <p:sldId id="475" r:id="rId114"/>
    <p:sldId id="482" r:id="rId115"/>
    <p:sldId id="604" r:id="rId116"/>
    <p:sldId id="685" r:id="rId117"/>
    <p:sldId id="606" r:id="rId118"/>
    <p:sldId id="684" r:id="rId119"/>
    <p:sldId id="683" r:id="rId120"/>
    <p:sldId id="686" r:id="rId121"/>
    <p:sldId id="663" r:id="rId122"/>
    <p:sldId id="664" r:id="rId123"/>
    <p:sldId id="688" r:id="rId1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00"/>
    <a:srgbClr val="33CCCC"/>
    <a:srgbClr val="66FF66"/>
    <a:srgbClr val="CCFFCC"/>
    <a:srgbClr val="33CC33"/>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6" d="100"/>
          <a:sy n="66" d="100"/>
        </p:scale>
        <p:origin x="-23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slide" Target="slides/slide44.xml"/><Relationship Id="rId69" Type="http://schemas.openxmlformats.org/officeDocument/2006/relationships/slide" Target="slides/slide49.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13" Type="http://schemas.openxmlformats.org/officeDocument/2006/relationships/slide" Target="slides/slide93.xml"/><Relationship Id="rId118" Type="http://schemas.openxmlformats.org/officeDocument/2006/relationships/slide" Target="slides/slide98.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slide" Target="slides/slide83.xml"/><Relationship Id="rId108" Type="http://schemas.openxmlformats.org/officeDocument/2006/relationships/slide" Target="slides/slide88.xml"/><Relationship Id="rId116" Type="http://schemas.openxmlformats.org/officeDocument/2006/relationships/slide" Target="slides/slide96.xml"/><Relationship Id="rId124" Type="http://schemas.openxmlformats.org/officeDocument/2006/relationships/slide" Target="slides/slide104.xml"/><Relationship Id="rId129"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11"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6" Type="http://schemas.openxmlformats.org/officeDocument/2006/relationships/slide" Target="slides/slide86.xml"/><Relationship Id="rId114" Type="http://schemas.openxmlformats.org/officeDocument/2006/relationships/slide" Target="slides/slide94.xml"/><Relationship Id="rId119" Type="http://schemas.openxmlformats.org/officeDocument/2006/relationships/slide" Target="slides/slide99.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I(+)</c:v>
          </c:tx>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Sheet1!$B$2:$B$3681</c:f>
              <c:numCache>
                <c:formatCode>0.00E+00</c:formatCode>
                <c:ptCount val="3680"/>
                <c:pt idx="0">
                  <c:v>159900</c:v>
                </c:pt>
                <c:pt idx="1">
                  <c:v>171800</c:v>
                </c:pt>
                <c:pt idx="2">
                  <c:v>190300</c:v>
                </c:pt>
                <c:pt idx="3">
                  <c:v>193800</c:v>
                </c:pt>
                <c:pt idx="4">
                  <c:v>195000</c:v>
                </c:pt>
                <c:pt idx="5">
                  <c:v>228800</c:v>
                </c:pt>
                <c:pt idx="6">
                  <c:v>232700</c:v>
                </c:pt>
                <c:pt idx="7">
                  <c:v>240200</c:v>
                </c:pt>
                <c:pt idx="8">
                  <c:v>253200</c:v>
                </c:pt>
                <c:pt idx="9">
                  <c:v>241400</c:v>
                </c:pt>
                <c:pt idx="10">
                  <c:v>260200</c:v>
                </c:pt>
                <c:pt idx="11">
                  <c:v>267800</c:v>
                </c:pt>
                <c:pt idx="12">
                  <c:v>243300</c:v>
                </c:pt>
                <c:pt idx="13">
                  <c:v>256400</c:v>
                </c:pt>
                <c:pt idx="14">
                  <c:v>251000</c:v>
                </c:pt>
                <c:pt idx="15">
                  <c:v>260200</c:v>
                </c:pt>
                <c:pt idx="16">
                  <c:v>233100</c:v>
                </c:pt>
                <c:pt idx="17">
                  <c:v>234600</c:v>
                </c:pt>
                <c:pt idx="18">
                  <c:v>247000</c:v>
                </c:pt>
              </c:numCache>
            </c:numRef>
          </c:yVal>
          <c:smooth val="1"/>
        </c:ser>
        <c:ser>
          <c:idx val="1"/>
          <c:order val="1"/>
          <c:tx>
            <c:v>I(-)</c:v>
          </c:tx>
          <c:marker>
            <c:symbol val="square"/>
            <c:size val="4"/>
          </c:marker>
          <c:xVal>
            <c:numRef>
              <c:f>Sheet1!$A$2:$A$3681</c:f>
              <c:numCache>
                <c:formatCode>General</c:formatCode>
                <c:ptCount val="3680"/>
                <c:pt idx="0">
                  <c:v>12656</c:v>
                </c:pt>
                <c:pt idx="1">
                  <c:v>12657</c:v>
                </c:pt>
                <c:pt idx="2">
                  <c:v>12658</c:v>
                </c:pt>
                <c:pt idx="3">
                  <c:v>12658.1</c:v>
                </c:pt>
                <c:pt idx="4">
                  <c:v>12658.2</c:v>
                </c:pt>
                <c:pt idx="5">
                  <c:v>12658.6</c:v>
                </c:pt>
                <c:pt idx="6">
                  <c:v>12658.9</c:v>
                </c:pt>
                <c:pt idx="7">
                  <c:v>12659</c:v>
                </c:pt>
                <c:pt idx="8">
                  <c:v>12659.1</c:v>
                </c:pt>
                <c:pt idx="9">
                  <c:v>12659.2</c:v>
                </c:pt>
                <c:pt idx="10">
                  <c:v>12659.3</c:v>
                </c:pt>
                <c:pt idx="11">
                  <c:v>12659.4</c:v>
                </c:pt>
                <c:pt idx="12">
                  <c:v>12659.6</c:v>
                </c:pt>
                <c:pt idx="13">
                  <c:v>12659.7</c:v>
                </c:pt>
                <c:pt idx="14">
                  <c:v>12659.9</c:v>
                </c:pt>
                <c:pt idx="15">
                  <c:v>12660.4</c:v>
                </c:pt>
                <c:pt idx="16">
                  <c:v>12660.5</c:v>
                </c:pt>
                <c:pt idx="17">
                  <c:v>12660.6</c:v>
                </c:pt>
                <c:pt idx="18">
                  <c:v>12661</c:v>
                </c:pt>
                <c:pt idx="19">
                  <c:v>12656</c:v>
                </c:pt>
                <c:pt idx="20">
                  <c:v>12657</c:v>
                </c:pt>
                <c:pt idx="21">
                  <c:v>12658</c:v>
                </c:pt>
                <c:pt idx="22">
                  <c:v>12658.1</c:v>
                </c:pt>
                <c:pt idx="23">
                  <c:v>12658.2</c:v>
                </c:pt>
                <c:pt idx="24">
                  <c:v>12658.6</c:v>
                </c:pt>
                <c:pt idx="25">
                  <c:v>12658.9</c:v>
                </c:pt>
                <c:pt idx="26">
                  <c:v>12659</c:v>
                </c:pt>
                <c:pt idx="27">
                  <c:v>12659.1</c:v>
                </c:pt>
                <c:pt idx="28">
                  <c:v>12659.2</c:v>
                </c:pt>
                <c:pt idx="29">
                  <c:v>12659.3</c:v>
                </c:pt>
                <c:pt idx="30">
                  <c:v>12659.4</c:v>
                </c:pt>
                <c:pt idx="31">
                  <c:v>12659.6</c:v>
                </c:pt>
                <c:pt idx="32">
                  <c:v>12659.7</c:v>
                </c:pt>
                <c:pt idx="33">
                  <c:v>12659.9</c:v>
                </c:pt>
                <c:pt idx="34">
                  <c:v>12660.4</c:v>
                </c:pt>
                <c:pt idx="35">
                  <c:v>12660.5</c:v>
                </c:pt>
                <c:pt idx="36">
                  <c:v>12660.6</c:v>
                </c:pt>
                <c:pt idx="37">
                  <c:v>12661</c:v>
                </c:pt>
              </c:numCache>
            </c:numRef>
          </c:xVal>
          <c:yVal>
            <c:numRef>
              <c:f>Sheet1!$C$2:$C$3681</c:f>
              <c:numCache>
                <c:formatCode>General</c:formatCode>
                <c:ptCount val="3680"/>
                <c:pt idx="19" formatCode="0.00E+00">
                  <c:v>131500</c:v>
                </c:pt>
                <c:pt idx="20" formatCode="0.00E+00">
                  <c:v>100900</c:v>
                </c:pt>
                <c:pt idx="21" formatCode="0.00E+00">
                  <c:v>81560</c:v>
                </c:pt>
                <c:pt idx="22" formatCode="0.00E+00">
                  <c:v>76100</c:v>
                </c:pt>
                <c:pt idx="23" formatCode="0.00E+00">
                  <c:v>83960</c:v>
                </c:pt>
                <c:pt idx="24" formatCode="0.00E+00">
                  <c:v>69860</c:v>
                </c:pt>
                <c:pt idx="25" formatCode="0.00E+00">
                  <c:v>50120</c:v>
                </c:pt>
                <c:pt idx="26" formatCode="0.00E+00">
                  <c:v>60980</c:v>
                </c:pt>
                <c:pt idx="27" formatCode="0.00E+00">
                  <c:v>74270</c:v>
                </c:pt>
                <c:pt idx="28" formatCode="0.00E+00">
                  <c:v>66830</c:v>
                </c:pt>
                <c:pt idx="29" formatCode="0.00E+00">
                  <c:v>85140</c:v>
                </c:pt>
                <c:pt idx="30" formatCode="0.00E+00">
                  <c:v>76810</c:v>
                </c:pt>
                <c:pt idx="31" formatCode="0.00E+00">
                  <c:v>82330</c:v>
                </c:pt>
                <c:pt idx="32" formatCode="0.00E+00">
                  <c:v>69980</c:v>
                </c:pt>
                <c:pt idx="33" formatCode="0.00E+00">
                  <c:v>103800</c:v>
                </c:pt>
                <c:pt idx="34" formatCode="0.00E+00">
                  <c:v>106000</c:v>
                </c:pt>
                <c:pt idx="35" formatCode="0.00E+00">
                  <c:v>89630</c:v>
                </c:pt>
                <c:pt idx="36" formatCode="0.00E+00">
                  <c:v>108800</c:v>
                </c:pt>
                <c:pt idx="37" formatCode="0.00E+00">
                  <c:v>110400</c:v>
                </c:pt>
              </c:numCache>
            </c:numRef>
          </c:yVal>
          <c:smooth val="1"/>
        </c:ser>
        <c:dLbls>
          <c:showLegendKey val="0"/>
          <c:showVal val="0"/>
          <c:showCatName val="0"/>
          <c:showSerName val="0"/>
          <c:showPercent val="0"/>
          <c:showBubbleSize val="0"/>
        </c:dLbls>
        <c:axId val="256675840"/>
        <c:axId val="256677760"/>
      </c:scatterChart>
      <c:valAx>
        <c:axId val="256675840"/>
        <c:scaling>
          <c:orientation val="minMax"/>
          <c:max val="12670"/>
          <c:min val="12650"/>
        </c:scaling>
        <c:delete val="0"/>
        <c:axPos val="b"/>
        <c:majorGridlines>
          <c:spPr>
            <a:ln>
              <a:solidFill>
                <a:schemeClr val="tx1"/>
              </a:solidFill>
            </a:ln>
          </c:spPr>
        </c:majorGridlines>
        <c:minorGridlines>
          <c:spPr>
            <a:ln>
              <a:solidFill>
                <a:schemeClr val="bg1">
                  <a:lumMod val="85000"/>
                </a:schemeClr>
              </a:solidFill>
            </a:ln>
          </c:spPr>
        </c:minorGridlines>
        <c:title>
          <c:tx>
            <c:rich>
              <a:bodyPr/>
              <a:lstStyle/>
              <a:p>
                <a:pPr>
                  <a:defRPr/>
                </a:pPr>
                <a:r>
                  <a:rPr lang="en-US" dirty="0" smtClean="0">
                    <a:latin typeface="Arial" panose="020B0604020202020204" pitchFamily="34" charset="0"/>
                  </a:rPr>
                  <a:t>Photon energy (eV)</a:t>
                </a:r>
                <a:endParaRPr lang="en-US" dirty="0">
                  <a:latin typeface="Arial" panose="020B0604020202020204" pitchFamily="34" charset="0"/>
                </a:endParaRPr>
              </a:p>
            </c:rich>
          </c:tx>
          <c:layout>
            <c:manualLayout>
              <c:xMode val="edge"/>
              <c:yMode val="edge"/>
              <c:x val="0.18534463961235614"/>
              <c:y val="0.85779851772552451"/>
            </c:manualLayout>
          </c:layout>
          <c:overlay val="0"/>
        </c:title>
        <c:numFmt formatCode="General" sourceLinked="1"/>
        <c:majorTickMark val="out"/>
        <c:minorTickMark val="none"/>
        <c:tickLblPos val="nextTo"/>
        <c:crossAx val="256677760"/>
        <c:crosses val="autoZero"/>
        <c:crossBetween val="midCat"/>
      </c:valAx>
      <c:valAx>
        <c:axId val="256677760"/>
        <c:scaling>
          <c:orientation val="minMax"/>
        </c:scaling>
        <c:delete val="0"/>
        <c:axPos val="l"/>
        <c:majorGridlines>
          <c:spPr>
            <a:ln>
              <a:solidFill>
                <a:schemeClr val="tx1"/>
              </a:solidFill>
            </a:ln>
          </c:spPr>
        </c:majorGridlines>
        <c:minorGridlines/>
        <c:title>
          <c:tx>
            <c:rich>
              <a:bodyPr rot="-5400000" vert="horz"/>
              <a:lstStyle/>
              <a:p>
                <a:pPr>
                  <a:defRPr/>
                </a:pPr>
                <a:r>
                  <a:rPr lang="en-US" baseline="0" dirty="0" smtClean="0">
                    <a:latin typeface="Arial" panose="020B0604020202020204" pitchFamily="34" charset="0"/>
                  </a:rPr>
                  <a:t>intensity</a:t>
                </a:r>
                <a:endParaRPr lang="en-US" dirty="0">
                  <a:latin typeface="Arial" panose="020B0604020202020204" pitchFamily="34" charset="0"/>
                </a:endParaRPr>
              </a:p>
            </c:rich>
          </c:tx>
          <c:layout/>
          <c:overlay val="0"/>
        </c:title>
        <c:numFmt formatCode="General" sourceLinked="0"/>
        <c:majorTickMark val="out"/>
        <c:minorTickMark val="out"/>
        <c:tickLblPos val="nextTo"/>
        <c:crossAx val="256675840"/>
        <c:crosses val="autoZero"/>
        <c:crossBetween val="midCat"/>
        <c:minorUnit val="25000"/>
      </c:valAx>
      <c:spPr>
        <a:noFill/>
        <a:ln>
          <a:noFill/>
        </a:ln>
      </c:spPr>
    </c:plotArea>
    <c:legend>
      <c:legendPos val="l"/>
      <c:layout>
        <c:manualLayout>
          <c:xMode val="edge"/>
          <c:yMode val="edge"/>
          <c:x val="0.75496789824348876"/>
          <c:y val="0.45990266466463114"/>
          <c:w val="0.15518291944276197"/>
          <c:h val="0.22280556983900385"/>
        </c:manualLayout>
      </c:layout>
      <c:overlay val="1"/>
      <c:spPr>
        <a:solidFill>
          <a:schemeClr val="bg1"/>
        </a:solidFill>
      </c:spPr>
    </c:legend>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image" Target="../media/image6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6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image" Target="../media/image6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6.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pitchFamily="34" charset="0"/>
              </a:defRPr>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pitchFamily="34" charset="0"/>
              </a:defRPr>
            </a:lvl1pPr>
          </a:lstStyle>
          <a:p>
            <a:pPr>
              <a:defRPr/>
            </a:pPr>
            <a:endParaRPr lang="en-US"/>
          </a:p>
        </p:txBody>
      </p:sp>
      <p:sp>
        <p:nvSpPr>
          <p:cNvPr id="141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pitchFamily="34" charset="0"/>
              </a:defRPr>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pitchFamily="34" charset="0"/>
              </a:defRPr>
            </a:lvl1pPr>
          </a:lstStyle>
          <a:p>
            <a:pPr>
              <a:defRPr/>
            </a:pPr>
            <a:fld id="{29691E80-1F70-4D5E-9E70-3346552B3E55}" type="slidenum">
              <a:rPr lang="en-US"/>
              <a:pPr>
                <a:defRPr/>
              </a:pPr>
              <a:t>‹#›</a:t>
            </a:fld>
            <a:endParaRPr lang="en-US"/>
          </a:p>
        </p:txBody>
      </p:sp>
    </p:spTree>
    <p:extLst>
      <p:ext uri="{BB962C8B-B14F-4D97-AF65-F5344CB8AC3E}">
        <p14:creationId xmlns:p14="http://schemas.microsoft.com/office/powerpoint/2010/main" val="39393021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37B8F2-208D-4A91-B675-D4287F239335}" type="slidenum">
              <a:rPr lang="en-US" altLang="en-US">
                <a:solidFill>
                  <a:prstClr val="black"/>
                </a:solidFill>
              </a:rPr>
              <a:pPr/>
              <a:t>5</a:t>
            </a:fld>
            <a:endParaRPr lang="en-US" altLang="en-US">
              <a:solidFill>
                <a:prstClr val="black"/>
              </a:solidFill>
            </a:endParaRPr>
          </a:p>
        </p:txBody>
      </p:sp>
      <p:sp>
        <p:nvSpPr>
          <p:cNvPr id="2802690" name="Rectangle 2"/>
          <p:cNvSpPr>
            <a:spLocks noRot="1" noChangeArrowheads="1" noTextEdit="1"/>
          </p:cNvSpPr>
          <p:nvPr>
            <p:ph type="sldImg"/>
          </p:nvPr>
        </p:nvSpPr>
        <p:spPr>
          <a:ln/>
        </p:spPr>
      </p:sp>
      <p:sp>
        <p:nvSpPr>
          <p:cNvPr id="2802691" name="Rectangle 3"/>
          <p:cNvSpPr>
            <a:spLocks noGrp="1" noChangeArrowheads="1"/>
          </p:cNvSpPr>
          <p:nvPr>
            <p:ph type="body" idx="1"/>
          </p:nvPr>
        </p:nvSpPr>
        <p:spPr/>
        <p:txBody>
          <a:bodyPr/>
          <a:lstStyle/>
          <a:p>
            <a:r>
              <a:rPr lang="en-US" altLang="en-US"/>
              <a:t>Typically, when atomic models are refined against macromolecular crystallographic data, the model-data agreement statistics (Rcryst and Rfree) are many times higher than the internal self-consistency of the observations (exemplified by Rmerge here).  The diffraction image simulation program MLFSOM includes all known sources of experimental error (including the systematic errors of sample absorption and detector calibration), and when the simulated images are processed with common data reduction packages such as Elves, the data quality statistics (such as Rmerge, I/sigma, and phasing power) obtained are essentially identical to those obtained from real data.  The only exceptions are Rcryst and Rfree, which rapidly refine down to where the calculated and “observed” structure factors agree to within experimental error.  Essentially, this result implies that experimental noise is not the cause of the large disagreements that persist between observed spot intensities and our molecular models.  Indeed, if this were the case, then averaging over many crystals should result in significantly lower Rcryst/Rfree.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728B3F-2A5E-4CEC-9170-A04634840C8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6163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9D6C2AA-3663-42BF-BDA7-36F0BBE3BF8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366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4092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0D3066-AC0A-4D1B-A0CA-E7EEB995070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80659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A12168-BE1C-4838-BDEF-39CF02F991C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316426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E56D13-3270-4518-B5FB-4BC7495E44E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45325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3920D-AD85-43C6-8E39-1B32EC1A29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667459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E40908-B101-4183-8E78-A26B8164CED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47526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D942EB-4BB4-47BB-A347-8281C20B51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211235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E10EEE-14BF-4B15-BA0E-AB81D0F320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185114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2FC4F2-151C-491D-8505-7D157EEF646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538979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E0B49-625E-4777-BE10-0E1CB757C14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5338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1B848F-EBCB-43BC-A04F-F210387FD8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0912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1D912E-57AA-4537-B561-00F759FA808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09507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2BB03-3830-4928-AF47-9D38DDC4B84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149943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F62172-BB84-4520-8BDF-5BB7BA07DA3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00389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1227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16800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22825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7073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69004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601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729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0F5A26-E009-4AEF-9B04-2B770AC735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3231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303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2853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48408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7A2894-A709-4C9D-BDF5-EB9BC6ADC6B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154EE-FA8E-4C12-B9D6-E6CF5AC7CB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2631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cs typeface="Arial" panose="020B0604020202020204" pitchFamily="34" charset="0"/>
              </a:defRPr>
            </a:lvl1pPr>
          </a:lstStyle>
          <a:p>
            <a:pPr lvl="0"/>
            <a:endParaRPr lang="en-US" noProof="0" dirty="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atin typeface="Arial" panose="020B0604020202020204" pitchFamily="34" charset="0"/>
              </a:defRPr>
            </a:lvl1pPr>
          </a:lstStyle>
          <a:p>
            <a:pPr>
              <a:defRPr/>
            </a:pPr>
            <a:endParaRPr lang="en-US" altLang="en-US" dirty="0">
              <a:solidFill>
                <a:prstClr val="black">
                  <a:tint val="75000"/>
                </a:prstClr>
              </a:solidFill>
            </a:endParaRPr>
          </a:p>
        </p:txBody>
      </p:sp>
      <p:sp>
        <p:nvSpPr>
          <p:cNvPr id="5" name="Rectangle 5"/>
          <p:cNvSpPr>
            <a:spLocks noGrp="1" noChangeArrowheads="1"/>
          </p:cNvSpPr>
          <p:nvPr>
            <p:ph type="ftr" sz="quarter" idx="11"/>
          </p:nvPr>
        </p:nvSpPr>
        <p:spPr>
          <a:ln/>
        </p:spPr>
        <p:txBody>
          <a:bodyPr/>
          <a:lstStyle>
            <a:lvl1pPr>
              <a:defRPr>
                <a:latin typeface="Arial" panose="020B0604020202020204" pitchFamily="34" charset="0"/>
                <a:cs typeface="Arial" panose="020B0604020202020204" pitchFamily="34" charset="0"/>
              </a:defRPr>
            </a:lvl1pPr>
          </a:lstStyle>
          <a:p>
            <a:pPr>
              <a:defRPr/>
            </a:pPr>
            <a:endParaRPr lang="en-US" altLang="en-US" dirty="0">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atin typeface="Arial" panose="020B0604020202020204" pitchFamily="34" charset="0"/>
                <a:cs typeface="Arial" panose="020B0604020202020204" pitchFamily="34" charset="0"/>
              </a:defRPr>
            </a:lvl1pPr>
          </a:lstStyle>
          <a:p>
            <a:pPr>
              <a:defRPr/>
            </a:pPr>
            <a:fld id="{9AC89ACC-B1E1-41A7-B70D-156133AD1DC8}" type="slidenum">
              <a:rPr lang="en-US" altLang="en-US" smtClean="0">
                <a:solidFill>
                  <a:prstClr val="black">
                    <a:tint val="75000"/>
                  </a:prstClr>
                </a:solidFill>
              </a:rPr>
              <a:pPr>
                <a:def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26177326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6858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anose="020B0604020202020204" pitchFamily="34" charset="0"/>
              </a:defRPr>
            </a:lvl1pPr>
          </a:lstStyle>
          <a:p>
            <a:endParaRPr lang="en-US" altLang="en-US" dirty="0">
              <a:solidFill>
                <a:prstClr val="black">
                  <a:tint val="75000"/>
                </a:prst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atin typeface="Arial" panose="020B0604020202020204" pitchFamily="34" charset="0"/>
                <a:cs typeface="Arial" panose="020B0604020202020204" pitchFamily="34" charset="0"/>
              </a:defRPr>
            </a:lvl1pPr>
          </a:lstStyle>
          <a:p>
            <a:endParaRPr lang="en-US" altLang="en-US" dirty="0">
              <a:solidFill>
                <a:prstClr val="black">
                  <a:tint val="75000"/>
                </a:prstClr>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atin typeface="Arial" panose="020B0604020202020204" pitchFamily="34" charset="0"/>
                <a:cs typeface="Arial" panose="020B0604020202020204" pitchFamily="34" charset="0"/>
              </a:defRPr>
            </a:lvl1pPr>
          </a:lstStyle>
          <a:p>
            <a:fld id="{CF395325-2B3F-4866-B822-19692353B60E}" type="slidenum">
              <a:rPr lang="en-US" altLang="en-US" smtClean="0">
                <a:solidFill>
                  <a:prstClr val="black">
                    <a:tint val="75000"/>
                  </a:prstClr>
                </a:solidFill>
              </a:rPr>
              <a:pPr/>
              <a:t>‹#›</a:t>
            </a:fld>
            <a:endParaRPr lang="en-US" altLang="en-US" dirty="0">
              <a:solidFill>
                <a:prstClr val="black">
                  <a:tint val="75000"/>
                </a:prstClr>
              </a:solidFill>
            </a:endParaRPr>
          </a:p>
        </p:txBody>
      </p:sp>
    </p:spTree>
    <p:extLst>
      <p:ext uri="{BB962C8B-B14F-4D97-AF65-F5344CB8AC3E}">
        <p14:creationId xmlns:p14="http://schemas.microsoft.com/office/powerpoint/2010/main" val="15010494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prstClr val="black">
                  <a:tint val="75000"/>
                </a:prstClr>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2845B660-87E4-44C2-9DA0-8749D0D9A5CC}" type="slidenum">
              <a:rPr lang="en-US" altLang="en-US">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105574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3727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9732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7280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BD4A8BA-F916-410E-8B17-4FAE96AD2ED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62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3292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41619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0377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22347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01837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81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4166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1606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7037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0845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A4CE25BF-22F6-48B7-B391-0A984E013F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1925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7815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229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8175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883963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76990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6916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85954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2362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79407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6613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C9C4DF-6C90-4A72-9862-0FC45E4D44FD}" type="slidenum">
              <a:rPr lang="en-US"/>
              <a:pPr>
                <a:defRPr/>
              </a:pPr>
              <a:t>‹#›</a:t>
            </a:fld>
            <a:endParaRPr lang="en-US"/>
          </a:p>
        </p:txBody>
      </p:sp>
    </p:spTree>
    <p:extLst>
      <p:ext uri="{BB962C8B-B14F-4D97-AF65-F5344CB8AC3E}">
        <p14:creationId xmlns:p14="http://schemas.microsoft.com/office/powerpoint/2010/main" val="5003117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3979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2/15/2017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340253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2/15/2017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2796981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2/15/2017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9799929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2/15/2017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2772221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2/15/2017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187110527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2/15/2017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2784221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2/15/2017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9132557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2/15/2017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4566425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2/15/2017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39593271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17881E-BF0B-426B-B339-62562C7A5AC8}" type="slidenum">
              <a:rPr lang="en-US"/>
              <a:pPr>
                <a:defRPr/>
              </a:pPr>
              <a:t>‹#›</a:t>
            </a:fld>
            <a:endParaRPr lang="en-US"/>
          </a:p>
        </p:txBody>
      </p:sp>
    </p:spTree>
    <p:extLst>
      <p:ext uri="{BB962C8B-B14F-4D97-AF65-F5344CB8AC3E}">
        <p14:creationId xmlns:p14="http://schemas.microsoft.com/office/powerpoint/2010/main" val="10017490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2/15/2017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9229907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2/15/2017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17984566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8675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1334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4938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6337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240804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9057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0115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21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009F5-A1D4-49D8-AA2E-509E8E1A3B9E}" type="slidenum">
              <a:rPr lang="en-US"/>
              <a:pPr>
                <a:defRPr/>
              </a:pPr>
              <a:t>‹#›</a:t>
            </a:fld>
            <a:endParaRPr lang="en-US"/>
          </a:p>
        </p:txBody>
      </p:sp>
    </p:spTree>
    <p:extLst>
      <p:ext uri="{BB962C8B-B14F-4D97-AF65-F5344CB8AC3E}">
        <p14:creationId xmlns:p14="http://schemas.microsoft.com/office/powerpoint/2010/main" val="38013449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8565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5760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5325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72784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87F1C8E-5A18-4AD1-BC0C-A7AAC0588F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580372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40B4861-86FD-4799-900E-71EF3014DCE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3461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559476-994F-4474-9CBF-DF53F3495F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54815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804655-1C67-47DA-AB10-B71A385DB8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990830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D051C50-5CCD-41A1-8F2E-771C1A8948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78831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9EF87D5-B6AA-4DC7-9304-B8D32DBACA2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3054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CB2EB4-9D58-4B87-A6FE-996A4927F7A1}" type="slidenum">
              <a:rPr lang="en-US"/>
              <a:pPr>
                <a:defRPr/>
              </a:pPr>
              <a:t>‹#›</a:t>
            </a:fld>
            <a:endParaRPr lang="en-US"/>
          </a:p>
        </p:txBody>
      </p:sp>
    </p:spTree>
    <p:extLst>
      <p:ext uri="{BB962C8B-B14F-4D97-AF65-F5344CB8AC3E}">
        <p14:creationId xmlns:p14="http://schemas.microsoft.com/office/powerpoint/2010/main" val="15175537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B0FF23C-1AA8-4A03-BFD6-F8CB54A30C9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7527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7839EF8-3C0C-4239-9362-AF3E805E00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3902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83F6E0D-BFCC-4A3C-9E6E-B1A2015BA9A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8593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27801B-8E3D-4D0D-BD73-C7A6641EC9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68270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859710-048E-42E8-84CF-519AEC2C09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4778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82AF1C29-60F3-461E-B554-4681F2198D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59290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E1FD2A7-C71D-464C-8BF6-AB44EE86E83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3649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C01FDB9-261C-411F-ADD7-095D122C172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23625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DEFD4E-1DAF-44D3-983E-2576EF8518C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597172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6A506D7-D186-4B96-8BAF-590E56771D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379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C6D0BD-E322-44F4-9BF6-E5650854228B}" type="slidenum">
              <a:rPr lang="en-US"/>
              <a:pPr>
                <a:defRPr/>
              </a:pPr>
              <a:t>‹#›</a:t>
            </a:fld>
            <a:endParaRPr lang="en-US"/>
          </a:p>
        </p:txBody>
      </p:sp>
    </p:spTree>
    <p:extLst>
      <p:ext uri="{BB962C8B-B14F-4D97-AF65-F5344CB8AC3E}">
        <p14:creationId xmlns:p14="http://schemas.microsoft.com/office/powerpoint/2010/main" val="35471567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31FC0D6-1818-4DD1-81CA-D6FAF9F191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25272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D122FBB-A00E-4AFE-ADA0-C3102754B7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0698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4F5E146-1638-4CEB-AACF-DE7AA87C97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5314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652BA7D-8BEF-4D76-B93B-2CE956DB4DF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53208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01C4FD-9AAB-48AA-8B37-7BEE6A1A8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16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705D3FA-ADAF-4492-8607-0CCFA1BE2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13753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F2A0BF-FF3F-4DF7-A2AC-E927D3CC57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88831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537BF7-E8BD-49BB-B4FC-020E2D9F155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40772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6C89D627-3CF3-478B-BD3B-B06855F8D8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537987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447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8277ED7-9549-4DD5-9A0A-629A753860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0896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5B80C1B-745B-47EA-8A4C-613650D367C6}" type="slidenum">
              <a:rPr lang="en-US"/>
              <a:pPr>
                <a:defRPr/>
              </a:pPr>
              <a:t>‹#›</a:t>
            </a:fld>
            <a:endParaRPr lang="en-US"/>
          </a:p>
        </p:txBody>
      </p:sp>
    </p:spTree>
    <p:extLst>
      <p:ext uri="{BB962C8B-B14F-4D97-AF65-F5344CB8AC3E}">
        <p14:creationId xmlns:p14="http://schemas.microsoft.com/office/powerpoint/2010/main" val="7343027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6275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05383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53843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0293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6443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099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3527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100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5784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969426-3E7D-4F12-B5D0-EE6198BDBD3F}"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47DCF0-F3AD-4EC9-82B4-E52CC58ED3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679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30C918-D432-488B-B63D-D9D72B7F532A}" type="slidenum">
              <a:rPr lang="en-US"/>
              <a:pPr>
                <a:defRPr/>
              </a:pPr>
              <a:t>‹#›</a:t>
            </a:fld>
            <a:endParaRPr lang="en-US"/>
          </a:p>
        </p:txBody>
      </p:sp>
    </p:spTree>
    <p:extLst>
      <p:ext uri="{BB962C8B-B14F-4D97-AF65-F5344CB8AC3E}">
        <p14:creationId xmlns:p14="http://schemas.microsoft.com/office/powerpoint/2010/main" val="4527847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FCEAFB4-4DA4-4DC4-A559-AD653CB757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38791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0CBD0F9-E6C3-4FC8-BEF1-D2CBC7684D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18919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DB893D-B063-49A8-839D-20C94B3078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13558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86DC1F-CA9F-42E0-8E31-A4C5895F4A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034245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CC2EC2-0EC8-4E43-85A9-DBDA17E2F48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9851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371D1E-B3F6-45C5-AF1F-BF71C120A3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92104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6DACDF3-EF0A-4FB7-8692-F9C1053350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98446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2DDE33B-1D77-4F88-B1D7-97903FC407F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85057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74E0F7-A510-434D-B9CF-3F46A81F12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7646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A8869B6-B80E-4F99-ADE6-DA8CBF3A1E7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19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AA6AD1-60DD-4B13-895C-F5850DCDA0D2}" type="slidenum">
              <a:rPr lang="en-US"/>
              <a:pPr>
                <a:defRPr/>
              </a:pPr>
              <a:t>‹#›</a:t>
            </a:fld>
            <a:endParaRPr lang="en-US"/>
          </a:p>
        </p:txBody>
      </p:sp>
    </p:spTree>
    <p:extLst>
      <p:ext uri="{BB962C8B-B14F-4D97-AF65-F5344CB8AC3E}">
        <p14:creationId xmlns:p14="http://schemas.microsoft.com/office/powerpoint/2010/main" val="17861746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FC6477-20A0-4A34-8C35-E60D55045E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58392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1FC11C-49D9-4972-B376-456525935B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84447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CD728B3F-2A5E-4CEC-9170-A04634840C83}"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781242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E8277ED7-9549-4DD5-9A0A-629A753860F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9076162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1E17BA7E-529B-411E-BD30-7933DCF4611B}"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684352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panose="020B0604020202020204" pitchFamily="34" charset="0"/>
              </a:defRPr>
            </a:lvl1pPr>
            <a:lvl2pPr>
              <a:defRPr sz="2400">
                <a:latin typeface="Arial" panose="020B0604020202020204" pitchFamily="34" charset="0"/>
              </a:defRPr>
            </a:lvl2pPr>
            <a:lvl3pPr>
              <a:defRPr sz="2000">
                <a:latin typeface="Arial" panose="020B0604020202020204" pitchFamily="34" charset="0"/>
              </a:defRPr>
            </a:lvl3pPr>
            <a:lvl4pPr>
              <a:defRPr sz="1800">
                <a:latin typeface="Arial" panose="020B0604020202020204" pitchFamily="34" charset="0"/>
              </a:defRPr>
            </a:lvl4pPr>
            <a:lvl5pPr>
              <a:defRPr sz="1800">
                <a:latin typeface="Arial" panose="020B0604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9FAABFDA-C3A3-4645-9DAD-B0EEF50FF92D}"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347519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anose="020B0604020202020204" pitchFamily="34" charset="0"/>
              </a:defRPr>
            </a:lvl1pPr>
            <a:lvl2pPr>
              <a:defRPr sz="2000">
                <a:latin typeface="Arial" panose="020B0604020202020204" pitchFamily="34" charset="0"/>
              </a:defRPr>
            </a:lvl2pPr>
            <a:lvl3pPr>
              <a:defRPr sz="1800">
                <a:latin typeface="Arial" panose="020B0604020202020204" pitchFamily="34" charset="0"/>
              </a:defRPr>
            </a:lvl3pPr>
            <a:lvl4pPr>
              <a:defRPr sz="1600">
                <a:latin typeface="Arial" panose="020B0604020202020204" pitchFamily="34" charset="0"/>
              </a:defRPr>
            </a:lvl4pPr>
            <a:lvl5pPr>
              <a:defRPr sz="1600">
                <a:latin typeface="Arial" panose="020B0604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8" name="Footer Placeholder 7"/>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9" name="Slide Number Placeholder 8"/>
          <p:cNvSpPr>
            <a:spLocks noGrp="1"/>
          </p:cNvSpPr>
          <p:nvPr>
            <p:ph type="sldNum" sz="quarter" idx="12"/>
          </p:nvPr>
        </p:nvSpPr>
        <p:spPr/>
        <p:txBody>
          <a:bodyPr/>
          <a:lstStyle>
            <a:lvl1pPr>
              <a:defRPr>
                <a:latin typeface="Arial" panose="020B0604020202020204" pitchFamily="34" charset="0"/>
              </a:defRPr>
            </a:lvl1pPr>
          </a:lstStyle>
          <a:p>
            <a:fld id="{755B7099-D08F-4C12-B1D1-B0254418F29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29393450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Footer Placeholder 3"/>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defRPr>
            </a:lvl1pPr>
          </a:lstStyle>
          <a:p>
            <a:fld id="{7C031B59-A4DA-4715-945A-6C2B434321D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10405443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39F907F4-4EFB-4019-9808-0BAFC8F7D14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831988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Arial" panose="020B0604020202020204" pitchFamily="34" charset="0"/>
              </a:defRPr>
            </a:lvl1pPr>
            <a:lvl2pPr>
              <a:defRPr sz="2800">
                <a:latin typeface="Arial" panose="020B0604020202020204" pitchFamily="34" charset="0"/>
              </a:defRPr>
            </a:lvl2pPr>
            <a:lvl3pPr>
              <a:defRPr sz="2400">
                <a:latin typeface="Arial" panose="020B0604020202020204" pitchFamily="34" charset="0"/>
              </a:defRPr>
            </a:lvl3pPr>
            <a:lvl4pPr>
              <a:defRPr sz="2000">
                <a:latin typeface="Arial" panose="020B0604020202020204" pitchFamily="34" charset="0"/>
              </a:defRPr>
            </a:lvl4pPr>
            <a:lvl5pPr>
              <a:defRPr sz="2000">
                <a:latin typeface="Arial" panose="020B0604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57445732-0EFC-4E57-84EB-8F009C085099}"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59377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7ACD13-7744-471C-A25F-30AEC6733D43}" type="slidenum">
              <a:rPr lang="en-US"/>
              <a:pPr>
                <a:defRPr/>
              </a:pPr>
              <a:t>‹#›</a:t>
            </a:fld>
            <a:endParaRPr lang="en-US"/>
          </a:p>
        </p:txBody>
      </p:sp>
    </p:spTree>
    <p:extLst>
      <p:ext uri="{BB962C8B-B14F-4D97-AF65-F5344CB8AC3E}">
        <p14:creationId xmlns:p14="http://schemas.microsoft.com/office/powerpoint/2010/main" val="2203591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anose="020B0604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p:txBody>
          <a:bodyPr/>
          <a:lstStyle>
            <a:lvl1pPr>
              <a:defRPr>
                <a:latin typeface="Arial" panose="020B0604020202020204" pitchFamily="34" charset="0"/>
              </a:defRPr>
            </a:lvl1pPr>
          </a:lstStyle>
          <a:p>
            <a:fld id="{7DED9F14-D48A-4C06-AC96-F17040FB151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602971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D9D6C2AA-3663-42BF-BDA7-36F0BBE3BF86}"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97767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latin typeface="Arial" panose="020B0604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211B848F-EBCB-43BC-A04F-F210387FD838}"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778870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E10F5A26-E009-4AEF-9B04-2B770AC7356F}"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543973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Chart Placeholder 2"/>
          <p:cNvSpPr>
            <a:spLocks noGrp="1"/>
          </p:cNvSpPr>
          <p:nvPr>
            <p:ph type="chart" idx="1"/>
          </p:nvPr>
        </p:nvSpPr>
        <p:spPr>
          <a:xfrm>
            <a:off x="457200" y="1600200"/>
            <a:ext cx="8229600" cy="4525963"/>
          </a:xfrm>
        </p:spPr>
        <p:txBody>
          <a:bodyPr/>
          <a:lstStyle>
            <a:lvl1pPr>
              <a:defRPr>
                <a:latin typeface="Arial" panose="020B0604020202020204" pitchFamily="34" charset="0"/>
              </a:defRPr>
            </a:lvl1pPr>
          </a:lstStyle>
          <a:p>
            <a:endParaRPr lang="en-US" dirty="0"/>
          </a:p>
        </p:txBody>
      </p:sp>
      <p:sp>
        <p:nvSpPr>
          <p:cNvPr id="4" name="Date Placeholder 3"/>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7BD4A8BA-F916-410E-8B17-4FAE96AD2EDA}"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342592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245225"/>
            <a:ext cx="2133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atin typeface="Arial" panose="020B0604020202020204" pitchFamily="34" charset="0"/>
              </a:defRPr>
            </a:lvl1pPr>
          </a:lstStyle>
          <a:p>
            <a:endParaRPr lang="en-US" altLang="en-US" dirty="0">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atin typeface="Arial" panose="020B0604020202020204" pitchFamily="34" charset="0"/>
              </a:defRPr>
            </a:lvl1pPr>
          </a:lstStyle>
          <a:p>
            <a:fld id="{A4CE25BF-22F6-48B7-B391-0A984E013F3C}"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723471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732730-DA92-462A-8A5C-1E6B09BE78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8881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51717A-995E-4022-8565-0297D5B06B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12570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992078-B0C5-4597-BC6F-A8EFAB27D1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60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8DE802-424E-429C-8778-EB9CBDA005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7576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068CB-7CF3-4B82-A840-44C6521AD879}" type="slidenum">
              <a:rPr lang="en-US"/>
              <a:pPr>
                <a:defRPr/>
              </a:pPr>
              <a:t>‹#›</a:t>
            </a:fld>
            <a:endParaRPr lang="en-US"/>
          </a:p>
        </p:txBody>
      </p:sp>
    </p:spTree>
    <p:extLst>
      <p:ext uri="{BB962C8B-B14F-4D97-AF65-F5344CB8AC3E}">
        <p14:creationId xmlns:p14="http://schemas.microsoft.com/office/powerpoint/2010/main" val="3979309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87DF045-072F-49F9-9164-AD6785F8CD8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37199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3BEBB2B-07FF-4390-BB17-79FDB26CC35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35128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F77347B-FB35-4FC9-99AF-CE978D7D3D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85747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E2CAD56-639C-4927-879E-E5D0650A2A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63251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0410D8-945E-4346-83D9-6B1225E538B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059968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8FE541-CE77-47CB-898E-A5F36D0437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1363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BEF58A-C7C0-4D3D-9A47-96C645EFB2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172216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2BE5CDA-6CA5-4DBB-857E-2C58CA1FAC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07426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A5128462-1F85-457C-BC85-9D2C3937EA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579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81739-2B20-4387-8F4C-2C00A7430B50}" type="slidenum">
              <a:rPr lang="en-US"/>
              <a:pPr>
                <a:defRPr/>
              </a:pPr>
              <a:t>‹#›</a:t>
            </a:fld>
            <a:endParaRPr lang="en-US"/>
          </a:p>
        </p:txBody>
      </p:sp>
    </p:spTree>
    <p:extLst>
      <p:ext uri="{BB962C8B-B14F-4D97-AF65-F5344CB8AC3E}">
        <p14:creationId xmlns:p14="http://schemas.microsoft.com/office/powerpoint/2010/main" val="3663680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AA54D-A463-4394-9A36-922731D0685A}" type="slidenum">
              <a:rPr lang="en-US"/>
              <a:pPr>
                <a:defRPr/>
              </a:pPr>
              <a:t>‹#›</a:t>
            </a:fld>
            <a:endParaRPr lang="en-US"/>
          </a:p>
        </p:txBody>
      </p:sp>
    </p:spTree>
    <p:extLst>
      <p:ext uri="{BB962C8B-B14F-4D97-AF65-F5344CB8AC3E}">
        <p14:creationId xmlns:p14="http://schemas.microsoft.com/office/powerpoint/2010/main" val="279554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279BD6-2009-460E-9BAA-C9CEEBEAB068}" type="slidenum">
              <a:rPr lang="en-US"/>
              <a:pPr>
                <a:defRPr/>
              </a:pPr>
              <a:t>‹#›</a:t>
            </a:fld>
            <a:endParaRPr lang="en-US"/>
          </a:p>
        </p:txBody>
      </p:sp>
    </p:spTree>
    <p:extLst>
      <p:ext uri="{BB962C8B-B14F-4D97-AF65-F5344CB8AC3E}">
        <p14:creationId xmlns:p14="http://schemas.microsoft.com/office/powerpoint/2010/main" val="24861598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3BBD3A-DB18-4A61-91E1-4330AC1DD1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4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3B6D26-78BD-4AD8-ACB3-38446AEE6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415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17BA7E-529B-411E-BD30-7933DCF461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27464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2EF95A-89D3-4D7E-9E5F-8B67BB0597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001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7D00C5-565A-4CDD-967E-B493ED8CC1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2996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E0263C-309C-4341-AA34-349F4F7366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80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061260-2F71-4ACF-B14D-DAC0245097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149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AC3B1A-08C8-450E-9F3F-34707A8DE4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339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8A3EDA-2F82-4A46-803E-9C4FC1EA65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1231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A29B1F-1848-49DD-A912-F35EAF6694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192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4A773-1E52-4839-93BB-95A45E0D6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809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7A7F0-004E-4454-9803-DA7F6C3A7F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3563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2312E68-D742-47B1-AB99-F7CDBF5E4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75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FAABFDA-C3A3-4645-9DAD-B0EEF50FF9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508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DF4307-484E-44AC-886F-58CB37DDD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663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D2A8A4-4852-4CD5-8283-83B1CF7FC8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1660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8995E-C354-48EB-9D31-20E6298B6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565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7AFE3-BBF6-41DE-B4EC-E8EB4F020A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8210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926C83-9480-4B50-98E6-80C0C76FC7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604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F10C515-22D4-4C64-9E9D-FAF0A62B6E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6754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87E5317-3242-40BE-8382-AE0CEF8FE2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4268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5D0F59-95C9-4E33-9A5A-246E3042B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1936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E25A7A-1E43-44AE-8F18-490C4020E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8878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31106-D5FC-4544-9925-34DAA865E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3342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55B7099-D08F-4C12-B1D1-B0254418F2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6925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B9AA84-5497-4F83-9385-8D211ED0D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434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B2402-B209-40DC-898A-BEE554BC16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87628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B2573-538F-4476-B91C-4BC22FC25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534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5A54F-BCC0-4B40-A06A-012531F33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122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B0FD38-AD3B-4D61-8E26-A705473227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56471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048EF2-2648-4FD6-89BB-A61E6969DA6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1277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A5F7BE-9662-4757-BA3F-C3EF3AE6D6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08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9EFF66-E7A4-4DBB-8EAC-F663D8E65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85674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0AC1A1-5263-4027-B3C0-59668A10A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5103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4F2671-76D7-4C00-BE11-BEF329A176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267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C031B59-A4DA-4715-945A-6C2B434321D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8438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2FD97C-D2BA-4A10-9FA1-F0225F8B07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41807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1ECA5C-0D7A-4A94-8B69-9F083CE05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9908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4D2D6E-252D-44F8-A8E3-798418F3A1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1309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A9F4A7-63D9-4427-8712-FE4B79987E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712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D2A0439-750B-4094-8998-A5F572D3B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2614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635AC8-7D01-48B4-9ACE-457A56F2ED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5154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248400"/>
            <a:ext cx="1905000" cy="457200"/>
          </a:xfrm>
        </p:spPr>
        <p:txBody>
          <a:bodyPr/>
          <a:lstStyle>
            <a:lvl1pPr>
              <a:defRPr>
                <a:solidFill>
                  <a:srgbClr val="000000"/>
                </a:solidFill>
                <a:latin typeface="Arial" charset="0"/>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solidFill>
                  <a:srgbClr val="000000"/>
                </a:solidFill>
                <a:latin typeface="Arial" charset="0"/>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solidFill>
                  <a:srgbClr val="000000"/>
                </a:solidFill>
                <a:latin typeface="Arial" charset="0"/>
              </a:defRPr>
            </a:lvl1pPr>
          </a:lstStyle>
          <a:p>
            <a:pPr>
              <a:defRPr/>
            </a:pPr>
            <a:fld id="{85DCCA37-29D7-4C3E-B607-8105DB685ACC}" type="slidenum">
              <a:rPr lang="en-US"/>
              <a:pPr>
                <a:defRPr/>
              </a:pPr>
              <a:t>‹#›</a:t>
            </a:fld>
            <a:endParaRPr lang="en-US"/>
          </a:p>
        </p:txBody>
      </p:sp>
    </p:spTree>
    <p:extLst>
      <p:ext uri="{BB962C8B-B14F-4D97-AF65-F5344CB8AC3E}">
        <p14:creationId xmlns:p14="http://schemas.microsoft.com/office/powerpoint/2010/main" val="3427947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DBD5D3-A91B-4242-9C33-559AD9B75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439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D238AC-998B-4721-85F1-4A19C5B0B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7706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69F3C9-9DB0-4F34-9021-1004067533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7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9F907F4-4EFB-4019-9808-0BAFC8F7D14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18757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C42F2-CE64-4626-9438-8C88C365B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870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AA7272-8CBC-4D5B-AF2C-214FAE8128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6111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BA8F2F-02C3-4FB8-ACF3-02DC7034A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9955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1B47B1-F605-4736-A38F-B36465135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71177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2B2610-17F2-4A16-A1BF-B667D221E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9238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F6294-5677-4EE7-8260-12D1662EAB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2129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EB4D0F-47E2-4B63-957B-D8AD748D2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28211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A2475B-8DDC-4561-AB95-0E817EA5FC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9056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6CB9B3-8A7F-4E11-A5AC-FA50E3674F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308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4987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445732-0EFC-4E57-84EB-8F009C0850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060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3423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85198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solidFill>
                  <a:prstClr val="black">
                    <a:tint val="75000"/>
                  </a:prstClr>
                </a:solidFill>
              </a:rPr>
              <a:pPr>
                <a:defRPr/>
              </a:pPr>
              <a:t>2/15/2017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0994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solidFill>
                  <a:prstClr val="black">
                    <a:tint val="75000"/>
                  </a:prstClr>
                </a:solidFill>
              </a:rPr>
              <a:pPr>
                <a:defRPr/>
              </a:pPr>
              <a:t>2/15/2017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7374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solidFill>
                  <a:prstClr val="black">
                    <a:tint val="75000"/>
                  </a:prstClr>
                </a:solidFill>
              </a:rPr>
              <a:pPr>
                <a:defRPr/>
              </a:pPr>
              <a:t>2/15/2017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8266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solidFill>
                  <a:prstClr val="black">
                    <a:tint val="75000"/>
                  </a:prstClr>
                </a:solidFill>
              </a:rPr>
              <a:pPr>
                <a:defRPr/>
              </a:pPr>
              <a:t>2/15/2017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27087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solidFill>
                  <a:prstClr val="black">
                    <a:tint val="75000"/>
                  </a:prstClr>
                </a:solidFill>
              </a:rPr>
              <a:pPr>
                <a:defRPr/>
              </a:pPr>
              <a:t>2/15/2017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07866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solidFill>
                  <a:prstClr val="black">
                    <a:tint val="75000"/>
                  </a:prstClr>
                </a:solidFill>
              </a:rPr>
              <a:pPr>
                <a:defRPr/>
              </a:pPr>
              <a:t>2/15/2017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9280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8850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408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ED9F14-D48A-4C06-AC96-F17040FB15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27535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5681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4052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4400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5584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8948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671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589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05454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603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5ACAFE-18D6-4EC4-B245-B3DF9E38C08E}" type="datetimeFigureOut">
              <a:rPr lang="en-US" smtClean="0">
                <a:solidFill>
                  <a:prstClr val="black">
                    <a:tint val="75000"/>
                  </a:prstClr>
                </a:solidFill>
              </a:rPr>
              <a:pPr/>
              <a:t>2/15/2017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8E147C-6285-487E-B58A-0BD9EFAAED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452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theme" Target="../theme/theme10.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1.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2.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4.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16.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17.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18.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theme" Target="../theme/theme19.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6.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DB8CB44-EA5B-46DA-A15B-9729A54D5F31}" type="slidenum">
              <a:rPr lang="en-US" altLang="en-US">
                <a:solidFill>
                  <a:srgbClr val="000000"/>
                </a:solidFill>
                <a:latin typeface="Arial" pitchFamily="34" charset="0"/>
              </a:rPr>
              <a:pPr/>
              <a:t>‹#›</a:t>
            </a:fld>
            <a:endParaRPr lang="en-US" altLang="en-US">
              <a:solidFill>
                <a:srgbClr val="000000"/>
              </a:solidFill>
              <a:latin typeface="Arial" pitchFamily="34" charset="0"/>
            </a:endParaRPr>
          </a:p>
        </p:txBody>
      </p:sp>
    </p:spTree>
    <p:extLst>
      <p:ext uri="{BB962C8B-B14F-4D97-AF65-F5344CB8AC3E}">
        <p14:creationId xmlns:p14="http://schemas.microsoft.com/office/powerpoint/2010/main" val="1396094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DA7A2894-A709-4C9D-BDF5-EB9BC6ADC6BF}" type="datetimeFigureOut">
              <a:rPr lang="en-US" smtClean="0">
                <a:solidFill>
                  <a:prstClr val="black">
                    <a:tint val="75000"/>
                  </a:prstClr>
                </a:solidFill>
              </a:rPr>
              <a:pPr fontAlgn="auto">
                <a:spcBef>
                  <a:spcPts val="0"/>
                </a:spcBef>
                <a:spcAft>
                  <a:spcPts val="0"/>
                </a:spcAft>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414154EE-FA8E-4C12-B9D6-E6CF5AC7CB99}"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1304602725"/>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34969426-3E7D-4F12-B5D0-EE6198BDBD3F}" type="datetimeFigureOut">
              <a:rPr lang="en-US" smtClean="0">
                <a:solidFill>
                  <a:prstClr val="black">
                    <a:tint val="75000"/>
                  </a:prstClr>
                </a:solidFill>
              </a:rPr>
              <a:pPr fontAlgn="auto">
                <a:spcBef>
                  <a:spcPts val="0"/>
                </a:spcBef>
                <a:spcAft>
                  <a:spcPts val="0"/>
                </a:spcAft>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EE47DCF0-F3AD-4EC9-82B4-E52CC58ED33A}"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3803684931"/>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34969426-3E7D-4F12-B5D0-EE6198BDBD3F}" type="datetimeFigureOut">
              <a:rPr lang="en-US" smtClean="0">
                <a:solidFill>
                  <a:prstClr val="black">
                    <a:tint val="75000"/>
                  </a:prstClr>
                </a:solidFill>
              </a:rPr>
              <a:pPr fontAlgn="auto">
                <a:spcBef>
                  <a:spcPts val="0"/>
                </a:spcBef>
                <a:spcAft>
                  <a:spcPts val="0"/>
                </a:spcAft>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EE47DCF0-F3AD-4EC9-82B4-E52CC58ED33A}"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89376607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Arial" panose="020B0604020202020204" pitchFamily="34" charset="0"/>
              </a:defRPr>
            </a:lvl1pPr>
          </a:lstStyle>
          <a:p>
            <a:pPr>
              <a:defRPr/>
            </a:pPr>
            <a:fld id="{C32957F2-AB98-4829-A430-0108953E119B}" type="datetimeFigureOut">
              <a:rPr lang="en-US"/>
              <a:pPr>
                <a:defRPr/>
              </a:pPr>
              <a:t>2/15/2017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Arial" panose="020B0604020202020204" pitchFamily="34" charset="0"/>
              </a:defRPr>
            </a:lvl1pPr>
          </a:lstStyle>
          <a:p>
            <a:pPr>
              <a:defRPr/>
            </a:pPr>
            <a:fld id="{EF48AF58-0357-43B9-82D7-A3F4898FCA83}" type="slidenum">
              <a:rPr lang="en-US"/>
              <a:pPr>
                <a:defRPr/>
              </a:pPr>
              <a:t>‹#›</a:t>
            </a:fld>
            <a:endParaRPr lang="en-US" dirty="0"/>
          </a:p>
        </p:txBody>
      </p:sp>
    </p:spTree>
    <p:extLst>
      <p:ext uri="{BB962C8B-B14F-4D97-AF65-F5344CB8AC3E}">
        <p14:creationId xmlns:p14="http://schemas.microsoft.com/office/powerpoint/2010/main" val="3774948989"/>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fontAlgn="base">
        <a:spcBef>
          <a:spcPct val="0"/>
        </a:spcBef>
        <a:spcAft>
          <a:spcPct val="0"/>
        </a:spcAft>
        <a:defRPr sz="4400" kern="1200">
          <a:solidFill>
            <a:schemeClr val="tx1"/>
          </a:solidFill>
          <a:latin typeface="Arial" panose="020B0604020202020204" pitchFamily="34" charset="0"/>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34969426-3E7D-4F12-B5D0-EE6198BDBD3F}" type="datetimeFigureOut">
              <a:rPr lang="en-US" smtClean="0">
                <a:solidFill>
                  <a:prstClr val="black">
                    <a:tint val="75000"/>
                  </a:prstClr>
                </a:solidFill>
              </a:rPr>
              <a:pPr fontAlgn="auto">
                <a:spcBef>
                  <a:spcPts val="0"/>
                </a:spcBef>
                <a:spcAft>
                  <a:spcPts val="0"/>
                </a:spcAft>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EE47DCF0-F3AD-4EC9-82B4-E52CC58ED33A}"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2161179319"/>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64B56934-6EE0-4268-B1B7-B592EB22D1FB}"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89235340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5229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9F11D18-CEA5-4072-88D3-2C566A932F62}"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388392655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fontAlgn="auto">
              <a:spcBef>
                <a:spcPts val="0"/>
              </a:spcBef>
              <a:spcAft>
                <a:spcPts val="0"/>
              </a:spcAft>
            </a:pPr>
            <a:fld id="{34969426-3E7D-4F12-B5D0-EE6198BDBD3F}" type="datetimeFigureOut">
              <a:rPr lang="en-US" smtClean="0">
                <a:solidFill>
                  <a:prstClr val="black">
                    <a:tint val="75000"/>
                  </a:prstClr>
                </a:solidFill>
              </a:rPr>
              <a:pPr fontAlgn="auto">
                <a:spcBef>
                  <a:spcPts val="0"/>
                </a:spcBef>
                <a:spcAft>
                  <a:spcPts val="0"/>
                </a:spcAft>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fontAlgn="auto">
              <a:spcBef>
                <a:spcPts val="0"/>
              </a:spcBef>
              <a:spcAft>
                <a:spcPts val="0"/>
              </a:spcAft>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fontAlgn="auto">
              <a:spcBef>
                <a:spcPts val="0"/>
              </a:spcBef>
              <a:spcAft>
                <a:spcPts val="0"/>
              </a:spcAft>
            </a:pPr>
            <a:fld id="{EE47DCF0-F3AD-4EC9-82B4-E52CC58ED33A}"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spTree>
    <p:extLst>
      <p:ext uri="{BB962C8B-B14F-4D97-AF65-F5344CB8AC3E}">
        <p14:creationId xmlns:p14="http://schemas.microsoft.com/office/powerpoint/2010/main" val="547102814"/>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31B3AC0-9DCB-405C-BDF7-2CCB46015B56}" type="slidenum">
              <a:rPr lang="en-US" altLang="en-US" smtClean="0">
                <a:solidFill>
                  <a:srgbClr val="000000"/>
                </a:solidFill>
              </a:rPr>
              <a:pPr/>
              <a:t>‹#›</a:t>
            </a:fld>
            <a:endParaRPr lang="en-US" altLang="en-US" smtClean="0">
              <a:solidFill>
                <a:srgbClr val="000000"/>
              </a:solidFill>
            </a:endParaRPr>
          </a:p>
        </p:txBody>
      </p:sp>
    </p:spTree>
    <p:extLst>
      <p:ext uri="{BB962C8B-B14F-4D97-AF65-F5344CB8AC3E}">
        <p14:creationId xmlns:p14="http://schemas.microsoft.com/office/powerpoint/2010/main" val="2854546958"/>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anose="020B0604020202020204" pitchFamily="34" charset="0"/>
              </a:defRPr>
            </a:lvl1pPr>
          </a:lstStyle>
          <a:p>
            <a:endParaRPr lang="en-US" alt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anose="020B0604020202020204" pitchFamily="34" charset="0"/>
              </a:defRPr>
            </a:lvl1pPr>
          </a:lstStyle>
          <a:p>
            <a:endParaRPr lang="en-US" alt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DDB8CB44-EA5B-46DA-A15B-9729A54D5F31}" type="slidenum">
              <a:rPr lang="en-US" altLang="en-US" smtClean="0">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93051528"/>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 id="2147483999" r:id="rId12"/>
    <p:sldLayoutId id="2147484000" r:id="rId13"/>
    <p:sldLayoutId id="2147484001" r:id="rId14"/>
  </p:sldLayoutIdLst>
  <p:txStyles>
    <p:titleStyle>
      <a:lvl1pPr algn="ctr" rtl="0" fontAlgn="base">
        <a:spcBef>
          <a:spcPct val="0"/>
        </a:spcBef>
        <a:spcAft>
          <a:spcPct val="0"/>
        </a:spcAft>
        <a:defRPr sz="44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Arial" panose="020B0604020202020204" pitchFamily="34" charset="0"/>
        </a:defRPr>
      </a:lvl2pPr>
      <a:lvl3pPr marL="1143000" indent="-228600" algn="l" rtl="0" fontAlgn="base">
        <a:spcBef>
          <a:spcPct val="20000"/>
        </a:spcBef>
        <a:spcAft>
          <a:spcPct val="0"/>
        </a:spcAft>
        <a:buChar char="•"/>
        <a:defRPr sz="2400">
          <a:solidFill>
            <a:schemeClr val="tx1"/>
          </a:solidFill>
          <a:latin typeface="Arial" panose="020B0604020202020204" pitchFamily="34" charset="0"/>
        </a:defRPr>
      </a:lvl3pPr>
      <a:lvl4pPr marL="1600200" indent="-228600" algn="l" rtl="0" fontAlgn="base">
        <a:spcBef>
          <a:spcPct val="20000"/>
        </a:spcBef>
        <a:spcAft>
          <a:spcPct val="0"/>
        </a:spcAft>
        <a:buChar char="–"/>
        <a:defRPr sz="2000">
          <a:solidFill>
            <a:schemeClr val="tx1"/>
          </a:solidFill>
          <a:latin typeface="Arial" panose="020B0604020202020204" pitchFamily="34" charset="0"/>
        </a:defRPr>
      </a:lvl4pPr>
      <a:lvl5pPr marL="2057400" indent="-228600" algn="l" rtl="0" fontAlgn="base">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0E794B84-0735-4ACE-B93D-BDD7427E8D56}" type="slidenum">
              <a:rPr lang="en-US"/>
              <a:pPr>
                <a:defRPr/>
              </a:pPr>
              <a:t>‹#›</a:t>
            </a:fld>
            <a:endParaRPr lang="en-US"/>
          </a:p>
        </p:txBody>
      </p:sp>
    </p:spTree>
    <p:extLst>
      <p:ext uri="{BB962C8B-B14F-4D97-AF65-F5344CB8AC3E}">
        <p14:creationId xmlns:p14="http://schemas.microsoft.com/office/powerpoint/2010/main" val="31505458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31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7131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7131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solidFill>
                <a:srgbClr val="000000"/>
              </a:solidFill>
            </a:endParaRPr>
          </a:p>
        </p:txBody>
      </p:sp>
      <p:sp>
        <p:nvSpPr>
          <p:cNvPr id="17131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ctr"/>
            <a:endParaRPr lang="en-US" altLang="en-US">
              <a:solidFill>
                <a:srgbClr val="000000"/>
              </a:solidFill>
            </a:endParaRPr>
          </a:p>
        </p:txBody>
      </p:sp>
      <p:sp>
        <p:nvSpPr>
          <p:cNvPr id="17131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42DE6A0-2688-497A-8074-91AD30BC34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404047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9D385FF-C237-4808-BCD9-D5B84D4431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968363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F7FD9C9F-D622-424D-8CE6-E994D23C18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013548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5229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65229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65229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DD26EF6B-4132-4FD0-9383-B302836929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7950353"/>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E16CF886-B2EB-4509-B4D3-6D0AB3F9A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073782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solidFill>
                  <a:prstClr val="black">
                    <a:tint val="75000"/>
                  </a:prstClr>
                </a:solidFill>
              </a:rPr>
              <a:pPr>
                <a:defRPr/>
              </a:pPr>
              <a:t>2/15/2017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58161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25ACAFE-18D6-4EC4-B245-B3DF9E38C08E}" type="datetimeFigureOut">
              <a:rPr lang="en-US" smtClean="0">
                <a:solidFill>
                  <a:prstClr val="black">
                    <a:tint val="75000"/>
                  </a:prstClr>
                </a:solidFill>
                <a:latin typeface="Calibri"/>
              </a:rPr>
              <a:pPr fontAlgn="auto">
                <a:spcBef>
                  <a:spcPts val="0"/>
                </a:spcBef>
                <a:spcAft>
                  <a:spcPts val="0"/>
                </a:spcAft>
              </a:pPr>
              <a:t>2/15/2017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D88E147C-6285-487E-B58A-0BD9EFAAED2B}"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1221968"/>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lt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ltLang="en-US">
              <a:solidFill>
                <a:srgbClr val="000000"/>
              </a:solidFill>
              <a:latin typeface="Aria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CA09F52-ABE3-4390-AA3A-DA238C283DD7}" type="slidenum">
              <a:rPr lang="en-US" altLang="en-US">
                <a:solidFill>
                  <a:srgbClr val="000000"/>
                </a:solidFill>
                <a:latin typeface="Arial"/>
              </a:rPr>
              <a:pPr>
                <a:defRPr/>
              </a:pPr>
              <a:t>‹#›</a:t>
            </a:fld>
            <a:endParaRPr lang="en-US" altLang="en-US">
              <a:solidFill>
                <a:srgbClr val="000000"/>
              </a:solidFill>
              <a:latin typeface="Arial"/>
            </a:endParaRPr>
          </a:p>
        </p:txBody>
      </p:sp>
    </p:spTree>
    <p:extLst>
      <p:ext uri="{BB962C8B-B14F-4D97-AF65-F5344CB8AC3E}">
        <p14:creationId xmlns:p14="http://schemas.microsoft.com/office/powerpoint/2010/main" val="183907976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91.xml"/><Relationship Id="rId1" Type="http://schemas.openxmlformats.org/officeDocument/2006/relationships/video" Target="file:///C:\Users\JMHolton\Desktop\James_Holton\xtallography_talks\movies\lyso_rotate.wm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6.xml"/><Relationship Id="rId4" Type="http://schemas.openxmlformats.org/officeDocument/2006/relationships/image" Target="../media/image85.jpeg"/></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16.xml"/><Relationship Id="rId1" Type="http://schemas.openxmlformats.org/officeDocument/2006/relationships/vmlDrawing" Target="../drawings/vmlDrawing31.vml"/><Relationship Id="rId4" Type="http://schemas.openxmlformats.org/officeDocument/2006/relationships/image" Target="../media/image86.emf"/></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6.xml"/><Relationship Id="rId1" Type="http://schemas.openxmlformats.org/officeDocument/2006/relationships/vmlDrawing" Target="../drawings/vmlDrawing32.vml"/><Relationship Id="rId4" Type="http://schemas.openxmlformats.org/officeDocument/2006/relationships/image" Target="../media/image87.emf"/></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6.xml"/><Relationship Id="rId1" Type="http://schemas.openxmlformats.org/officeDocument/2006/relationships/vmlDrawing" Target="../drawings/vmlDrawing33.vml"/><Relationship Id="rId4" Type="http://schemas.openxmlformats.org/officeDocument/2006/relationships/image" Target="../media/image88.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37.xml"/><Relationship Id="rId1" Type="http://schemas.openxmlformats.org/officeDocument/2006/relationships/vmlDrawing" Target="../drawings/vmlDrawing34.vml"/><Relationship Id="rId4" Type="http://schemas.openxmlformats.org/officeDocument/2006/relationships/image" Target="../media/image8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18.xml"/><Relationship Id="rId5" Type="http://schemas.openxmlformats.org/officeDocument/2006/relationships/image" Target="../media/image8.png"/><Relationship Id="rId4" Type="http://schemas.openxmlformats.org/officeDocument/2006/relationships/image" Target="../media/image13.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14.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1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6.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9.xml"/><Relationship Id="rId5" Type="http://schemas.openxmlformats.org/officeDocument/2006/relationships/image" Target="../media/image25.jpe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hart" Target="../charts/chart1.xml"/><Relationship Id="rId1" Type="http://schemas.openxmlformats.org/officeDocument/2006/relationships/slideLayout" Target="../slideLayouts/slideLayout151.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9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8.xml"/><Relationship Id="rId1" Type="http://schemas.openxmlformats.org/officeDocument/2006/relationships/vmlDrawing" Target="../drawings/vmlDrawing3.vml"/><Relationship Id="rId4" Type="http://schemas.openxmlformats.org/officeDocument/2006/relationships/image" Target="../media/image32.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8.xml"/><Relationship Id="rId1" Type="http://schemas.openxmlformats.org/officeDocument/2006/relationships/vmlDrawing" Target="../drawings/vmlDrawing4.vml"/><Relationship Id="rId4" Type="http://schemas.openxmlformats.org/officeDocument/2006/relationships/image" Target="../media/image33.e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8.xml"/><Relationship Id="rId1" Type="http://schemas.openxmlformats.org/officeDocument/2006/relationships/vmlDrawing" Target="../drawings/vmlDrawing5.vml"/><Relationship Id="rId4" Type="http://schemas.openxmlformats.org/officeDocument/2006/relationships/image" Target="../media/image34.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68.xml"/><Relationship Id="rId1" Type="http://schemas.openxmlformats.org/officeDocument/2006/relationships/vmlDrawing" Target="../drawings/vmlDrawing6.vml"/><Relationship Id="rId4" Type="http://schemas.openxmlformats.org/officeDocument/2006/relationships/image" Target="../media/image35.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4.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8.xml"/><Relationship Id="rId1" Type="http://schemas.openxmlformats.org/officeDocument/2006/relationships/vmlDrawing" Target="../drawings/vmlDrawing7.vml"/><Relationship Id="rId4" Type="http://schemas.openxmlformats.org/officeDocument/2006/relationships/image" Target="../media/image36.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9.xml"/><Relationship Id="rId1" Type="http://schemas.openxmlformats.org/officeDocument/2006/relationships/vmlDrawing" Target="../drawings/vmlDrawing8.vml"/><Relationship Id="rId4" Type="http://schemas.openxmlformats.org/officeDocument/2006/relationships/image" Target="../media/image37.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2.xml"/></Relationships>
</file>

<file path=ppt/slides/_rels/slide6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02.xml"/><Relationship Id="rId1" Type="http://schemas.openxmlformats.org/officeDocument/2006/relationships/vmlDrawing" Target="../drawings/vmlDrawing9.vml"/><Relationship Id="rId4" Type="http://schemas.openxmlformats.org/officeDocument/2006/relationships/image" Target="../media/image45.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77.xml"/><Relationship Id="rId1" Type="http://schemas.openxmlformats.org/officeDocument/2006/relationships/vmlDrawing" Target="../drawings/vmlDrawing10.vml"/><Relationship Id="rId4" Type="http://schemas.openxmlformats.org/officeDocument/2006/relationships/image" Target="../media/image46.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77.xml"/><Relationship Id="rId1" Type="http://schemas.openxmlformats.org/officeDocument/2006/relationships/vmlDrawing" Target="../drawings/vmlDrawing11.vml"/><Relationship Id="rId6" Type="http://schemas.openxmlformats.org/officeDocument/2006/relationships/image" Target="../media/image48.emf"/><Relationship Id="rId5" Type="http://schemas.openxmlformats.org/officeDocument/2006/relationships/oleObject" Target="../embeddings/oleObject12.bin"/><Relationship Id="rId4" Type="http://schemas.openxmlformats.org/officeDocument/2006/relationships/image" Target="../media/image47.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77.xml"/><Relationship Id="rId1" Type="http://schemas.openxmlformats.org/officeDocument/2006/relationships/vmlDrawing" Target="../drawings/vmlDrawing12.vml"/><Relationship Id="rId6" Type="http://schemas.openxmlformats.org/officeDocument/2006/relationships/image" Target="../media/image50.emf"/><Relationship Id="rId5" Type="http://schemas.openxmlformats.org/officeDocument/2006/relationships/oleObject" Target="../embeddings/oleObject14.bin"/><Relationship Id="rId4" Type="http://schemas.openxmlformats.org/officeDocument/2006/relationships/image" Target="../media/image49.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77.xml"/><Relationship Id="rId1" Type="http://schemas.openxmlformats.org/officeDocument/2006/relationships/vmlDrawing" Target="../drawings/vmlDrawing13.vml"/><Relationship Id="rId6" Type="http://schemas.openxmlformats.org/officeDocument/2006/relationships/image" Target="../media/image52.emf"/><Relationship Id="rId5" Type="http://schemas.openxmlformats.org/officeDocument/2006/relationships/oleObject" Target="../embeddings/oleObject16.bin"/><Relationship Id="rId4" Type="http://schemas.openxmlformats.org/officeDocument/2006/relationships/image" Target="../media/image5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77.xml"/><Relationship Id="rId1" Type="http://schemas.openxmlformats.org/officeDocument/2006/relationships/vmlDrawing" Target="../drawings/vmlDrawing14.vml"/><Relationship Id="rId6" Type="http://schemas.openxmlformats.org/officeDocument/2006/relationships/image" Target="../media/image54.emf"/><Relationship Id="rId5" Type="http://schemas.openxmlformats.org/officeDocument/2006/relationships/oleObject" Target="../embeddings/oleObject18.bin"/><Relationship Id="rId4" Type="http://schemas.openxmlformats.org/officeDocument/2006/relationships/image" Target="../media/image53.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77.xml"/><Relationship Id="rId1" Type="http://schemas.openxmlformats.org/officeDocument/2006/relationships/vmlDrawing" Target="../drawings/vmlDrawing15.vml"/><Relationship Id="rId6" Type="http://schemas.openxmlformats.org/officeDocument/2006/relationships/image" Target="../media/image56.emf"/><Relationship Id="rId5" Type="http://schemas.openxmlformats.org/officeDocument/2006/relationships/oleObject" Target="../embeddings/oleObject20.bin"/><Relationship Id="rId4" Type="http://schemas.openxmlformats.org/officeDocument/2006/relationships/image" Target="../media/image55.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77.xml"/><Relationship Id="rId1" Type="http://schemas.openxmlformats.org/officeDocument/2006/relationships/vmlDrawing" Target="../drawings/vmlDrawing16.vml"/><Relationship Id="rId6" Type="http://schemas.openxmlformats.org/officeDocument/2006/relationships/image" Target="../media/image58.emf"/><Relationship Id="rId5" Type="http://schemas.openxmlformats.org/officeDocument/2006/relationships/oleObject" Target="../embeddings/oleObject22.bin"/><Relationship Id="rId4" Type="http://schemas.openxmlformats.org/officeDocument/2006/relationships/image" Target="../media/image57.e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77.xml"/><Relationship Id="rId1" Type="http://schemas.openxmlformats.org/officeDocument/2006/relationships/vmlDrawing" Target="../drawings/vmlDrawing17.vml"/><Relationship Id="rId6" Type="http://schemas.openxmlformats.org/officeDocument/2006/relationships/image" Target="../media/image60.emf"/><Relationship Id="rId5" Type="http://schemas.openxmlformats.org/officeDocument/2006/relationships/oleObject" Target="../embeddings/oleObject24.bin"/><Relationship Id="rId4" Type="http://schemas.openxmlformats.org/officeDocument/2006/relationships/image" Target="../media/image59.e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77.xml"/><Relationship Id="rId1" Type="http://schemas.openxmlformats.org/officeDocument/2006/relationships/vmlDrawing" Target="../drawings/vmlDrawing18.vml"/><Relationship Id="rId6" Type="http://schemas.openxmlformats.org/officeDocument/2006/relationships/image" Target="../media/image62.emf"/><Relationship Id="rId5" Type="http://schemas.openxmlformats.org/officeDocument/2006/relationships/oleObject" Target="../embeddings/oleObject26.bin"/><Relationship Id="rId4" Type="http://schemas.openxmlformats.org/officeDocument/2006/relationships/image" Target="../media/image61.e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77.xml"/><Relationship Id="rId1" Type="http://schemas.openxmlformats.org/officeDocument/2006/relationships/vmlDrawing" Target="../drawings/vmlDrawing19.vml"/><Relationship Id="rId6" Type="http://schemas.openxmlformats.org/officeDocument/2006/relationships/image" Target="../media/image64.emf"/><Relationship Id="rId5" Type="http://schemas.openxmlformats.org/officeDocument/2006/relationships/oleObject" Target="../embeddings/oleObject28.bin"/><Relationship Id="rId4" Type="http://schemas.openxmlformats.org/officeDocument/2006/relationships/image" Target="../media/image63.e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77.xml"/><Relationship Id="rId1" Type="http://schemas.openxmlformats.org/officeDocument/2006/relationships/vmlDrawing" Target="../drawings/vmlDrawing20.vml"/><Relationship Id="rId6" Type="http://schemas.openxmlformats.org/officeDocument/2006/relationships/image" Target="../media/image66.emf"/><Relationship Id="rId5" Type="http://schemas.openxmlformats.org/officeDocument/2006/relationships/oleObject" Target="../embeddings/oleObject30.bin"/><Relationship Id="rId4" Type="http://schemas.openxmlformats.org/officeDocument/2006/relationships/image" Target="../media/image65.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77.xml"/><Relationship Id="rId1" Type="http://schemas.openxmlformats.org/officeDocument/2006/relationships/vmlDrawing" Target="../drawings/vmlDrawing21.vml"/><Relationship Id="rId6" Type="http://schemas.openxmlformats.org/officeDocument/2006/relationships/image" Target="../media/image68.emf"/><Relationship Id="rId5" Type="http://schemas.openxmlformats.org/officeDocument/2006/relationships/oleObject" Target="../embeddings/oleObject32.bin"/><Relationship Id="rId4" Type="http://schemas.openxmlformats.org/officeDocument/2006/relationships/image" Target="../media/image67.e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77.xml"/><Relationship Id="rId1" Type="http://schemas.openxmlformats.org/officeDocument/2006/relationships/vmlDrawing" Target="../drawings/vmlDrawing22.vml"/><Relationship Id="rId4" Type="http://schemas.openxmlformats.org/officeDocument/2006/relationships/image" Target="../media/image69.e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85.xml"/><Relationship Id="rId1" Type="http://schemas.openxmlformats.org/officeDocument/2006/relationships/vmlDrawing" Target="../drawings/vmlDrawing23.vml"/><Relationship Id="rId4" Type="http://schemas.openxmlformats.org/officeDocument/2006/relationships/image" Target="../media/image70.emf"/></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28.xml"/><Relationship Id="rId5" Type="http://schemas.openxmlformats.org/officeDocument/2006/relationships/image" Target="../media/image43.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85.xml"/><Relationship Id="rId1" Type="http://schemas.openxmlformats.org/officeDocument/2006/relationships/vmlDrawing" Target="../drawings/vmlDrawing24.vml"/><Relationship Id="rId4" Type="http://schemas.openxmlformats.org/officeDocument/2006/relationships/image" Target="../media/image71.e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85.xml"/><Relationship Id="rId1" Type="http://schemas.openxmlformats.org/officeDocument/2006/relationships/vmlDrawing" Target="../drawings/vmlDrawing25.vml"/><Relationship Id="rId4" Type="http://schemas.openxmlformats.org/officeDocument/2006/relationships/image" Target="../media/image72.emf"/></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85.xml"/><Relationship Id="rId1" Type="http://schemas.openxmlformats.org/officeDocument/2006/relationships/vmlDrawing" Target="../drawings/vmlDrawing26.vml"/><Relationship Id="rId4" Type="http://schemas.openxmlformats.org/officeDocument/2006/relationships/image" Target="../media/image73.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85.xml"/><Relationship Id="rId1" Type="http://schemas.openxmlformats.org/officeDocument/2006/relationships/vmlDrawing" Target="../drawings/vmlDrawing27.vml"/><Relationship Id="rId4" Type="http://schemas.openxmlformats.org/officeDocument/2006/relationships/image" Target="../media/image74.e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85.xml"/><Relationship Id="rId1" Type="http://schemas.openxmlformats.org/officeDocument/2006/relationships/vmlDrawing" Target="../drawings/vmlDrawing28.vml"/><Relationship Id="rId4" Type="http://schemas.openxmlformats.org/officeDocument/2006/relationships/image" Target="../media/image75.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185.xml"/><Relationship Id="rId1" Type="http://schemas.openxmlformats.org/officeDocument/2006/relationships/vmlDrawing" Target="../drawings/vmlDrawing29.vml"/><Relationship Id="rId4" Type="http://schemas.openxmlformats.org/officeDocument/2006/relationships/image" Target="../media/image76.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8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1.xml"/></Relationships>
</file>

<file path=ppt/slides/_rels/slide8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91.xml"/></Relationships>
</file>

<file path=ppt/slides/_rels/slide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1.xml"/></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30.vml"/><Relationship Id="rId4" Type="http://schemas.openxmlformats.org/officeDocument/2006/relationships/image" Target="../media/image81.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ltLang="en-US" sz="4800" dirty="0"/>
              <a:t>PowerPoint File available:</a:t>
            </a:r>
          </a:p>
        </p:txBody>
      </p:sp>
      <p:sp>
        <p:nvSpPr>
          <p:cNvPr id="3075" name="Rectangle 3"/>
          <p:cNvSpPr>
            <a:spLocks noGrp="1" noChangeArrowheads="1"/>
          </p:cNvSpPr>
          <p:nvPr>
            <p:ph type="body" idx="1"/>
          </p:nvPr>
        </p:nvSpPr>
        <p:spPr>
          <a:xfrm>
            <a:off x="609600" y="762000"/>
            <a:ext cx="8001000" cy="1905000"/>
          </a:xfrm>
        </p:spPr>
        <p:txBody>
          <a:bodyPr>
            <a:normAutofit fontScale="70000" lnSpcReduction="20000"/>
          </a:bodyPr>
          <a:lstStyle/>
          <a:p>
            <a:endParaRPr lang="en-US" altLang="en-US" sz="6600" dirty="0"/>
          </a:p>
          <a:p>
            <a:pPr algn="ctr">
              <a:buFontTx/>
              <a:buNone/>
            </a:pPr>
            <a:r>
              <a:rPr lang="en-US" altLang="en-US" sz="4400" dirty="0"/>
              <a:t>http://bl831.als.lbl.gov</a:t>
            </a:r>
            <a:r>
              <a:rPr lang="en-US" altLang="en-US" sz="4400" dirty="0" smtClean="0"/>
              <a:t>/~</a:t>
            </a:r>
            <a:r>
              <a:rPr lang="en-US" altLang="en-US" sz="4400" dirty="0"/>
              <a:t>jamesh/powerpoint/</a:t>
            </a:r>
          </a:p>
          <a:p>
            <a:pPr algn="ctr">
              <a:buFontTx/>
              <a:buNone/>
            </a:pPr>
            <a:r>
              <a:rPr lang="en-US" altLang="en-US" sz="4400" dirty="0" smtClean="0"/>
              <a:t>LBLSCW_SvN_2017.pptx</a:t>
            </a:r>
            <a:endParaRPr lang="en-US" altLang="en-US" sz="4400" dirty="0"/>
          </a:p>
          <a:p>
            <a:pPr algn="ctr">
              <a:buFontTx/>
              <a:buNone/>
            </a:pPr>
            <a:endParaRPr lang="en-US" altLang="en-US" sz="4000" dirty="0"/>
          </a:p>
        </p:txBody>
      </p:sp>
      <p:pic>
        <p:nvPicPr>
          <p:cNvPr id="4"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24384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7279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Oval 9"/>
          <p:cNvSpPr>
            <a:spLocks noChangeAspect="1" noChangeArrowheads="1"/>
          </p:cNvSpPr>
          <p:nvPr/>
        </p:nvSpPr>
        <p:spPr bwMode="auto">
          <a:xfrm>
            <a:off x="-2173574" y="4487680"/>
            <a:ext cx="7930059" cy="157003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 name="Oval 9"/>
          <p:cNvSpPr>
            <a:spLocks noChangeAspect="1" noChangeArrowheads="1"/>
          </p:cNvSpPr>
          <p:nvPr/>
        </p:nvSpPr>
        <p:spPr bwMode="auto">
          <a:xfrm>
            <a:off x="-7824866" y="3920560"/>
            <a:ext cx="13583852" cy="268940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0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0" name="Rectangle 6"/>
          <p:cNvSpPr>
            <a:spLocks noChangeArrowheads="1"/>
          </p:cNvSpPr>
          <p:nvPr/>
        </p:nvSpPr>
        <p:spPr bwMode="auto">
          <a:xfrm>
            <a:off x="5015689" y="266696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3" name="Oval 9"/>
          <p:cNvSpPr>
            <a:spLocks noChangeAspect="1" noChangeArrowheads="1"/>
          </p:cNvSpPr>
          <p:nvPr/>
        </p:nvSpPr>
        <p:spPr bwMode="auto">
          <a:xfrm>
            <a:off x="-4285144" y="4290309"/>
            <a:ext cx="10054120" cy="199056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4" name="Rectangle 10"/>
          <p:cNvSpPr>
            <a:spLocks noChangeArrowheads="1"/>
          </p:cNvSpPr>
          <p:nvPr/>
        </p:nvSpPr>
        <p:spPr bwMode="auto">
          <a:xfrm>
            <a:off x="-1751013" y="3852472"/>
            <a:ext cx="7345363" cy="1414853"/>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endParaRPr lang="en-US" altLang="en-US">
              <a:solidFill>
                <a:prstClr val="black"/>
              </a:solidFill>
              <a:latin typeface="Calibri"/>
            </a:endParaRPr>
          </a:p>
        </p:txBody>
      </p:sp>
      <p:sp>
        <p:nvSpPr>
          <p:cNvPr id="175115" name="Oval 11"/>
          <p:cNvSpPr>
            <a:spLocks noChangeAspect="1" noChangeArrowheads="1"/>
          </p:cNvSpPr>
          <p:nvPr/>
        </p:nvSpPr>
        <p:spPr bwMode="auto">
          <a:xfrm>
            <a:off x="-2172888" y="1259171"/>
            <a:ext cx="7941863" cy="792930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8"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b="1">
                <a:solidFill>
                  <a:prstClr val="black"/>
                </a:solidFill>
                <a:latin typeface="Calibri"/>
              </a:rPr>
              <a:t>Ewald sphere</a:t>
            </a:r>
          </a:p>
        </p:txBody>
      </p:sp>
      <p:sp>
        <p:nvSpPr>
          <p:cNvPr id="14"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5" name="Oval 11"/>
          <p:cNvSpPr>
            <a:spLocks noChangeAspect="1" noChangeArrowheads="1"/>
          </p:cNvSpPr>
          <p:nvPr/>
        </p:nvSpPr>
        <p:spPr bwMode="auto">
          <a:xfrm>
            <a:off x="-7818120" y="-1573972"/>
            <a:ext cx="13589591" cy="135681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8" name="Oval 37"/>
          <p:cNvSpPr>
            <a:spLocks noChangeArrowheads="1"/>
          </p:cNvSpPr>
          <p:nvPr/>
        </p:nvSpPr>
        <p:spPr bwMode="auto">
          <a:xfrm>
            <a:off x="5304904" y="340456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9" name="Oval 39"/>
          <p:cNvSpPr>
            <a:spLocks noChangeArrowheads="1"/>
          </p:cNvSpPr>
          <p:nvPr/>
        </p:nvSpPr>
        <p:spPr bwMode="auto">
          <a:xfrm rot="20492068">
            <a:off x="5416026" y="33997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0" name="Rectangle 16"/>
          <p:cNvSpPr>
            <a:spLocks noChangeArrowheads="1"/>
          </p:cNvSpPr>
          <p:nvPr/>
        </p:nvSpPr>
        <p:spPr bwMode="auto">
          <a:xfrm>
            <a:off x="-207963" y="0"/>
            <a:ext cx="4615071"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dirty="0" smtClean="0"/>
              <a:t>What is “partiality”?</a:t>
            </a:r>
            <a:endParaRPr lang="en-US" altLang="en-US" b="1" dirty="0"/>
          </a:p>
        </p:txBody>
      </p:sp>
      <p:sp>
        <p:nvSpPr>
          <p:cNvPr id="23" name="Oval 39"/>
          <p:cNvSpPr>
            <a:spLocks noChangeArrowheads="1"/>
          </p:cNvSpPr>
          <p:nvPr/>
        </p:nvSpPr>
        <p:spPr bwMode="auto">
          <a:xfrm rot="20776548">
            <a:off x="5504891" y="3412554"/>
            <a:ext cx="121287" cy="31099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25" name="Oval 39"/>
          <p:cNvSpPr>
            <a:spLocks noChangeArrowheads="1"/>
          </p:cNvSpPr>
          <p:nvPr/>
        </p:nvSpPr>
        <p:spPr bwMode="auto">
          <a:xfrm rot="20184460">
            <a:off x="5360619" y="3451106"/>
            <a:ext cx="127164" cy="32903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4" name="Oval 37"/>
          <p:cNvSpPr>
            <a:spLocks noChangeArrowheads="1"/>
          </p:cNvSpPr>
          <p:nvPr/>
        </p:nvSpPr>
        <p:spPr bwMode="auto">
          <a:xfrm>
            <a:off x="5562234" y="426149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5" name="Oval 39"/>
          <p:cNvSpPr>
            <a:spLocks noChangeArrowheads="1"/>
          </p:cNvSpPr>
          <p:nvPr/>
        </p:nvSpPr>
        <p:spPr bwMode="auto">
          <a:xfrm rot="21020441">
            <a:off x="5632879" y="4263871"/>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6" name="Oval 39"/>
          <p:cNvSpPr>
            <a:spLocks noChangeArrowheads="1"/>
          </p:cNvSpPr>
          <p:nvPr/>
        </p:nvSpPr>
        <p:spPr bwMode="auto">
          <a:xfrm rot="21274737">
            <a:off x="5671328" y="4266940"/>
            <a:ext cx="120819" cy="354694"/>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7" name="Oval 39"/>
          <p:cNvSpPr>
            <a:spLocks noChangeArrowheads="1"/>
          </p:cNvSpPr>
          <p:nvPr/>
        </p:nvSpPr>
        <p:spPr bwMode="auto">
          <a:xfrm rot="20948202">
            <a:off x="5625327" y="4288010"/>
            <a:ext cx="125025" cy="34904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9" name="Oval 37"/>
          <p:cNvSpPr>
            <a:spLocks noChangeArrowheads="1"/>
          </p:cNvSpPr>
          <p:nvPr/>
        </p:nvSpPr>
        <p:spPr bwMode="auto">
          <a:xfrm>
            <a:off x="4951805" y="258141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0" name="Oval 39"/>
          <p:cNvSpPr>
            <a:spLocks noChangeArrowheads="1"/>
          </p:cNvSpPr>
          <p:nvPr/>
        </p:nvSpPr>
        <p:spPr bwMode="auto">
          <a:xfrm rot="20492068">
            <a:off x="5062927" y="2576646"/>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1" name="Oval 39"/>
          <p:cNvSpPr>
            <a:spLocks noChangeArrowheads="1"/>
          </p:cNvSpPr>
          <p:nvPr/>
        </p:nvSpPr>
        <p:spPr bwMode="auto">
          <a:xfrm rot="20235875">
            <a:off x="5268454" y="2634026"/>
            <a:ext cx="45719" cy="128801"/>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2" name="Oval 39"/>
          <p:cNvSpPr>
            <a:spLocks noChangeArrowheads="1"/>
          </p:cNvSpPr>
          <p:nvPr/>
        </p:nvSpPr>
        <p:spPr bwMode="auto">
          <a:xfrm rot="19648999">
            <a:off x="4973445" y="2798652"/>
            <a:ext cx="51979" cy="1391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3" name="Rectangle 6"/>
          <p:cNvSpPr>
            <a:spLocks noChangeArrowheads="1"/>
          </p:cNvSpPr>
          <p:nvPr/>
        </p:nvSpPr>
        <p:spPr bwMode="auto">
          <a:xfrm>
            <a:off x="4518757" y="193495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4" name="Oval 37"/>
          <p:cNvSpPr>
            <a:spLocks noChangeArrowheads="1"/>
          </p:cNvSpPr>
          <p:nvPr/>
        </p:nvSpPr>
        <p:spPr bwMode="auto">
          <a:xfrm>
            <a:off x="4454873" y="184940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5" name="Oval 39"/>
          <p:cNvSpPr>
            <a:spLocks noChangeArrowheads="1"/>
          </p:cNvSpPr>
          <p:nvPr/>
        </p:nvSpPr>
        <p:spPr bwMode="auto">
          <a:xfrm rot="19338010">
            <a:off x="4554090" y="18493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Tree>
    <p:extLst>
      <p:ext uri="{BB962C8B-B14F-4D97-AF65-F5344CB8AC3E}">
        <p14:creationId xmlns:p14="http://schemas.microsoft.com/office/powerpoint/2010/main" val="99188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6" dur="5000" fill="hold"/>
                                        <p:tgtEl>
                                          <p:spTgt spid="23"/>
                                        </p:tgtEl>
                                        <p:attrNameLst>
                                          <p:attrName>ppt_x</p:attrName>
                                          <p:attrName>ppt_y</p:attrName>
                                        </p:attrNameLst>
                                      </p:cBhvr>
                                      <p:rCtr x="12500" y="0"/>
                                    </p:animMotion>
                                  </p:childTnLst>
                                </p:cTn>
                              </p:par>
                              <p:par>
                                <p:cTn id="7" presetID="26" presetClass="path" presetSubtype="0" repeatCount="indefinite" decel="40000" fill="hold" grpId="0" nodeType="withEffect">
                                  <p:stCondLst>
                                    <p:cond delay="0"/>
                                  </p:stCondLst>
                                  <p:childTnLst>
                                    <p:animMotion origin="layout" path="M -0.00035 -0.00093 C -0.00035 0.00069 0.02396 0.00231 0.05399 0.00231 C 0.08924 0.00231 0.10191 0.00069 0.10712 -0.00024 L 0.11285 -0.00163 C 0.11823 -0.00255 0.13177 -0.00394 0.17136 -0.00394 C 0.19705 -0.00394 0.22622 -0.00255 0.22622 -0.00093 C 0.22622 0.00069 0.19705 0.00231 0.17136 0.00231 C 0.13177 0.00231 0.11823 0.00069 0.11285 -0.00024 L 0.10712 -0.00163 C 0.10191 -0.00255 0.08924 -0.00394 0.05399 -0.00394 C 0.02396 -0.00394 -0.00035 -0.00255 -0.00035 -0.00093 Z " pathEditMode="relative" rAng="0" ptsTypes="ffFffffFfff">
                                      <p:cBhvr>
                                        <p:cTn id="8" dur="5000" fill="hold"/>
                                        <p:tgtEl>
                                          <p:spTgt spid="19"/>
                                        </p:tgtEl>
                                        <p:attrNameLst>
                                          <p:attrName>ppt_x</p:attrName>
                                          <p:attrName>ppt_y</p:attrName>
                                        </p:attrNameLst>
                                      </p:cBhvr>
                                      <p:rCtr x="11319" y="0"/>
                                    </p:animMotion>
                                  </p:childTnLst>
                                </p:cTn>
                              </p:par>
                              <p:par>
                                <p:cTn id="9" presetID="26" presetClass="path" presetSubtype="0" repeatCount="indefinite" decel="40000" fill="hold" grpId="0" nodeType="withEffect">
                                  <p:stCondLst>
                                    <p:cond delay="0"/>
                                  </p:stCondLst>
                                  <p:childTnLst>
                                    <p:animMotion origin="layout" path="M 8.33333E-7 -0.00277 C 8.33333E-7 -0.00115 0.02066 0.00047 0.04583 0.00047 C 0.07569 0.00047 0.08646 -0.00115 0.09097 -0.00208 L 0.09566 -0.00347 C 0.10017 -0.00439 0.11163 -0.00578 0.14531 -0.00578 C 0.16684 -0.00578 0.19132 -0.00439 0.19132 -0.00277 C 0.19132 -0.00115 0.16684 0.00047 0.14531 0.00047 C 0.11163 0.00047 0.10017 -0.00115 0.09566 -0.00208 L 0.09097 -0.00347 C 0.08646 -0.00439 0.07569 -0.00578 0.04583 -0.00578 C 0.02066 -0.00578 8.33333E-7 -0.00439 8.33333E-7 -0.00277 Z " pathEditMode="relative" rAng="0" ptsTypes="ffFffffFfff">
                                      <p:cBhvr>
                                        <p:cTn id="10" dur="5000" fill="hold"/>
                                        <p:tgtEl>
                                          <p:spTgt spid="25"/>
                                        </p:tgtEl>
                                        <p:attrNameLst>
                                          <p:attrName>ppt_x</p:attrName>
                                          <p:attrName>ppt_y</p:attrName>
                                        </p:attrNameLst>
                                      </p:cBhvr>
                                      <p:rCtr x="9566" y="0"/>
                                    </p:animMotion>
                                  </p:childTnLst>
                                </p:cTn>
                              </p:par>
                              <p:par>
                                <p:cTn id="11"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12" dur="5000" fill="hold"/>
                                        <p:tgtEl>
                                          <p:spTgt spid="46"/>
                                        </p:tgtEl>
                                        <p:attrNameLst>
                                          <p:attrName>ppt_x</p:attrName>
                                          <p:attrName>ppt_y</p:attrName>
                                        </p:attrNameLst>
                                      </p:cBhvr>
                                      <p:rCtr x="12500" y="0"/>
                                    </p:animMotion>
                                  </p:childTnLst>
                                </p:cTn>
                              </p:par>
                              <p:par>
                                <p:cTn id="1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14" dur="5000" fill="hold"/>
                                        <p:tgtEl>
                                          <p:spTgt spid="45"/>
                                        </p:tgtEl>
                                        <p:attrNameLst>
                                          <p:attrName>ppt_x</p:attrName>
                                          <p:attrName>ppt_y</p:attrName>
                                        </p:attrNameLst>
                                      </p:cBhvr>
                                      <p:rCtr x="11319" y="0"/>
                                    </p:animMotion>
                                  </p:childTnLst>
                                </p:cTn>
                              </p:par>
                              <p:par>
                                <p:cTn id="15" presetID="26" presetClass="path" presetSubtype="0" repeatCount="indefinite" decel="40000" fill="hold" grpId="0" nodeType="withEffect">
                                  <p:stCondLst>
                                    <p:cond delay="0"/>
                                  </p:stCondLst>
                                  <p:childTnLst>
                                    <p:animMotion origin="layout" path="M 0.00226 -0.0074 C 0.00226 -0.00578 0.02292 -0.00416 0.04809 -0.00416 C 0.07795 -0.00416 0.08871 -0.00578 0.09323 -0.00671 L 0.09792 -0.0081 C 0.10243 -0.00902 0.11389 -0.01041 0.14757 -0.01041 C 0.1691 -0.01041 0.19358 -0.00902 0.19358 -0.0074 C 0.19358 -0.00578 0.1691 -0.00416 0.14757 -0.00416 C 0.11389 -0.00416 0.10243 -0.00578 0.09792 -0.00671 L 0.09323 -0.0081 C 0.08871 -0.00902 0.07795 -0.01041 0.04809 -0.01041 C 0.02292 -0.01041 0.00226 -0.00902 0.00226 -0.0074 Z " pathEditMode="relative" rAng="0" ptsTypes="ffFffffFfff">
                                      <p:cBhvr>
                                        <p:cTn id="16" dur="5000" fill="hold"/>
                                        <p:tgtEl>
                                          <p:spTgt spid="47"/>
                                        </p:tgtEl>
                                        <p:attrNameLst>
                                          <p:attrName>ppt_x</p:attrName>
                                          <p:attrName>ppt_y</p:attrName>
                                        </p:attrNameLst>
                                      </p:cBhvr>
                                      <p:rCtr x="9566" y="0"/>
                                    </p:animMotion>
                                  </p:childTnLst>
                                </p:cTn>
                              </p:par>
                              <p:par>
                                <p:cTn id="17" presetID="26" presetClass="path" presetSubtype="0" repeatCount="indefinite" decel="40000" fill="hold" grpId="0" nodeType="withEffect">
                                  <p:stCondLst>
                                    <p:cond delay="0"/>
                                  </p:stCondLst>
                                  <p:childTnLst>
                                    <p:animMotion origin="layout" path="M 4.16667E-6 0.00046 C 4.16667E-6 0.00208 0.02708 0.0037 0.06007 0.0037 C 0.09895 0.0037 0.11302 0.00208 0.11892 0.00115 L 0.125 -0.00023 C 0.13107 -0.00116 0.146 -0.00255 0.18993 -0.00255 C 0.21805 -0.00255 0.25 -0.00116 0.25 0.00046 C 0.25 0.00208 0.21805 0.0037 0.18993 0.0037 C 0.146 0.0037 0.13107 0.00208 0.125 0.00115 L 0.11892 -0.00023 C 0.11302 -0.00116 0.09895 -0.00255 0.06007 -0.00255 C 0.02708 -0.00255 4.16667E-6 -0.00116 4.16667E-6 0.00046 Z " pathEditMode="relative" rAng="0" ptsTypes="ffFffffFfff">
                                      <p:cBhvr>
                                        <p:cTn id="18" dur="5000" fill="hold"/>
                                        <p:tgtEl>
                                          <p:spTgt spid="51"/>
                                        </p:tgtEl>
                                        <p:attrNameLst>
                                          <p:attrName>ppt_x</p:attrName>
                                          <p:attrName>ppt_y</p:attrName>
                                        </p:attrNameLst>
                                      </p:cBhvr>
                                      <p:rCtr x="12500" y="0"/>
                                    </p:animMotion>
                                  </p:childTnLst>
                                </p:cTn>
                              </p:par>
                              <p:par>
                                <p:cTn id="19"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0" dur="5000" fill="hold"/>
                                        <p:tgtEl>
                                          <p:spTgt spid="50"/>
                                        </p:tgtEl>
                                        <p:attrNameLst>
                                          <p:attrName>ppt_x</p:attrName>
                                          <p:attrName>ppt_y</p:attrName>
                                        </p:attrNameLst>
                                      </p:cBhvr>
                                      <p:rCtr x="11319" y="0"/>
                                    </p:animMotion>
                                  </p:childTnLst>
                                </p:cTn>
                              </p:par>
                              <p:par>
                                <p:cTn id="21" presetID="26" presetClass="path" presetSubtype="0" repeatCount="indefinite" decel="40000" fill="hold" grpId="0" nodeType="withEffect">
                                  <p:stCondLst>
                                    <p:cond delay="0"/>
                                  </p:stCondLst>
                                  <p:childTnLst>
                                    <p:animMotion origin="layout" path="M -4.16667E-6 1.85185E-6 C -4.16667E-6 0.00162 0.02066 0.00324 0.04584 0.00324 C 0.0757 0.00324 0.08646 0.00162 0.09098 0.00069 L 0.09566 -0.0007 C 0.10018 -0.00162 0.11164 -0.00301 0.14532 -0.00301 C 0.16684 -0.00301 0.19132 -0.00162 0.19132 1.85185E-6 C 0.19132 0.00162 0.16684 0.00324 0.14532 0.00324 C 0.11164 0.00324 0.10018 0.00162 0.09566 0.00069 L 0.09098 -0.0007 C 0.08646 -0.00162 0.0757 -0.00301 0.04584 -0.00301 C 0.02066 -0.00301 -4.16667E-6 -0.00162 -4.16667E-6 1.85185E-6 Z " pathEditMode="relative" rAng="0" ptsTypes="ffFffffFfff">
                                      <p:cBhvr>
                                        <p:cTn id="22" dur="5000" fill="hold"/>
                                        <p:tgtEl>
                                          <p:spTgt spid="52"/>
                                        </p:tgtEl>
                                        <p:attrNameLst>
                                          <p:attrName>ppt_x</p:attrName>
                                          <p:attrName>ppt_y</p:attrName>
                                        </p:attrNameLst>
                                      </p:cBhvr>
                                      <p:rCtr x="9566" y="0"/>
                                    </p:animMotion>
                                  </p:childTnLst>
                                </p:cTn>
                              </p:par>
                              <p:par>
                                <p:cTn id="2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4" dur="5000" fill="hold"/>
                                        <p:tgtEl>
                                          <p:spTgt spid="55"/>
                                        </p:tgtEl>
                                        <p:attrNameLst>
                                          <p:attrName>ppt_x</p:attrName>
                                          <p:attrName>ppt_y</p:attrName>
                                        </p:attrNameLst>
                                      </p:cBhvr>
                                      <p:rCtr x="113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45" grpId="0" animBg="1"/>
      <p:bldP spid="46" grpId="0" animBg="1"/>
      <p:bldP spid="47" grpId="0" animBg="1"/>
      <p:bldP spid="50" grpId="0" animBg="1"/>
      <p:bldP spid="51" grpId="0" animBg="1"/>
      <p:bldP spid="52" grpId="0" animBg="1"/>
      <p:bldP spid="5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nonBragg</a:t>
            </a:r>
            <a:r>
              <a:rPr lang="en-US" dirty="0" smtClean="0"/>
              <a:t> extracts background</a:t>
            </a:r>
            <a:endParaRPr lang="en-US" dirty="0"/>
          </a:p>
        </p:txBody>
      </p:sp>
      <p:pic>
        <p:nvPicPr>
          <p:cNvPr id="9218" name="Picture 2" descr="http://bl831.als.lbl.gov/%7Ejamesh/nonBragg/pilat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2089582"/>
            <a:ext cx="2857500" cy="292417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bl831.als.lbl.gov/%7Ejamesh/nonBragg/gnuplot.png"/>
          <p:cNvPicPr>
            <a:picLocks noChangeAspect="1" noChangeArrowheads="1"/>
          </p:cNvPicPr>
          <p:nvPr/>
        </p:nvPicPr>
        <p:blipFill rotWithShape="1">
          <a:blip r:embed="rId3">
            <a:extLst>
              <a:ext uri="{28A0092B-C50C-407E-A947-70E740481C1C}">
                <a14:useLocalDpi xmlns:a14="http://schemas.microsoft.com/office/drawing/2010/main" val="0"/>
              </a:ext>
            </a:extLst>
          </a:blip>
          <a:srcRect b="5305"/>
          <a:stretch/>
        </p:blipFill>
        <p:spPr bwMode="auto">
          <a:xfrm>
            <a:off x="1904403" y="3075710"/>
            <a:ext cx="5344671" cy="328645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831.als.lbl.gov/%7Ejamesh/nonBragg/bestf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8957" y="2103437"/>
            <a:ext cx="2857500" cy="2924176"/>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1745673" y="5223164"/>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9" name="Freeform 8"/>
          <p:cNvSpPr/>
          <p:nvPr/>
        </p:nvSpPr>
        <p:spPr>
          <a:xfrm rot="17608578">
            <a:off x="6179127" y="5181600"/>
            <a:ext cx="983672" cy="759404"/>
          </a:xfrm>
          <a:custGeom>
            <a:avLst/>
            <a:gdLst>
              <a:gd name="connsiteX0" fmla="*/ 0 w 983672"/>
              <a:gd name="connsiteY0" fmla="*/ 0 h 759404"/>
              <a:gd name="connsiteX1" fmla="*/ 235527 w 983672"/>
              <a:gd name="connsiteY1" fmla="*/ 678872 h 759404"/>
              <a:gd name="connsiteX2" fmla="*/ 983672 w 983672"/>
              <a:gd name="connsiteY2" fmla="*/ 720436 h 759404"/>
            </a:gdLst>
            <a:ahLst/>
            <a:cxnLst>
              <a:cxn ang="0">
                <a:pos x="connsiteX0" y="connsiteY0"/>
              </a:cxn>
              <a:cxn ang="0">
                <a:pos x="connsiteX1" y="connsiteY1"/>
              </a:cxn>
              <a:cxn ang="0">
                <a:pos x="connsiteX2" y="connsiteY2"/>
              </a:cxn>
            </a:cxnLst>
            <a:rect l="l" t="t" r="r" b="b"/>
            <a:pathLst>
              <a:path w="983672" h="759404">
                <a:moveTo>
                  <a:pt x="0" y="0"/>
                </a:moveTo>
                <a:cubicBezTo>
                  <a:pt x="35791" y="279399"/>
                  <a:pt x="71582" y="558799"/>
                  <a:pt x="235527" y="678872"/>
                </a:cubicBezTo>
                <a:cubicBezTo>
                  <a:pt x="399472" y="798945"/>
                  <a:pt x="691572" y="759690"/>
                  <a:pt x="983672" y="720436"/>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Box 2"/>
          <p:cNvSpPr txBox="1"/>
          <p:nvPr/>
        </p:nvSpPr>
        <p:spPr>
          <a:xfrm>
            <a:off x="615141" y="5197792"/>
            <a:ext cx="1360309" cy="1477328"/>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Flux</a:t>
            </a:r>
          </a:p>
          <a:p>
            <a:pPr fontAlgn="auto">
              <a:spcBef>
                <a:spcPts val="0"/>
              </a:spcBef>
              <a:spcAft>
                <a:spcPts val="0"/>
              </a:spcAft>
            </a:pPr>
            <a:r>
              <a:rPr lang="en-US" dirty="0" smtClean="0">
                <a:solidFill>
                  <a:srgbClr val="000000"/>
                </a:solidFill>
                <a:latin typeface="Arial"/>
              </a:rPr>
              <a:t>Exposure</a:t>
            </a:r>
          </a:p>
          <a:p>
            <a:pPr fontAlgn="auto">
              <a:spcBef>
                <a:spcPts val="0"/>
              </a:spcBef>
              <a:spcAft>
                <a:spcPts val="0"/>
              </a:spcAft>
            </a:pPr>
            <a:r>
              <a:rPr lang="en-US" dirty="0" smtClean="0">
                <a:solidFill>
                  <a:srgbClr val="000000"/>
                </a:solidFill>
                <a:latin typeface="Arial"/>
              </a:rPr>
              <a:t>Density</a:t>
            </a:r>
          </a:p>
          <a:p>
            <a:pPr fontAlgn="auto">
              <a:spcBef>
                <a:spcPts val="0"/>
              </a:spcBef>
              <a:spcAft>
                <a:spcPts val="0"/>
              </a:spcAft>
            </a:pPr>
            <a:r>
              <a:rPr lang="en-US" dirty="0" smtClean="0">
                <a:solidFill>
                  <a:srgbClr val="000000"/>
                </a:solidFill>
                <a:latin typeface="Arial"/>
              </a:rPr>
              <a:t>Thickness</a:t>
            </a:r>
          </a:p>
          <a:p>
            <a:pPr fontAlgn="auto">
              <a:spcBef>
                <a:spcPts val="0"/>
              </a:spcBef>
              <a:spcAft>
                <a:spcPts val="0"/>
              </a:spcAft>
            </a:pPr>
            <a:r>
              <a:rPr lang="en-US" dirty="0" smtClean="0">
                <a:solidFill>
                  <a:srgbClr val="000000"/>
                </a:solidFill>
                <a:latin typeface="Arial"/>
              </a:rPr>
              <a:t>Gain, offset</a:t>
            </a:r>
            <a:endParaRPr lang="en-US" dirty="0">
              <a:solidFill>
                <a:srgbClr val="000000"/>
              </a:solidFill>
              <a:latin typeface="Arial"/>
            </a:endParaRPr>
          </a:p>
        </p:txBody>
      </p:sp>
      <p:sp>
        <p:nvSpPr>
          <p:cNvPr id="4" name="TextBox 3"/>
          <p:cNvSpPr txBox="1"/>
          <p:nvPr/>
        </p:nvSpPr>
        <p:spPr>
          <a:xfrm>
            <a:off x="3840480" y="1097280"/>
            <a:ext cx="1531188" cy="369332"/>
          </a:xfrm>
          <a:prstGeom prst="rect">
            <a:avLst/>
          </a:prstGeom>
          <a:noFill/>
        </p:spPr>
        <p:txBody>
          <a:bodyPr wrap="none" rtlCol="0">
            <a:spAutoFit/>
          </a:bodyPr>
          <a:lstStyle/>
          <a:p>
            <a:pPr fontAlgn="auto">
              <a:spcBef>
                <a:spcPts val="0"/>
              </a:spcBef>
              <a:spcAft>
                <a:spcPts val="0"/>
              </a:spcAft>
            </a:pPr>
            <a:r>
              <a:rPr lang="en-US" dirty="0" smtClean="0">
                <a:solidFill>
                  <a:srgbClr val="000000"/>
                </a:solidFill>
                <a:latin typeface="Arial"/>
              </a:rPr>
              <a:t>spot remover</a:t>
            </a:r>
            <a:endParaRPr lang="en-US" dirty="0">
              <a:solidFill>
                <a:srgbClr val="000000"/>
              </a:solidFill>
              <a:latin typeface="Arial"/>
            </a:endParaRPr>
          </a:p>
        </p:txBody>
      </p:sp>
    </p:spTree>
    <p:extLst>
      <p:ext uri="{BB962C8B-B14F-4D97-AF65-F5344CB8AC3E}">
        <p14:creationId xmlns:p14="http://schemas.microsoft.com/office/powerpoint/2010/main" val="218193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751226373"/>
              </p:ext>
            </p:extLst>
          </p:nvPr>
        </p:nvGraphicFramePr>
        <p:xfrm>
          <a:off x="399245" y="483255"/>
          <a:ext cx="8665380" cy="5363753"/>
        </p:xfrm>
        <a:graphic>
          <a:graphicData uri="http://schemas.openxmlformats.org/presentationml/2006/ole">
            <mc:AlternateContent xmlns:mc="http://schemas.openxmlformats.org/markup-compatibility/2006">
              <mc:Choice xmlns:v="urn:schemas-microsoft-com:vml" Requires="v">
                <p:oleObj spid="_x0000_s219140"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399245" y="483255"/>
                        <a:ext cx="8665380" cy="5363753"/>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1447800" y="5715000"/>
            <a:ext cx="297709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FOM from “</a:t>
            </a:r>
            <a:r>
              <a:rPr lang="en-US" altLang="en-US" sz="2800" b="1" dirty="0" err="1" smtClean="0">
                <a:solidFill>
                  <a:prstClr val="black"/>
                </a:solidFill>
              </a:rPr>
              <a:t>dm</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74500" y="2984803"/>
            <a:ext cx="42178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Correlation to final map</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00"/>
                </a:solidFill>
                <a:latin typeface="Arial"/>
              </a:rPr>
              <a:t>Phasing success vs Figure of Merit</a:t>
            </a:r>
            <a:endParaRPr lang="en-US" sz="3600" dirty="0">
              <a:solidFill>
                <a:srgbClr val="000000"/>
              </a:solidFill>
              <a:latin typeface="Arial"/>
            </a:endParaRPr>
          </a:p>
        </p:txBody>
      </p:sp>
      <p:cxnSp>
        <p:nvCxnSpPr>
          <p:cNvPr id="14" name="Straight Connector 13"/>
          <p:cNvCxnSpPr/>
          <p:nvPr/>
        </p:nvCxnSpPr>
        <p:spPr>
          <a:xfrm>
            <a:off x="7418231" y="1159099"/>
            <a:ext cx="0" cy="356744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6488668"/>
            <a:ext cx="10683025" cy="369332"/>
          </a:xfrm>
          <a:prstGeom prst="rect">
            <a:avLst/>
          </a:prstGeom>
        </p:spPr>
        <p:txBody>
          <a:bodyPr wrap="square">
            <a:spAutoFit/>
          </a:bodyPr>
          <a:lstStyle/>
          <a:p>
            <a:pPr fontAlgn="auto">
              <a:spcBef>
                <a:spcPts val="0"/>
              </a:spcBef>
              <a:spcAft>
                <a:spcPts val="0"/>
              </a:spcAft>
            </a:pPr>
            <a:r>
              <a:rPr lang="en-US" dirty="0">
                <a:solidFill>
                  <a:srgbClr val="000000"/>
                </a:solidFill>
                <a:latin typeface="Arial"/>
              </a:rPr>
              <a:t>Hunter </a:t>
            </a:r>
            <a:r>
              <a:rPr lang="en-US" dirty="0" smtClean="0">
                <a:solidFill>
                  <a:srgbClr val="000000"/>
                </a:solidFill>
                <a:latin typeface="Arial"/>
              </a:rPr>
              <a:t>et al. (2016</a:t>
            </a:r>
            <a:r>
              <a:rPr lang="en-US" dirty="0">
                <a:solidFill>
                  <a:srgbClr val="000000"/>
                </a:solidFill>
                <a:latin typeface="Arial"/>
              </a:rPr>
              <a:t>)."</a:t>
            </a:r>
            <a:r>
              <a:rPr lang="en-US" dirty="0" smtClean="0">
                <a:solidFill>
                  <a:srgbClr val="000000"/>
                </a:solidFill>
                <a:latin typeface="Arial"/>
              </a:rPr>
              <a:t>Selenium </a:t>
            </a:r>
            <a:r>
              <a:rPr lang="en-US" dirty="0">
                <a:solidFill>
                  <a:srgbClr val="000000"/>
                </a:solidFill>
                <a:latin typeface="Arial"/>
              </a:rPr>
              <a:t>anomalous </a:t>
            </a:r>
            <a:r>
              <a:rPr lang="en-US" dirty="0" smtClean="0">
                <a:solidFill>
                  <a:srgbClr val="000000"/>
                </a:solidFill>
                <a:latin typeface="Arial"/>
              </a:rPr>
              <a:t>phasing XFEL", </a:t>
            </a:r>
            <a:r>
              <a:rPr lang="en-US" i="1" dirty="0">
                <a:solidFill>
                  <a:srgbClr val="000000"/>
                </a:solidFill>
                <a:latin typeface="Arial"/>
              </a:rPr>
              <a:t>Nature C</a:t>
            </a:r>
            <a:r>
              <a:rPr lang="en-US" i="1" dirty="0" smtClean="0">
                <a:solidFill>
                  <a:srgbClr val="000000"/>
                </a:solidFill>
                <a:latin typeface="Arial"/>
              </a:rPr>
              <a:t>omm.</a:t>
            </a:r>
            <a:r>
              <a:rPr lang="en-US" dirty="0" smtClean="0">
                <a:solidFill>
                  <a:srgbClr val="000000"/>
                </a:solidFill>
                <a:latin typeface="Arial"/>
              </a:rPr>
              <a:t> </a:t>
            </a:r>
            <a:r>
              <a:rPr lang="en-US" b="1" dirty="0">
                <a:solidFill>
                  <a:srgbClr val="000000"/>
                </a:solidFill>
                <a:latin typeface="Arial"/>
              </a:rPr>
              <a:t>7</a:t>
            </a:r>
            <a:r>
              <a:rPr lang="en-US" dirty="0">
                <a:solidFill>
                  <a:srgbClr val="000000"/>
                </a:solidFill>
                <a:latin typeface="Arial"/>
              </a:rPr>
              <a:t>, 13388. </a:t>
            </a:r>
          </a:p>
        </p:txBody>
      </p:sp>
      <p:sp>
        <p:nvSpPr>
          <p:cNvPr id="3" name="Rectangle 9"/>
          <p:cNvSpPr>
            <a:spLocks noChangeArrowheads="1"/>
          </p:cNvSpPr>
          <p:nvPr/>
        </p:nvSpPr>
        <p:spPr bwMode="auto">
          <a:xfrm>
            <a:off x="4419600" y="5943600"/>
            <a:ext cx="5636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400" dirty="0" smtClean="0">
                <a:solidFill>
                  <a:srgbClr val="000000">
                    <a:lumMod val="50000"/>
                  </a:srgbClr>
                </a:solidFill>
                <a:latin typeface="Courier New" panose="02070309020205020404" pitchFamily="49" charset="0"/>
                <a:cs typeface="Courier New" panose="02070309020205020404" pitchFamily="49" charset="0"/>
              </a:rPr>
              <a:t>http://cxidb.org/id54-SfjMJjaBny/id-54.html http://cxidb.org/id55-BWuBDSUrBy/id-55.html </a:t>
            </a:r>
          </a:p>
        </p:txBody>
      </p:sp>
      <p:sp>
        <p:nvSpPr>
          <p:cNvPr id="4" name="TextBox 3"/>
          <p:cNvSpPr txBox="1"/>
          <p:nvPr/>
        </p:nvSpPr>
        <p:spPr>
          <a:xfrm>
            <a:off x="1981200" y="1524000"/>
            <a:ext cx="1774845" cy="2862322"/>
          </a:xfrm>
          <a:prstGeom prst="rect">
            <a:avLst/>
          </a:prstGeom>
          <a:solidFill>
            <a:schemeClr val="bg1"/>
          </a:solidFill>
        </p:spPr>
        <p:txBody>
          <a:bodyPr wrap="none" rtlCol="0">
            <a:spAutoFit/>
          </a:bodyPr>
          <a:lstStyle/>
          <a:p>
            <a:pPr fontAlgn="auto">
              <a:spcBef>
                <a:spcPts val="0"/>
              </a:spcBef>
              <a:spcAft>
                <a:spcPts val="0"/>
              </a:spcAft>
            </a:pPr>
            <a:r>
              <a:rPr lang="en-US" b="1" dirty="0" smtClean="0">
                <a:solidFill>
                  <a:srgbClr val="000000"/>
                </a:solidFill>
                <a:latin typeface="Arial"/>
              </a:rPr>
              <a:t>Adjusting:</a:t>
            </a:r>
          </a:p>
          <a:p>
            <a:pPr fontAlgn="auto">
              <a:spcBef>
                <a:spcPts val="0"/>
              </a:spcBef>
              <a:spcAft>
                <a:spcPts val="0"/>
              </a:spcAft>
            </a:pPr>
            <a:r>
              <a:rPr lang="en-US" dirty="0" smtClean="0">
                <a:solidFill>
                  <a:srgbClr val="000000"/>
                </a:solidFill>
                <a:latin typeface="Arial"/>
              </a:rPr>
              <a:t>Solvent content</a:t>
            </a:r>
          </a:p>
          <a:p>
            <a:pPr fontAlgn="auto">
              <a:spcBef>
                <a:spcPts val="0"/>
              </a:spcBef>
              <a:spcAft>
                <a:spcPts val="0"/>
              </a:spcAft>
            </a:pPr>
            <a:r>
              <a:rPr lang="en-US" dirty="0" smtClean="0">
                <a:solidFill>
                  <a:srgbClr val="000000"/>
                </a:solidFill>
                <a:latin typeface="Arial"/>
              </a:rPr>
              <a:t>Resolution</a:t>
            </a:r>
          </a:p>
          <a:p>
            <a:pPr fontAlgn="auto">
              <a:spcBef>
                <a:spcPts val="0"/>
              </a:spcBef>
              <a:spcAft>
                <a:spcPts val="0"/>
              </a:spcAft>
            </a:pPr>
            <a:r>
              <a:rPr lang="en-US" dirty="0" err="1" smtClean="0">
                <a:solidFill>
                  <a:srgbClr val="000000"/>
                </a:solidFill>
                <a:latin typeface="Arial"/>
              </a:rPr>
              <a:t>SDfac</a:t>
            </a:r>
            <a:r>
              <a:rPr lang="en-US" dirty="0" smtClean="0">
                <a:solidFill>
                  <a:srgbClr val="000000"/>
                </a:solidFill>
                <a:latin typeface="Arial"/>
              </a:rPr>
              <a:t> </a:t>
            </a:r>
            <a:r>
              <a:rPr lang="en-US" dirty="0" err="1" smtClean="0">
                <a:solidFill>
                  <a:srgbClr val="000000"/>
                </a:solidFill>
                <a:latin typeface="Arial"/>
              </a:rPr>
              <a:t>Sdadd</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Cycles of </a:t>
            </a:r>
            <a:r>
              <a:rPr lang="en-US" dirty="0" err="1" smtClean="0">
                <a:solidFill>
                  <a:srgbClr val="000000"/>
                </a:solidFill>
                <a:latin typeface="Arial"/>
              </a:rPr>
              <a:t>dm</a:t>
            </a:r>
            <a:endParaRPr lang="en-US" dirty="0" smtClean="0">
              <a:solidFill>
                <a:srgbClr val="000000"/>
              </a:solidFill>
              <a:latin typeface="Arial"/>
            </a:endParaRPr>
          </a:p>
          <a:p>
            <a:pPr fontAlgn="auto">
              <a:spcBef>
                <a:spcPts val="0"/>
              </a:spcBef>
              <a:spcAft>
                <a:spcPts val="0"/>
              </a:spcAft>
            </a:pPr>
            <a:r>
              <a:rPr lang="en-US" dirty="0" smtClean="0">
                <a:solidFill>
                  <a:srgbClr val="000000"/>
                </a:solidFill>
                <a:latin typeface="Arial"/>
              </a:rPr>
              <a:t>“mode”</a:t>
            </a:r>
          </a:p>
          <a:p>
            <a:pPr fontAlgn="auto">
              <a:spcBef>
                <a:spcPts val="0"/>
              </a:spcBef>
              <a:spcAft>
                <a:spcPts val="0"/>
              </a:spcAft>
            </a:pPr>
            <a:r>
              <a:rPr lang="en-US" dirty="0" smtClean="0">
                <a:solidFill>
                  <a:srgbClr val="000000"/>
                </a:solidFill>
                <a:latin typeface="Arial"/>
              </a:rPr>
              <a:t>“scheme”</a:t>
            </a:r>
          </a:p>
          <a:p>
            <a:pPr fontAlgn="auto">
              <a:spcBef>
                <a:spcPts val="0"/>
              </a:spcBef>
              <a:spcAft>
                <a:spcPts val="0"/>
              </a:spcAft>
            </a:pPr>
            <a:r>
              <a:rPr lang="en-US" dirty="0" smtClean="0">
                <a:solidFill>
                  <a:srgbClr val="000000"/>
                </a:solidFill>
                <a:latin typeface="Arial"/>
              </a:rPr>
              <a:t>NCS radius</a:t>
            </a:r>
          </a:p>
          <a:p>
            <a:pPr fontAlgn="auto">
              <a:spcBef>
                <a:spcPts val="0"/>
              </a:spcBef>
              <a:spcAft>
                <a:spcPts val="0"/>
              </a:spcAft>
            </a:pPr>
            <a:r>
              <a:rPr lang="en-US" dirty="0" smtClean="0">
                <a:solidFill>
                  <a:srgbClr val="000000"/>
                </a:solidFill>
                <a:latin typeface="Arial"/>
              </a:rPr>
              <a:t>NCS cycles</a:t>
            </a:r>
          </a:p>
          <a:p>
            <a:pPr fontAlgn="auto">
              <a:spcBef>
                <a:spcPts val="0"/>
              </a:spcBef>
              <a:spcAft>
                <a:spcPts val="0"/>
              </a:spcAft>
            </a:pPr>
            <a:r>
              <a:rPr lang="en-US" dirty="0" smtClean="0">
                <a:solidFill>
                  <a:srgbClr val="000000"/>
                </a:solidFill>
                <a:latin typeface="Arial"/>
              </a:rPr>
              <a:t>Phase blur</a:t>
            </a:r>
            <a:endParaRPr lang="en-US" dirty="0">
              <a:solidFill>
                <a:srgbClr val="000000"/>
              </a:solidFill>
              <a:latin typeface="Arial"/>
            </a:endParaRPr>
          </a:p>
        </p:txBody>
      </p:sp>
    </p:spTree>
    <p:extLst>
      <p:ext uri="{BB962C8B-B14F-4D97-AF65-F5344CB8AC3E}">
        <p14:creationId xmlns:p14="http://schemas.microsoft.com/office/powerpoint/2010/main" val="146858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424565329"/>
              </p:ext>
            </p:extLst>
          </p:nvPr>
        </p:nvGraphicFramePr>
        <p:xfrm>
          <a:off x="395288" y="485775"/>
          <a:ext cx="9605962" cy="5994400"/>
        </p:xfrm>
        <a:graphic>
          <a:graphicData uri="http://schemas.openxmlformats.org/presentationml/2006/ole">
            <mc:AlternateContent xmlns:mc="http://schemas.openxmlformats.org/markup-compatibility/2006">
              <mc:Choice xmlns:v="urn:schemas-microsoft-com:vml" Requires="v">
                <p:oleObj spid="_x0000_s215049" name="Chart" r:id="rId3" imgW="7867697" imgH="4914951" progId="MSGraph.Chart.8">
                  <p:embed followColorScheme="full"/>
                </p:oleObj>
              </mc:Choice>
              <mc:Fallback>
                <p:oleObj name="Chart" r:id="rId3" imgW="7867697" imgH="4914951" progId="MSGraph.Chart.8">
                  <p:embed followColorScheme="full"/>
                  <p:pic>
                    <p:nvPicPr>
                      <p:cNvPr id="0" name=""/>
                      <p:cNvPicPr>
                        <a:picLocks noChangeAspect="1" noChangeArrowheads="1"/>
                      </p:cNvPicPr>
                      <p:nvPr/>
                    </p:nvPicPr>
                    <p:blipFill>
                      <a:blip r:embed="rId4"/>
                      <a:srcRect/>
                      <a:stretch>
                        <a:fillRect/>
                      </a:stretch>
                    </p:blipFill>
                    <p:spPr bwMode="auto">
                      <a:xfrm>
                        <a:off x="395288" y="485775"/>
                        <a:ext cx="9605962" cy="5994400"/>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594753" y="6318681"/>
            <a:ext cx="4179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Number of counts/pixel</a:t>
            </a:r>
            <a:endParaRPr lang="en-US" altLang="en-US" sz="2800" b="1" dirty="0">
              <a:solidFill>
                <a:prstClr val="black"/>
              </a:solidFill>
            </a:endParaRPr>
          </a:p>
        </p:txBody>
      </p:sp>
      <p:sp>
        <p:nvSpPr>
          <p:cNvPr id="71685" name="Text Box 5"/>
          <p:cNvSpPr txBox="1">
            <a:spLocks noChangeArrowheads="1"/>
          </p:cNvSpPr>
          <p:nvPr/>
        </p:nvSpPr>
        <p:spPr bwMode="auto">
          <a:xfrm rot="-5400000">
            <a:off x="-517932" y="2984803"/>
            <a:ext cx="1904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frequency</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00"/>
                </a:solidFill>
                <a:latin typeface="Arial"/>
              </a:rPr>
              <a:t>Gaussian vs Poisson distributions</a:t>
            </a:r>
            <a:endParaRPr lang="en-US" sz="3600" dirty="0">
              <a:solidFill>
                <a:srgbClr val="000000"/>
              </a:solidFill>
              <a:latin typeface="Arial"/>
            </a:endParaRPr>
          </a:p>
        </p:txBody>
      </p:sp>
      <p:sp>
        <p:nvSpPr>
          <p:cNvPr id="4" name="TextBox 3"/>
          <p:cNvSpPr txBox="1"/>
          <p:nvPr/>
        </p:nvSpPr>
        <p:spPr>
          <a:xfrm>
            <a:off x="4724400" y="3581400"/>
            <a:ext cx="3326553" cy="954107"/>
          </a:xfrm>
          <a:prstGeom prst="rect">
            <a:avLst/>
          </a:prstGeom>
          <a:solidFill>
            <a:schemeClr val="accent3">
              <a:lumMod val="65000"/>
            </a:schemeClr>
          </a:solidFill>
          <a:ln>
            <a:solidFill>
              <a:schemeClr val="tx1"/>
            </a:solidFill>
          </a:ln>
        </p:spPr>
        <p:txBody>
          <a:bodyPr wrap="none" rtlCol="0">
            <a:spAutoFit/>
          </a:bodyPr>
          <a:lstStyle/>
          <a:p>
            <a:pPr algn="ctr" fontAlgn="auto">
              <a:spcBef>
                <a:spcPts val="0"/>
              </a:spcBef>
              <a:spcAft>
                <a:spcPts val="0"/>
              </a:spcAft>
            </a:pPr>
            <a:r>
              <a:rPr lang="en-US" sz="2800" dirty="0" smtClean="0">
                <a:solidFill>
                  <a:srgbClr val="000000"/>
                </a:solidFill>
                <a:latin typeface="Arial"/>
              </a:rPr>
              <a:t>Long-term average:</a:t>
            </a:r>
          </a:p>
          <a:p>
            <a:pPr algn="ctr" fontAlgn="auto">
              <a:spcBef>
                <a:spcPts val="0"/>
              </a:spcBef>
              <a:spcAft>
                <a:spcPts val="0"/>
              </a:spcAft>
            </a:pPr>
            <a:r>
              <a:rPr lang="en-US" sz="2800" dirty="0" smtClean="0">
                <a:solidFill>
                  <a:srgbClr val="000000"/>
                </a:solidFill>
                <a:latin typeface="Arial"/>
              </a:rPr>
              <a:t>1 photon/pixel</a:t>
            </a:r>
            <a:endParaRPr lang="en-US" sz="2800" dirty="0">
              <a:solidFill>
                <a:srgbClr val="000000"/>
              </a:solidFill>
              <a:latin typeface="Arial"/>
            </a:endParaRPr>
          </a:p>
        </p:txBody>
      </p:sp>
    </p:spTree>
    <p:extLst>
      <p:ext uri="{BB962C8B-B14F-4D97-AF65-F5344CB8AC3E}">
        <p14:creationId xmlns:p14="http://schemas.microsoft.com/office/powerpoint/2010/main" val="1960933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304717746"/>
              </p:ext>
            </p:extLst>
          </p:nvPr>
        </p:nvGraphicFramePr>
        <p:xfrm>
          <a:off x="395288" y="485775"/>
          <a:ext cx="9605962" cy="5994400"/>
        </p:xfrm>
        <a:graphic>
          <a:graphicData uri="http://schemas.openxmlformats.org/presentationml/2006/ole">
            <mc:AlternateContent xmlns:mc="http://schemas.openxmlformats.org/markup-compatibility/2006">
              <mc:Choice xmlns:v="urn:schemas-microsoft-com:vml" Requires="v">
                <p:oleObj spid="_x0000_s216073" name="Chart" r:id="rId3" imgW="7867697" imgH="4914951" progId="MSGraph.Chart.8">
                  <p:embed followColorScheme="full"/>
                </p:oleObj>
              </mc:Choice>
              <mc:Fallback>
                <p:oleObj name="Chart" r:id="rId3" imgW="7867697" imgH="4914951" progId="MSGraph.Chart.8">
                  <p:embed followColorScheme="full"/>
                  <p:pic>
                    <p:nvPicPr>
                      <p:cNvPr id="0" name=""/>
                      <p:cNvPicPr>
                        <a:picLocks noChangeAspect="1" noChangeArrowheads="1"/>
                      </p:cNvPicPr>
                      <p:nvPr/>
                    </p:nvPicPr>
                    <p:blipFill>
                      <a:blip r:embed="rId4"/>
                      <a:srcRect/>
                      <a:stretch>
                        <a:fillRect/>
                      </a:stretch>
                    </p:blipFill>
                    <p:spPr bwMode="auto">
                      <a:xfrm>
                        <a:off x="395288" y="485775"/>
                        <a:ext cx="9605962" cy="5994400"/>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2594753" y="6318681"/>
            <a:ext cx="41793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Number of counts/pixel</a:t>
            </a:r>
            <a:endParaRPr lang="en-US" altLang="en-US" sz="2800" b="1" dirty="0">
              <a:solidFill>
                <a:prstClr val="black"/>
              </a:solidFill>
            </a:endParaRPr>
          </a:p>
        </p:txBody>
      </p:sp>
      <p:sp>
        <p:nvSpPr>
          <p:cNvPr id="71685" name="Text Box 5"/>
          <p:cNvSpPr txBox="1">
            <a:spLocks noChangeArrowheads="1"/>
          </p:cNvSpPr>
          <p:nvPr/>
        </p:nvSpPr>
        <p:spPr bwMode="auto">
          <a:xfrm rot="-5400000">
            <a:off x="-517932" y="2984803"/>
            <a:ext cx="1904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frequency</a:t>
            </a:r>
            <a:endParaRPr lang="en-US" altLang="en-US" sz="2800" b="1" dirty="0">
              <a:solidFill>
                <a:prstClr val="black"/>
              </a:solidFill>
            </a:endParaRPr>
          </a:p>
        </p:txBody>
      </p:sp>
      <p:sp>
        <p:nvSpPr>
          <p:cNvPr id="6" name="TextBox 5"/>
          <p:cNvSpPr txBox="1"/>
          <p:nvPr/>
        </p:nvSpPr>
        <p:spPr>
          <a:xfrm>
            <a:off x="1" y="0"/>
            <a:ext cx="9144000" cy="646331"/>
          </a:xfrm>
          <a:prstGeom prst="rect">
            <a:avLst/>
          </a:prstGeom>
          <a:noFill/>
        </p:spPr>
        <p:txBody>
          <a:bodyPr wrap="square" rtlCol="0">
            <a:spAutoFit/>
          </a:bodyPr>
          <a:lstStyle/>
          <a:p>
            <a:pPr algn="ctr" fontAlgn="auto">
              <a:spcBef>
                <a:spcPts val="0"/>
              </a:spcBef>
              <a:spcAft>
                <a:spcPts val="0"/>
              </a:spcAft>
            </a:pPr>
            <a:r>
              <a:rPr lang="en-US" sz="3600" dirty="0" smtClean="0">
                <a:solidFill>
                  <a:srgbClr val="000000"/>
                </a:solidFill>
                <a:latin typeface="Arial"/>
              </a:rPr>
              <a:t>Central limit theorem fails on weak images</a:t>
            </a:r>
            <a:endParaRPr lang="en-US" sz="3600" dirty="0">
              <a:solidFill>
                <a:srgbClr val="000000"/>
              </a:solidFill>
              <a:latin typeface="Arial"/>
            </a:endParaRPr>
          </a:p>
        </p:txBody>
      </p:sp>
      <p:sp>
        <p:nvSpPr>
          <p:cNvPr id="3" name="TextBox 2"/>
          <p:cNvSpPr txBox="1"/>
          <p:nvPr/>
        </p:nvSpPr>
        <p:spPr>
          <a:xfrm>
            <a:off x="2362200" y="3886200"/>
            <a:ext cx="3379451" cy="1569660"/>
          </a:xfrm>
          <a:prstGeom prst="rect">
            <a:avLst/>
          </a:prstGeom>
          <a:solidFill>
            <a:srgbClr val="FFFF00"/>
          </a:solidFill>
          <a:ln w="28575">
            <a:solidFill>
              <a:srgbClr val="FF0000"/>
            </a:solidFill>
          </a:ln>
        </p:spPr>
        <p:txBody>
          <a:bodyPr wrap="none" rtlCol="0">
            <a:spAutoFit/>
          </a:bodyPr>
          <a:lstStyle/>
          <a:p>
            <a:pPr algn="ctr" fontAlgn="auto">
              <a:spcBef>
                <a:spcPts val="0"/>
              </a:spcBef>
              <a:spcAft>
                <a:spcPts val="0"/>
              </a:spcAft>
            </a:pPr>
            <a:r>
              <a:rPr lang="en-US" sz="2400" dirty="0" smtClean="0">
                <a:solidFill>
                  <a:srgbClr val="000000"/>
                </a:solidFill>
                <a:latin typeface="Arial"/>
              </a:rPr>
              <a:t>Expect: ~6</a:t>
            </a:r>
          </a:p>
          <a:p>
            <a:pPr algn="ctr" fontAlgn="auto">
              <a:spcBef>
                <a:spcPts val="0"/>
              </a:spcBef>
              <a:spcAft>
                <a:spcPts val="0"/>
              </a:spcAft>
            </a:pPr>
            <a:r>
              <a:rPr lang="en-US" sz="2400" dirty="0" smtClean="0">
                <a:solidFill>
                  <a:srgbClr val="000000"/>
                </a:solidFill>
                <a:latin typeface="Arial"/>
              </a:rPr>
              <a:t>“9-sigma outliers”</a:t>
            </a:r>
          </a:p>
          <a:p>
            <a:pPr algn="ctr" fontAlgn="auto">
              <a:spcBef>
                <a:spcPts val="0"/>
              </a:spcBef>
              <a:spcAft>
                <a:spcPts val="0"/>
              </a:spcAft>
            </a:pPr>
            <a:r>
              <a:rPr lang="en-US" sz="2400" dirty="0" smtClean="0">
                <a:solidFill>
                  <a:srgbClr val="000000"/>
                </a:solidFill>
                <a:latin typeface="Arial"/>
              </a:rPr>
              <a:t>On 6x10</a:t>
            </a:r>
            <a:r>
              <a:rPr lang="en-US" sz="2400" baseline="30000" dirty="0" smtClean="0">
                <a:solidFill>
                  <a:srgbClr val="000000"/>
                </a:solidFill>
                <a:latin typeface="Arial"/>
              </a:rPr>
              <a:t>6</a:t>
            </a:r>
            <a:r>
              <a:rPr lang="en-US" sz="2400" dirty="0" smtClean="0">
                <a:solidFill>
                  <a:srgbClr val="000000"/>
                </a:solidFill>
                <a:latin typeface="Arial"/>
              </a:rPr>
              <a:t> pixel detector</a:t>
            </a:r>
          </a:p>
          <a:p>
            <a:pPr algn="ctr" fontAlgn="auto">
              <a:spcBef>
                <a:spcPts val="0"/>
              </a:spcBef>
              <a:spcAft>
                <a:spcPts val="0"/>
              </a:spcAft>
            </a:pPr>
            <a:r>
              <a:rPr lang="en-US" sz="2400" dirty="0" smtClean="0">
                <a:solidFill>
                  <a:srgbClr val="000000"/>
                </a:solidFill>
                <a:latin typeface="Arial"/>
              </a:rPr>
              <a:t>at 1 photon/pixel</a:t>
            </a:r>
            <a:endParaRPr lang="en-US" sz="2400" dirty="0">
              <a:solidFill>
                <a:srgbClr val="000000"/>
              </a:solidFill>
              <a:latin typeface="Arial"/>
            </a:endParaRPr>
          </a:p>
        </p:txBody>
      </p:sp>
    </p:spTree>
    <p:extLst>
      <p:ext uri="{BB962C8B-B14F-4D97-AF65-F5344CB8AC3E}">
        <p14:creationId xmlns:p14="http://schemas.microsoft.com/office/powerpoint/2010/main" val="32549381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698500" y="0"/>
            <a:ext cx="7772400" cy="1143000"/>
          </a:xfrm>
          <a:noFill/>
          <a:ln/>
        </p:spPr>
        <p:txBody>
          <a:bodyPr/>
          <a:lstStyle/>
          <a:p>
            <a:r>
              <a:rPr lang="en-US" altLang="en-US" sz="5400"/>
              <a:t>R</a:t>
            </a:r>
            <a:r>
              <a:rPr lang="en-US" altLang="en-US" sz="5400" baseline="-25000"/>
              <a:t>iso</a:t>
            </a:r>
            <a:r>
              <a:rPr lang="en-US" altLang="en-US" sz="5400"/>
              <a:t> vs dose</a:t>
            </a:r>
          </a:p>
        </p:txBody>
      </p:sp>
      <p:graphicFrame>
        <p:nvGraphicFramePr>
          <p:cNvPr id="263171" name="Object 3"/>
          <p:cNvGraphicFramePr>
            <a:graphicFrameLocks noChangeAspect="1"/>
          </p:cNvGraphicFramePr>
          <p:nvPr/>
        </p:nvGraphicFramePr>
        <p:xfrm>
          <a:off x="993775" y="835025"/>
          <a:ext cx="7464425" cy="5187950"/>
        </p:xfrm>
        <a:graphic>
          <a:graphicData uri="http://schemas.openxmlformats.org/presentationml/2006/ole">
            <mc:AlternateContent xmlns:mc="http://schemas.openxmlformats.org/markup-compatibility/2006">
              <mc:Choice xmlns:v="urn:schemas-microsoft-com:vml" Requires="v">
                <p:oleObj spid="_x0000_s220162" name="Chart" r:id="rId3" imgW="6096075" imgH="4238497" progId="MSGraph.Chart.8">
                  <p:embed followColorScheme="full"/>
                </p:oleObj>
              </mc:Choice>
              <mc:Fallback>
                <p:oleObj name="Chart" r:id="rId3" imgW="6096075" imgH="4238497" progId="MSGraph.Chart.8">
                  <p:embed followColorScheme="full"/>
                  <p:pic>
                    <p:nvPicPr>
                      <p:cNvPr id="0" name=""/>
                      <p:cNvPicPr>
                        <a:picLocks noChangeAspect="1" noChangeArrowheads="1"/>
                      </p:cNvPicPr>
                      <p:nvPr/>
                    </p:nvPicPr>
                    <p:blipFill>
                      <a:blip r:embed="rId4"/>
                      <a:srcRect/>
                      <a:stretch>
                        <a:fillRect/>
                      </a:stretch>
                    </p:blipFill>
                    <p:spPr bwMode="auto">
                      <a:xfrm>
                        <a:off x="993775" y="835025"/>
                        <a:ext cx="7464425" cy="518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3172" name="Text Box 4"/>
          <p:cNvSpPr txBox="1">
            <a:spLocks noChangeArrowheads="1"/>
          </p:cNvSpPr>
          <p:nvPr/>
        </p:nvSpPr>
        <p:spPr bwMode="auto">
          <a:xfrm rot="-5400000">
            <a:off x="179387" y="3048001"/>
            <a:ext cx="1222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a:solidFill>
                  <a:srgbClr val="000000"/>
                </a:solidFill>
                <a:latin typeface="Arial"/>
              </a:rPr>
              <a:t>R</a:t>
            </a:r>
            <a:r>
              <a:rPr lang="en-US" altLang="en-US" sz="2400" baseline="-25000">
                <a:solidFill>
                  <a:srgbClr val="000000"/>
                </a:solidFill>
                <a:latin typeface="Arial"/>
              </a:rPr>
              <a:t>iso</a:t>
            </a:r>
            <a:r>
              <a:rPr lang="en-US" altLang="en-US" sz="2400">
                <a:solidFill>
                  <a:srgbClr val="000000"/>
                </a:solidFill>
                <a:latin typeface="Arial"/>
              </a:rPr>
              <a:t> (%)</a:t>
            </a:r>
            <a:endParaRPr lang="en-US" altLang="en-US" sz="2400" baseline="-25000">
              <a:solidFill>
                <a:srgbClr val="000000"/>
              </a:solidFill>
              <a:latin typeface="Arial"/>
            </a:endParaRPr>
          </a:p>
        </p:txBody>
      </p:sp>
      <p:sp>
        <p:nvSpPr>
          <p:cNvPr id="263173" name="Text Box 5"/>
          <p:cNvSpPr txBox="1">
            <a:spLocks noChangeArrowheads="1"/>
          </p:cNvSpPr>
          <p:nvPr/>
        </p:nvSpPr>
        <p:spPr bwMode="auto">
          <a:xfrm>
            <a:off x="3298825" y="5780088"/>
            <a:ext cx="318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pPr>
            <a:r>
              <a:rPr lang="en-US" altLang="en-US" sz="2400">
                <a:solidFill>
                  <a:srgbClr val="000000"/>
                </a:solidFill>
                <a:latin typeface="Arial"/>
              </a:rPr>
              <a:t>change in dose (</a:t>
            </a:r>
            <a:r>
              <a:rPr lang="en-US" altLang="en-US" sz="2400">
                <a:solidFill>
                  <a:srgbClr val="000000"/>
                </a:solidFill>
                <a:latin typeface="Arial"/>
                <a:cs typeface="Arial" charset="0"/>
              </a:rPr>
              <a:t>MGy</a:t>
            </a:r>
            <a:r>
              <a:rPr lang="en-US" altLang="en-US" sz="2400">
                <a:solidFill>
                  <a:srgbClr val="000000"/>
                </a:solidFill>
                <a:latin typeface="Arial"/>
                <a:cs typeface="Arial" charset="0"/>
                <a:sym typeface="Symbol" pitchFamily="18" charset="2"/>
              </a:rPr>
              <a:t>)</a:t>
            </a:r>
          </a:p>
        </p:txBody>
      </p:sp>
      <p:sp>
        <p:nvSpPr>
          <p:cNvPr id="263174" name="Rectangle 6"/>
          <p:cNvSpPr>
            <a:spLocks noChangeArrowheads="1"/>
          </p:cNvSpPr>
          <p:nvPr/>
        </p:nvSpPr>
        <p:spPr bwMode="auto">
          <a:xfrm>
            <a:off x="4479925" y="3246438"/>
            <a:ext cx="22748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endParaRPr lang="en-US" altLang="en-US">
              <a:solidFill>
                <a:srgbClr val="000000"/>
              </a:solidFill>
              <a:latin typeface="Arial"/>
            </a:endParaRPr>
          </a:p>
        </p:txBody>
      </p:sp>
      <p:sp>
        <p:nvSpPr>
          <p:cNvPr id="263175" name="Text Box 7"/>
          <p:cNvSpPr txBox="1">
            <a:spLocks noChangeArrowheads="1"/>
          </p:cNvSpPr>
          <p:nvPr/>
        </p:nvSpPr>
        <p:spPr bwMode="auto">
          <a:xfrm>
            <a:off x="1798638" y="6491288"/>
            <a:ext cx="73453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ts val="0"/>
              </a:spcBef>
              <a:spcAft>
                <a:spcPts val="0"/>
              </a:spcAft>
            </a:pPr>
            <a:r>
              <a:rPr lang="en-US" altLang="en-US">
                <a:solidFill>
                  <a:srgbClr val="000000"/>
                </a:solidFill>
                <a:latin typeface="Arial"/>
              </a:rPr>
              <a:t>data taken from Banumathi, </a:t>
            </a:r>
            <a:r>
              <a:rPr lang="en-US" altLang="en-US" i="1">
                <a:solidFill>
                  <a:srgbClr val="000000"/>
                </a:solidFill>
                <a:latin typeface="Arial"/>
              </a:rPr>
              <a:t>et al.</a:t>
            </a:r>
            <a:r>
              <a:rPr lang="en-US" altLang="en-US">
                <a:solidFill>
                  <a:srgbClr val="000000"/>
                </a:solidFill>
                <a:latin typeface="Arial"/>
              </a:rPr>
              <a:t> (2004) </a:t>
            </a:r>
            <a:r>
              <a:rPr lang="en-US" altLang="en-US" i="1">
                <a:solidFill>
                  <a:srgbClr val="000000"/>
                </a:solidFill>
                <a:latin typeface="Arial"/>
              </a:rPr>
              <a:t>Acta Cryst. D</a:t>
            </a:r>
            <a:r>
              <a:rPr lang="en-US" altLang="en-US">
                <a:solidFill>
                  <a:srgbClr val="000000"/>
                </a:solidFill>
                <a:latin typeface="Arial"/>
              </a:rPr>
              <a:t> </a:t>
            </a:r>
            <a:r>
              <a:rPr lang="en-US" altLang="en-US" b="1">
                <a:solidFill>
                  <a:srgbClr val="000000"/>
                </a:solidFill>
                <a:latin typeface="Arial"/>
              </a:rPr>
              <a:t>60</a:t>
            </a:r>
            <a:r>
              <a:rPr lang="en-US" altLang="en-US">
                <a:solidFill>
                  <a:srgbClr val="000000"/>
                </a:solidFill>
                <a:latin typeface="Arial"/>
              </a:rPr>
              <a:t>, 1085-1093.</a:t>
            </a:r>
          </a:p>
        </p:txBody>
      </p:sp>
      <p:sp>
        <p:nvSpPr>
          <p:cNvPr id="263176" name="Text Box 8"/>
          <p:cNvSpPr txBox="1">
            <a:spLocks noChangeArrowheads="1"/>
          </p:cNvSpPr>
          <p:nvPr/>
        </p:nvSpPr>
        <p:spPr bwMode="auto">
          <a:xfrm>
            <a:off x="2525713" y="1560513"/>
            <a:ext cx="2901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sz="2800">
                <a:solidFill>
                  <a:srgbClr val="000000"/>
                </a:solidFill>
                <a:latin typeface="Arial"/>
              </a:rPr>
              <a:t>R</a:t>
            </a:r>
            <a:r>
              <a:rPr lang="en-US" altLang="en-US" sz="2800" baseline="-25000">
                <a:solidFill>
                  <a:srgbClr val="000000"/>
                </a:solidFill>
                <a:latin typeface="Arial"/>
              </a:rPr>
              <a:t>iso</a:t>
            </a:r>
            <a:r>
              <a:rPr lang="en-US" altLang="en-US" sz="2800">
                <a:solidFill>
                  <a:srgbClr val="000000"/>
                </a:solidFill>
                <a:latin typeface="Arial"/>
              </a:rPr>
              <a:t> </a:t>
            </a:r>
            <a:r>
              <a:rPr lang="en-US" altLang="en-US" sz="2800">
                <a:solidFill>
                  <a:srgbClr val="000000"/>
                </a:solidFill>
                <a:latin typeface="Arial"/>
                <a:cs typeface="Arial" charset="0"/>
              </a:rPr>
              <a:t>≈</a:t>
            </a:r>
            <a:r>
              <a:rPr lang="en-US" altLang="en-US" sz="2800">
                <a:solidFill>
                  <a:srgbClr val="000000"/>
                </a:solidFill>
                <a:latin typeface="Arial"/>
              </a:rPr>
              <a:t> 0.7 %/</a:t>
            </a:r>
            <a:r>
              <a:rPr lang="en-US" altLang="en-US" sz="2800">
                <a:solidFill>
                  <a:srgbClr val="000000"/>
                </a:solidFill>
                <a:latin typeface="Arial"/>
                <a:cs typeface="Arial" charset="0"/>
              </a:rPr>
              <a:t>MGy</a:t>
            </a:r>
          </a:p>
        </p:txBody>
      </p:sp>
      <p:sp>
        <p:nvSpPr>
          <p:cNvPr id="263177" name="Line 9"/>
          <p:cNvSpPr>
            <a:spLocks noChangeShapeType="1"/>
          </p:cNvSpPr>
          <p:nvPr/>
        </p:nvSpPr>
        <p:spPr bwMode="auto">
          <a:xfrm>
            <a:off x="1879600" y="1854200"/>
            <a:ext cx="550863"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srgbClr val="000000"/>
              </a:solidFill>
              <a:latin typeface="Arial"/>
            </a:endParaRPr>
          </a:p>
        </p:txBody>
      </p:sp>
    </p:spTree>
    <p:extLst>
      <p:ext uri="{BB962C8B-B14F-4D97-AF65-F5344CB8AC3E}">
        <p14:creationId xmlns:p14="http://schemas.microsoft.com/office/powerpoint/2010/main" val="23968564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smtClean="0"/>
              <a:t>The “partiality problem”</a:t>
            </a:r>
          </a:p>
        </p:txBody>
      </p:sp>
      <p:sp>
        <p:nvSpPr>
          <p:cNvPr id="92163" name="Freeform 22"/>
          <p:cNvSpPr>
            <a:spLocks/>
          </p:cNvSpPr>
          <p:nvPr/>
        </p:nvSpPr>
        <p:spPr bwMode="auto">
          <a:xfrm>
            <a:off x="1503009" y="2278289"/>
            <a:ext cx="6116637" cy="4064000"/>
          </a:xfrm>
          <a:custGeom>
            <a:avLst/>
            <a:gdLst>
              <a:gd name="T0" fmla="*/ 0 w 32564"/>
              <a:gd name="T1" fmla="*/ 3994280 h 10101"/>
              <a:gd name="T2" fmla="*/ 2387492 w 32564"/>
              <a:gd name="T3" fmla="*/ 4007154 h 10101"/>
              <a:gd name="T4" fmla="*/ 2441399 w 32564"/>
              <a:gd name="T5" fmla="*/ 3947610 h 10101"/>
              <a:gd name="T6" fmla="*/ 2506387 w 32564"/>
              <a:gd name="T7" fmla="*/ 3828120 h 10101"/>
              <a:gd name="T8" fmla="*/ 2546207 w 32564"/>
              <a:gd name="T9" fmla="*/ 3661557 h 10101"/>
              <a:gd name="T10" fmla="*/ 2593728 w 32564"/>
              <a:gd name="T11" fmla="*/ 3369067 h 10101"/>
              <a:gd name="T12" fmla="*/ 2635050 w 32564"/>
              <a:gd name="T13" fmla="*/ 3023873 h 10101"/>
              <a:gd name="T14" fmla="*/ 2682571 w 32564"/>
              <a:gd name="T15" fmla="*/ 2551946 h 10101"/>
              <a:gd name="T16" fmla="*/ 2716004 w 32564"/>
              <a:gd name="T17" fmla="*/ 2153242 h 10101"/>
              <a:gd name="T18" fmla="*/ 2754134 w 32564"/>
              <a:gd name="T19" fmla="*/ 1714306 h 10101"/>
              <a:gd name="T20" fmla="*/ 2797146 w 32564"/>
              <a:gd name="T21" fmla="*/ 1269334 h 10101"/>
              <a:gd name="T22" fmla="*/ 2831895 w 32564"/>
              <a:gd name="T23" fmla="*/ 910461 h 10101"/>
              <a:gd name="T24" fmla="*/ 2868334 w 32564"/>
              <a:gd name="T25" fmla="*/ 631650 h 10101"/>
              <a:gd name="T26" fmla="*/ 2893690 w 32564"/>
              <a:gd name="T27" fmla="*/ 491641 h 10101"/>
              <a:gd name="T28" fmla="*/ 2941399 w 32564"/>
              <a:gd name="T29" fmla="*/ 272776 h 10101"/>
              <a:gd name="T30" fmla="*/ 2987417 w 32564"/>
              <a:gd name="T31" fmla="*/ 152883 h 10101"/>
              <a:gd name="T32" fmla="*/ 3044705 w 32564"/>
              <a:gd name="T33" fmla="*/ 53107 h 10101"/>
              <a:gd name="T34" fmla="*/ 3111196 w 32564"/>
              <a:gd name="T35" fmla="*/ 20116 h 10101"/>
              <a:gd name="T36" fmla="*/ 3201730 w 32564"/>
              <a:gd name="T37" fmla="*/ 0 h 10101"/>
              <a:gd name="T38" fmla="*/ 3303345 w 32564"/>
              <a:gd name="T39" fmla="*/ 13277 h 10101"/>
              <a:gd name="T40" fmla="*/ 3406651 w 32564"/>
              <a:gd name="T41" fmla="*/ 33393 h 10101"/>
              <a:gd name="T42" fmla="*/ 3470137 w 32564"/>
              <a:gd name="T43" fmla="*/ 79660 h 10101"/>
              <a:gd name="T44" fmla="*/ 3549401 w 32564"/>
              <a:gd name="T45" fmla="*/ 232946 h 10101"/>
              <a:gd name="T46" fmla="*/ 3589221 w 32564"/>
              <a:gd name="T47" fmla="*/ 398704 h 10101"/>
              <a:gd name="T48" fmla="*/ 3635051 w 32564"/>
              <a:gd name="T49" fmla="*/ 658203 h 10101"/>
              <a:gd name="T50" fmla="*/ 3665291 w 32564"/>
              <a:gd name="T51" fmla="*/ 930175 h 10101"/>
              <a:gd name="T52" fmla="*/ 3713000 w 32564"/>
              <a:gd name="T53" fmla="*/ 1375548 h 10101"/>
              <a:gd name="T54" fmla="*/ 3744743 w 32564"/>
              <a:gd name="T55" fmla="*/ 1734422 h 10101"/>
              <a:gd name="T56" fmla="*/ 3778176 w 32564"/>
              <a:gd name="T57" fmla="*/ 2126688 h 10101"/>
              <a:gd name="T58" fmla="*/ 3811422 w 32564"/>
              <a:gd name="T59" fmla="*/ 2485562 h 10101"/>
              <a:gd name="T60" fmla="*/ 3846358 w 32564"/>
              <a:gd name="T61" fmla="*/ 2890703 h 10101"/>
              <a:gd name="T62" fmla="*/ 3889183 w 32564"/>
              <a:gd name="T63" fmla="*/ 3229863 h 10101"/>
              <a:gd name="T64" fmla="*/ 3927312 w 32564"/>
              <a:gd name="T65" fmla="*/ 3542067 h 10101"/>
              <a:gd name="T66" fmla="*/ 3974833 w 32564"/>
              <a:gd name="T67" fmla="*/ 3761334 h 10101"/>
              <a:gd name="T68" fmla="*/ 4021039 w 32564"/>
              <a:gd name="T69" fmla="*/ 3900940 h 10101"/>
              <a:gd name="T70" fmla="*/ 4070062 w 32564"/>
              <a:gd name="T71" fmla="*/ 3967324 h 10101"/>
              <a:gd name="T72" fmla="*/ 4117771 w 32564"/>
              <a:gd name="T73" fmla="*/ 4020431 h 10101"/>
              <a:gd name="T74" fmla="*/ 6116457 w 32564"/>
              <a:gd name="T75" fmla="*/ 4063882 h 10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564" h="10101">
                <a:moveTo>
                  <a:pt x="0" y="9928"/>
                </a:moveTo>
                <a:lnTo>
                  <a:pt x="12711" y="9960"/>
                </a:lnTo>
                <a:cubicBezTo>
                  <a:pt x="13563" y="9618"/>
                  <a:pt x="12893" y="9886"/>
                  <a:pt x="12998" y="9812"/>
                </a:cubicBezTo>
                <a:cubicBezTo>
                  <a:pt x="13100" y="9746"/>
                  <a:pt x="13252" y="9630"/>
                  <a:pt x="13344" y="9515"/>
                </a:cubicBezTo>
                <a:cubicBezTo>
                  <a:pt x="13437" y="9398"/>
                  <a:pt x="13479" y="9299"/>
                  <a:pt x="13556" y="9101"/>
                </a:cubicBezTo>
                <a:cubicBezTo>
                  <a:pt x="13632" y="8903"/>
                  <a:pt x="13734" y="8639"/>
                  <a:pt x="13809" y="8374"/>
                </a:cubicBezTo>
                <a:cubicBezTo>
                  <a:pt x="13886" y="8110"/>
                  <a:pt x="13953" y="7846"/>
                  <a:pt x="14029" y="7516"/>
                </a:cubicBezTo>
                <a:cubicBezTo>
                  <a:pt x="14105" y="7185"/>
                  <a:pt x="14215" y="6707"/>
                  <a:pt x="14282" y="6343"/>
                </a:cubicBezTo>
                <a:cubicBezTo>
                  <a:pt x="14350" y="5980"/>
                  <a:pt x="14401" y="5699"/>
                  <a:pt x="14460" y="5352"/>
                </a:cubicBezTo>
                <a:cubicBezTo>
                  <a:pt x="14519" y="5005"/>
                  <a:pt x="14586" y="4625"/>
                  <a:pt x="14663" y="4261"/>
                </a:cubicBezTo>
                <a:cubicBezTo>
                  <a:pt x="14739" y="3898"/>
                  <a:pt x="14823" y="3485"/>
                  <a:pt x="14892" y="3155"/>
                </a:cubicBezTo>
                <a:cubicBezTo>
                  <a:pt x="14959" y="2825"/>
                  <a:pt x="15018" y="2528"/>
                  <a:pt x="15077" y="2263"/>
                </a:cubicBezTo>
                <a:cubicBezTo>
                  <a:pt x="15136" y="1999"/>
                  <a:pt x="15213" y="1735"/>
                  <a:pt x="15271" y="1570"/>
                </a:cubicBezTo>
                <a:cubicBezTo>
                  <a:pt x="15331" y="1404"/>
                  <a:pt x="15339" y="1371"/>
                  <a:pt x="15406" y="1222"/>
                </a:cubicBezTo>
                <a:cubicBezTo>
                  <a:pt x="15474" y="1074"/>
                  <a:pt x="15575" y="810"/>
                  <a:pt x="15660" y="678"/>
                </a:cubicBezTo>
                <a:cubicBezTo>
                  <a:pt x="15744" y="546"/>
                  <a:pt x="15812" y="462"/>
                  <a:pt x="15905" y="380"/>
                </a:cubicBezTo>
                <a:cubicBezTo>
                  <a:pt x="15998" y="297"/>
                  <a:pt x="16100" y="182"/>
                  <a:pt x="16210" y="132"/>
                </a:cubicBezTo>
                <a:cubicBezTo>
                  <a:pt x="16320" y="83"/>
                  <a:pt x="16429" y="66"/>
                  <a:pt x="16564" y="50"/>
                </a:cubicBezTo>
                <a:cubicBezTo>
                  <a:pt x="16700" y="33"/>
                  <a:pt x="16877" y="0"/>
                  <a:pt x="17046" y="0"/>
                </a:cubicBezTo>
                <a:cubicBezTo>
                  <a:pt x="17215" y="0"/>
                  <a:pt x="17410" y="17"/>
                  <a:pt x="17587" y="33"/>
                </a:cubicBezTo>
                <a:cubicBezTo>
                  <a:pt x="17765" y="50"/>
                  <a:pt x="17993" y="50"/>
                  <a:pt x="18137" y="83"/>
                </a:cubicBezTo>
                <a:cubicBezTo>
                  <a:pt x="18280" y="116"/>
                  <a:pt x="18348" y="116"/>
                  <a:pt x="18475" y="198"/>
                </a:cubicBezTo>
                <a:cubicBezTo>
                  <a:pt x="18602" y="281"/>
                  <a:pt x="18796" y="446"/>
                  <a:pt x="18897" y="579"/>
                </a:cubicBezTo>
                <a:cubicBezTo>
                  <a:pt x="18999" y="711"/>
                  <a:pt x="19032" y="810"/>
                  <a:pt x="19109" y="991"/>
                </a:cubicBezTo>
                <a:cubicBezTo>
                  <a:pt x="19184" y="1173"/>
                  <a:pt x="19286" y="1420"/>
                  <a:pt x="19353" y="1636"/>
                </a:cubicBezTo>
                <a:cubicBezTo>
                  <a:pt x="19421" y="1850"/>
                  <a:pt x="19447" y="2015"/>
                  <a:pt x="19514" y="2312"/>
                </a:cubicBezTo>
                <a:cubicBezTo>
                  <a:pt x="19582" y="2610"/>
                  <a:pt x="19700" y="3089"/>
                  <a:pt x="19768" y="3419"/>
                </a:cubicBezTo>
                <a:cubicBezTo>
                  <a:pt x="19835" y="3750"/>
                  <a:pt x="19878" y="3997"/>
                  <a:pt x="19937" y="4311"/>
                </a:cubicBezTo>
                <a:cubicBezTo>
                  <a:pt x="19996" y="4625"/>
                  <a:pt x="20055" y="4972"/>
                  <a:pt x="20115" y="5286"/>
                </a:cubicBezTo>
                <a:cubicBezTo>
                  <a:pt x="20173" y="5600"/>
                  <a:pt x="20233" y="5864"/>
                  <a:pt x="20292" y="6178"/>
                </a:cubicBezTo>
                <a:cubicBezTo>
                  <a:pt x="20351" y="6491"/>
                  <a:pt x="20410" y="6872"/>
                  <a:pt x="20478" y="7185"/>
                </a:cubicBezTo>
                <a:cubicBezTo>
                  <a:pt x="20545" y="7499"/>
                  <a:pt x="20639" y="7764"/>
                  <a:pt x="20706" y="8028"/>
                </a:cubicBezTo>
                <a:cubicBezTo>
                  <a:pt x="20774" y="8292"/>
                  <a:pt x="20832" y="8590"/>
                  <a:pt x="20909" y="8804"/>
                </a:cubicBezTo>
                <a:cubicBezTo>
                  <a:pt x="20984" y="9019"/>
                  <a:pt x="21078" y="9200"/>
                  <a:pt x="21162" y="9349"/>
                </a:cubicBezTo>
                <a:cubicBezTo>
                  <a:pt x="21247" y="9497"/>
                  <a:pt x="21323" y="9614"/>
                  <a:pt x="21408" y="9696"/>
                </a:cubicBezTo>
                <a:cubicBezTo>
                  <a:pt x="21492" y="9779"/>
                  <a:pt x="21585" y="9812"/>
                  <a:pt x="21669" y="9861"/>
                </a:cubicBezTo>
                <a:cubicBezTo>
                  <a:pt x="21754" y="9911"/>
                  <a:pt x="21034" y="9448"/>
                  <a:pt x="21923" y="9993"/>
                </a:cubicBezTo>
                <a:cubicBezTo>
                  <a:pt x="23739" y="10033"/>
                  <a:pt x="30347" y="10079"/>
                  <a:pt x="32564" y="10101"/>
                </a:cubicBezTo>
              </a:path>
            </a:pathLst>
          </a:custGeom>
          <a:solidFill>
            <a:schemeClr val="bg1"/>
          </a:solidFill>
          <a:ln w="9525">
            <a:solidFill>
              <a:schemeClr val="tx1"/>
            </a:solidFill>
            <a:round/>
            <a:headEnd/>
            <a:tailEnd/>
          </a:ln>
        </p:spPr>
        <p:txBody>
          <a:bodyPr/>
          <a:lstStyle/>
          <a:p>
            <a:endParaRPr lang="en-US">
              <a:solidFill>
                <a:srgbClr val="000000"/>
              </a:solidFill>
              <a:latin typeface="Arial"/>
            </a:endParaRPr>
          </a:p>
        </p:txBody>
      </p:sp>
      <p:cxnSp>
        <p:nvCxnSpPr>
          <p:cNvPr id="14" name="Straight Connector 13"/>
          <p:cNvCxnSpPr/>
          <p:nvPr/>
        </p:nvCxnSpPr>
        <p:spPr>
          <a:xfrm flipV="1">
            <a:off x="4223984" y="4208689"/>
            <a:ext cx="28575" cy="211931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grpSp>
        <p:nvGrpSpPr>
          <p:cNvPr id="3" name="Group 2"/>
          <p:cNvGrpSpPr>
            <a:grpSpLocks/>
          </p:cNvGrpSpPr>
          <p:nvPr/>
        </p:nvGrpSpPr>
        <p:grpSpPr bwMode="auto">
          <a:xfrm>
            <a:off x="4266846" y="1436914"/>
            <a:ext cx="1230313" cy="550863"/>
            <a:chOff x="4499428" y="1422400"/>
            <a:chExt cx="1229824" cy="551543"/>
          </a:xfrm>
        </p:grpSpPr>
        <p:cxnSp>
          <p:nvCxnSpPr>
            <p:cNvPr id="17" name="Straight Arrow Connector 16"/>
            <p:cNvCxnSpPr/>
            <p:nvPr/>
          </p:nvCxnSpPr>
          <p:spPr>
            <a:xfrm>
              <a:off x="4615270" y="1973943"/>
              <a:ext cx="899754"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2169" name="TextBox 19"/>
            <p:cNvSpPr txBox="1">
              <a:spLocks noChangeArrowheads="1"/>
            </p:cNvSpPr>
            <p:nvPr/>
          </p:nvSpPr>
          <p:spPr bwMode="auto">
            <a:xfrm>
              <a:off x="4499428" y="1422400"/>
              <a:ext cx="1229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0000"/>
                  </a:solidFill>
                </a:rPr>
                <a:t>0.006°</a:t>
              </a:r>
            </a:p>
          </p:txBody>
        </p:sp>
      </p:grpSp>
      <p:sp>
        <p:nvSpPr>
          <p:cNvPr id="21" name="TextBox 20"/>
          <p:cNvSpPr txBox="1">
            <a:spLocks noChangeArrowheads="1"/>
          </p:cNvSpPr>
          <p:nvPr/>
        </p:nvSpPr>
        <p:spPr bwMode="auto">
          <a:xfrm>
            <a:off x="5446526" y="1421482"/>
            <a:ext cx="1570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solidFill>
                  <a:srgbClr val="000000"/>
                </a:solidFill>
              </a:rPr>
              <a:t>1 </a:t>
            </a:r>
            <a:r>
              <a:rPr lang="el-GR" altLang="en-US" sz="2400" dirty="0">
                <a:solidFill>
                  <a:srgbClr val="000000"/>
                </a:solidFill>
              </a:rPr>
              <a:t>μ</a:t>
            </a:r>
            <a:r>
              <a:rPr lang="en-US" altLang="en-US" sz="2400" dirty="0">
                <a:solidFill>
                  <a:srgbClr val="000000"/>
                </a:solidFill>
              </a:rPr>
              <a:t>m </a:t>
            </a:r>
            <a:r>
              <a:rPr lang="en-US" altLang="en-US" sz="2400" dirty="0" err="1">
                <a:solidFill>
                  <a:srgbClr val="000000"/>
                </a:solidFill>
              </a:rPr>
              <a:t>xtal</a:t>
            </a:r>
            <a:endParaRPr lang="en-US" altLang="en-US" sz="2400" dirty="0">
              <a:solidFill>
                <a:srgbClr val="000000"/>
              </a:solidFill>
            </a:endParaRPr>
          </a:p>
          <a:p>
            <a:pPr eaLnBrk="1" hangingPunct="1"/>
            <a:r>
              <a:rPr lang="en-US" altLang="en-US" sz="2400" dirty="0">
                <a:solidFill>
                  <a:srgbClr val="000000"/>
                </a:solidFill>
              </a:rPr>
              <a:t>1 Å x-rays</a:t>
            </a:r>
          </a:p>
        </p:txBody>
      </p:sp>
      <p:cxnSp>
        <p:nvCxnSpPr>
          <p:cNvPr id="9" name="Straight Connector 8"/>
          <p:cNvCxnSpPr>
            <a:endCxn id="92163" idx="19"/>
          </p:cNvCxnSpPr>
          <p:nvPr/>
        </p:nvCxnSpPr>
        <p:spPr>
          <a:xfrm flipV="1">
            <a:off x="4724046" y="2292577"/>
            <a:ext cx="82550" cy="40290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930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fontAlgn="auto">
              <a:spcAft>
                <a:spcPts val="0"/>
              </a:spcAft>
            </a:pPr>
            <a:r>
              <a:rPr lang="en-US" dirty="0" smtClean="0">
                <a:solidFill>
                  <a:prstClr val="black"/>
                </a:solidFill>
              </a:rPr>
              <a:t>Real XFEL still</a:t>
            </a:r>
            <a:endParaRPr lang="en-US" dirty="0">
              <a:solidFill>
                <a:prstClr val="black"/>
              </a:solidFill>
            </a:endParaRPr>
          </a:p>
        </p:txBody>
      </p:sp>
      <p:sp>
        <p:nvSpPr>
          <p:cNvPr id="2" name="Rectangle 1"/>
          <p:cNvSpPr/>
          <p:nvPr/>
        </p:nvSpPr>
        <p:spPr>
          <a:xfrm>
            <a:off x="6797899" y="762000"/>
            <a:ext cx="2349321" cy="646331"/>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Lyubimov </a:t>
            </a:r>
            <a:r>
              <a:rPr lang="en-US" dirty="0" smtClean="0">
                <a:solidFill>
                  <a:prstClr val="black"/>
                </a:solidFill>
                <a:latin typeface="Calibri"/>
              </a:rPr>
              <a:t>et al. (2016).</a:t>
            </a:r>
          </a:p>
          <a:p>
            <a:pPr fontAlgn="auto">
              <a:spcBef>
                <a:spcPts val="0"/>
              </a:spcBef>
              <a:spcAft>
                <a:spcPts val="0"/>
              </a:spcAft>
            </a:pPr>
            <a:r>
              <a:rPr lang="en-US" i="1" dirty="0" err="1" smtClean="0">
                <a:solidFill>
                  <a:prstClr val="black"/>
                </a:solidFill>
                <a:latin typeface="Calibri"/>
              </a:rPr>
              <a:t>eLife</a:t>
            </a:r>
            <a:r>
              <a:rPr lang="en-US" dirty="0" smtClean="0">
                <a:solidFill>
                  <a:prstClr val="black"/>
                </a:solidFill>
                <a:latin typeface="Calibri"/>
              </a:rPr>
              <a:t> </a:t>
            </a:r>
            <a:r>
              <a:rPr lang="en-US" b="1" dirty="0">
                <a:solidFill>
                  <a:prstClr val="black"/>
                </a:solidFill>
                <a:latin typeface="Calibri"/>
              </a:rPr>
              <a:t>5</a:t>
            </a:r>
            <a:r>
              <a:rPr lang="en-US" dirty="0">
                <a:solidFill>
                  <a:prstClr val="black"/>
                </a:solidFill>
                <a:latin typeface="Calibri"/>
              </a:rPr>
              <a:t>, e18740. </a:t>
            </a:r>
          </a:p>
        </p:txBody>
      </p:sp>
    </p:spTree>
    <p:extLst>
      <p:ext uri="{BB962C8B-B14F-4D97-AF65-F5344CB8AC3E}">
        <p14:creationId xmlns:p14="http://schemas.microsoft.com/office/powerpoint/2010/main" val="206679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384"/>
            <a:ext cx="8229600" cy="1143000"/>
          </a:xfrm>
        </p:spPr>
        <p:txBody>
          <a:bodyPr/>
          <a:lstStyle/>
          <a:p>
            <a:r>
              <a:rPr lang="en-US" dirty="0" smtClean="0"/>
              <a:t>XFEL: “fit” simulation to reality</a:t>
            </a:r>
            <a:endParaRPr lang="en-US" dirty="0"/>
          </a:p>
        </p:txBody>
      </p:sp>
      <p:sp>
        <p:nvSpPr>
          <p:cNvPr id="3" name="Content Placeholder 2"/>
          <p:cNvSpPr>
            <a:spLocks noGrp="1"/>
          </p:cNvSpPr>
          <p:nvPr>
            <p:ph idx="1"/>
          </p:nvPr>
        </p:nvSpPr>
        <p:spPr>
          <a:xfrm>
            <a:off x="457200" y="1600200"/>
            <a:ext cx="4752109" cy="4525963"/>
          </a:xfrm>
        </p:spPr>
        <p:txBody>
          <a:bodyPr/>
          <a:lstStyle/>
          <a:p>
            <a:r>
              <a:rPr lang="en-US" dirty="0" smtClean="0"/>
              <a:t>Dispersion</a:t>
            </a:r>
          </a:p>
          <a:p>
            <a:r>
              <a:rPr lang="en-US" dirty="0" smtClean="0"/>
              <a:t>Divergence</a:t>
            </a:r>
          </a:p>
          <a:p>
            <a:r>
              <a:rPr lang="en-US" dirty="0" err="1" smtClean="0"/>
              <a:t>Mosaicity</a:t>
            </a:r>
            <a:endParaRPr lang="en-US" dirty="0" smtClean="0"/>
          </a:p>
          <a:p>
            <a:r>
              <a:rPr lang="en-US" dirty="0" smtClean="0"/>
              <a:t>Wavelength</a:t>
            </a:r>
          </a:p>
          <a:p>
            <a:r>
              <a:rPr lang="en-US" dirty="0" smtClean="0"/>
              <a:t>Unit cell parameters (3)</a:t>
            </a:r>
          </a:p>
          <a:p>
            <a:r>
              <a:rPr lang="en-US" dirty="0" smtClean="0"/>
              <a:t>Crystal orientation (3)</a:t>
            </a:r>
          </a:p>
          <a:p>
            <a:r>
              <a:rPr lang="en-US" dirty="0" smtClean="0"/>
              <a:t>Mosaic domain size (3)</a:t>
            </a:r>
          </a:p>
        </p:txBody>
      </p:sp>
      <p:sp>
        <p:nvSpPr>
          <p:cNvPr id="4" name="Content Placeholder 2"/>
          <p:cNvSpPr txBox="1">
            <a:spLocks/>
          </p:cNvSpPr>
          <p:nvPr/>
        </p:nvSpPr>
        <p:spPr bwMode="auto">
          <a:xfrm>
            <a:off x="4128654" y="1697182"/>
            <a:ext cx="475210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kern="0" dirty="0" smtClean="0">
                <a:solidFill>
                  <a:srgbClr val="000000"/>
                </a:solidFill>
              </a:rPr>
              <a:t>Beam center (2)</a:t>
            </a:r>
          </a:p>
          <a:p>
            <a:r>
              <a:rPr lang="en-US" kern="0" dirty="0" smtClean="0">
                <a:solidFill>
                  <a:srgbClr val="000000"/>
                </a:solidFill>
              </a:rPr>
              <a:t>Beam direction (2)</a:t>
            </a:r>
          </a:p>
          <a:p>
            <a:r>
              <a:rPr lang="en-US" kern="0" dirty="0" smtClean="0">
                <a:solidFill>
                  <a:srgbClr val="000000"/>
                </a:solidFill>
              </a:rPr>
              <a:t>Detector distance</a:t>
            </a:r>
          </a:p>
        </p:txBody>
      </p:sp>
    </p:spTree>
    <p:extLst>
      <p:ext uri="{BB962C8B-B14F-4D97-AF65-F5344CB8AC3E}">
        <p14:creationId xmlns:p14="http://schemas.microsoft.com/office/powerpoint/2010/main" val="29172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4" name="Rectangle 3"/>
          <p:cNvSpPr/>
          <p:nvPr/>
        </p:nvSpPr>
        <p:spPr>
          <a:xfrm>
            <a:off x="6797899" y="762000"/>
            <a:ext cx="2349321" cy="646331"/>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Lyubimov </a:t>
            </a:r>
            <a:r>
              <a:rPr lang="en-US" dirty="0" smtClean="0">
                <a:solidFill>
                  <a:prstClr val="black"/>
                </a:solidFill>
                <a:latin typeface="Calibri"/>
              </a:rPr>
              <a:t>et al. (2016).</a:t>
            </a:r>
          </a:p>
          <a:p>
            <a:pPr fontAlgn="auto">
              <a:spcBef>
                <a:spcPts val="0"/>
              </a:spcBef>
              <a:spcAft>
                <a:spcPts val="0"/>
              </a:spcAft>
            </a:pPr>
            <a:r>
              <a:rPr lang="en-US" i="1" dirty="0" err="1" smtClean="0">
                <a:solidFill>
                  <a:prstClr val="black"/>
                </a:solidFill>
                <a:latin typeface="Calibri"/>
              </a:rPr>
              <a:t>eLife</a:t>
            </a:r>
            <a:r>
              <a:rPr lang="en-US" dirty="0" smtClean="0">
                <a:solidFill>
                  <a:prstClr val="black"/>
                </a:solidFill>
                <a:latin typeface="Calibri"/>
              </a:rPr>
              <a:t> </a:t>
            </a:r>
            <a:r>
              <a:rPr lang="en-US" b="1" dirty="0">
                <a:solidFill>
                  <a:prstClr val="black"/>
                </a:solidFill>
                <a:latin typeface="Calibri"/>
              </a:rPr>
              <a:t>5</a:t>
            </a:r>
            <a:r>
              <a:rPr lang="en-US" dirty="0">
                <a:solidFill>
                  <a:prstClr val="black"/>
                </a:solidFill>
                <a:latin typeface="Calibri"/>
              </a:rPr>
              <a:t>, e18740. </a:t>
            </a:r>
          </a:p>
        </p:txBody>
      </p:sp>
    </p:spTree>
    <p:extLst>
      <p:ext uri="{BB962C8B-B14F-4D97-AF65-F5344CB8AC3E}">
        <p14:creationId xmlns:p14="http://schemas.microsoft.com/office/powerpoint/2010/main" val="1255013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fontAlgn="auto">
              <a:spcAft>
                <a:spcPts val="0"/>
              </a:spcAft>
            </a:pPr>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Lyubimov </a:t>
            </a:r>
            <a:r>
              <a:rPr lang="en-US" dirty="0" smtClean="0">
                <a:solidFill>
                  <a:prstClr val="black"/>
                </a:solidFill>
                <a:latin typeface="Calibri"/>
              </a:rPr>
              <a:t>et al. (2016).</a:t>
            </a:r>
          </a:p>
          <a:p>
            <a:pPr fontAlgn="auto">
              <a:spcBef>
                <a:spcPts val="0"/>
              </a:spcBef>
              <a:spcAft>
                <a:spcPts val="0"/>
              </a:spcAft>
            </a:pPr>
            <a:r>
              <a:rPr lang="en-US" i="1" dirty="0" err="1" smtClean="0">
                <a:solidFill>
                  <a:prstClr val="black"/>
                </a:solidFill>
                <a:latin typeface="Calibri"/>
              </a:rPr>
              <a:t>eLife</a:t>
            </a:r>
            <a:r>
              <a:rPr lang="en-US" dirty="0" smtClean="0">
                <a:solidFill>
                  <a:prstClr val="black"/>
                </a:solidFill>
                <a:latin typeface="Calibri"/>
              </a:rPr>
              <a:t> </a:t>
            </a:r>
            <a:r>
              <a:rPr lang="en-US" b="1" dirty="0">
                <a:solidFill>
                  <a:prstClr val="black"/>
                </a:solidFill>
                <a:latin typeface="Calibri"/>
              </a:rPr>
              <a:t>5</a:t>
            </a:r>
            <a:r>
              <a:rPr lang="en-US" dirty="0">
                <a:solidFill>
                  <a:prstClr val="black"/>
                </a:solidFill>
                <a:latin typeface="Calibri"/>
              </a:rPr>
              <a:t>, e18740. </a:t>
            </a:r>
          </a:p>
        </p:txBody>
      </p:sp>
    </p:spTree>
    <p:extLst>
      <p:ext uri="{BB962C8B-B14F-4D97-AF65-F5344CB8AC3E}">
        <p14:creationId xmlns:p14="http://schemas.microsoft.com/office/powerpoint/2010/main" val="1036813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152638" y="1787495"/>
            <a:ext cx="1985027" cy="1968150"/>
            <a:chOff x="1152638" y="1787495"/>
            <a:chExt cx="1985027" cy="1968150"/>
          </a:xfrm>
        </p:grpSpPr>
        <p:sp>
          <p:nvSpPr>
            <p:cNvPr id="9" name="Circular Arrow 8"/>
            <p:cNvSpPr/>
            <p:nvPr/>
          </p:nvSpPr>
          <p:spPr>
            <a:xfrm rot="8455500">
              <a:off x="1152638" y="1787495"/>
              <a:ext cx="1985027" cy="1968150"/>
            </a:xfrm>
            <a:prstGeom prst="circularArrow">
              <a:avLst>
                <a:gd name="adj1" fmla="val 6052"/>
                <a:gd name="adj2" fmla="val 1056392"/>
                <a:gd name="adj3" fmla="val 20475769"/>
                <a:gd name="adj4" fmla="val 10799998"/>
                <a:gd name="adj5" fmla="val 88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25" name="TextBox 24"/>
            <p:cNvSpPr txBox="1"/>
            <p:nvPr/>
          </p:nvSpPr>
          <p:spPr>
            <a:xfrm rot="18889448">
              <a:off x="2249715" y="2931885"/>
              <a:ext cx="607859" cy="369332"/>
            </a:xfrm>
            <a:prstGeom prst="rect">
              <a:avLst/>
            </a:prstGeom>
            <a:noFill/>
          </p:spPr>
          <p:txBody>
            <a:bodyPr wrap="none" rtlCol="0">
              <a:spAutoFit/>
            </a:bodyPr>
            <a:lstStyle/>
            <a:p>
              <a:pPr fontAlgn="auto">
                <a:spcBef>
                  <a:spcPts val="0"/>
                </a:spcBef>
                <a:spcAft>
                  <a:spcPts val="0"/>
                </a:spcAft>
              </a:pPr>
              <a:r>
                <a:rPr lang="en-US" dirty="0">
                  <a:solidFill>
                    <a:srgbClr val="006600"/>
                  </a:solidFill>
                  <a:latin typeface="Arial" panose="020B0604020202020204" pitchFamily="34" charset="0"/>
                  <a:cs typeface="Arial" panose="020B0604020202020204" pitchFamily="34" charset="0"/>
                </a:rPr>
                <a:t>phiz</a:t>
              </a:r>
            </a:p>
          </p:txBody>
        </p:sp>
      </p:grpSp>
      <p:pic>
        <p:nvPicPr>
          <p:cNvPr id="31" name="Picture 30"/>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5451" t="13364" r="12809" b="59688"/>
          <a:stretch/>
        </p:blipFill>
        <p:spPr>
          <a:xfrm>
            <a:off x="327737" y="3741474"/>
            <a:ext cx="1924333" cy="1419115"/>
          </a:xfrm>
          <a:prstGeom prst="rect">
            <a:avLst/>
          </a:prstGeom>
          <a:ln>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6637" y="1930853"/>
            <a:ext cx="3514725" cy="4476750"/>
          </a:xfrm>
          <a:prstGeom prst="rect">
            <a:avLst/>
          </a:prstGeom>
        </p:spPr>
      </p:pic>
      <p:sp>
        <p:nvSpPr>
          <p:cNvPr id="4" name="Title 1"/>
          <p:cNvSpPr txBox="1">
            <a:spLocks/>
          </p:cNvSpPr>
          <p:nvPr/>
        </p:nvSpPr>
        <p:spPr>
          <a:xfrm>
            <a:off x="0" y="0"/>
            <a:ext cx="9144000" cy="1422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1200" kern="1200">
                <a:solidFill>
                  <a:schemeClr val="tx1"/>
                </a:solidFill>
                <a:latin typeface="Arial" panose="020B0604020202020204" pitchFamily="34" charset="0"/>
                <a:ea typeface="+mj-ea"/>
                <a:cs typeface="+mj-cs"/>
              </a:defRPr>
            </a:lvl1pPr>
          </a:lstStyle>
          <a:p>
            <a:pPr fontAlgn="auto">
              <a:spcAft>
                <a:spcPts val="0"/>
              </a:spcAft>
            </a:pPr>
            <a:r>
              <a:rPr lang="en-US" sz="4400" dirty="0" smtClean="0">
                <a:solidFill>
                  <a:prstClr val="black"/>
                </a:solidFill>
              </a:rPr>
              <a:t>Simulation of XFEL still</a:t>
            </a:r>
            <a:endParaRPr lang="en-US" sz="4400" dirty="0">
              <a:solidFill>
                <a:prstClr val="black"/>
              </a:solidFill>
            </a:endParaRPr>
          </a:p>
        </p:txBody>
      </p:sp>
      <p:pic>
        <p:nvPicPr>
          <p:cNvPr id="6" name="Picture 10" descr="MCBS0038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517" y="2179184"/>
            <a:ext cx="13604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 name="Group 37"/>
          <p:cNvGrpSpPr/>
          <p:nvPr/>
        </p:nvGrpSpPr>
        <p:grpSpPr>
          <a:xfrm>
            <a:off x="2057400" y="5334000"/>
            <a:ext cx="1822773" cy="1378074"/>
            <a:chOff x="1187201" y="5268686"/>
            <a:chExt cx="1822773" cy="1378074"/>
          </a:xfrm>
        </p:grpSpPr>
        <p:grpSp>
          <p:nvGrpSpPr>
            <p:cNvPr id="10" name="Group 9"/>
            <p:cNvGrpSpPr/>
            <p:nvPr/>
          </p:nvGrpSpPr>
          <p:grpSpPr>
            <a:xfrm>
              <a:off x="1187201" y="5370286"/>
              <a:ext cx="1425371" cy="1146630"/>
              <a:chOff x="3696237" y="2927796"/>
              <a:chExt cx="1324377" cy="1418824"/>
            </a:xfrm>
          </p:grpSpPr>
          <p:sp>
            <p:nvSpPr>
              <p:cNvPr id="11" name="Rectangle 10"/>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400" dirty="0">
                  <a:solidFill>
                    <a:prstClr val="white"/>
                  </a:solidFill>
                  <a:latin typeface="Arial" panose="020B0604020202020204" pitchFamily="34" charset="0"/>
                  <a:cs typeface="Arial" panose="020B0604020202020204" pitchFamily="34" charset="0"/>
                </a:endParaRPr>
              </a:p>
            </p:txBody>
          </p:sp>
          <p:cxnSp>
            <p:nvCxnSpPr>
              <p:cNvPr id="12" name="Straight Connector 11"/>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rot="5400000">
              <a:off x="2457636" y="5660572"/>
              <a:ext cx="607859" cy="369332"/>
            </a:xfrm>
            <a:prstGeom prst="rect">
              <a:avLst/>
            </a:prstGeom>
            <a:noFill/>
          </p:spPr>
          <p:txBody>
            <a:bodyPr wrap="none" rtlCol="0">
              <a:spAutoFit/>
            </a:bodyPr>
            <a:lstStyle/>
            <a:p>
              <a:pPr fontAlgn="auto">
                <a:spcBef>
                  <a:spcPts val="0"/>
                </a:spcBef>
                <a:spcAft>
                  <a:spcPts val="0"/>
                </a:spcAft>
              </a:pPr>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sp>
          <p:nvSpPr>
            <p:cNvPr id="21" name="TextBox 20"/>
            <p:cNvSpPr txBox="1"/>
            <p:nvPr/>
          </p:nvSpPr>
          <p:spPr>
            <a:xfrm>
              <a:off x="2402115" y="6277428"/>
              <a:ext cx="607859" cy="369332"/>
            </a:xfrm>
            <a:prstGeom prst="rect">
              <a:avLst/>
            </a:prstGeom>
            <a:noFill/>
          </p:spPr>
          <p:txBody>
            <a:bodyPr wrap="none" rtlCol="0">
              <a:spAutoFit/>
            </a:bodyPr>
            <a:lstStyle/>
            <a:p>
              <a:pPr fontAlgn="auto">
                <a:spcBef>
                  <a:spcPts val="0"/>
                </a:spcBef>
                <a:spcAft>
                  <a:spcPts val="0"/>
                </a:spcAft>
              </a:pPr>
              <a:r>
                <a:rPr lang="en-US" dirty="0">
                  <a:solidFill>
                    <a:srgbClr val="006600"/>
                  </a:solidFill>
                  <a:latin typeface="Arial" panose="020B0604020202020204" pitchFamily="34" charset="0"/>
                  <a:cs typeface="Arial" panose="020B0604020202020204" pitchFamily="34" charset="0"/>
                </a:rPr>
                <a:t>phiz</a:t>
              </a:r>
            </a:p>
          </p:txBody>
        </p:sp>
        <p:sp>
          <p:nvSpPr>
            <p:cNvPr id="22" name="TextBox 21"/>
            <p:cNvSpPr txBox="1"/>
            <p:nvPr/>
          </p:nvSpPr>
          <p:spPr>
            <a:xfrm>
              <a:off x="1553030" y="5268686"/>
              <a:ext cx="607859" cy="369332"/>
            </a:xfrm>
            <a:prstGeom prst="rect">
              <a:avLst/>
            </a:prstGeom>
            <a:noFill/>
          </p:spPr>
          <p:txBody>
            <a:bodyPr wrap="none" rtlCol="0">
              <a:spAutoFit/>
            </a:bodyPr>
            <a:lstStyle/>
            <a:p>
              <a:pPr fontAlgn="auto">
                <a:spcBef>
                  <a:spcPts val="0"/>
                </a:spcBef>
                <a:spcAft>
                  <a:spcPts val="0"/>
                </a:spcAft>
              </a:pPr>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5" name="Group 34"/>
          <p:cNvGrpSpPr/>
          <p:nvPr/>
        </p:nvGrpSpPr>
        <p:grpSpPr>
          <a:xfrm>
            <a:off x="1770743" y="1197430"/>
            <a:ext cx="1137631" cy="907142"/>
            <a:chOff x="1770743" y="1197430"/>
            <a:chExt cx="1137631" cy="907142"/>
          </a:xfrm>
        </p:grpSpPr>
        <p:sp>
          <p:nvSpPr>
            <p:cNvPr id="8" name="Curved Down Arrow 7"/>
            <p:cNvSpPr/>
            <p:nvPr/>
          </p:nvSpPr>
          <p:spPr>
            <a:xfrm>
              <a:off x="1770743" y="1335314"/>
              <a:ext cx="754743" cy="769258"/>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23" name="TextBox 22"/>
            <p:cNvSpPr txBox="1"/>
            <p:nvPr/>
          </p:nvSpPr>
          <p:spPr>
            <a:xfrm>
              <a:off x="2300515" y="1197430"/>
              <a:ext cx="607859" cy="369332"/>
            </a:xfrm>
            <a:prstGeom prst="rect">
              <a:avLst/>
            </a:prstGeom>
            <a:noFill/>
          </p:spPr>
          <p:txBody>
            <a:bodyPr wrap="none" rtlCol="0">
              <a:spAutoFit/>
            </a:bodyPr>
            <a:lstStyle/>
            <a:p>
              <a:pPr fontAlgn="auto">
                <a:spcBef>
                  <a:spcPts val="0"/>
                </a:spcBef>
                <a:spcAft>
                  <a:spcPts val="0"/>
                </a:spcAft>
              </a:pPr>
              <a:r>
                <a:rPr lang="en-US" dirty="0" err="1">
                  <a:solidFill>
                    <a:srgbClr val="006600"/>
                  </a:solidFill>
                  <a:latin typeface="Arial" panose="020B0604020202020204" pitchFamily="34" charset="0"/>
                  <a:cs typeface="Arial" panose="020B0604020202020204" pitchFamily="34" charset="0"/>
                </a:rPr>
                <a:t>phix</a:t>
              </a:r>
              <a:endParaRPr lang="en-US" dirty="0">
                <a:solidFill>
                  <a:srgbClr val="006600"/>
                </a:solidFill>
                <a:latin typeface="Arial" panose="020B0604020202020204" pitchFamily="34" charset="0"/>
                <a:cs typeface="Arial" panose="020B0604020202020204" pitchFamily="34" charset="0"/>
              </a:endParaRPr>
            </a:p>
          </p:txBody>
        </p:sp>
      </p:grpSp>
      <p:grpSp>
        <p:nvGrpSpPr>
          <p:cNvPr id="36" name="Group 35"/>
          <p:cNvGrpSpPr/>
          <p:nvPr/>
        </p:nvGrpSpPr>
        <p:grpSpPr>
          <a:xfrm>
            <a:off x="667657" y="1908627"/>
            <a:ext cx="808521" cy="1110345"/>
            <a:chOff x="667657" y="1908627"/>
            <a:chExt cx="808521" cy="1110345"/>
          </a:xfrm>
        </p:grpSpPr>
        <p:sp>
          <p:nvSpPr>
            <p:cNvPr id="7" name="Curved Right Arrow 6"/>
            <p:cNvSpPr/>
            <p:nvPr/>
          </p:nvSpPr>
          <p:spPr>
            <a:xfrm>
              <a:off x="667657" y="2235200"/>
              <a:ext cx="754743" cy="78377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black"/>
                </a:solidFill>
                <a:latin typeface="Arial" panose="020B0604020202020204" pitchFamily="34" charset="0"/>
              </a:endParaRPr>
            </a:p>
          </p:txBody>
        </p:sp>
        <p:sp>
          <p:nvSpPr>
            <p:cNvPr id="24" name="TextBox 23"/>
            <p:cNvSpPr txBox="1"/>
            <p:nvPr/>
          </p:nvSpPr>
          <p:spPr>
            <a:xfrm>
              <a:off x="868319" y="1908627"/>
              <a:ext cx="607859" cy="369332"/>
            </a:xfrm>
            <a:prstGeom prst="rect">
              <a:avLst/>
            </a:prstGeom>
            <a:noFill/>
          </p:spPr>
          <p:txBody>
            <a:bodyPr wrap="none" rtlCol="0">
              <a:spAutoFit/>
            </a:bodyPr>
            <a:lstStyle/>
            <a:p>
              <a:pPr fontAlgn="auto">
                <a:spcBef>
                  <a:spcPts val="0"/>
                </a:spcBef>
                <a:spcAft>
                  <a:spcPts val="0"/>
                </a:spcAft>
              </a:pPr>
              <a:r>
                <a:rPr lang="en-US" dirty="0" err="1">
                  <a:solidFill>
                    <a:srgbClr val="006600"/>
                  </a:solidFill>
                  <a:latin typeface="Arial" panose="020B0604020202020204" pitchFamily="34" charset="0"/>
                  <a:cs typeface="Arial" panose="020B0604020202020204" pitchFamily="34" charset="0"/>
                </a:rPr>
                <a:t>phiy</a:t>
              </a:r>
              <a:endParaRPr lang="en-US" dirty="0">
                <a:solidFill>
                  <a:srgbClr val="006600"/>
                </a:solidFill>
                <a:latin typeface="Arial" panose="020B0604020202020204" pitchFamily="34" charset="0"/>
                <a:cs typeface="Arial" panose="020B0604020202020204" pitchFamily="34" charset="0"/>
              </a:endParaRPr>
            </a:p>
          </p:txBody>
        </p:sp>
      </p:grpSp>
      <p:cxnSp>
        <p:nvCxnSpPr>
          <p:cNvPr id="29" name="Curved Connector 28"/>
          <p:cNvCxnSpPr/>
          <p:nvPr/>
        </p:nvCxnSpPr>
        <p:spPr>
          <a:xfrm rot="5400000">
            <a:off x="769258" y="3077029"/>
            <a:ext cx="841828" cy="754743"/>
          </a:xfrm>
          <a:prstGeom prst="curvedConnector3">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Curved Connector 31"/>
          <p:cNvCxnSpPr/>
          <p:nvPr/>
        </p:nvCxnSpPr>
        <p:spPr>
          <a:xfrm flipV="1">
            <a:off x="3886200" y="5261432"/>
            <a:ext cx="1317175" cy="758368"/>
          </a:xfrm>
          <a:prstGeom prst="curvedConnector3">
            <a:avLst>
              <a:gd name="adj1" fmla="val 50000"/>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42" name="Group 41"/>
          <p:cNvGrpSpPr/>
          <p:nvPr/>
        </p:nvGrpSpPr>
        <p:grpSpPr>
          <a:xfrm>
            <a:off x="1959430" y="3338286"/>
            <a:ext cx="2355209" cy="1828801"/>
            <a:chOff x="1959430" y="3338286"/>
            <a:chExt cx="2355209" cy="1828801"/>
          </a:xfrm>
        </p:grpSpPr>
        <p:pic>
          <p:nvPicPr>
            <p:cNvPr id="30" name="Picture 29"/>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l="65436" t="13367" r="12810" b="59686"/>
            <a:stretch/>
          </p:blipFill>
          <p:spPr>
            <a:xfrm>
              <a:off x="2389145" y="3748025"/>
              <a:ext cx="1925494" cy="1419062"/>
            </a:xfrm>
            <a:prstGeom prst="rect">
              <a:avLst/>
            </a:prstGeom>
            <a:ln>
              <a:solidFill>
                <a:schemeClr val="tx1"/>
              </a:solidFill>
            </a:ln>
          </p:spPr>
        </p:pic>
        <p:sp>
          <p:nvSpPr>
            <p:cNvPr id="39" name="TextBox 38"/>
            <p:cNvSpPr txBox="1"/>
            <p:nvPr/>
          </p:nvSpPr>
          <p:spPr>
            <a:xfrm>
              <a:off x="1959430" y="4325256"/>
              <a:ext cx="732893" cy="584775"/>
            </a:xfrm>
            <a:prstGeom prst="rect">
              <a:avLst/>
            </a:prstGeom>
            <a:noFill/>
          </p:spPr>
          <p:txBody>
            <a:bodyPr wrap="none" rtlCol="0">
              <a:spAutoFit/>
            </a:bodyPr>
            <a:lstStyle/>
            <a:p>
              <a:pPr fontAlgn="auto">
                <a:spcBef>
                  <a:spcPts val="0"/>
                </a:spcBef>
                <a:spcAft>
                  <a:spcPts val="0"/>
                </a:spcAft>
              </a:pPr>
              <a:r>
                <a:rPr lang="en-US" sz="3200" b="1" dirty="0">
                  <a:solidFill>
                    <a:prstClr val="black"/>
                  </a:solidFill>
                  <a:latin typeface="Arial" panose="020B0604020202020204" pitchFamily="34" charset="0"/>
                  <a:cs typeface="Arial" panose="020B0604020202020204" pitchFamily="34" charset="0"/>
                </a:rPr>
                <a:t>VS</a:t>
              </a:r>
            </a:p>
          </p:txBody>
        </p:sp>
        <p:sp>
          <p:nvSpPr>
            <p:cNvPr id="41" name="TextBox 40"/>
            <p:cNvSpPr txBox="1"/>
            <p:nvPr/>
          </p:nvSpPr>
          <p:spPr>
            <a:xfrm>
              <a:off x="3294743" y="3338286"/>
              <a:ext cx="612668" cy="400110"/>
            </a:xfrm>
            <a:prstGeom prst="rect">
              <a:avLst/>
            </a:prstGeom>
            <a:noFill/>
          </p:spPr>
          <p:txBody>
            <a:bodyPr wrap="none" rtlCol="0">
              <a:spAutoFit/>
            </a:bodyPr>
            <a:lstStyle/>
            <a:p>
              <a:pPr fontAlgn="auto">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real</a:t>
              </a:r>
            </a:p>
          </p:txBody>
        </p:sp>
      </p:grpSp>
    </p:spTree>
    <p:extLst>
      <p:ext uri="{BB962C8B-B14F-4D97-AF65-F5344CB8AC3E}">
        <p14:creationId xmlns:p14="http://schemas.microsoft.com/office/powerpoint/2010/main" val="412337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2066814383"/>
              </p:ext>
            </p:extLst>
          </p:nvPr>
        </p:nvGraphicFramePr>
        <p:xfrm>
          <a:off x="612811" y="588828"/>
          <a:ext cx="8538121" cy="5897941"/>
        </p:xfrm>
        <a:graphic>
          <a:graphicData uri="http://schemas.openxmlformats.org/presentationml/2006/ole">
            <mc:AlternateContent xmlns:mc="http://schemas.openxmlformats.org/markup-compatibility/2006">
              <mc:Choice xmlns:v="urn:schemas-microsoft-com:vml" Requires="v">
                <p:oleObj spid="_x0000_s193555" name="Chart" r:id="rId3" imgW="7115101" imgH="4914951" progId="MSGraph.Chart.8">
                  <p:embed followColorScheme="full"/>
                </p:oleObj>
              </mc:Choice>
              <mc:Fallback>
                <p:oleObj name="Chart" r:id="rId3" imgW="7115101" imgH="4914951" progId="MSGraph.Chart.8">
                  <p:embed followColorScheme="full"/>
                  <p:pic>
                    <p:nvPicPr>
                      <p:cNvPr id="0" name=""/>
                      <p:cNvPicPr>
                        <a:picLocks noChangeAspect="1" noChangeArrowheads="1"/>
                      </p:cNvPicPr>
                      <p:nvPr/>
                    </p:nvPicPr>
                    <p:blipFill>
                      <a:blip r:embed="rId4"/>
                      <a:srcRect/>
                      <a:stretch>
                        <a:fillRect/>
                      </a:stretch>
                    </p:blipFill>
                    <p:spPr bwMode="auto">
                      <a:xfrm>
                        <a:off x="612811" y="588828"/>
                        <a:ext cx="8538121" cy="58979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3451395" y="6165433"/>
            <a:ext cx="38459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Angle about y axis (°)</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785908" y="3263090"/>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Fraction pixels predicted</a:t>
            </a:r>
            <a:endParaRPr lang="en-US" altLang="en-US" sz="2800" b="1" dirty="0">
              <a:solidFill>
                <a:prstClr val="black"/>
              </a:solidFill>
              <a:latin typeface="Arial" panose="020B0604020202020204" pitchFamily="34" charset="0"/>
            </a:endParaRPr>
          </a:p>
        </p:txBody>
      </p:sp>
      <p:sp>
        <p:nvSpPr>
          <p:cNvPr id="2" name="TextBox 1"/>
          <p:cNvSpPr txBox="1"/>
          <p:nvPr/>
        </p:nvSpPr>
        <p:spPr>
          <a:xfrm>
            <a:off x="928914" y="0"/>
            <a:ext cx="8066632" cy="707886"/>
          </a:xfrm>
          <a:prstGeom prst="rect">
            <a:avLst/>
          </a:prstGeom>
          <a:noFill/>
        </p:spPr>
        <p:txBody>
          <a:bodyPr wrap="none" rtlCol="0">
            <a:spAutoFit/>
          </a:bodyPr>
          <a:lstStyle/>
          <a:p>
            <a:pPr fontAlgn="auto">
              <a:spcBef>
                <a:spcPts val="0"/>
              </a:spcBef>
              <a:spcAft>
                <a:spcPts val="0"/>
              </a:spcAft>
            </a:pPr>
            <a:r>
              <a:rPr lang="en-US" sz="4000" dirty="0" smtClean="0">
                <a:solidFill>
                  <a:prstClr val="black"/>
                </a:solidFill>
                <a:latin typeface="Arial" panose="020B0604020202020204" pitchFamily="34" charset="0"/>
              </a:rPr>
              <a:t>Fitting individual “mosaic domains”</a:t>
            </a:r>
            <a:endParaRPr lang="en-US" sz="4000" dirty="0">
              <a:solidFill>
                <a:prstClr val="black"/>
              </a:solidFill>
              <a:latin typeface="Arial" panose="020B0604020202020204" pitchFamily="34" charset="0"/>
            </a:endParaRPr>
          </a:p>
        </p:txBody>
      </p:sp>
      <p:sp>
        <p:nvSpPr>
          <p:cNvPr id="4" name="TextBox 3"/>
          <p:cNvSpPr txBox="1"/>
          <p:nvPr/>
        </p:nvSpPr>
        <p:spPr>
          <a:xfrm>
            <a:off x="207817" y="5791201"/>
            <a:ext cx="2345514" cy="954107"/>
          </a:xfrm>
          <a:prstGeom prst="rect">
            <a:avLst/>
          </a:prstGeom>
          <a:noFill/>
        </p:spPr>
        <p:txBody>
          <a:bodyPr wrap="none" rtlCol="0">
            <a:spAutoFit/>
          </a:bodyPr>
          <a:lstStyle/>
          <a:p>
            <a:pPr fontAlgn="auto">
              <a:spcBef>
                <a:spcPts val="0"/>
              </a:spcBef>
              <a:spcAft>
                <a:spcPts val="0"/>
              </a:spcAft>
            </a:pPr>
            <a:r>
              <a:rPr lang="en-US" sz="2800" dirty="0" smtClean="0">
                <a:solidFill>
                  <a:srgbClr val="C00000"/>
                </a:solidFill>
                <a:latin typeface="Arial" panose="020B0604020202020204" pitchFamily="34" charset="0"/>
                <a:cs typeface="Arial" panose="020B0604020202020204" pitchFamily="34" charset="0"/>
              </a:rPr>
              <a:t>Best of</a:t>
            </a:r>
          </a:p>
          <a:p>
            <a:pPr fontAlgn="auto">
              <a:spcBef>
                <a:spcPts val="0"/>
              </a:spcBef>
              <a:spcAft>
                <a:spcPts val="0"/>
              </a:spcAft>
            </a:pPr>
            <a:r>
              <a:rPr lang="en-US" sz="2800" dirty="0" smtClean="0">
                <a:solidFill>
                  <a:srgbClr val="C00000"/>
                </a:solidFill>
                <a:latin typeface="Arial" panose="020B0604020202020204" pitchFamily="34" charset="0"/>
                <a:cs typeface="Arial" panose="020B0604020202020204" pitchFamily="34" charset="0"/>
              </a:rPr>
              <a:t>262,140 trials</a:t>
            </a:r>
            <a:endParaRPr lang="en-US" sz="28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0323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3-domain Simulation of XFEL still</a:t>
            </a: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2"/>
            <a:ext cx="9144000" cy="5440218"/>
          </a:xfrm>
          <a:prstGeom prst="rect">
            <a:avLst/>
          </a:prstGeom>
        </p:spPr>
      </p:pic>
    </p:spTree>
    <p:extLst>
      <p:ext uri="{BB962C8B-B14F-4D97-AF65-F5344CB8AC3E}">
        <p14:creationId xmlns:p14="http://schemas.microsoft.com/office/powerpoint/2010/main" val="3166668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
        <p:nvSpPr>
          <p:cNvPr id="5" name="Title 1"/>
          <p:cNvSpPr txBox="1">
            <a:spLocks/>
          </p:cNvSpPr>
          <p:nvPr/>
        </p:nvSpPr>
        <p:spPr>
          <a:xfrm>
            <a:off x="457200" y="108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fontAlgn="auto">
              <a:spcAft>
                <a:spcPts val="0"/>
              </a:spcAft>
            </a:pPr>
            <a:r>
              <a:rPr lang="en-US" dirty="0" smtClean="0">
                <a:solidFill>
                  <a:prstClr val="black"/>
                </a:solidFill>
              </a:rPr>
              <a:t>Real XFEL still</a:t>
            </a:r>
            <a:endParaRPr lang="en-US" dirty="0">
              <a:solidFill>
                <a:prstClr val="black"/>
              </a:solidFill>
            </a:endParaRPr>
          </a:p>
        </p:txBody>
      </p:sp>
      <p:sp>
        <p:nvSpPr>
          <p:cNvPr id="6" name="Rectangle 5"/>
          <p:cNvSpPr/>
          <p:nvPr/>
        </p:nvSpPr>
        <p:spPr>
          <a:xfrm>
            <a:off x="6797899" y="762000"/>
            <a:ext cx="2349321" cy="646331"/>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Lyubimov </a:t>
            </a:r>
            <a:r>
              <a:rPr lang="en-US" dirty="0" smtClean="0">
                <a:solidFill>
                  <a:prstClr val="black"/>
                </a:solidFill>
                <a:latin typeface="Calibri"/>
              </a:rPr>
              <a:t>et al. (2016).</a:t>
            </a:r>
          </a:p>
          <a:p>
            <a:pPr fontAlgn="auto">
              <a:spcBef>
                <a:spcPts val="0"/>
              </a:spcBef>
              <a:spcAft>
                <a:spcPts val="0"/>
              </a:spcAft>
            </a:pPr>
            <a:r>
              <a:rPr lang="en-US" i="1" dirty="0" err="1" smtClean="0">
                <a:solidFill>
                  <a:prstClr val="black"/>
                </a:solidFill>
                <a:latin typeface="Calibri"/>
              </a:rPr>
              <a:t>eLife</a:t>
            </a:r>
            <a:r>
              <a:rPr lang="en-US" dirty="0" smtClean="0">
                <a:solidFill>
                  <a:prstClr val="black"/>
                </a:solidFill>
                <a:latin typeface="Calibri"/>
              </a:rPr>
              <a:t> </a:t>
            </a:r>
            <a:r>
              <a:rPr lang="en-US" b="1" dirty="0">
                <a:solidFill>
                  <a:prstClr val="black"/>
                </a:solidFill>
                <a:latin typeface="Calibri"/>
              </a:rPr>
              <a:t>5</a:t>
            </a:r>
            <a:r>
              <a:rPr lang="en-US" dirty="0">
                <a:solidFill>
                  <a:prstClr val="black"/>
                </a:solidFill>
                <a:latin typeface="Calibri"/>
              </a:rPr>
              <a:t>, e18740. </a:t>
            </a:r>
          </a:p>
        </p:txBody>
      </p:sp>
    </p:spTree>
    <p:extLst>
      <p:ext uri="{BB962C8B-B14F-4D97-AF65-F5344CB8AC3E}">
        <p14:creationId xmlns:p14="http://schemas.microsoft.com/office/powerpoint/2010/main" val="15534619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2135188"/>
            <a:ext cx="7772400" cy="4951412"/>
          </a:xfrm>
          <a:extLst>
            <a:ext uri="{909E8E84-426E-40DD-AFC4-6F175D3DCCD1}">
              <a14:hiddenFill xmlns:a14="http://schemas.microsoft.com/office/drawing/2010/main">
                <a:solidFill>
                  <a:srgbClr val="BBE0E3"/>
                </a:solidFill>
              </a14:hiddenFill>
            </a:ext>
          </a:extLst>
        </p:spPr>
        <p:txBody>
          <a:bodyPr>
            <a:normAutofit lnSpcReduction="10000"/>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eaLnBrk="1" hangingPunct="1">
              <a:lnSpc>
                <a:spcPct val="150000"/>
              </a:lnSpc>
              <a:spcBef>
                <a:spcPts val="0"/>
              </a:spcBef>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lnSpc>
                <a:spcPct val="15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endParaRPr lang="en-US" altLang="en-US" sz="1800" b="1" dirty="0" smtClean="0">
              <a:solidFill>
                <a:schemeClr val="tx2">
                  <a:lumMod val="75000"/>
                </a:schemeClr>
              </a:solidFill>
              <a:latin typeface="Arial" panose="020B0604020202020204" pitchFamily="34" charset="0"/>
              <a:cs typeface="Arial" panose="020B0604020202020204" pitchFamily="34" charset="0"/>
            </a:endParaRPr>
          </a:p>
          <a:p>
            <a:pPr algn="ctr">
              <a:lnSpc>
                <a:spcPct val="150000"/>
              </a:lnSpc>
              <a:spcBef>
                <a:spcPts val="0"/>
              </a:spcBef>
              <a:buNone/>
            </a:pPr>
            <a:r>
              <a:rPr lang="en-US" altLang="en-US" sz="1800" b="1" dirty="0">
                <a:solidFill>
                  <a:schemeClr val="tx2">
                    <a:lumMod val="75000"/>
                  </a:schemeClr>
                </a:solidFill>
                <a:latin typeface="Arial" panose="020B0604020202020204" pitchFamily="34" charset="0"/>
                <a:cs typeface="Arial" panose="020B0604020202020204" pitchFamily="34" charset="0"/>
              </a:rPr>
              <a:t>o</a:t>
            </a:r>
            <a:r>
              <a:rPr lang="en-US" altLang="en-US" sz="1800" b="1" dirty="0" smtClean="0">
                <a:solidFill>
                  <a:schemeClr val="tx2">
                    <a:lumMod val="75000"/>
                  </a:schemeClr>
                </a:solidFill>
                <a:latin typeface="Arial" panose="020B0604020202020204" pitchFamily="34" charset="0"/>
                <a:cs typeface="Arial" panose="020B0604020202020204" pitchFamily="34" charset="0"/>
              </a:rPr>
              <a:t>ne-time NIH-DOE </a:t>
            </a:r>
            <a:r>
              <a:rPr lang="en-US" altLang="en-US" sz="1800" b="1" dirty="0">
                <a:solidFill>
                  <a:schemeClr val="tx2">
                    <a:lumMod val="75000"/>
                  </a:schemeClr>
                </a:solidFill>
                <a:latin typeface="Arial" panose="020B0604020202020204" pitchFamily="34" charset="0"/>
                <a:cs typeface="Arial" panose="020B0604020202020204" pitchFamily="34" charset="0"/>
              </a:rPr>
              <a:t>Inter-agency agreement (IAA)</a:t>
            </a:r>
          </a:p>
          <a:p>
            <a:pPr algn="ctr">
              <a:lnSpc>
                <a:spcPct val="15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GM117126 to </a:t>
            </a:r>
            <a:r>
              <a:rPr lang="en-US" altLang="en-US" sz="1800" b="1" dirty="0" err="1" smtClean="0">
                <a:solidFill>
                  <a:srgbClr val="663300"/>
                </a:solidFill>
                <a:latin typeface="Arial" panose="020B0604020202020204" pitchFamily="34" charset="0"/>
                <a:cs typeface="Arial" panose="020B0604020202020204" pitchFamily="34" charset="0"/>
              </a:rPr>
              <a:t>Sauter</a:t>
            </a:r>
            <a:r>
              <a:rPr lang="en-US" altLang="en-US" sz="1800" b="1" dirty="0" smtClean="0">
                <a:solidFill>
                  <a:srgbClr val="663300"/>
                </a:solidFill>
                <a:latin typeface="Arial" panose="020B0604020202020204" pitchFamily="34" charset="0"/>
                <a:cs typeface="Arial" panose="020B0604020202020204" pitchFamily="34" charset="0"/>
              </a:rPr>
              <a:t> (DIALS)</a:t>
            </a:r>
          </a:p>
          <a:p>
            <a:pPr algn="ctr">
              <a:lnSpc>
                <a:spcPct val="150000"/>
              </a:lnSpc>
              <a:spcBef>
                <a:spcPts val="0"/>
              </a:spcBef>
              <a:buNone/>
            </a:pPr>
            <a:r>
              <a:rPr lang="en-US" altLang="en-US" sz="1800" b="1" dirty="0" smtClean="0">
                <a:solidFill>
                  <a:srgbClr val="663300"/>
                </a:solidFill>
                <a:latin typeface="Arial" panose="020B0604020202020204" pitchFamily="34" charset="0"/>
                <a:cs typeface="Arial" panose="020B0604020202020204" pitchFamily="34" charset="0"/>
              </a:rPr>
              <a:t>Integrated </a:t>
            </a:r>
            <a:r>
              <a:rPr lang="en-US" altLang="en-US" sz="1800" b="1" dirty="0">
                <a:solidFill>
                  <a:srgbClr val="663300"/>
                </a:solidFill>
                <a:latin typeface="Arial" panose="020B0604020202020204" pitchFamily="34" charset="0"/>
                <a:cs typeface="Arial" panose="020B0604020202020204" pitchFamily="34" charset="0"/>
              </a:rPr>
              <a:t>Diffraction Analysis Technologies (IDAT)</a:t>
            </a:r>
          </a:p>
          <a:p>
            <a:pPr algn="ctr" eaLnBrk="1" hangingPunct="1">
              <a:lnSpc>
                <a:spcPct val="150000"/>
              </a:lnSpc>
              <a:spcBef>
                <a:spcPts val="0"/>
              </a:spcBef>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lnSpc>
                <a:spcPct val="150000"/>
              </a:lnSpc>
              <a:spcBef>
                <a:spcPts val="0"/>
              </a:spcBef>
              <a:buFontTx/>
              <a:buNone/>
            </a:pPr>
            <a:r>
              <a:rPr lang="en-US" altLang="en-US" sz="1800" b="1" dirty="0" smtClean="0">
                <a:solidFill>
                  <a:srgbClr val="C00000"/>
                </a:solidFill>
                <a:latin typeface="Arial" panose="020B0604020202020204" pitchFamily="34" charset="0"/>
                <a:cs typeface="Arial" panose="020B0604020202020204" pitchFamily="34" charset="0"/>
              </a:rPr>
              <a:t>Synchrotron </a:t>
            </a:r>
            <a:r>
              <a:rPr lang="en-US" altLang="en-US" sz="1800" b="1" dirty="0">
                <a:solidFill>
                  <a:srgbClr val="C00000"/>
                </a:solidFill>
                <a:latin typeface="Arial" panose="020B0604020202020204" pitchFamily="34" charset="0"/>
                <a:cs typeface="Arial" panose="020B0604020202020204" pitchFamily="34" charset="0"/>
              </a:rPr>
              <a:t>Radiation </a:t>
            </a:r>
            <a:r>
              <a:rPr lang="en-US" altLang="en-US" sz="1800" b="1" dirty="0" smtClean="0">
                <a:solidFill>
                  <a:srgbClr val="C00000"/>
                </a:solidFill>
                <a:latin typeface="Arial" panose="020B0604020202020204" pitchFamily="34" charset="0"/>
                <a:cs typeface="Arial" panose="020B0604020202020204" pitchFamily="34" charset="0"/>
              </a:rPr>
              <a:t>Structural </a:t>
            </a:r>
            <a:r>
              <a:rPr lang="en-US" altLang="en-US" sz="1800" b="1" dirty="0">
                <a:solidFill>
                  <a:srgbClr val="C00000"/>
                </a:solidFill>
                <a:latin typeface="Arial" panose="020B0604020202020204" pitchFamily="34" charset="0"/>
                <a:cs typeface="Arial" panose="020B0604020202020204" pitchFamily="34" charset="0"/>
              </a:rPr>
              <a:t>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5" name="TextBox 4"/>
          <p:cNvSpPr txBox="1"/>
          <p:nvPr/>
        </p:nvSpPr>
        <p:spPr>
          <a:xfrm>
            <a:off x="436418" y="1074057"/>
            <a:ext cx="8271165" cy="1015663"/>
          </a:xfrm>
          <a:prstGeom prst="rect">
            <a:avLst/>
          </a:prstGeom>
          <a:noFill/>
        </p:spPr>
        <p:txBody>
          <a:bodyPr wrap="square" rtlCol="0">
            <a:spAutoFit/>
          </a:bodyPr>
          <a:lstStyle/>
          <a:p>
            <a:pPr algn="ctr"/>
            <a:r>
              <a:rPr lang="en-US" sz="2000" dirty="0">
                <a:solidFill>
                  <a:schemeClr val="accent1">
                    <a:lumMod val="75000"/>
                  </a:schemeClr>
                </a:solidFill>
                <a:latin typeface="Arial" pitchFamily="34" charset="0"/>
                <a:cs typeface="Arial" panose="020B0604020202020204" pitchFamily="34" charset="0"/>
              </a:rPr>
              <a:t>Robert Stroud </a:t>
            </a:r>
            <a:r>
              <a:rPr lang="en-US" sz="2000" dirty="0" smtClean="0">
                <a:solidFill>
                  <a:schemeClr val="accent1">
                    <a:lumMod val="75000"/>
                  </a:schemeClr>
                </a:solidFill>
                <a:latin typeface="Arial" pitchFamily="34" charset="0"/>
                <a:cs typeface="Arial" panose="020B0604020202020204" pitchFamily="34" charset="0"/>
              </a:rPr>
              <a:t>James </a:t>
            </a:r>
            <a:r>
              <a:rPr lang="en-US" sz="2000" dirty="0">
                <a:solidFill>
                  <a:schemeClr val="accent1">
                    <a:lumMod val="75000"/>
                  </a:schemeClr>
                </a:solidFill>
                <a:latin typeface="Arial" pitchFamily="34" charset="0"/>
                <a:cs typeface="Arial" panose="020B0604020202020204" pitchFamily="34" charset="0"/>
              </a:rPr>
              <a:t>Fraser </a:t>
            </a:r>
            <a:r>
              <a:rPr lang="en-US" sz="2000" dirty="0" smtClean="0">
                <a:solidFill>
                  <a:schemeClr val="accent1">
                    <a:lumMod val="75000"/>
                  </a:schemeClr>
                </a:solidFill>
                <a:latin typeface="Arial" pitchFamily="34" charset="0"/>
                <a:cs typeface="Arial" panose="020B0604020202020204" pitchFamily="34" charset="0"/>
              </a:rPr>
              <a:t>    </a:t>
            </a:r>
            <a:r>
              <a:rPr lang="en-US" sz="2000" dirty="0" err="1" smtClean="0">
                <a:solidFill>
                  <a:srgbClr val="C00000"/>
                </a:solidFill>
                <a:latin typeface="Arial" pitchFamily="34" charset="0"/>
                <a:cs typeface="Arial" panose="020B0604020202020204" pitchFamily="34" charset="0"/>
              </a:rPr>
              <a:t>Aina</a:t>
            </a:r>
            <a:r>
              <a:rPr lang="en-US" sz="2000" dirty="0" smtClean="0">
                <a:solidFill>
                  <a:srgbClr val="C00000"/>
                </a:solidFill>
                <a:latin typeface="Arial" pitchFamily="34" charset="0"/>
                <a:cs typeface="Arial" panose="020B0604020202020204" pitchFamily="34" charset="0"/>
              </a:rPr>
              <a:t> </a:t>
            </a:r>
            <a:r>
              <a:rPr lang="en-US" sz="2000" dirty="0">
                <a:solidFill>
                  <a:srgbClr val="C00000"/>
                </a:solidFill>
                <a:latin typeface="Arial" pitchFamily="34" charset="0"/>
                <a:cs typeface="Arial" panose="020B0604020202020204" pitchFamily="34" charset="0"/>
              </a:rPr>
              <a:t>Cohen  </a:t>
            </a:r>
            <a:r>
              <a:rPr lang="en-US" sz="2000" dirty="0" smtClean="0">
                <a:solidFill>
                  <a:srgbClr val="C00000"/>
                </a:solidFill>
                <a:latin typeface="Arial" pitchFamily="34" charset="0"/>
                <a:cs typeface="Arial" panose="020B0604020202020204" pitchFamily="34" charset="0"/>
              </a:rPr>
              <a:t>Ana </a:t>
            </a:r>
            <a:r>
              <a:rPr lang="en-US" sz="2000" dirty="0">
                <a:solidFill>
                  <a:srgbClr val="C00000"/>
                </a:solidFill>
                <a:latin typeface="Arial" pitchFamily="34" charset="0"/>
                <a:cs typeface="Arial" panose="020B0604020202020204" pitchFamily="34" charset="0"/>
              </a:rPr>
              <a:t>Gonzalez </a:t>
            </a:r>
          </a:p>
          <a:p>
            <a:pPr algn="ctr"/>
            <a:r>
              <a:rPr lang="en-US" sz="2000" dirty="0">
                <a:solidFill>
                  <a:schemeClr val="accent6">
                    <a:lumMod val="50000"/>
                  </a:schemeClr>
                </a:solidFill>
                <a:latin typeface="Arial" pitchFamily="34" charset="0"/>
                <a:cs typeface="Arial" panose="020B0604020202020204" pitchFamily="34" charset="0"/>
              </a:rPr>
              <a:t>Nick </a:t>
            </a:r>
            <a:r>
              <a:rPr lang="en-US" sz="2000" dirty="0" err="1">
                <a:solidFill>
                  <a:schemeClr val="accent6">
                    <a:lumMod val="50000"/>
                  </a:schemeClr>
                </a:solidFill>
                <a:latin typeface="Arial" pitchFamily="34" charset="0"/>
                <a:cs typeface="Arial" panose="020B0604020202020204" pitchFamily="34" charset="0"/>
              </a:rPr>
              <a:t>Sauter</a:t>
            </a:r>
            <a:r>
              <a:rPr lang="en-US" sz="2000" dirty="0">
                <a:solidFill>
                  <a:schemeClr val="accent6">
                    <a:lumMod val="50000"/>
                  </a:schemeClr>
                </a:solidFill>
                <a:latin typeface="Arial" pitchFamily="34" charset="0"/>
                <a:cs typeface="Arial" panose="020B0604020202020204" pitchFamily="34" charset="0"/>
              </a:rPr>
              <a:t>    </a:t>
            </a:r>
            <a:r>
              <a:rPr lang="en-US" sz="2000" dirty="0" smtClean="0">
                <a:solidFill>
                  <a:srgbClr val="C00000"/>
                </a:solidFill>
                <a:latin typeface="Arial" pitchFamily="34" charset="0"/>
                <a:cs typeface="Arial" panose="020B0604020202020204" pitchFamily="34" charset="0"/>
              </a:rPr>
              <a:t>Axel </a:t>
            </a:r>
            <a:r>
              <a:rPr lang="en-US" sz="2000" dirty="0" err="1">
                <a:solidFill>
                  <a:srgbClr val="C00000"/>
                </a:solidFill>
                <a:latin typeface="Arial" pitchFamily="34" charset="0"/>
                <a:cs typeface="Arial" panose="020B0604020202020204" pitchFamily="34" charset="0"/>
              </a:rPr>
              <a:t>Brunger</a:t>
            </a:r>
            <a:r>
              <a:rPr lang="en-US" sz="2000" dirty="0">
                <a:solidFill>
                  <a:srgbClr val="C00000"/>
                </a:solidFill>
                <a:latin typeface="Arial" pitchFamily="34" charset="0"/>
                <a:cs typeface="Arial" panose="020B0604020202020204" pitchFamily="34" charset="0"/>
              </a:rPr>
              <a:t> </a:t>
            </a:r>
            <a:r>
              <a:rPr lang="en-US" sz="2000" dirty="0" smtClean="0">
                <a:solidFill>
                  <a:srgbClr val="C00000"/>
                </a:solidFill>
                <a:latin typeface="Arial" pitchFamily="34" charset="0"/>
                <a:cs typeface="Arial" panose="020B0604020202020204" pitchFamily="34" charset="0"/>
              </a:rPr>
              <a:t> </a:t>
            </a:r>
            <a:r>
              <a:rPr lang="en-US" sz="2000" dirty="0" err="1" smtClean="0">
                <a:solidFill>
                  <a:srgbClr val="C00000"/>
                </a:solidFill>
                <a:latin typeface="Arial" pitchFamily="34" charset="0"/>
                <a:cs typeface="Arial" panose="020B0604020202020204" pitchFamily="34" charset="0"/>
              </a:rPr>
              <a:t>Monarin</a:t>
            </a:r>
            <a:r>
              <a:rPr lang="en-US" sz="2000" dirty="0" smtClean="0">
                <a:solidFill>
                  <a:srgbClr val="C00000"/>
                </a:solidFill>
                <a:latin typeface="Arial" pitchFamily="34" charset="0"/>
                <a:cs typeface="Arial" panose="020B0604020202020204" pitchFamily="34" charset="0"/>
              </a:rPr>
              <a:t> </a:t>
            </a:r>
            <a:r>
              <a:rPr lang="en-US" sz="2000" dirty="0" err="1" smtClean="0">
                <a:solidFill>
                  <a:srgbClr val="C00000"/>
                </a:solidFill>
                <a:latin typeface="Arial" pitchFamily="34" charset="0"/>
                <a:cs typeface="Arial" panose="020B0604020202020204" pitchFamily="34" charset="0"/>
              </a:rPr>
              <a:t>Uervirojnangkoorn</a:t>
            </a:r>
            <a:r>
              <a:rPr lang="en-US" sz="2000" dirty="0">
                <a:solidFill>
                  <a:srgbClr val="C00000"/>
                </a:solidFill>
                <a:latin typeface="Arial" pitchFamily="34" charset="0"/>
                <a:cs typeface="Arial" panose="020B0604020202020204" pitchFamily="34" charset="0"/>
              </a:rPr>
              <a:t>  </a:t>
            </a:r>
            <a:endParaRPr lang="en-US" sz="2000" dirty="0" smtClean="0">
              <a:solidFill>
                <a:srgbClr val="C00000"/>
              </a:solidFill>
              <a:latin typeface="Arial" pitchFamily="34" charset="0"/>
              <a:cs typeface="Arial" panose="020B0604020202020204" pitchFamily="34" charset="0"/>
            </a:endParaRPr>
          </a:p>
          <a:p>
            <a:pPr algn="ctr"/>
            <a:r>
              <a:rPr lang="en-US" sz="2000" dirty="0" smtClean="0">
                <a:solidFill>
                  <a:srgbClr val="C00000"/>
                </a:solidFill>
                <a:latin typeface="Arial" pitchFamily="34" charset="0"/>
                <a:cs typeface="Arial" panose="020B0604020202020204" pitchFamily="34" charset="0"/>
              </a:rPr>
              <a:t> </a:t>
            </a:r>
            <a:r>
              <a:rPr lang="en-US" sz="2000" dirty="0" err="1">
                <a:solidFill>
                  <a:srgbClr val="C00000"/>
                </a:solidFill>
                <a:latin typeface="Arial" pitchFamily="34" charset="0"/>
                <a:cs typeface="Arial" panose="020B0604020202020204" pitchFamily="34" charset="0"/>
              </a:rPr>
              <a:t>Artem</a:t>
            </a:r>
            <a:r>
              <a:rPr lang="en-US" sz="2000" dirty="0">
                <a:solidFill>
                  <a:srgbClr val="C00000"/>
                </a:solidFill>
                <a:latin typeface="Arial" pitchFamily="34" charset="0"/>
                <a:cs typeface="Arial" panose="020B0604020202020204" pitchFamily="34" charset="0"/>
              </a:rPr>
              <a:t> Lyubimov  </a:t>
            </a:r>
            <a:endParaRPr lang="en-US" sz="2000" dirty="0">
              <a:solidFill>
                <a:schemeClr val="accent6">
                  <a:lumMod val="50000"/>
                </a:schemeClr>
              </a:solidFill>
              <a:latin typeface="Arial" pitchFamily="34" charset="0"/>
              <a:cs typeface="Arial" panose="020B0604020202020204" pitchFamily="34" charset="0"/>
            </a:endParaRPr>
          </a:p>
        </p:txBody>
      </p:sp>
    </p:spTree>
    <p:extLst>
      <p:ext uri="{BB962C8B-B14F-4D97-AF65-F5344CB8AC3E}">
        <p14:creationId xmlns:p14="http://schemas.microsoft.com/office/powerpoint/2010/main" val="192271895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2400"/>
          </a:xfrm>
        </p:spPr>
        <p:txBody>
          <a:bodyPr>
            <a:normAutofit/>
          </a:bodyPr>
          <a:lstStyle/>
          <a:p>
            <a:r>
              <a:rPr lang="en-US" dirty="0" smtClean="0"/>
              <a:t>1-domain Simulation of XFEL still</a:t>
            </a:r>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rightnessContrast bright="45000"/>
                    </a14:imgEffect>
                  </a14:imgLayer>
                </a14:imgProps>
              </a:ext>
              <a:ext uri="{28A0092B-C50C-407E-A947-70E740481C1C}">
                <a14:useLocalDpi xmlns:a14="http://schemas.microsoft.com/office/drawing/2010/main" val="0"/>
              </a:ext>
            </a:extLst>
          </a:blip>
          <a:stretch>
            <a:fillRect/>
          </a:stretch>
        </p:blipFill>
        <p:spPr>
          <a:xfrm>
            <a:off x="0" y="1417781"/>
            <a:ext cx="9144000" cy="5440219"/>
          </a:xfrm>
          <a:prstGeom prst="rect">
            <a:avLst/>
          </a:prstGeom>
        </p:spPr>
      </p:pic>
    </p:spTree>
    <p:extLst>
      <p:ext uri="{BB962C8B-B14F-4D97-AF65-F5344CB8AC3E}">
        <p14:creationId xmlns:p14="http://schemas.microsoft.com/office/powerpoint/2010/main" val="3827207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400"/>
            <a:ext cx="9144000" cy="707886"/>
          </a:xfrm>
          <a:prstGeom prst="rect">
            <a:avLst/>
          </a:prstGeom>
          <a:noFill/>
        </p:spPr>
        <p:txBody>
          <a:bodyPr wrap="square" rtlCol="0">
            <a:spAutoFit/>
          </a:bodyPr>
          <a:lstStyle/>
          <a:p>
            <a:pPr algn="ctr" fontAlgn="auto">
              <a:spcBef>
                <a:spcPts val="0"/>
              </a:spcBef>
              <a:spcAft>
                <a:spcPts val="0"/>
              </a:spcAft>
            </a:pPr>
            <a:r>
              <a:rPr lang="en-US" sz="4000" dirty="0" smtClean="0">
                <a:solidFill>
                  <a:srgbClr val="000000"/>
                </a:solidFill>
                <a:latin typeface="Arial"/>
              </a:rPr>
              <a:t>The true nature of “mosaic spread”</a:t>
            </a:r>
            <a:endParaRPr lang="en-US" sz="4000" dirty="0">
              <a:solidFill>
                <a:srgbClr val="000000"/>
              </a:solidFill>
              <a:latin typeface="Arial"/>
            </a:endParaRPr>
          </a:p>
        </p:txBody>
      </p:sp>
      <p:sp>
        <p:nvSpPr>
          <p:cNvPr id="3" name="Rectangle 2"/>
          <p:cNvSpPr/>
          <p:nvPr/>
        </p:nvSpPr>
        <p:spPr>
          <a:xfrm>
            <a:off x="0" y="6211669"/>
            <a:ext cx="9144000" cy="646331"/>
          </a:xfrm>
          <a:prstGeom prst="rect">
            <a:avLst/>
          </a:prstGeom>
        </p:spPr>
        <p:txBody>
          <a:bodyPr wrap="square">
            <a:spAutoFit/>
          </a:bodyPr>
          <a:lstStyle/>
          <a:p>
            <a:pPr fontAlgn="auto">
              <a:spcBef>
                <a:spcPts val="0"/>
              </a:spcBef>
              <a:spcAft>
                <a:spcPts val="0"/>
              </a:spcAft>
            </a:pPr>
            <a:r>
              <a:rPr lang="en-US" dirty="0">
                <a:solidFill>
                  <a:srgbClr val="000000"/>
                </a:solidFill>
                <a:latin typeface="Arial"/>
              </a:rPr>
              <a:t>Lovelace JJ, Murphy CR, </a:t>
            </a:r>
            <a:r>
              <a:rPr lang="en-US" dirty="0" err="1">
                <a:solidFill>
                  <a:srgbClr val="000000"/>
                </a:solidFill>
                <a:latin typeface="Arial"/>
              </a:rPr>
              <a:t>Pahl</a:t>
            </a:r>
            <a:r>
              <a:rPr lang="en-US" dirty="0">
                <a:solidFill>
                  <a:srgbClr val="000000"/>
                </a:solidFill>
                <a:latin typeface="Arial"/>
              </a:rPr>
              <a:t> R, </a:t>
            </a:r>
            <a:r>
              <a:rPr lang="en-US" dirty="0" err="1">
                <a:solidFill>
                  <a:srgbClr val="000000"/>
                </a:solidFill>
                <a:latin typeface="Arial"/>
              </a:rPr>
              <a:t>Brister</a:t>
            </a:r>
            <a:r>
              <a:rPr lang="en-US" dirty="0">
                <a:solidFill>
                  <a:srgbClr val="000000"/>
                </a:solidFill>
                <a:latin typeface="Arial"/>
              </a:rPr>
              <a:t> K &amp; </a:t>
            </a:r>
            <a:r>
              <a:rPr lang="en-US" dirty="0" err="1">
                <a:solidFill>
                  <a:srgbClr val="000000"/>
                </a:solidFill>
                <a:latin typeface="Arial"/>
              </a:rPr>
              <a:t>Borgstahl</a:t>
            </a:r>
            <a:r>
              <a:rPr lang="en-US" dirty="0">
                <a:solidFill>
                  <a:srgbClr val="000000"/>
                </a:solidFill>
                <a:latin typeface="Arial"/>
              </a:rPr>
              <a:t> GEO (2006)."Tracking reflections through cryogenic cooling with topography", </a:t>
            </a:r>
            <a:r>
              <a:rPr lang="en-US" i="1" dirty="0">
                <a:solidFill>
                  <a:srgbClr val="000000"/>
                </a:solidFill>
                <a:latin typeface="Arial"/>
              </a:rPr>
              <a:t>J. Appl. </a:t>
            </a:r>
            <a:r>
              <a:rPr lang="en-US" i="1" dirty="0" err="1">
                <a:solidFill>
                  <a:srgbClr val="000000"/>
                </a:solidFill>
                <a:latin typeface="Arial"/>
              </a:rPr>
              <a:t>Cryst</a:t>
            </a:r>
            <a:r>
              <a:rPr lang="en-US" i="1" dirty="0">
                <a:solidFill>
                  <a:srgbClr val="000000"/>
                </a:solidFill>
                <a:latin typeface="Arial"/>
              </a:rPr>
              <a:t>.</a:t>
            </a:r>
            <a:r>
              <a:rPr lang="en-US" dirty="0">
                <a:solidFill>
                  <a:srgbClr val="000000"/>
                </a:solidFill>
                <a:latin typeface="Arial"/>
              </a:rPr>
              <a:t> </a:t>
            </a:r>
            <a:r>
              <a:rPr lang="en-US" b="1" dirty="0">
                <a:solidFill>
                  <a:srgbClr val="000000"/>
                </a:solidFill>
                <a:latin typeface="Arial"/>
              </a:rPr>
              <a:t>39</a:t>
            </a:r>
            <a:r>
              <a:rPr lang="en-US" dirty="0">
                <a:solidFill>
                  <a:srgbClr val="000000"/>
                </a:solidFill>
                <a:latin typeface="Arial"/>
              </a:rPr>
              <a:t>, 425-432.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21363" r="23041" b="16342"/>
          <a:stretch/>
        </p:blipFill>
        <p:spPr bwMode="auto">
          <a:xfrm>
            <a:off x="-21771" y="2743200"/>
            <a:ext cx="4647048" cy="322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673" t="18850" r="29722" b="30277"/>
          <a:stretch/>
        </p:blipFill>
        <p:spPr bwMode="auto">
          <a:xfrm>
            <a:off x="3429000" y="2209800"/>
            <a:ext cx="5715000" cy="283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37382" y="1034743"/>
            <a:ext cx="8279831"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Any function can be approximated by a family of Gaussians</a:t>
            </a:r>
            <a:endParaRPr lang="en-US" sz="2400" dirty="0">
              <a:solidFill>
                <a:srgbClr val="000000"/>
              </a:solidFill>
              <a:latin typeface="Arial"/>
            </a:endParaRPr>
          </a:p>
        </p:txBody>
      </p:sp>
      <p:sp>
        <p:nvSpPr>
          <p:cNvPr id="5" name="Rectangle 4"/>
          <p:cNvSpPr/>
          <p:nvPr/>
        </p:nvSpPr>
        <p:spPr>
          <a:xfrm>
            <a:off x="5863770" y="2075542"/>
            <a:ext cx="3396343" cy="3701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38291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llspots_average"/>
          <p:cNvPicPr>
            <a:picLocks noChangeAspect="1" noChangeArrowheads="1"/>
          </p:cNvPicPr>
          <p:nvPr/>
        </p:nvPicPr>
        <p:blipFill>
          <a:blip r:embed="rId2">
            <a:extLst>
              <a:ext uri="{28A0092B-C50C-407E-A947-70E740481C1C}">
                <a14:useLocalDpi xmlns:a14="http://schemas.microsoft.com/office/drawing/2010/main" val="0"/>
              </a:ext>
            </a:extLst>
          </a:blip>
          <a:srcRect t="13005" r="9062" b="17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3"/>
          <p:cNvSpPr>
            <a:spLocks noGrp="1" noChangeArrowheads="1"/>
          </p:cNvSpPr>
          <p:nvPr>
            <p:ph type="title"/>
          </p:nvPr>
        </p:nvSpPr>
        <p:spPr>
          <a:xfrm>
            <a:off x="541338" y="0"/>
            <a:ext cx="8059737" cy="1143000"/>
          </a:xfrm>
          <a:gradFill rotWithShape="1">
            <a:gsLst>
              <a:gs pos="0">
                <a:schemeClr val="tx1"/>
              </a:gs>
              <a:gs pos="100000">
                <a:schemeClr val="tx1">
                  <a:alpha val="0"/>
                </a:schemeClr>
              </a:gs>
            </a:gsLst>
            <a:path path="shape">
              <a:fillToRect l="50000" t="50000" r="50000" b="50000"/>
            </a:path>
          </a:gradFill>
        </p:spPr>
        <p:txBody>
          <a:bodyPr/>
          <a:lstStyle/>
          <a:p>
            <a:r>
              <a:rPr lang="en-US" altLang="en-US" smtClean="0">
                <a:solidFill>
                  <a:schemeClr val="bg1"/>
                </a:solidFill>
              </a:rPr>
              <a:t>The “Lorentz zone”</a:t>
            </a:r>
          </a:p>
        </p:txBody>
      </p:sp>
    </p:spTree>
    <p:extLst>
      <p:ext uri="{BB962C8B-B14F-4D97-AF65-F5344CB8AC3E}">
        <p14:creationId xmlns:p14="http://schemas.microsoft.com/office/powerpoint/2010/main" val="199100736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667197">
            <a:off x="303072" y="1120274"/>
            <a:ext cx="8467491" cy="1143000"/>
          </a:xfrm>
        </p:spPr>
        <p:txBody>
          <a:bodyPr/>
          <a:lstStyle/>
          <a:p>
            <a:r>
              <a:rPr lang="en-US" dirty="0" smtClean="0"/>
              <a:t>Coming Soon in CCTBX / DIALS!</a:t>
            </a:r>
            <a:endParaRPr lang="en-US" dirty="0"/>
          </a:p>
        </p:txBody>
      </p:sp>
      <p:sp>
        <p:nvSpPr>
          <p:cNvPr id="3" name="Content Placeholder 2"/>
          <p:cNvSpPr>
            <a:spLocks noGrp="1"/>
          </p:cNvSpPr>
          <p:nvPr>
            <p:ph idx="1"/>
          </p:nvPr>
        </p:nvSpPr>
        <p:spPr>
          <a:xfrm>
            <a:off x="1676400" y="3276600"/>
            <a:ext cx="7010400" cy="2849563"/>
          </a:xfrm>
        </p:spPr>
        <p:txBody>
          <a:bodyPr/>
          <a:lstStyle/>
          <a:p>
            <a:pPr marL="0" indent="0">
              <a:buNone/>
            </a:pPr>
            <a:r>
              <a:rPr lang="en-US" dirty="0" smtClean="0"/>
              <a:t>At-scale simulation coupled to </a:t>
            </a:r>
          </a:p>
          <a:p>
            <a:pPr marL="0" indent="0">
              <a:buNone/>
            </a:pPr>
            <a:r>
              <a:rPr lang="en-US" dirty="0" smtClean="0"/>
              <a:t>data processing</a:t>
            </a:r>
          </a:p>
          <a:p>
            <a:pPr marL="0" indent="0">
              <a:buNone/>
            </a:pPr>
            <a:endParaRPr lang="en-US" dirty="0"/>
          </a:p>
          <a:p>
            <a:pPr marL="0" indent="0">
              <a:buNone/>
            </a:pPr>
            <a:r>
              <a:rPr lang="en-US" dirty="0" smtClean="0"/>
              <a:t>https</a:t>
            </a:r>
            <a:r>
              <a:rPr lang="en-US" dirty="0"/>
              <a:t>://github.com/cctbx</a:t>
            </a:r>
          </a:p>
        </p:txBody>
      </p:sp>
    </p:spTree>
    <p:extLst>
      <p:ext uri="{BB962C8B-B14F-4D97-AF65-F5344CB8AC3E}">
        <p14:creationId xmlns:p14="http://schemas.microsoft.com/office/powerpoint/2010/main" val="11289458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altLang="en-US" smtClean="0"/>
              <a:t>Can’t we just rotate the crystal?</a:t>
            </a:r>
          </a:p>
        </p:txBody>
      </p:sp>
      <p:grpSp>
        <p:nvGrpSpPr>
          <p:cNvPr id="9250" name="Group 34"/>
          <p:cNvGrpSpPr>
            <a:grpSpLocks/>
          </p:cNvGrpSpPr>
          <p:nvPr/>
        </p:nvGrpSpPr>
        <p:grpSpPr bwMode="auto">
          <a:xfrm>
            <a:off x="3043238" y="2638425"/>
            <a:ext cx="2744787" cy="2741613"/>
            <a:chOff x="1917" y="1662"/>
            <a:chExt cx="1729" cy="1727"/>
          </a:xfrm>
        </p:grpSpPr>
        <p:sp>
          <p:nvSpPr>
            <p:cNvPr id="8220" name="Oval 4"/>
            <p:cNvSpPr>
              <a:spLocks noChangeAspect="1" noChangeArrowheads="1"/>
            </p:cNvSpPr>
            <p:nvPr/>
          </p:nvSpPr>
          <p:spPr bwMode="auto">
            <a:xfrm>
              <a:off x="1919" y="1662"/>
              <a:ext cx="1727" cy="172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8221" name="Line 5"/>
            <p:cNvSpPr>
              <a:spLocks noChangeShapeType="1"/>
            </p:cNvSpPr>
            <p:nvPr/>
          </p:nvSpPr>
          <p:spPr bwMode="auto">
            <a:xfrm>
              <a:off x="1917" y="2527"/>
              <a:ext cx="1727" cy="0"/>
            </a:xfrm>
            <a:prstGeom prst="line">
              <a:avLst/>
            </a:prstGeom>
            <a:noFill/>
            <a:ln w="9525">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8222" name="Text Box 6"/>
            <p:cNvSpPr txBox="1">
              <a:spLocks noChangeArrowheads="1"/>
            </p:cNvSpPr>
            <p:nvPr/>
          </p:nvSpPr>
          <p:spPr bwMode="auto">
            <a:xfrm>
              <a:off x="2513" y="2565"/>
              <a:ext cx="5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1 </a:t>
              </a:r>
              <a:r>
                <a:rPr lang="el-GR" altLang="en-US" sz="2400" b="1">
                  <a:solidFill>
                    <a:srgbClr val="000000"/>
                  </a:solidFill>
                  <a:cs typeface="Arial" charset="0"/>
                </a:rPr>
                <a:t>μ</a:t>
              </a:r>
              <a:r>
                <a:rPr lang="en-US" altLang="en-US" sz="2400" b="1">
                  <a:solidFill>
                    <a:srgbClr val="000000"/>
                  </a:solidFill>
                  <a:cs typeface="Arial" charset="0"/>
                </a:rPr>
                <a:t>m</a:t>
              </a:r>
              <a:endParaRPr lang="el-GR" altLang="en-US" sz="2400" b="1">
                <a:solidFill>
                  <a:srgbClr val="000000"/>
                </a:solidFill>
                <a:cs typeface="Arial" charset="0"/>
              </a:endParaRPr>
            </a:p>
          </p:txBody>
        </p:sp>
      </p:grpSp>
      <p:grpSp>
        <p:nvGrpSpPr>
          <p:cNvPr id="9251" name="Group 35"/>
          <p:cNvGrpSpPr>
            <a:grpSpLocks/>
          </p:cNvGrpSpPr>
          <p:nvPr/>
        </p:nvGrpSpPr>
        <p:grpSpPr bwMode="auto">
          <a:xfrm>
            <a:off x="4414838" y="2668588"/>
            <a:ext cx="885825" cy="1341437"/>
            <a:chOff x="2781" y="1681"/>
            <a:chExt cx="558" cy="845"/>
          </a:xfrm>
        </p:grpSpPr>
        <p:sp>
          <p:nvSpPr>
            <p:cNvPr id="8216" name="Line 7"/>
            <p:cNvSpPr>
              <a:spLocks noChangeShapeType="1"/>
            </p:cNvSpPr>
            <p:nvPr/>
          </p:nvSpPr>
          <p:spPr bwMode="auto">
            <a:xfrm flipH="1">
              <a:off x="2781" y="1681"/>
              <a:ext cx="170" cy="8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8217" name="Line 8"/>
            <p:cNvSpPr>
              <a:spLocks noChangeShapeType="1"/>
            </p:cNvSpPr>
            <p:nvPr/>
          </p:nvSpPr>
          <p:spPr bwMode="auto">
            <a:xfrm flipV="1">
              <a:off x="2781" y="1730"/>
              <a:ext cx="325" cy="7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8218" name="Text Box 9"/>
            <p:cNvSpPr txBox="1">
              <a:spLocks noChangeArrowheads="1"/>
            </p:cNvSpPr>
            <p:nvPr/>
          </p:nvSpPr>
          <p:spPr bwMode="auto">
            <a:xfrm>
              <a:off x="3039" y="2106"/>
              <a:ext cx="3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1</a:t>
              </a:r>
              <a:r>
                <a:rPr lang="en-US" altLang="en-US" sz="2400" b="1">
                  <a:solidFill>
                    <a:srgbClr val="000000"/>
                  </a:solidFill>
                  <a:cs typeface="Arial" charset="0"/>
                </a:rPr>
                <a:t>°</a:t>
              </a:r>
            </a:p>
          </p:txBody>
        </p:sp>
        <p:sp>
          <p:nvSpPr>
            <p:cNvPr id="8219" name="Freeform 10"/>
            <p:cNvSpPr>
              <a:spLocks/>
            </p:cNvSpPr>
            <p:nvPr/>
          </p:nvSpPr>
          <p:spPr bwMode="auto">
            <a:xfrm>
              <a:off x="2979" y="1929"/>
              <a:ext cx="155" cy="204"/>
            </a:xfrm>
            <a:custGeom>
              <a:avLst/>
              <a:gdLst>
                <a:gd name="T0" fmla="*/ 138 w 155"/>
                <a:gd name="T1" fmla="*/ 204 h 204"/>
                <a:gd name="T2" fmla="*/ 132 w 155"/>
                <a:gd name="T3" fmla="*/ 57 h 204"/>
                <a:gd name="T4" fmla="*/ 0 w 155"/>
                <a:gd name="T5" fmla="*/ 0 h 204"/>
                <a:gd name="T6" fmla="*/ 0 60000 65536"/>
                <a:gd name="T7" fmla="*/ 0 60000 65536"/>
                <a:gd name="T8" fmla="*/ 0 60000 65536"/>
              </a:gdLst>
              <a:ahLst/>
              <a:cxnLst>
                <a:cxn ang="T6">
                  <a:pos x="T0" y="T1"/>
                </a:cxn>
                <a:cxn ang="T7">
                  <a:pos x="T2" y="T3"/>
                </a:cxn>
                <a:cxn ang="T8">
                  <a:pos x="T4" y="T5"/>
                </a:cxn>
              </a:cxnLst>
              <a:rect l="0" t="0" r="r" b="b"/>
              <a:pathLst>
                <a:path w="155" h="204">
                  <a:moveTo>
                    <a:pt x="138" y="204"/>
                  </a:moveTo>
                  <a:cubicBezTo>
                    <a:pt x="146" y="147"/>
                    <a:pt x="155" y="91"/>
                    <a:pt x="132" y="57"/>
                  </a:cubicBezTo>
                  <a:cubicBezTo>
                    <a:pt x="109" y="23"/>
                    <a:pt x="54" y="11"/>
                    <a:pt x="0" y="0"/>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255" name="Group 39"/>
          <p:cNvGrpSpPr>
            <a:grpSpLocks/>
          </p:cNvGrpSpPr>
          <p:nvPr/>
        </p:nvGrpSpPr>
        <p:grpSpPr bwMode="auto">
          <a:xfrm>
            <a:off x="5616575" y="2786063"/>
            <a:ext cx="1193800" cy="530225"/>
            <a:chOff x="3538" y="1755"/>
            <a:chExt cx="752" cy="334"/>
          </a:xfrm>
        </p:grpSpPr>
        <p:sp>
          <p:nvSpPr>
            <p:cNvPr id="8214" name="Text Box 12"/>
            <p:cNvSpPr txBox="1">
              <a:spLocks noChangeArrowheads="1"/>
            </p:cNvSpPr>
            <p:nvPr/>
          </p:nvSpPr>
          <p:spPr bwMode="auto">
            <a:xfrm>
              <a:off x="3606" y="1755"/>
              <a:ext cx="661"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20000"/>
                </a:lnSpc>
                <a:spcBef>
                  <a:spcPct val="0"/>
                </a:spcBef>
                <a:buFontTx/>
                <a:buNone/>
              </a:pPr>
              <a:r>
                <a:rPr lang="en-US" altLang="en-US" sz="2400" b="1">
                  <a:solidFill>
                    <a:srgbClr val="000000"/>
                  </a:solidFill>
                </a:rPr>
                <a:t>100 fs</a:t>
              </a:r>
            </a:p>
          </p:txBody>
        </p:sp>
        <p:sp>
          <p:nvSpPr>
            <p:cNvPr id="8215" name="Line 13"/>
            <p:cNvSpPr>
              <a:spLocks noChangeShapeType="1"/>
            </p:cNvSpPr>
            <p:nvPr/>
          </p:nvSpPr>
          <p:spPr bwMode="auto">
            <a:xfrm>
              <a:off x="3538" y="1800"/>
              <a:ext cx="752"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9230" name="Text Box 14"/>
          <p:cNvSpPr txBox="1">
            <a:spLocks noChangeArrowheads="1"/>
          </p:cNvSpPr>
          <p:nvPr/>
        </p:nvSpPr>
        <p:spPr bwMode="auto">
          <a:xfrm>
            <a:off x="6813550" y="2624138"/>
            <a:ext cx="1565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 90 km/s</a:t>
            </a:r>
          </a:p>
        </p:txBody>
      </p:sp>
      <p:grpSp>
        <p:nvGrpSpPr>
          <p:cNvPr id="9254" name="Group 38"/>
          <p:cNvGrpSpPr>
            <a:grpSpLocks/>
          </p:cNvGrpSpPr>
          <p:nvPr/>
        </p:nvGrpSpPr>
        <p:grpSpPr bwMode="auto">
          <a:xfrm>
            <a:off x="4738688" y="2135188"/>
            <a:ext cx="1943100" cy="750887"/>
            <a:chOff x="2985" y="1345"/>
            <a:chExt cx="1224" cy="473"/>
          </a:xfrm>
        </p:grpSpPr>
        <p:sp>
          <p:nvSpPr>
            <p:cNvPr id="8211" name="Text Box 37"/>
            <p:cNvSpPr txBox="1">
              <a:spLocks noChangeArrowheads="1"/>
            </p:cNvSpPr>
            <p:nvPr/>
          </p:nvSpPr>
          <p:spPr bwMode="auto">
            <a:xfrm>
              <a:off x="3645" y="1484"/>
              <a:ext cx="564"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20000"/>
                </a:lnSpc>
                <a:spcBef>
                  <a:spcPct val="0"/>
                </a:spcBef>
                <a:buFontTx/>
                <a:buNone/>
              </a:pPr>
              <a:r>
                <a:rPr lang="en-US" altLang="en-US" sz="2400" b="1">
                  <a:solidFill>
                    <a:srgbClr val="000000"/>
                  </a:solidFill>
                </a:rPr>
                <a:t>9 nm</a:t>
              </a:r>
            </a:p>
          </p:txBody>
        </p:sp>
        <p:sp>
          <p:nvSpPr>
            <p:cNvPr id="8212" name="Line 11"/>
            <p:cNvSpPr>
              <a:spLocks noChangeShapeType="1"/>
            </p:cNvSpPr>
            <p:nvPr/>
          </p:nvSpPr>
          <p:spPr bwMode="auto">
            <a:xfrm>
              <a:off x="2985" y="1617"/>
              <a:ext cx="147" cy="45"/>
            </a:xfrm>
            <a:prstGeom prst="line">
              <a:avLst/>
            </a:prstGeom>
            <a:noFill/>
            <a:ln w="9525">
              <a:solidFill>
                <a:schemeClr val="tx1"/>
              </a:solidFill>
              <a:round/>
              <a:headEnd type="stealth" w="med" len="me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8213" name="Freeform 15"/>
            <p:cNvSpPr>
              <a:spLocks/>
            </p:cNvSpPr>
            <p:nvPr/>
          </p:nvSpPr>
          <p:spPr bwMode="auto">
            <a:xfrm>
              <a:off x="3088" y="1345"/>
              <a:ext cx="560" cy="243"/>
            </a:xfrm>
            <a:custGeom>
              <a:avLst/>
              <a:gdLst>
                <a:gd name="T0" fmla="*/ 560 w 560"/>
                <a:gd name="T1" fmla="*/ 224 h 243"/>
                <a:gd name="T2" fmla="*/ 226 w 560"/>
                <a:gd name="T3" fmla="*/ 3 h 243"/>
                <a:gd name="T4" fmla="*/ 0 w 560"/>
                <a:gd name="T5" fmla="*/ 243 h 243"/>
                <a:gd name="T6" fmla="*/ 0 60000 65536"/>
                <a:gd name="T7" fmla="*/ 0 60000 65536"/>
                <a:gd name="T8" fmla="*/ 0 60000 65536"/>
              </a:gdLst>
              <a:ahLst/>
              <a:cxnLst>
                <a:cxn ang="T6">
                  <a:pos x="T0" y="T1"/>
                </a:cxn>
                <a:cxn ang="T7">
                  <a:pos x="T2" y="T3"/>
                </a:cxn>
                <a:cxn ang="T8">
                  <a:pos x="T4" y="T5"/>
                </a:cxn>
              </a:cxnLst>
              <a:rect l="0" t="0" r="r" b="b"/>
              <a:pathLst>
                <a:path w="560" h="243">
                  <a:moveTo>
                    <a:pt x="560" y="224"/>
                  </a:moveTo>
                  <a:cubicBezTo>
                    <a:pt x="504" y="189"/>
                    <a:pt x="319" y="0"/>
                    <a:pt x="226" y="3"/>
                  </a:cubicBezTo>
                  <a:cubicBezTo>
                    <a:pt x="133" y="6"/>
                    <a:pt x="63" y="128"/>
                    <a:pt x="0" y="24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9256" name="Group 40"/>
          <p:cNvGrpSpPr>
            <a:grpSpLocks/>
          </p:cNvGrpSpPr>
          <p:nvPr/>
        </p:nvGrpSpPr>
        <p:grpSpPr bwMode="auto">
          <a:xfrm>
            <a:off x="166688" y="1730375"/>
            <a:ext cx="2654300" cy="4578350"/>
            <a:chOff x="105" y="1090"/>
            <a:chExt cx="1672" cy="2884"/>
          </a:xfrm>
        </p:grpSpPr>
        <p:sp>
          <p:nvSpPr>
            <p:cNvPr id="8209" name="Rectangle 17"/>
            <p:cNvSpPr>
              <a:spLocks noChangeArrowheads="1"/>
            </p:cNvSpPr>
            <p:nvPr/>
          </p:nvSpPr>
          <p:spPr bwMode="auto">
            <a:xfrm>
              <a:off x="221" y="3686"/>
              <a:ext cx="114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17.26 km/s </a:t>
              </a:r>
            </a:p>
          </p:txBody>
        </p:sp>
        <p:graphicFrame>
          <p:nvGraphicFramePr>
            <p:cNvPr id="8210" name="Object 20"/>
            <p:cNvGraphicFramePr>
              <a:graphicFrameLocks noChangeAspect="1"/>
            </p:cNvGraphicFramePr>
            <p:nvPr/>
          </p:nvGraphicFramePr>
          <p:xfrm>
            <a:off x="105" y="1090"/>
            <a:ext cx="1672" cy="2568"/>
          </p:xfrm>
          <a:graphic>
            <a:graphicData uri="http://schemas.openxmlformats.org/presentationml/2006/ole">
              <mc:AlternateContent xmlns:mc="http://schemas.openxmlformats.org/markup-compatibility/2006">
                <mc:Choice xmlns:v="urn:schemas-microsoft-com:vml" Requires="v">
                  <p:oleObj spid="_x0000_s192531" name="Image" r:id="rId3" imgW="2653968" imgH="4076190" progId="Photoshop.Image.6">
                    <p:embed/>
                  </p:oleObj>
                </mc:Choice>
                <mc:Fallback>
                  <p:oleObj name="Image" r:id="rId3" imgW="2653968" imgH="4076190"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 y="1090"/>
                          <a:ext cx="1672" cy="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9257" name="Group 41"/>
          <p:cNvGrpSpPr>
            <a:grpSpLocks/>
          </p:cNvGrpSpPr>
          <p:nvPr/>
        </p:nvGrpSpPr>
        <p:grpSpPr bwMode="auto">
          <a:xfrm>
            <a:off x="3046413" y="5637213"/>
            <a:ext cx="1619250" cy="968375"/>
            <a:chOff x="1919" y="3551"/>
            <a:chExt cx="1020" cy="610"/>
          </a:xfrm>
        </p:grpSpPr>
        <p:sp>
          <p:nvSpPr>
            <p:cNvPr id="8207" name="Text Box 26"/>
            <p:cNvSpPr txBox="1">
              <a:spLocks noChangeArrowheads="1"/>
            </p:cNvSpPr>
            <p:nvPr/>
          </p:nvSpPr>
          <p:spPr bwMode="auto">
            <a:xfrm>
              <a:off x="1919" y="3551"/>
              <a:ext cx="1020" cy="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120000"/>
                </a:lnSpc>
                <a:spcBef>
                  <a:spcPct val="0"/>
                </a:spcBef>
                <a:buFontTx/>
                <a:buNone/>
              </a:pPr>
              <a:r>
                <a:rPr lang="en-US" altLang="en-US" sz="2400" b="1">
                  <a:solidFill>
                    <a:srgbClr val="000000"/>
                  </a:solidFill>
                </a:rPr>
                <a:t>(90 km/s)</a:t>
              </a:r>
              <a:r>
                <a:rPr lang="en-US" altLang="en-US" sz="2400" b="1" baseline="30000">
                  <a:solidFill>
                    <a:srgbClr val="000000"/>
                  </a:solidFill>
                </a:rPr>
                <a:t>2</a:t>
              </a:r>
            </a:p>
            <a:p>
              <a:pPr algn="ctr" eaLnBrk="1" hangingPunct="1">
                <a:lnSpc>
                  <a:spcPct val="120000"/>
                </a:lnSpc>
                <a:spcBef>
                  <a:spcPct val="0"/>
                </a:spcBef>
                <a:buFontTx/>
                <a:buNone/>
              </a:pPr>
              <a:r>
                <a:rPr lang="en-US" altLang="en-US" sz="2400" b="1">
                  <a:solidFill>
                    <a:srgbClr val="000000"/>
                  </a:solidFill>
                </a:rPr>
                <a:t>0.5 </a:t>
              </a:r>
              <a:r>
                <a:rPr lang="el-GR" altLang="en-US" sz="2400" b="1">
                  <a:solidFill>
                    <a:srgbClr val="000000"/>
                  </a:solidFill>
                  <a:cs typeface="Arial" charset="0"/>
                </a:rPr>
                <a:t>μ</a:t>
              </a:r>
              <a:r>
                <a:rPr lang="en-US" altLang="en-US" sz="2400" b="1">
                  <a:solidFill>
                    <a:srgbClr val="000000"/>
                  </a:solidFill>
                  <a:cs typeface="Arial" charset="0"/>
                </a:rPr>
                <a:t>m</a:t>
              </a:r>
              <a:endParaRPr lang="el-GR" altLang="en-US" sz="2400" b="1">
                <a:solidFill>
                  <a:srgbClr val="000000"/>
                </a:solidFill>
                <a:cs typeface="Arial" charset="0"/>
              </a:endParaRPr>
            </a:p>
          </p:txBody>
        </p:sp>
        <p:sp>
          <p:nvSpPr>
            <p:cNvPr id="8208" name="Line 27"/>
            <p:cNvSpPr>
              <a:spLocks noChangeShapeType="1"/>
            </p:cNvSpPr>
            <p:nvPr/>
          </p:nvSpPr>
          <p:spPr bwMode="auto">
            <a:xfrm>
              <a:off x="1955" y="3875"/>
              <a:ext cx="961"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9244" name="Text Box 28"/>
          <p:cNvSpPr txBox="1">
            <a:spLocks noChangeArrowheads="1"/>
          </p:cNvSpPr>
          <p:nvPr/>
        </p:nvSpPr>
        <p:spPr bwMode="auto">
          <a:xfrm>
            <a:off x="4625975" y="5918200"/>
            <a:ext cx="20939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 1.5 x 10</a:t>
            </a:r>
            <a:r>
              <a:rPr lang="en-US" altLang="en-US" sz="2400" b="1" baseline="30000">
                <a:solidFill>
                  <a:srgbClr val="000000"/>
                </a:solidFill>
              </a:rPr>
              <a:t>15</a:t>
            </a:r>
            <a:r>
              <a:rPr lang="en-US" altLang="en-US" sz="2400" b="1">
                <a:solidFill>
                  <a:srgbClr val="000000"/>
                </a:solidFill>
              </a:rPr>
              <a:t> G</a:t>
            </a:r>
          </a:p>
        </p:txBody>
      </p:sp>
      <p:sp>
        <p:nvSpPr>
          <p:cNvPr id="9246" name="Text Box 30"/>
          <p:cNvSpPr txBox="1">
            <a:spLocks noChangeArrowheads="1"/>
          </p:cNvSpPr>
          <p:nvPr/>
        </p:nvSpPr>
        <p:spPr bwMode="auto">
          <a:xfrm>
            <a:off x="6729413" y="5924550"/>
            <a:ext cx="1360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a:solidFill>
                  <a:srgbClr val="000000"/>
                </a:solidFill>
              </a:rPr>
              <a:t>= 0.5 nN</a:t>
            </a:r>
          </a:p>
        </p:txBody>
      </p:sp>
      <p:pic>
        <p:nvPicPr>
          <p:cNvPr id="9247" name="Picture 31" descr="640px-Water_molecule_3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28486">
            <a:off x="7744619" y="4361657"/>
            <a:ext cx="9144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8" name="Picture 32" descr="640px-Water_molecule_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26735">
            <a:off x="6559550" y="4502150"/>
            <a:ext cx="9144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9" name="Line 33"/>
          <p:cNvSpPr>
            <a:spLocks noChangeShapeType="1"/>
          </p:cNvSpPr>
          <p:nvPr/>
        </p:nvSpPr>
        <p:spPr bwMode="auto">
          <a:xfrm flipV="1">
            <a:off x="7497763" y="4794250"/>
            <a:ext cx="269875" cy="15875"/>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Tree>
    <p:extLst>
      <p:ext uri="{BB962C8B-B14F-4D97-AF65-F5344CB8AC3E}">
        <p14:creationId xmlns:p14="http://schemas.microsoft.com/office/powerpoint/2010/main" val="13436697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25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25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3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2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25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2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4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92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4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24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9249"/>
                                        </p:tgtEl>
                                        <p:attrNameLst>
                                          <p:attrName>style.visibility</p:attrName>
                                        </p:attrNameLst>
                                      </p:cBhvr>
                                      <p:to>
                                        <p:strVal val="hidden"/>
                                      </p:to>
                                    </p:set>
                                  </p:childTnLst>
                                </p:cTn>
                              </p:par>
                              <p:par>
                                <p:cTn id="51" presetID="63" presetClass="path" presetSubtype="0" accel="50000" decel="50000" fill="hold" nodeType="withEffect">
                                  <p:stCondLst>
                                    <p:cond delay="0"/>
                                  </p:stCondLst>
                                  <p:childTnLst>
                                    <p:animMotion origin="layout" path="M 5E-6 -3.58002E-6 L 0.19219 -3.58002E-6 " pathEditMode="relative" rAng="0" ptsTypes="AA">
                                      <p:cBhvr>
                                        <p:cTn id="52" dur="2000" fill="hold"/>
                                        <p:tgtEl>
                                          <p:spTgt spid="9247"/>
                                        </p:tgtEl>
                                        <p:attrNameLst>
                                          <p:attrName>ppt_x</p:attrName>
                                          <p:attrName>ppt_y</p:attrName>
                                        </p:attrNameLst>
                                      </p:cBhvr>
                                      <p:rCtr x="9601" y="0"/>
                                    </p:animMotion>
                                  </p:childTnLst>
                                </p:cTn>
                              </p:par>
                            </p:childTnLst>
                          </p:cTn>
                        </p:par>
                        <p:par>
                          <p:cTn id="53" fill="hold" nodeType="afterGroup">
                            <p:stCondLst>
                              <p:cond delay="2000"/>
                            </p:stCondLst>
                            <p:childTnLst>
                              <p:par>
                                <p:cTn id="54" presetID="63" presetClass="path" presetSubtype="0" accel="50000" decel="50000" fill="hold" nodeType="afterEffect">
                                  <p:stCondLst>
                                    <p:cond delay="0"/>
                                  </p:stCondLst>
                                  <p:childTnLst>
                                    <p:animMotion origin="layout" path="M -1.11111E-6 2.77521E-6 L 0.32396 0.00185 " pathEditMode="relative" rAng="0" ptsTypes="AA">
                                      <p:cBhvr>
                                        <p:cTn id="55" dur="2000" fill="hold"/>
                                        <p:tgtEl>
                                          <p:spTgt spid="9248"/>
                                        </p:tgtEl>
                                        <p:attrNameLst>
                                          <p:attrName>ppt_x</p:attrName>
                                          <p:attrName>ppt_y</p:attrName>
                                        </p:attrNameLst>
                                      </p:cBhvr>
                                      <p:rCtr x="1619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0" grpId="0"/>
      <p:bldP spid="9244" grpId="0"/>
      <p:bldP spid="9246" grpId="0"/>
      <p:bldP spid="9249" grpId="0" animBg="1"/>
      <p:bldP spid="92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altLang="en-US" smtClean="0"/>
              <a:t>Can’t we just rotate the crystal?</a:t>
            </a:r>
          </a:p>
        </p:txBody>
      </p:sp>
      <p:sp>
        <p:nvSpPr>
          <p:cNvPr id="9219" name="Text Box 31"/>
          <p:cNvSpPr txBox="1">
            <a:spLocks noChangeArrowheads="1"/>
          </p:cNvSpPr>
          <p:nvPr/>
        </p:nvSpPr>
        <p:spPr bwMode="auto">
          <a:xfrm>
            <a:off x="3765550" y="2300288"/>
            <a:ext cx="13271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6000" b="1" dirty="0">
                <a:solidFill>
                  <a:srgbClr val="FF0000"/>
                </a:solidFill>
              </a:rPr>
              <a:t>NO</a:t>
            </a:r>
          </a:p>
        </p:txBody>
      </p:sp>
      <p:sp>
        <p:nvSpPr>
          <p:cNvPr id="11296" name="Rectangle 32"/>
          <p:cNvSpPr>
            <a:spLocks noChangeArrowheads="1"/>
          </p:cNvSpPr>
          <p:nvPr/>
        </p:nvSpPr>
        <p:spPr bwMode="auto">
          <a:xfrm>
            <a:off x="436563" y="3979863"/>
            <a:ext cx="82296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400">
                <a:solidFill>
                  <a:srgbClr val="000000"/>
                </a:solidFill>
              </a:rPr>
              <a:t>Why do we want to</a:t>
            </a:r>
            <a:br>
              <a:rPr lang="en-US" altLang="en-US" sz="4400">
                <a:solidFill>
                  <a:srgbClr val="000000"/>
                </a:solidFill>
              </a:rPr>
            </a:br>
            <a:r>
              <a:rPr lang="en-US" altLang="en-US" sz="4400">
                <a:solidFill>
                  <a:srgbClr val="000000"/>
                </a:solidFill>
              </a:rPr>
              <a:t> rotate the crystal?</a:t>
            </a:r>
          </a:p>
        </p:txBody>
      </p:sp>
    </p:spTree>
    <p:extLst>
      <p:ext uri="{BB962C8B-B14F-4D97-AF65-F5344CB8AC3E}">
        <p14:creationId xmlns:p14="http://schemas.microsoft.com/office/powerpoint/2010/main" val="3831838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7"/>
            <a:ext cx="8229600" cy="5530417"/>
          </a:xfrm>
        </p:spPr>
        <p:txBody>
          <a:bodyPr>
            <a:normAutofit/>
          </a:bodyPr>
          <a:lstStyle/>
          <a:p>
            <a:pPr eaLnBrk="1" hangingPunct="1"/>
            <a:r>
              <a:rPr lang="en-US" altLang="en-US" dirty="0" smtClean="0"/>
              <a:t>Can’t we just widen the bandpass?</a:t>
            </a:r>
          </a:p>
        </p:txBody>
      </p:sp>
    </p:spTree>
    <p:extLst>
      <p:ext uri="{BB962C8B-B14F-4D97-AF65-F5344CB8AC3E}">
        <p14:creationId xmlns:p14="http://schemas.microsoft.com/office/powerpoint/2010/main" val="32184824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1465"/>
            <a:ext cx="7772400" cy="1045335"/>
          </a:xfrm>
        </p:spPr>
        <p:txBody>
          <a:bodyPr/>
          <a:lstStyle/>
          <a:p>
            <a:r>
              <a:rPr lang="en-US" dirty="0" smtClean="0"/>
              <a:t>Si(111) </a:t>
            </a:r>
            <a:r>
              <a:rPr lang="en-US" dirty="0" err="1" smtClean="0"/>
              <a:t>vs</a:t>
            </a:r>
            <a:r>
              <a:rPr lang="en-US" dirty="0" smtClean="0"/>
              <a:t> multilayers</a:t>
            </a:r>
            <a:endParaRPr lang="en-US" dirty="0"/>
          </a:p>
        </p:txBody>
      </p:sp>
      <p:pic>
        <p:nvPicPr>
          <p:cNvPr id="1026" name="Picture 2" descr="http://bl831.als.lbl.gov/%7Ejamesh/MX_w_ML/Si111_spots_4A.jpg"/>
          <p:cNvPicPr>
            <a:picLocks noChangeAspect="1" noChangeArrowheads="1"/>
          </p:cNvPicPr>
          <p:nvPr/>
        </p:nvPicPr>
        <p:blipFill rotWithShape="1">
          <a:blip r:embed="rId2">
            <a:extLst>
              <a:ext uri="{28A0092B-C50C-407E-A947-70E740481C1C}">
                <a14:useLocalDpi xmlns:a14="http://schemas.microsoft.com/office/drawing/2010/main" val="0"/>
              </a:ext>
            </a:extLst>
          </a:blip>
          <a:srcRect t="27297" b="13521"/>
          <a:stretch/>
        </p:blipFill>
        <p:spPr bwMode="auto">
          <a:xfrm>
            <a:off x="1857375"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l831.als.lbl.gov/%7Ejamesh/MX_w_ML/multilayer_spots_4A.jpg"/>
          <p:cNvPicPr>
            <a:picLocks noChangeAspect="1" noChangeArrowheads="1"/>
          </p:cNvPicPr>
          <p:nvPr/>
        </p:nvPicPr>
        <p:blipFill rotWithShape="1">
          <a:blip r:embed="rId3">
            <a:extLst>
              <a:ext uri="{28A0092B-C50C-407E-A947-70E740481C1C}">
                <a14:useLocalDpi xmlns:a14="http://schemas.microsoft.com/office/drawing/2010/main" val="0"/>
              </a:ext>
            </a:extLst>
          </a:blip>
          <a:srcRect t="27297" b="13521"/>
          <a:stretch/>
        </p:blipFill>
        <p:spPr bwMode="auto">
          <a:xfrm>
            <a:off x="5181600" y="2176272"/>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bl831.als.lbl.gov/%7Ejamesh/MX_w_ML/Si111_spot_1.9A.jpg"/>
          <p:cNvPicPr>
            <a:picLocks noChangeAspect="1" noChangeArrowheads="1"/>
          </p:cNvPicPr>
          <p:nvPr/>
        </p:nvPicPr>
        <p:blipFill rotWithShape="1">
          <a:blip r:embed="rId4">
            <a:extLst>
              <a:ext uri="{28A0092B-C50C-407E-A947-70E740481C1C}">
                <a14:useLocalDpi xmlns:a14="http://schemas.microsoft.com/office/drawing/2010/main" val="0"/>
              </a:ext>
            </a:extLst>
          </a:blip>
          <a:srcRect t="27364" b="13454"/>
          <a:stretch/>
        </p:blipFill>
        <p:spPr bwMode="auto">
          <a:xfrm>
            <a:off x="1857375"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831.als.lbl.gov/%7Ejamesh/MX_w_ML/multilayer_spot_1.9A.jpg"/>
          <p:cNvPicPr>
            <a:picLocks noChangeAspect="1" noChangeArrowheads="1"/>
          </p:cNvPicPr>
          <p:nvPr/>
        </p:nvPicPr>
        <p:blipFill rotWithShape="1">
          <a:blip r:embed="rId5">
            <a:extLst>
              <a:ext uri="{28A0092B-C50C-407E-A947-70E740481C1C}">
                <a14:useLocalDpi xmlns:a14="http://schemas.microsoft.com/office/drawing/2010/main" val="0"/>
              </a:ext>
            </a:extLst>
          </a:blip>
          <a:srcRect t="27364" b="13454"/>
          <a:stretch/>
        </p:blipFill>
        <p:spPr bwMode="auto">
          <a:xfrm>
            <a:off x="5181600" y="4343400"/>
            <a:ext cx="3171825" cy="1984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4600" y="1286137"/>
            <a:ext cx="1263486" cy="830997"/>
          </a:xfrm>
          <a:prstGeom prst="rect">
            <a:avLst/>
          </a:prstGeom>
          <a:noFill/>
        </p:spPr>
        <p:txBody>
          <a:bodyPr wrap="none" rtlCol="0">
            <a:spAutoFit/>
          </a:bodyPr>
          <a:lstStyle/>
          <a:p>
            <a:pPr algn="ctr" fontAlgn="auto">
              <a:spcBef>
                <a:spcPts val="0"/>
              </a:spcBef>
              <a:spcAft>
                <a:spcPts val="0"/>
              </a:spcAft>
            </a:pPr>
            <a:r>
              <a:rPr lang="en-US" sz="2800" dirty="0" smtClean="0">
                <a:solidFill>
                  <a:srgbClr val="000000"/>
                </a:solidFill>
                <a:latin typeface="Arial"/>
              </a:rPr>
              <a:t>0.014%</a:t>
            </a:r>
          </a:p>
          <a:p>
            <a:pPr algn="ctr" fontAlgn="auto">
              <a:spcBef>
                <a:spcPts val="0"/>
              </a:spcBef>
              <a:spcAft>
                <a:spcPts val="0"/>
              </a:spcAft>
            </a:pPr>
            <a:r>
              <a:rPr lang="en-US" dirty="0" smtClean="0">
                <a:solidFill>
                  <a:srgbClr val="000000"/>
                </a:solidFill>
                <a:latin typeface="Arial"/>
              </a:rPr>
              <a:t>Si(111)</a:t>
            </a:r>
            <a:endParaRPr lang="en-US" dirty="0">
              <a:solidFill>
                <a:srgbClr val="000000"/>
              </a:solidFill>
              <a:latin typeface="Arial"/>
            </a:endParaRPr>
          </a:p>
        </p:txBody>
      </p:sp>
      <p:sp>
        <p:nvSpPr>
          <p:cNvPr id="9" name="TextBox 8"/>
          <p:cNvSpPr txBox="1"/>
          <p:nvPr/>
        </p:nvSpPr>
        <p:spPr>
          <a:xfrm>
            <a:off x="6477000" y="1301525"/>
            <a:ext cx="1129733" cy="800219"/>
          </a:xfrm>
          <a:prstGeom prst="rect">
            <a:avLst/>
          </a:prstGeom>
          <a:noFill/>
        </p:spPr>
        <p:txBody>
          <a:bodyPr wrap="none" rtlCol="0">
            <a:spAutoFit/>
          </a:bodyPr>
          <a:lstStyle/>
          <a:p>
            <a:pPr algn="ctr" fontAlgn="auto">
              <a:spcBef>
                <a:spcPts val="0"/>
              </a:spcBef>
              <a:spcAft>
                <a:spcPts val="0"/>
              </a:spcAft>
            </a:pPr>
            <a:r>
              <a:rPr lang="en-US" sz="2800" dirty="0" smtClean="0">
                <a:solidFill>
                  <a:srgbClr val="000000"/>
                </a:solidFill>
                <a:latin typeface="Arial"/>
              </a:rPr>
              <a:t>1%</a:t>
            </a:r>
          </a:p>
          <a:p>
            <a:pPr algn="ctr" fontAlgn="auto">
              <a:spcBef>
                <a:spcPts val="0"/>
              </a:spcBef>
              <a:spcAft>
                <a:spcPts val="0"/>
              </a:spcAft>
            </a:pPr>
            <a:r>
              <a:rPr lang="en-US" dirty="0" smtClean="0">
                <a:solidFill>
                  <a:srgbClr val="000000"/>
                </a:solidFill>
                <a:latin typeface="Arial"/>
              </a:rPr>
              <a:t>multilayer</a:t>
            </a:r>
            <a:endParaRPr lang="en-US" dirty="0">
              <a:solidFill>
                <a:srgbClr val="000000"/>
              </a:solidFill>
              <a:latin typeface="Arial"/>
            </a:endParaRPr>
          </a:p>
        </p:txBody>
      </p:sp>
      <p:sp>
        <p:nvSpPr>
          <p:cNvPr id="5" name="TextBox 4"/>
          <p:cNvSpPr txBox="1"/>
          <p:nvPr/>
        </p:nvSpPr>
        <p:spPr>
          <a:xfrm>
            <a:off x="529779" y="2876008"/>
            <a:ext cx="734496" cy="584775"/>
          </a:xfrm>
          <a:prstGeom prst="rect">
            <a:avLst/>
          </a:prstGeom>
          <a:noFill/>
        </p:spPr>
        <p:txBody>
          <a:bodyPr wrap="none" rtlCol="0">
            <a:spAutoFit/>
          </a:bodyPr>
          <a:lstStyle/>
          <a:p>
            <a:pPr fontAlgn="auto">
              <a:spcBef>
                <a:spcPts val="0"/>
              </a:spcBef>
              <a:spcAft>
                <a:spcPts val="0"/>
              </a:spcAft>
            </a:pPr>
            <a:r>
              <a:rPr lang="en-US" sz="3200" b="1" dirty="0" smtClean="0">
                <a:solidFill>
                  <a:srgbClr val="000000"/>
                </a:solidFill>
                <a:latin typeface="Arial"/>
              </a:rPr>
              <a:t>4 Å</a:t>
            </a:r>
            <a:endParaRPr lang="en-US" sz="3200" b="1" dirty="0">
              <a:solidFill>
                <a:srgbClr val="000000"/>
              </a:solidFill>
              <a:latin typeface="Arial"/>
            </a:endParaRPr>
          </a:p>
        </p:txBody>
      </p:sp>
      <p:sp>
        <p:nvSpPr>
          <p:cNvPr id="11" name="TextBox 10"/>
          <p:cNvSpPr txBox="1"/>
          <p:nvPr/>
        </p:nvSpPr>
        <p:spPr>
          <a:xfrm>
            <a:off x="373487" y="5043136"/>
            <a:ext cx="1051891" cy="584775"/>
          </a:xfrm>
          <a:prstGeom prst="rect">
            <a:avLst/>
          </a:prstGeom>
          <a:noFill/>
        </p:spPr>
        <p:txBody>
          <a:bodyPr wrap="none" rtlCol="0">
            <a:spAutoFit/>
          </a:bodyPr>
          <a:lstStyle/>
          <a:p>
            <a:pPr fontAlgn="auto">
              <a:spcBef>
                <a:spcPts val="0"/>
              </a:spcBef>
              <a:spcAft>
                <a:spcPts val="0"/>
              </a:spcAft>
            </a:pPr>
            <a:r>
              <a:rPr lang="en-US" sz="3200" b="1" dirty="0" smtClean="0">
                <a:solidFill>
                  <a:srgbClr val="000000"/>
                </a:solidFill>
                <a:latin typeface="Arial"/>
              </a:rPr>
              <a:t>1.9 Å</a:t>
            </a:r>
            <a:endParaRPr lang="en-US" sz="3200" b="1" dirty="0">
              <a:solidFill>
                <a:srgbClr val="000000"/>
              </a:solidFill>
              <a:latin typeface="Arial"/>
            </a:endParaRPr>
          </a:p>
        </p:txBody>
      </p:sp>
      <p:sp>
        <p:nvSpPr>
          <p:cNvPr id="6" name="TextBox 5"/>
          <p:cNvSpPr txBox="1"/>
          <p:nvPr/>
        </p:nvSpPr>
        <p:spPr>
          <a:xfrm>
            <a:off x="164711" y="4034135"/>
            <a:ext cx="1453411" cy="461665"/>
          </a:xfrm>
          <a:prstGeom prst="rect">
            <a:avLst/>
          </a:prstGeom>
          <a:noFill/>
        </p:spPr>
        <p:txBody>
          <a:bodyPr wrap="none" rtlCol="0">
            <a:spAutoFit/>
          </a:bodyPr>
          <a:lstStyle/>
          <a:p>
            <a:pPr fontAlgn="auto">
              <a:spcBef>
                <a:spcPts val="0"/>
              </a:spcBef>
              <a:spcAft>
                <a:spcPts val="0"/>
              </a:spcAft>
            </a:pPr>
            <a:r>
              <a:rPr lang="en-US" sz="2400" dirty="0" smtClean="0">
                <a:solidFill>
                  <a:srgbClr val="000000"/>
                </a:solidFill>
                <a:latin typeface="Arial"/>
              </a:rPr>
              <a:t>resolution</a:t>
            </a:r>
            <a:endParaRPr lang="en-US" sz="2400" dirty="0">
              <a:solidFill>
                <a:srgbClr val="000000"/>
              </a:solidFill>
              <a:latin typeface="Arial"/>
            </a:endParaRPr>
          </a:p>
        </p:txBody>
      </p:sp>
      <p:sp>
        <p:nvSpPr>
          <p:cNvPr id="7" name="TextBox 6"/>
          <p:cNvSpPr txBox="1"/>
          <p:nvPr/>
        </p:nvSpPr>
        <p:spPr>
          <a:xfrm>
            <a:off x="4294287" y="1286137"/>
            <a:ext cx="1469826" cy="830997"/>
          </a:xfrm>
          <a:prstGeom prst="rect">
            <a:avLst/>
          </a:prstGeom>
          <a:noFill/>
        </p:spPr>
        <p:txBody>
          <a:bodyPr wrap="none" rtlCol="0">
            <a:spAutoFit/>
          </a:bodyPr>
          <a:lstStyle/>
          <a:p>
            <a:pPr algn="ctr" fontAlgn="auto">
              <a:spcBef>
                <a:spcPts val="0"/>
              </a:spcBef>
              <a:spcAft>
                <a:spcPts val="0"/>
              </a:spcAft>
            </a:pPr>
            <a:r>
              <a:rPr lang="en-US" sz="2400" dirty="0" smtClean="0">
                <a:solidFill>
                  <a:srgbClr val="000000"/>
                </a:solidFill>
                <a:latin typeface="Arial"/>
              </a:rPr>
              <a:t>spectral</a:t>
            </a:r>
          </a:p>
          <a:p>
            <a:pPr algn="ctr" fontAlgn="auto">
              <a:spcBef>
                <a:spcPts val="0"/>
              </a:spcBef>
              <a:spcAft>
                <a:spcPts val="0"/>
              </a:spcAft>
            </a:pPr>
            <a:r>
              <a:rPr lang="en-US" sz="2400" dirty="0" smtClean="0">
                <a:solidFill>
                  <a:srgbClr val="000000"/>
                </a:solidFill>
                <a:latin typeface="Arial"/>
              </a:rPr>
              <a:t>dispersion</a:t>
            </a:r>
            <a:endParaRPr lang="en-US" sz="2400" dirty="0">
              <a:solidFill>
                <a:srgbClr val="000000"/>
              </a:solidFill>
              <a:latin typeface="Arial"/>
            </a:endParaRPr>
          </a:p>
        </p:txBody>
      </p:sp>
    </p:spTree>
    <p:extLst>
      <p:ext uri="{BB962C8B-B14F-4D97-AF65-F5344CB8AC3E}">
        <p14:creationId xmlns:p14="http://schemas.microsoft.com/office/powerpoint/2010/main" val="2500453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smtClean="0"/>
              <a:t>Wide-bandpass MX?</a:t>
            </a:r>
          </a:p>
        </p:txBody>
      </p:sp>
      <p:graphicFrame>
        <p:nvGraphicFramePr>
          <p:cNvPr id="4" name="Content Placeholder 3"/>
          <p:cNvGraphicFramePr>
            <a:graphicFrameLocks noGrp="1"/>
          </p:cNvGraphicFramePr>
          <p:nvPr>
            <p:ph idx="1"/>
          </p:nvPr>
        </p:nvGraphicFramePr>
        <p:xfrm>
          <a:off x="422275" y="1377950"/>
          <a:ext cx="8264524" cy="5043493"/>
        </p:xfrm>
        <a:graphic>
          <a:graphicData uri="http://schemas.openxmlformats.org/drawingml/2006/table">
            <a:tbl>
              <a:tblPr firstRow="1" bandRow="1">
                <a:tableStyleId>{17292A2E-F333-43FB-9621-5CBBE7FDCDCB}</a:tableStyleId>
              </a:tblPr>
              <a:tblGrid>
                <a:gridCol w="1652905"/>
                <a:gridCol w="1645841"/>
                <a:gridCol w="1723542"/>
                <a:gridCol w="1893070"/>
                <a:gridCol w="1349166"/>
              </a:tblGrid>
              <a:tr h="387961">
                <a:tc>
                  <a:txBody>
                    <a:bodyPr/>
                    <a:lstStyle/>
                    <a:p>
                      <a:pPr algn="ctr"/>
                      <a:r>
                        <a:rPr lang="en-US" sz="1800" dirty="0" smtClean="0">
                          <a:latin typeface="Arial" panose="020B0604020202020204" pitchFamily="34" charset="0"/>
                        </a:rPr>
                        <a:t>Mono</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Si(111)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multilayer</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Difference (%)</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good</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Energy (eV)</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11111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12027.5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Scale</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1.0000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1.0964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R</a:t>
                      </a:r>
                      <a:r>
                        <a:rPr lang="en-US" sz="1800" baseline="-25000" dirty="0" err="1" smtClean="0">
                          <a:latin typeface="Arial" panose="020B0604020202020204" pitchFamily="34" charset="0"/>
                        </a:rPr>
                        <a:t>merge</a:t>
                      </a:r>
                      <a:r>
                        <a:rPr lang="en-US" sz="1800" dirty="0" smtClean="0">
                          <a:latin typeface="Arial" panose="020B0604020202020204" pitchFamily="34" charset="0"/>
                        </a:rPr>
                        <a:t> (%)</a:t>
                      </a:r>
                      <a:endParaRPr lang="en-US" sz="1800" baseline="-250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8.4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anom</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13.2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I/</a:t>
                      </a:r>
                      <a:r>
                        <a:rPr lang="en-US" sz="1800" dirty="0" err="1" smtClean="0">
                          <a:latin typeface="Arial" panose="020B0604020202020204" pitchFamily="34" charset="0"/>
                        </a:rPr>
                        <a:t>sd</a:t>
                      </a:r>
                      <a:r>
                        <a:rPr lang="en-US" sz="1800" dirty="0" smtClean="0">
                          <a:latin typeface="Arial" panose="020B0604020202020204" pitchFamily="34" charset="0"/>
                        </a:rPr>
                        <a:t> (1.5Å)</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-21.7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No</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a:t>
                      </a:r>
                      <a:r>
                        <a:rPr lang="en-US" sz="1800" dirty="0" err="1" smtClean="0">
                          <a:latin typeface="Arial" panose="020B0604020202020204" pitchFamily="34" charset="0"/>
                        </a:rPr>
                        <a:t>Patt</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5.96</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4.75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-20.3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err="1" smtClean="0">
                          <a:latin typeface="Arial" panose="020B0604020202020204" pitchFamily="34" charset="0"/>
                        </a:rPr>
                        <a:t>Ano</a:t>
                      </a:r>
                      <a:r>
                        <a:rPr lang="en-US" sz="1800" dirty="0" smtClean="0">
                          <a:latin typeface="Arial" panose="020B0604020202020204" pitchFamily="34" charset="0"/>
                        </a:rPr>
                        <a:t> Phased</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39.33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-4.1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FOM</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0.238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0.192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-19.3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CC</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0.555</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0.647</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-6.1</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Yes</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smtClean="0">
                          <a:latin typeface="Arial" panose="020B0604020202020204" pitchFamily="34" charset="0"/>
                        </a:rPr>
                        <a:t>R</a:t>
                      </a:r>
                      <a:r>
                        <a:rPr lang="en-US" sz="1800" baseline="-25000" dirty="0" err="1" smtClean="0">
                          <a:latin typeface="Arial" panose="020B0604020202020204" pitchFamily="34" charset="0"/>
                        </a:rPr>
                        <a:t>cryst</a:t>
                      </a:r>
                      <a:r>
                        <a:rPr lang="en-US" sz="1800" dirty="0" smtClean="0">
                          <a:latin typeface="Arial" panose="020B0604020202020204" pitchFamily="34" charset="0"/>
                        </a:rPr>
                        <a:t> (%)</a:t>
                      </a:r>
                      <a:endParaRPr lang="en-US" sz="1800" baseline="-25000" dirty="0" smtClean="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26.70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26.48</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-0.2</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7961">
                <a:tc>
                  <a:txBody>
                    <a:bodyPr/>
                    <a:lstStyle/>
                    <a:p>
                      <a:pPr algn="ctr"/>
                      <a:r>
                        <a:rPr lang="en-US" sz="1800" dirty="0" smtClean="0">
                          <a:latin typeface="Arial" panose="020B0604020202020204" pitchFamily="34" charset="0"/>
                        </a:rPr>
                        <a:t>Ligand peak</a:t>
                      </a:r>
                      <a:endParaRPr lang="en-US" sz="1800" dirty="0">
                        <a:latin typeface="Arial" panose="020B0604020202020204" pitchFamily="34" charset="0"/>
                      </a:endParaRPr>
                    </a:p>
                  </a:txBody>
                  <a:tcPr marL="91437" marR="91437" marT="45729" marB="45729">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8.213</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8.250</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+0.4</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800" dirty="0" smtClean="0">
                          <a:latin typeface="Arial" panose="020B0604020202020204" pitchFamily="34" charset="0"/>
                        </a:rPr>
                        <a:t>Same</a:t>
                      </a:r>
                      <a:endParaRPr lang="en-US" sz="1800" dirty="0">
                        <a:latin typeface="Arial" panose="020B0604020202020204" pitchFamily="34" charset="0"/>
                      </a:endParaRPr>
                    </a:p>
                  </a:txBody>
                  <a:tcPr marL="91437" marR="91437" marT="45729" marB="45729">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2" name="Rounded Rectangle 1"/>
          <p:cNvSpPr/>
          <p:nvPr/>
        </p:nvSpPr>
        <p:spPr>
          <a:xfrm>
            <a:off x="290286" y="3614057"/>
            <a:ext cx="8505371" cy="55154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411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8" name="Title 1"/>
          <p:cNvSpPr>
            <a:spLocks noGrp="1"/>
          </p:cNvSpPr>
          <p:nvPr>
            <p:ph type="title"/>
          </p:nvPr>
        </p:nvSpPr>
        <p:spPr>
          <a:xfrm>
            <a:off x="0" y="0"/>
            <a:ext cx="9144000" cy="1828800"/>
          </a:xfrm>
        </p:spPr>
        <p:txBody>
          <a:bodyPr/>
          <a:lstStyle/>
          <a:p>
            <a:r>
              <a:rPr lang="en-US" altLang="en-US" smtClean="0"/>
              <a:t>Wide bandpass reveals mosaicity</a:t>
            </a:r>
            <a:br>
              <a:rPr lang="en-US" altLang="en-US" smtClean="0"/>
            </a:br>
            <a:r>
              <a:rPr lang="en-US" altLang="en-US" smtClean="0"/>
              <a:t>from a still</a:t>
            </a: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t="53114"/>
          <a:stretch>
            <a:fillRect/>
          </a:stretch>
        </p:blipFill>
        <p:spPr bwMode="auto">
          <a:xfrm>
            <a:off x="4648200" y="1905000"/>
            <a:ext cx="4200525" cy="280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b="53546"/>
          <a:stretch>
            <a:fillRect/>
          </a:stretch>
        </p:blipFill>
        <p:spPr bwMode="auto">
          <a:xfrm>
            <a:off x="304800" y="1905000"/>
            <a:ext cx="4200525" cy="278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1" name="Rectangle 3"/>
          <p:cNvSpPr>
            <a:spLocks noChangeArrowheads="1"/>
          </p:cNvSpPr>
          <p:nvPr/>
        </p:nvSpPr>
        <p:spPr bwMode="auto">
          <a:xfrm>
            <a:off x="0" y="5934075"/>
            <a:ext cx="9144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ts val="0"/>
              </a:spcBef>
              <a:spcAft>
                <a:spcPts val="0"/>
              </a:spcAft>
            </a:pPr>
            <a:r>
              <a:rPr lang="en-US" altLang="en-US">
                <a:solidFill>
                  <a:prstClr val="black"/>
                </a:solidFill>
                <a:latin typeface="Arial" pitchFamily="34" charset="0"/>
              </a:rPr>
              <a:t>Snell EH, Weisgerber S, Helliwell JR, Holzer K &amp; Schroer K (1995)."Improvements in lysozyme protein crystal perfection through microgravity growth", </a:t>
            </a:r>
            <a:r>
              <a:rPr lang="en-US" altLang="en-US" i="1">
                <a:solidFill>
                  <a:prstClr val="black"/>
                </a:solidFill>
                <a:latin typeface="Arial" pitchFamily="34" charset="0"/>
              </a:rPr>
              <a:t>Acta crystallographica. Section D, Biological crystallography</a:t>
            </a:r>
            <a:r>
              <a:rPr lang="en-US" altLang="en-US">
                <a:solidFill>
                  <a:prstClr val="black"/>
                </a:solidFill>
                <a:latin typeface="Arial" pitchFamily="34" charset="0"/>
              </a:rPr>
              <a:t> </a:t>
            </a:r>
            <a:r>
              <a:rPr lang="en-US" altLang="en-US" b="1">
                <a:solidFill>
                  <a:prstClr val="black"/>
                </a:solidFill>
                <a:latin typeface="Arial" pitchFamily="34" charset="0"/>
              </a:rPr>
              <a:t>51</a:t>
            </a:r>
            <a:r>
              <a:rPr lang="en-US" altLang="en-US">
                <a:solidFill>
                  <a:prstClr val="black"/>
                </a:solidFill>
                <a:latin typeface="Arial" pitchFamily="34" charset="0"/>
              </a:rPr>
              <a:t>, 1099-1102. </a:t>
            </a:r>
          </a:p>
        </p:txBody>
      </p:sp>
      <p:pic>
        <p:nvPicPr>
          <p:cNvPr id="1946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953000"/>
            <a:ext cx="421957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3" name="TextBox 4"/>
          <p:cNvSpPr txBox="1">
            <a:spLocks noChangeArrowheads="1"/>
          </p:cNvSpPr>
          <p:nvPr/>
        </p:nvSpPr>
        <p:spPr bwMode="auto">
          <a:xfrm>
            <a:off x="304800" y="4114800"/>
            <a:ext cx="22129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ts val="0"/>
              </a:spcBef>
              <a:spcAft>
                <a:spcPts val="0"/>
              </a:spcAft>
            </a:pPr>
            <a:r>
              <a:rPr lang="en-US" altLang="en-US" sz="3200">
                <a:solidFill>
                  <a:prstClr val="white"/>
                </a:solidFill>
                <a:latin typeface="Arial" pitchFamily="34" charset="0"/>
              </a:rPr>
              <a:t>low mosaic</a:t>
            </a:r>
          </a:p>
        </p:txBody>
      </p:sp>
      <p:sp>
        <p:nvSpPr>
          <p:cNvPr id="19464" name="TextBox 8"/>
          <p:cNvSpPr txBox="1">
            <a:spLocks noChangeArrowheads="1"/>
          </p:cNvSpPr>
          <p:nvPr/>
        </p:nvSpPr>
        <p:spPr bwMode="auto">
          <a:xfrm>
            <a:off x="4648200" y="4114800"/>
            <a:ext cx="2371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ts val="0"/>
              </a:spcBef>
              <a:spcAft>
                <a:spcPts val="0"/>
              </a:spcAft>
            </a:pPr>
            <a:r>
              <a:rPr lang="en-US" altLang="en-US" sz="3200">
                <a:solidFill>
                  <a:prstClr val="white"/>
                </a:solidFill>
                <a:latin typeface="Arial" pitchFamily="34" charset="0"/>
              </a:rPr>
              <a:t>high mosaic</a:t>
            </a:r>
          </a:p>
        </p:txBody>
      </p:sp>
      <p:sp>
        <p:nvSpPr>
          <p:cNvPr id="19465" name="TextBox 5"/>
          <p:cNvSpPr txBox="1">
            <a:spLocks noChangeArrowheads="1"/>
          </p:cNvSpPr>
          <p:nvPr/>
        </p:nvSpPr>
        <p:spPr bwMode="auto">
          <a:xfrm>
            <a:off x="4876800" y="5105400"/>
            <a:ext cx="32718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fontAlgn="auto" hangingPunct="1">
              <a:spcBef>
                <a:spcPts val="0"/>
              </a:spcBef>
              <a:spcAft>
                <a:spcPts val="0"/>
              </a:spcAft>
            </a:pPr>
            <a:r>
              <a:rPr lang="el-GR" altLang="en-US" sz="2800">
                <a:solidFill>
                  <a:prstClr val="black"/>
                </a:solidFill>
                <a:latin typeface="Arial" pitchFamily="34" charset="0"/>
              </a:rPr>
              <a:t>Δ</a:t>
            </a:r>
            <a:r>
              <a:rPr lang="en-US" altLang="en-US" sz="2800" baseline="-25000">
                <a:solidFill>
                  <a:prstClr val="black"/>
                </a:solidFill>
                <a:latin typeface="Arial" pitchFamily="34" charset="0"/>
              </a:rPr>
              <a:t>radial</a:t>
            </a:r>
            <a:r>
              <a:rPr lang="en-US" altLang="en-US" sz="2800">
                <a:solidFill>
                  <a:prstClr val="black"/>
                </a:solidFill>
                <a:latin typeface="Arial" pitchFamily="34" charset="0"/>
              </a:rPr>
              <a:t> = 2</a:t>
            </a:r>
            <a:r>
              <a:rPr lang="el-GR" altLang="en-US" sz="2800">
                <a:solidFill>
                  <a:srgbClr val="C00000"/>
                </a:solidFill>
                <a:latin typeface="Arial" pitchFamily="34" charset="0"/>
              </a:rPr>
              <a:t>η</a:t>
            </a:r>
            <a:r>
              <a:rPr lang="en-US" altLang="en-US" sz="2800">
                <a:solidFill>
                  <a:prstClr val="black"/>
                </a:solidFill>
                <a:latin typeface="Arial" pitchFamily="34" charset="0"/>
              </a:rPr>
              <a:t>D/cos</a:t>
            </a:r>
            <a:r>
              <a:rPr lang="en-US" altLang="en-US" sz="2800" baseline="30000">
                <a:solidFill>
                  <a:prstClr val="black"/>
                </a:solidFill>
                <a:latin typeface="Arial" pitchFamily="34" charset="0"/>
              </a:rPr>
              <a:t>2</a:t>
            </a:r>
            <a:r>
              <a:rPr lang="en-US" altLang="en-US" sz="2800">
                <a:solidFill>
                  <a:prstClr val="black"/>
                </a:solidFill>
                <a:latin typeface="Arial" pitchFamily="34" charset="0"/>
              </a:rPr>
              <a:t>2</a:t>
            </a:r>
            <a:r>
              <a:rPr lang="el-GR" altLang="en-US" sz="2800">
                <a:solidFill>
                  <a:prstClr val="black"/>
                </a:solidFill>
                <a:latin typeface="Arial" pitchFamily="34" charset="0"/>
              </a:rPr>
              <a:t>θ</a:t>
            </a:r>
            <a:endParaRPr lang="en-US" altLang="en-US" sz="2800">
              <a:solidFill>
                <a:prstClr val="black"/>
              </a:solidFill>
              <a:latin typeface="Arial" pitchFamily="34" charset="0"/>
            </a:endParaRPr>
          </a:p>
        </p:txBody>
      </p:sp>
    </p:spTree>
    <p:extLst>
      <p:ext uri="{BB962C8B-B14F-4D97-AF65-F5344CB8AC3E}">
        <p14:creationId xmlns:p14="http://schemas.microsoft.com/office/powerpoint/2010/main" val="3324994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al"/>
          <p:cNvPicPr>
            <a:picLocks noChangeAspect="1" noChangeArrowheads="1"/>
          </p:cNvPicPr>
          <p:nvPr/>
        </p:nvPicPr>
        <p:blipFill>
          <a:blip r:embed="rId2">
            <a:extLst>
              <a:ext uri="{28A0092B-C50C-407E-A947-70E740481C1C}">
                <a14:useLocalDpi xmlns:a14="http://schemas.microsoft.com/office/drawing/2010/main" val="0"/>
              </a:ext>
            </a:extLst>
          </a:blip>
          <a:srcRect r="49969"/>
          <a:stretch>
            <a:fillRect/>
          </a:stretch>
        </p:blipFill>
        <p:spPr bwMode="auto">
          <a:xfrm>
            <a:off x="4570413" y="-457200"/>
            <a:ext cx="4879975"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3" descr="closest"/>
          <p:cNvPicPr>
            <a:picLocks noChangeAspect="1" noChangeArrowheads="1"/>
          </p:cNvPicPr>
          <p:nvPr/>
        </p:nvPicPr>
        <p:blipFill>
          <a:blip r:embed="rId3">
            <a:extLst>
              <a:ext uri="{28A0092B-C50C-407E-A947-70E740481C1C}">
                <a14:useLocalDpi xmlns:a14="http://schemas.microsoft.com/office/drawing/2010/main" val="0"/>
              </a:ext>
            </a:extLst>
          </a:blip>
          <a:srcRect r="53111"/>
          <a:stretch>
            <a:fillRect/>
          </a:stretch>
        </p:blipFill>
        <p:spPr bwMode="auto">
          <a:xfrm>
            <a:off x="0" y="-457200"/>
            <a:ext cx="4573588" cy="7315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3076" name="AutoShape 4"/>
          <p:cNvSpPr>
            <a:spLocks noChangeArrowheads="1"/>
          </p:cNvSpPr>
          <p:nvPr/>
        </p:nvSpPr>
        <p:spPr bwMode="auto">
          <a:xfrm>
            <a:off x="-1449388" y="-258763"/>
            <a:ext cx="11969751" cy="2187576"/>
          </a:xfrm>
          <a:prstGeom prst="roundRect">
            <a:avLst>
              <a:gd name="adj" fmla="val 16667"/>
            </a:avLst>
          </a:prstGeom>
          <a:gradFill rotWithShape="1">
            <a:gsLst>
              <a:gs pos="0">
                <a:schemeClr val="bg1">
                  <a:alpha val="89998"/>
                </a:schemeClr>
              </a:gs>
              <a:gs pos="100000">
                <a:schemeClr val="folHlink">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altLang="en-US">
              <a:solidFill>
                <a:srgbClr val="000000"/>
              </a:solidFill>
            </a:endParaRPr>
          </a:p>
        </p:txBody>
      </p:sp>
      <p:sp>
        <p:nvSpPr>
          <p:cNvPr id="1379333" name="Rectangle 5"/>
          <p:cNvSpPr>
            <a:spLocks noGrp="1" noChangeArrowheads="1"/>
          </p:cNvSpPr>
          <p:nvPr>
            <p:ph type="title"/>
          </p:nvPr>
        </p:nvSpPr>
        <p:spPr>
          <a:xfrm>
            <a:off x="685800" y="282575"/>
            <a:ext cx="7772400" cy="1143000"/>
          </a:xfrm>
        </p:spPr>
        <p:txBody>
          <a:bodyPr/>
          <a:lstStyle/>
          <a:p>
            <a:pPr eaLnBrk="1" hangingPunct="1">
              <a:defRPr/>
            </a:pPr>
            <a:r>
              <a:rPr lang="en-US" altLang="en-US" sz="3600" b="1" dirty="0" smtClean="0">
                <a:solidFill>
                  <a:schemeClr val="accent2"/>
                </a:solidFill>
                <a:effectLst>
                  <a:outerShdw blurRad="38100" dist="38100" dir="2700000" algn="tl">
                    <a:srgbClr val="C0C0C0"/>
                  </a:outerShdw>
                </a:effectLst>
              </a:rPr>
              <a:t>At-scale diffraction simulation</a:t>
            </a:r>
            <a:endParaRPr lang="en-US" altLang="en-US" sz="3600" b="1" dirty="0" smtClean="0">
              <a:solidFill>
                <a:schemeClr val="tx1"/>
              </a:solidFill>
              <a:effectLst>
                <a:outerShdw blurRad="38100" dist="38100" dir="2700000" algn="tl">
                  <a:srgbClr val="C0C0C0"/>
                </a:outerShdw>
              </a:effectLst>
            </a:endParaRPr>
          </a:p>
        </p:txBody>
      </p:sp>
      <p:sp>
        <p:nvSpPr>
          <p:cNvPr id="1379334" name="Text Box 6"/>
          <p:cNvSpPr txBox="1">
            <a:spLocks noChangeArrowheads="1"/>
          </p:cNvSpPr>
          <p:nvPr/>
        </p:nvSpPr>
        <p:spPr bwMode="auto">
          <a:xfrm>
            <a:off x="1273175" y="1498600"/>
            <a:ext cx="177482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altLang="en-US" sz="2400" b="1">
                <a:solidFill>
                  <a:srgbClr val="FF0000"/>
                </a:solidFill>
                <a:effectLst>
                  <a:outerShdw blurRad="38100" dist="38100" dir="2700000" algn="tl">
                    <a:srgbClr val="C0C0C0"/>
                  </a:outerShdw>
                </a:effectLst>
                <a:latin typeface="Arial"/>
              </a:rPr>
              <a:t>simulated</a:t>
            </a:r>
            <a:endParaRPr lang="en-US" altLang="en-US" sz="2400" b="1">
              <a:solidFill>
                <a:srgbClr val="009900"/>
              </a:solidFill>
              <a:effectLst>
                <a:outerShdw blurRad="38100" dist="38100" dir="2700000" algn="tl">
                  <a:srgbClr val="C0C0C0"/>
                </a:outerShdw>
              </a:effectLst>
              <a:latin typeface="Arial"/>
            </a:endParaRPr>
          </a:p>
        </p:txBody>
      </p:sp>
      <p:sp>
        <p:nvSpPr>
          <p:cNvPr id="1379335" name="Text Box 7"/>
          <p:cNvSpPr txBox="1">
            <a:spLocks noChangeArrowheads="1"/>
          </p:cNvSpPr>
          <p:nvPr/>
        </p:nvSpPr>
        <p:spPr bwMode="auto">
          <a:xfrm>
            <a:off x="7232650" y="1498600"/>
            <a:ext cx="790575" cy="457200"/>
          </a:xfrm>
          <a:prstGeom prst="rect">
            <a:avLst/>
          </a:prstGeom>
          <a:gradFill rotWithShape="1">
            <a:gsLst>
              <a:gs pos="0">
                <a:schemeClr val="bg1"/>
              </a:gs>
              <a:gs pos="100000">
                <a:schemeClr val="bg1">
                  <a:alpha val="2000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defRPr/>
            </a:pPr>
            <a:r>
              <a:rPr lang="en-US" altLang="en-US" sz="2400" b="1">
                <a:solidFill>
                  <a:srgbClr val="008000"/>
                </a:solidFill>
                <a:effectLst>
                  <a:outerShdw blurRad="38100" dist="38100" dir="2700000" algn="tl">
                    <a:srgbClr val="C0C0C0"/>
                  </a:outerShdw>
                </a:effectLst>
                <a:latin typeface="Arial"/>
              </a:rPr>
              <a:t>real</a:t>
            </a:r>
          </a:p>
        </p:txBody>
      </p:sp>
      <p:sp>
        <p:nvSpPr>
          <p:cNvPr id="8" name="Rectangle 7"/>
          <p:cNvSpPr/>
          <p:nvPr/>
        </p:nvSpPr>
        <p:spPr>
          <a:xfrm>
            <a:off x="1104851" y="5830669"/>
            <a:ext cx="6903076" cy="646331"/>
          </a:xfrm>
          <a:prstGeom prst="rect">
            <a:avLst/>
          </a:prstGeom>
        </p:spPr>
        <p:txBody>
          <a:bodyPr wrap="square">
            <a:spAutoFit/>
          </a:bodyPr>
          <a:lstStyle/>
          <a:p>
            <a:pPr fontAlgn="auto">
              <a:spcBef>
                <a:spcPts val="0"/>
              </a:spcBef>
              <a:spcAft>
                <a:spcPts val="0"/>
              </a:spcAft>
            </a:pPr>
            <a:r>
              <a:rPr lang="en-US" dirty="0" smtClean="0">
                <a:solidFill>
                  <a:prstClr val="black"/>
                </a:solidFill>
                <a:latin typeface="Arial"/>
              </a:rPr>
              <a:t>MLFSOM</a:t>
            </a:r>
          </a:p>
          <a:p>
            <a:pPr fontAlgn="auto">
              <a:spcBef>
                <a:spcPts val="0"/>
              </a:spcBef>
              <a:spcAft>
                <a:spcPts val="0"/>
              </a:spcAft>
            </a:pPr>
            <a:r>
              <a:rPr lang="en-US" dirty="0" smtClean="0">
                <a:solidFill>
                  <a:prstClr val="black"/>
                </a:solidFill>
                <a:latin typeface="Arial"/>
              </a:rPr>
              <a:t>Holton </a:t>
            </a:r>
            <a:r>
              <a:rPr lang="en-US" i="1" dirty="0" smtClean="0">
                <a:solidFill>
                  <a:prstClr val="black"/>
                </a:solidFill>
                <a:latin typeface="Arial"/>
              </a:rPr>
              <a:t>et al</a:t>
            </a:r>
            <a:r>
              <a:rPr lang="en-US" dirty="0" smtClean="0">
                <a:solidFill>
                  <a:prstClr val="black"/>
                </a:solidFill>
                <a:latin typeface="Arial"/>
              </a:rPr>
              <a:t> (2014) “R-factor gap", </a:t>
            </a:r>
            <a:r>
              <a:rPr lang="en-US" i="1" dirty="0">
                <a:solidFill>
                  <a:prstClr val="black"/>
                </a:solidFill>
                <a:latin typeface="Arial"/>
              </a:rPr>
              <a:t>FEBS Journal</a:t>
            </a:r>
            <a:r>
              <a:rPr lang="en-US" dirty="0">
                <a:solidFill>
                  <a:prstClr val="black"/>
                </a:solidFill>
                <a:latin typeface="Arial"/>
              </a:rPr>
              <a:t> </a:t>
            </a:r>
            <a:r>
              <a:rPr lang="en-US" b="1" dirty="0">
                <a:solidFill>
                  <a:prstClr val="black"/>
                </a:solidFill>
                <a:latin typeface="Arial"/>
              </a:rPr>
              <a:t>281</a:t>
            </a:r>
            <a:r>
              <a:rPr lang="en-US" dirty="0">
                <a:solidFill>
                  <a:prstClr val="black"/>
                </a:solidFill>
                <a:latin typeface="Arial"/>
              </a:rPr>
              <a:t>, 4046-4060. </a:t>
            </a:r>
          </a:p>
        </p:txBody>
      </p:sp>
    </p:spTree>
    <p:extLst>
      <p:ext uri="{BB962C8B-B14F-4D97-AF65-F5344CB8AC3E}">
        <p14:creationId xmlns:p14="http://schemas.microsoft.com/office/powerpoint/2010/main" val="766226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93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7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9334" grpId="0" animBg="1"/>
      <p:bldP spid="1379335"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4" name="Chart 33"/>
          <p:cNvGraphicFramePr/>
          <p:nvPr>
            <p:extLst>
              <p:ext uri="{D42A27DB-BD31-4B8C-83A1-F6EECF244321}">
                <p14:modId xmlns:p14="http://schemas.microsoft.com/office/powerpoint/2010/main" val="1435301511"/>
              </p:ext>
            </p:extLst>
          </p:nvPr>
        </p:nvGraphicFramePr>
        <p:xfrm>
          <a:off x="2428881" y="696686"/>
          <a:ext cx="6604000" cy="316411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p:nvPr>
        </p:nvSpPr>
        <p:spPr>
          <a:xfrm>
            <a:off x="0" y="1"/>
            <a:ext cx="9144000" cy="762000"/>
          </a:xfrm>
        </p:spPr>
        <p:txBody>
          <a:bodyPr/>
          <a:lstStyle/>
          <a:p>
            <a:r>
              <a:rPr lang="en-US" sz="2800" dirty="0" smtClean="0"/>
              <a:t>Narrow bandpass does not improve anomalous signal</a:t>
            </a:r>
            <a:endParaRPr lang="en-US" sz="2800" dirty="0"/>
          </a:p>
        </p:txBody>
      </p:sp>
      <p:sp>
        <p:nvSpPr>
          <p:cNvPr id="89" name="Oval 88"/>
          <p:cNvSpPr/>
          <p:nvPr/>
        </p:nvSpPr>
        <p:spPr>
          <a:xfrm>
            <a:off x="-1757363" y="2850669"/>
            <a:ext cx="5000625" cy="5000625"/>
          </a:xfrm>
          <a:prstGeom prst="ellipse">
            <a:avLst/>
          </a:prstGeom>
          <a:solidFill>
            <a:schemeClr val="accent1">
              <a:lumMod val="20000"/>
              <a:lumOff val="8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0" name="Parallelogram 89"/>
          <p:cNvSpPr/>
          <p:nvPr/>
        </p:nvSpPr>
        <p:spPr>
          <a:xfrm rot="20718242">
            <a:off x="3752056" y="4927460"/>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1" name="Rectangle 90"/>
          <p:cNvSpPr/>
          <p:nvPr/>
        </p:nvSpPr>
        <p:spPr>
          <a:xfrm>
            <a:off x="1092994" y="4822344"/>
            <a:ext cx="409098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2" name="Parallelogram 91"/>
          <p:cNvSpPr/>
          <p:nvPr/>
        </p:nvSpPr>
        <p:spPr>
          <a:xfrm rot="20718242">
            <a:off x="4865310" y="4345502"/>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3" name="Rectangle 92"/>
          <p:cNvSpPr/>
          <p:nvPr/>
        </p:nvSpPr>
        <p:spPr>
          <a:xfrm>
            <a:off x="5172075" y="4822344"/>
            <a:ext cx="1276350"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4" name="Rectangle 93"/>
          <p:cNvSpPr/>
          <p:nvPr/>
        </p:nvSpPr>
        <p:spPr>
          <a:xfrm rot="18240000">
            <a:off x="559229" y="5033619"/>
            <a:ext cx="746537" cy="91440"/>
          </a:xfrm>
          <a:prstGeom prst="rect">
            <a:avLst/>
          </a:prstGeom>
          <a:solidFill>
            <a:srgbClr val="18BCB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5" name="Rectangle 94"/>
          <p:cNvSpPr/>
          <p:nvPr/>
        </p:nvSpPr>
        <p:spPr>
          <a:xfrm>
            <a:off x="-366504" y="5247643"/>
            <a:ext cx="1459498" cy="91440"/>
          </a:xfrm>
          <a:prstGeom prst="rect">
            <a:avLst/>
          </a:prstGeom>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96" name="Parallelogram 95"/>
          <p:cNvSpPr/>
          <p:nvPr/>
        </p:nvSpPr>
        <p:spPr>
          <a:xfrm rot="20718242">
            <a:off x="3759200" y="4329764"/>
            <a:ext cx="449943" cy="478971"/>
          </a:xfrm>
          <a:prstGeom prst="parallelogram">
            <a:avLst>
              <a:gd name="adj" fmla="val 28226"/>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97" name="TextBox 96"/>
          <p:cNvSpPr txBox="1"/>
          <p:nvPr/>
        </p:nvSpPr>
        <p:spPr>
          <a:xfrm>
            <a:off x="3468915" y="5529915"/>
            <a:ext cx="1377300" cy="923330"/>
          </a:xfrm>
          <a:prstGeom prst="rect">
            <a:avLst/>
          </a:prstGeom>
          <a:noFill/>
        </p:spPr>
        <p:txBody>
          <a:bodyPr wrap="none" rtlCol="0">
            <a:spAutoFit/>
          </a:bodyPr>
          <a:lstStyle/>
          <a:p>
            <a:r>
              <a:rPr lang="en-US" dirty="0">
                <a:solidFill>
                  <a:prstClr val="black"/>
                </a:solidFill>
                <a:latin typeface="Arial" pitchFamily="34" charset="0"/>
              </a:rPr>
              <a:t>vertical</a:t>
            </a:r>
          </a:p>
          <a:p>
            <a:r>
              <a:rPr lang="en-US" dirty="0">
                <a:solidFill>
                  <a:prstClr val="black"/>
                </a:solidFill>
                <a:latin typeface="Arial" pitchFamily="34" charset="0"/>
              </a:rPr>
              <a:t>divergence </a:t>
            </a:r>
          </a:p>
          <a:p>
            <a:r>
              <a:rPr lang="en-US">
                <a:solidFill>
                  <a:prstClr val="black"/>
                </a:solidFill>
                <a:latin typeface="Arial" pitchFamily="34" charset="0"/>
              </a:rPr>
              <a:t>(</a:t>
            </a:r>
            <a:r>
              <a:rPr lang="en-US" dirty="0">
                <a:solidFill>
                  <a:prstClr val="black"/>
                </a:solidFill>
                <a:latin typeface="Arial" pitchFamily="34" charset="0"/>
              </a:rPr>
              <a:t>240 </a:t>
            </a:r>
            <a:r>
              <a:rPr lang="el-GR" dirty="0">
                <a:solidFill>
                  <a:prstClr val="black"/>
                </a:solidFill>
                <a:latin typeface="Arial" pitchFamily="34" charset="0"/>
              </a:rPr>
              <a:t>μ</a:t>
            </a:r>
            <a:r>
              <a:rPr lang="en-US" dirty="0">
                <a:solidFill>
                  <a:prstClr val="black"/>
                </a:solidFill>
                <a:latin typeface="Arial" pitchFamily="34" charset="0"/>
              </a:rPr>
              <a:t>Rad)</a:t>
            </a:r>
          </a:p>
        </p:txBody>
      </p:sp>
      <p:sp>
        <p:nvSpPr>
          <p:cNvPr id="98" name="TextBox 97"/>
          <p:cNvSpPr txBox="1"/>
          <p:nvPr/>
        </p:nvSpPr>
        <p:spPr>
          <a:xfrm>
            <a:off x="6016171" y="5595229"/>
            <a:ext cx="958917" cy="646331"/>
          </a:xfrm>
          <a:prstGeom prst="rect">
            <a:avLst/>
          </a:prstGeom>
          <a:noFill/>
        </p:spPr>
        <p:txBody>
          <a:bodyPr wrap="none" rtlCol="0">
            <a:spAutoFit/>
          </a:bodyPr>
          <a:lstStyle/>
          <a:p>
            <a:r>
              <a:rPr lang="en-US" dirty="0">
                <a:solidFill>
                  <a:prstClr val="black"/>
                </a:solidFill>
                <a:latin typeface="Arial" pitchFamily="34" charset="0"/>
              </a:rPr>
              <a:t>100 </a:t>
            </a:r>
            <a:r>
              <a:rPr lang="el-GR" dirty="0">
                <a:solidFill>
                  <a:prstClr val="black"/>
                </a:solidFill>
                <a:latin typeface="Arial" pitchFamily="34" charset="0"/>
              </a:rPr>
              <a:t>μ</a:t>
            </a:r>
            <a:r>
              <a:rPr lang="en-US" dirty="0">
                <a:solidFill>
                  <a:prstClr val="black"/>
                </a:solidFill>
                <a:latin typeface="Arial" pitchFamily="34" charset="0"/>
              </a:rPr>
              <a:t>m</a:t>
            </a:r>
          </a:p>
          <a:p>
            <a:r>
              <a:rPr lang="en-US" dirty="0">
                <a:solidFill>
                  <a:prstClr val="black"/>
                </a:solidFill>
                <a:latin typeface="Arial" pitchFamily="34" charset="0"/>
              </a:rPr>
              <a:t>pinhole</a:t>
            </a:r>
          </a:p>
        </p:txBody>
      </p:sp>
      <p:sp>
        <p:nvSpPr>
          <p:cNvPr id="99" name="Parallelogram 98"/>
          <p:cNvSpPr/>
          <p:nvPr/>
        </p:nvSpPr>
        <p:spPr>
          <a:xfrm rot="20718242">
            <a:off x="6135310" y="4338245"/>
            <a:ext cx="619656" cy="1063477"/>
          </a:xfrm>
          <a:prstGeom prst="parallelogram">
            <a:avLst>
              <a:gd name="adj" fmla="val 46814"/>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rial" panose="020B0604020202020204" pitchFamily="34" charset="0"/>
            </a:endParaRPr>
          </a:p>
        </p:txBody>
      </p:sp>
      <p:sp>
        <p:nvSpPr>
          <p:cNvPr id="100" name="Rectangle 99"/>
          <p:cNvSpPr/>
          <p:nvPr/>
        </p:nvSpPr>
        <p:spPr>
          <a:xfrm>
            <a:off x="6448425" y="4822344"/>
            <a:ext cx="1843087" cy="9144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Arial" panose="020B0604020202020204" pitchFamily="34" charset="0"/>
            </a:endParaRPr>
          </a:p>
        </p:txBody>
      </p:sp>
      <p:sp>
        <p:nvSpPr>
          <p:cNvPr id="101" name="Rectangle 100"/>
          <p:cNvSpPr/>
          <p:nvPr/>
        </p:nvSpPr>
        <p:spPr>
          <a:xfrm rot="-1680000">
            <a:off x="561438" y="5243859"/>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latin typeface="Arial" panose="020B0604020202020204" pitchFamily="34" charset="0"/>
              </a:rPr>
              <a:t>Si(333)</a:t>
            </a:r>
          </a:p>
        </p:txBody>
      </p:sp>
      <p:sp>
        <p:nvSpPr>
          <p:cNvPr id="102" name="Rectangle 101"/>
          <p:cNvSpPr/>
          <p:nvPr/>
        </p:nvSpPr>
        <p:spPr>
          <a:xfrm rot="-1680000">
            <a:off x="426159" y="4047565"/>
            <a:ext cx="914400"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r>
              <a:rPr lang="en-US" dirty="0">
                <a:solidFill>
                  <a:prstClr val="white"/>
                </a:solidFill>
                <a:latin typeface="Arial" panose="020B0604020202020204" pitchFamily="34" charset="0"/>
              </a:rPr>
              <a:t>Si(333)</a:t>
            </a:r>
          </a:p>
        </p:txBody>
      </p:sp>
      <p:sp>
        <p:nvSpPr>
          <p:cNvPr id="103" name="TextBox 102"/>
          <p:cNvSpPr txBox="1"/>
          <p:nvPr/>
        </p:nvSpPr>
        <p:spPr>
          <a:xfrm>
            <a:off x="4709888" y="5609743"/>
            <a:ext cx="1025089" cy="646331"/>
          </a:xfrm>
          <a:prstGeom prst="rect">
            <a:avLst/>
          </a:prstGeom>
          <a:noFill/>
        </p:spPr>
        <p:txBody>
          <a:bodyPr wrap="none" rtlCol="0">
            <a:spAutoFit/>
          </a:bodyPr>
          <a:lstStyle/>
          <a:p>
            <a:pPr algn="ctr"/>
            <a:r>
              <a:rPr lang="en-US" dirty="0">
                <a:solidFill>
                  <a:prstClr val="black"/>
                </a:solidFill>
                <a:latin typeface="Arial" pitchFamily="34" charset="0"/>
              </a:rPr>
              <a:t>Al </a:t>
            </a:r>
          </a:p>
          <a:p>
            <a:pPr algn="ctr"/>
            <a:r>
              <a:rPr lang="en-US" dirty="0">
                <a:solidFill>
                  <a:prstClr val="black"/>
                </a:solidFill>
                <a:latin typeface="Arial" pitchFamily="34" charset="0"/>
              </a:rPr>
              <a:t>absorber</a:t>
            </a:r>
          </a:p>
        </p:txBody>
      </p:sp>
      <p:pic>
        <p:nvPicPr>
          <p:cNvPr id="78850" name="Picture 2" descr="http://www.rcsb.org/pdb/images/1rb5_bio_r_500.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2400" r="97400"/>
                    </a14:imgEffect>
                  </a14:imgLayer>
                </a14:imgProps>
              </a:ext>
              <a:ext uri="{28A0092B-C50C-407E-A947-70E740481C1C}">
                <a14:useLocalDpi xmlns:a14="http://schemas.microsoft.com/office/drawing/2010/main" val="0"/>
              </a:ext>
            </a:extLst>
          </a:blip>
          <a:srcRect/>
          <a:stretch>
            <a:fillRect/>
          </a:stretch>
        </p:blipFill>
        <p:spPr bwMode="auto">
          <a:xfrm rot="16200000">
            <a:off x="7303861" y="3831771"/>
            <a:ext cx="2360385" cy="23603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84456" y="6183086"/>
            <a:ext cx="646331" cy="369332"/>
          </a:xfrm>
          <a:prstGeom prst="rect">
            <a:avLst/>
          </a:prstGeom>
          <a:noFill/>
        </p:spPr>
        <p:txBody>
          <a:bodyPr wrap="none" rtlCol="0">
            <a:spAutoFit/>
          </a:bodyPr>
          <a:lstStyle/>
          <a:p>
            <a:r>
              <a:rPr lang="en-US" dirty="0">
                <a:solidFill>
                  <a:prstClr val="black"/>
                </a:solidFill>
                <a:latin typeface="Arial" pitchFamily="34" charset="0"/>
              </a:rPr>
              <a:t>1rb5</a:t>
            </a:r>
          </a:p>
        </p:txBody>
      </p:sp>
      <p:sp>
        <p:nvSpPr>
          <p:cNvPr id="4" name="TextBox 3"/>
          <p:cNvSpPr txBox="1"/>
          <p:nvPr/>
        </p:nvSpPr>
        <p:spPr>
          <a:xfrm rot="16200000">
            <a:off x="1786596" y="1772530"/>
            <a:ext cx="1383712" cy="369332"/>
          </a:xfrm>
          <a:prstGeom prst="rect">
            <a:avLst/>
          </a:prstGeom>
          <a:noFill/>
        </p:spPr>
        <p:txBody>
          <a:bodyPr wrap="none" rtlCol="0">
            <a:spAutoFit/>
          </a:bodyPr>
          <a:lstStyle/>
          <a:p>
            <a:r>
              <a:rPr lang="en-US" dirty="0" err="1">
                <a:solidFill>
                  <a:prstClr val="black"/>
                </a:solidFill>
                <a:latin typeface="Arial" pitchFamily="34" charset="0"/>
              </a:rPr>
              <a:t>h,k,l</a:t>
            </a:r>
            <a:r>
              <a:rPr lang="en-US" dirty="0">
                <a:solidFill>
                  <a:prstClr val="black"/>
                </a:solidFill>
                <a:latin typeface="Arial" pitchFamily="34" charset="0"/>
              </a:rPr>
              <a:t> = 5,5,0</a:t>
            </a:r>
          </a:p>
        </p:txBody>
      </p:sp>
    </p:spTree>
    <p:extLst>
      <p:ext uri="{BB962C8B-B14F-4D97-AF65-F5344CB8AC3E}">
        <p14:creationId xmlns:p14="http://schemas.microsoft.com/office/powerpoint/2010/main" val="3369403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43" name="Rectangle 3"/>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44" name="Rectangle 4"/>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45" name="Rectangle 5"/>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46" name="Title 1"/>
          <p:cNvSpPr>
            <a:spLocks noGrp="1"/>
          </p:cNvSpPr>
          <p:nvPr>
            <p:ph type="title" idx="4294967295"/>
          </p:nvPr>
        </p:nvSpPr>
        <p:spPr>
          <a:xfrm>
            <a:off x="609600" y="304800"/>
            <a:ext cx="8153400" cy="533400"/>
          </a:xfrm>
        </p:spPr>
        <p:txBody>
          <a:bodyPr/>
          <a:lstStyle/>
          <a:p>
            <a:pPr eaLnBrk="1" hangingPunct="1"/>
            <a:r>
              <a:rPr lang="en-US" altLang="en-US" sz="3600" smtClean="0"/>
              <a:t>The “nanocrystal advantage”</a:t>
            </a:r>
          </a:p>
        </p:txBody>
      </p:sp>
      <p:grpSp>
        <p:nvGrpSpPr>
          <p:cNvPr id="10247" name="Group 7"/>
          <p:cNvGrpSpPr>
            <a:grpSpLocks/>
          </p:cNvGrpSpPr>
          <p:nvPr/>
        </p:nvGrpSpPr>
        <p:grpSpPr bwMode="auto">
          <a:xfrm rot="-1374393">
            <a:off x="3602038" y="2106613"/>
            <a:ext cx="1490662" cy="2582862"/>
            <a:chOff x="2120" y="1398"/>
            <a:chExt cx="939" cy="1627"/>
          </a:xfrm>
        </p:grpSpPr>
        <p:grpSp>
          <p:nvGrpSpPr>
            <p:cNvPr id="10260" name="Group 8"/>
            <p:cNvGrpSpPr>
              <a:grpSpLocks/>
            </p:cNvGrpSpPr>
            <p:nvPr/>
          </p:nvGrpSpPr>
          <p:grpSpPr bwMode="auto">
            <a:xfrm>
              <a:off x="2424" y="1398"/>
              <a:ext cx="331" cy="1627"/>
              <a:chOff x="2446" y="1398"/>
              <a:chExt cx="331" cy="1627"/>
            </a:xfrm>
          </p:grpSpPr>
          <p:grpSp>
            <p:nvGrpSpPr>
              <p:cNvPr id="10263" name="Group 9"/>
              <p:cNvGrpSpPr>
                <a:grpSpLocks/>
              </p:cNvGrpSpPr>
              <p:nvPr/>
            </p:nvGrpSpPr>
            <p:grpSpPr bwMode="auto">
              <a:xfrm>
                <a:off x="2446" y="2091"/>
                <a:ext cx="331" cy="934"/>
                <a:chOff x="2446" y="2091"/>
                <a:chExt cx="331" cy="934"/>
              </a:xfrm>
            </p:grpSpPr>
            <p:sp>
              <p:nvSpPr>
                <p:cNvPr id="10267" name="AutoShape 10"/>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68" name="AutoShape 11"/>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69" name="AutoShape 12"/>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70" name="AutoShape 13"/>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sp>
            <p:nvSpPr>
              <p:cNvPr id="10264" name="AutoShape 14"/>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65" name="AutoShape 15"/>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66" name="AutoShape 16"/>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sp>
          <p:nvSpPr>
            <p:cNvPr id="10261" name="AutoShape 17"/>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sp>
          <p:nvSpPr>
            <p:cNvPr id="10262" name="AutoShape 18"/>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endParaRPr>
            </a:p>
          </p:txBody>
        </p:sp>
      </p:grpSp>
      <p:sp>
        <p:nvSpPr>
          <p:cNvPr id="167955" name="Arc 19"/>
          <p:cNvSpPr>
            <a:spLocks/>
          </p:cNvSpPr>
          <p:nvPr/>
        </p:nvSpPr>
        <p:spPr bwMode="auto">
          <a:xfrm>
            <a:off x="-5322888" y="965200"/>
            <a:ext cx="10279063" cy="9242425"/>
          </a:xfrm>
          <a:custGeom>
            <a:avLst/>
            <a:gdLst>
              <a:gd name="T0" fmla="*/ 2147483647 w 20240"/>
              <a:gd name="T1" fmla="*/ 0 h 18200"/>
              <a:gd name="T2" fmla="*/ 2147483647 w 20240"/>
              <a:gd name="T3" fmla="*/ 2147483647 h 18200"/>
              <a:gd name="T4" fmla="*/ 0 w 20240"/>
              <a:gd name="T5" fmla="*/ 2147483647 h 18200"/>
              <a:gd name="T6" fmla="*/ 0 60000 65536"/>
              <a:gd name="T7" fmla="*/ 0 60000 65536"/>
              <a:gd name="T8" fmla="*/ 0 60000 65536"/>
            </a:gdLst>
            <a:ahLst/>
            <a:cxnLst>
              <a:cxn ang="T6">
                <a:pos x="T0" y="T1"/>
              </a:cxn>
              <a:cxn ang="T7">
                <a:pos x="T2" y="T3"/>
              </a:cxn>
              <a:cxn ang="T8">
                <a:pos x="T4" y="T5"/>
              </a:cxn>
            </a:cxnLst>
            <a:rect l="0" t="0" r="r" b="b"/>
            <a:pathLst>
              <a:path w="20240" h="18200" fill="none" extrusionOk="0">
                <a:moveTo>
                  <a:pt x="11632" y="0"/>
                </a:moveTo>
                <a:cubicBezTo>
                  <a:pt x="15582" y="2524"/>
                  <a:pt x="18603" y="6265"/>
                  <a:pt x="20240" y="10657"/>
                </a:cubicBezTo>
              </a:path>
              <a:path w="20240" h="18200" stroke="0" extrusionOk="0">
                <a:moveTo>
                  <a:pt x="11632" y="0"/>
                </a:moveTo>
                <a:cubicBezTo>
                  <a:pt x="15582" y="2524"/>
                  <a:pt x="18603" y="6265"/>
                  <a:pt x="20240" y="10657"/>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67956" name="Arc 20"/>
          <p:cNvSpPr>
            <a:spLocks/>
          </p:cNvSpPr>
          <p:nvPr/>
        </p:nvSpPr>
        <p:spPr bwMode="auto">
          <a:xfrm>
            <a:off x="-3387725" y="887413"/>
            <a:ext cx="10255250" cy="9242425"/>
          </a:xfrm>
          <a:custGeom>
            <a:avLst/>
            <a:gdLst>
              <a:gd name="T0" fmla="*/ 2147483647 w 20192"/>
              <a:gd name="T1" fmla="*/ 0 h 18200"/>
              <a:gd name="T2" fmla="*/ 2147483647 w 20192"/>
              <a:gd name="T3" fmla="*/ 2147483647 h 18200"/>
              <a:gd name="T4" fmla="*/ 0 w 20192"/>
              <a:gd name="T5" fmla="*/ 2147483647 h 18200"/>
              <a:gd name="T6" fmla="*/ 0 60000 65536"/>
              <a:gd name="T7" fmla="*/ 0 60000 65536"/>
              <a:gd name="T8" fmla="*/ 0 60000 65536"/>
            </a:gdLst>
            <a:ahLst/>
            <a:cxnLst>
              <a:cxn ang="T6">
                <a:pos x="T0" y="T1"/>
              </a:cxn>
              <a:cxn ang="T7">
                <a:pos x="T2" y="T3"/>
              </a:cxn>
              <a:cxn ang="T8">
                <a:pos x="T4" y="T5"/>
              </a:cxn>
            </a:cxnLst>
            <a:rect l="0" t="0" r="r" b="b"/>
            <a:pathLst>
              <a:path w="20192" h="18200" fill="none" extrusionOk="0">
                <a:moveTo>
                  <a:pt x="11632" y="0"/>
                </a:moveTo>
                <a:cubicBezTo>
                  <a:pt x="15542" y="2499"/>
                  <a:pt x="18543" y="6191"/>
                  <a:pt x="20191" y="10529"/>
                </a:cubicBezTo>
              </a:path>
              <a:path w="20192" h="18200" stroke="0" extrusionOk="0">
                <a:moveTo>
                  <a:pt x="11632" y="0"/>
                </a:moveTo>
                <a:cubicBezTo>
                  <a:pt x="15542" y="2499"/>
                  <a:pt x="18543" y="6191"/>
                  <a:pt x="20191" y="10529"/>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sp>
        <p:nvSpPr>
          <p:cNvPr id="10250" name="Text Box 21"/>
          <p:cNvSpPr txBox="1">
            <a:spLocks noChangeArrowheads="1"/>
          </p:cNvSpPr>
          <p:nvPr/>
        </p:nvSpPr>
        <p:spPr bwMode="auto">
          <a:xfrm>
            <a:off x="5743575" y="1651000"/>
            <a:ext cx="2405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solidFill>
                  <a:srgbClr val="000000"/>
                </a:solidFill>
              </a:rPr>
              <a:t>I</a:t>
            </a:r>
            <a:r>
              <a:rPr lang="en-US" altLang="en-US" baseline="-25000">
                <a:solidFill>
                  <a:srgbClr val="000000"/>
                </a:solidFill>
              </a:rPr>
              <a:t>spot</a:t>
            </a:r>
            <a:r>
              <a:rPr lang="en-US" altLang="en-US">
                <a:solidFill>
                  <a:srgbClr val="000000"/>
                </a:solidFill>
              </a:rPr>
              <a:t> </a:t>
            </a:r>
            <a:r>
              <a:rPr lang="en-US" altLang="en-US">
                <a:solidFill>
                  <a:srgbClr val="000000"/>
                </a:solidFill>
                <a:sym typeface="Symbol" pitchFamily="18" charset="2"/>
              </a:rPr>
              <a:t>= k N</a:t>
            </a:r>
            <a:r>
              <a:rPr lang="en-US" altLang="en-US" baseline="-25000">
                <a:solidFill>
                  <a:srgbClr val="000000"/>
                </a:solidFill>
                <a:sym typeface="Symbol" pitchFamily="18" charset="2"/>
              </a:rPr>
              <a:t>cells</a:t>
            </a:r>
            <a:endParaRPr lang="en-US" altLang="en-US" baseline="30000">
              <a:solidFill>
                <a:srgbClr val="000000"/>
              </a:solidFill>
              <a:sym typeface="Symbol" pitchFamily="18" charset="2"/>
            </a:endParaRPr>
          </a:p>
        </p:txBody>
      </p:sp>
      <p:sp>
        <p:nvSpPr>
          <p:cNvPr id="10251" name="Text Box 22"/>
          <p:cNvSpPr txBox="1">
            <a:spLocks noChangeArrowheads="1"/>
          </p:cNvSpPr>
          <p:nvPr/>
        </p:nvSpPr>
        <p:spPr bwMode="auto">
          <a:xfrm>
            <a:off x="6594475" y="407828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rPr>
              <a:t>Ewald sphere</a:t>
            </a:r>
          </a:p>
          <a:p>
            <a:pPr eaLnBrk="1" hangingPunct="1">
              <a:spcBef>
                <a:spcPct val="0"/>
              </a:spcBef>
              <a:buFontTx/>
              <a:buNone/>
            </a:pPr>
            <a:r>
              <a:rPr lang="en-US" altLang="en-US" sz="1800">
                <a:solidFill>
                  <a:srgbClr val="000000"/>
                </a:solidFill>
              </a:rPr>
              <a:t>range</a:t>
            </a:r>
          </a:p>
        </p:txBody>
      </p:sp>
      <p:grpSp>
        <p:nvGrpSpPr>
          <p:cNvPr id="167959" name="Group 23"/>
          <p:cNvGrpSpPr>
            <a:grpSpLocks/>
          </p:cNvGrpSpPr>
          <p:nvPr/>
        </p:nvGrpSpPr>
        <p:grpSpPr bwMode="auto">
          <a:xfrm>
            <a:off x="4995863" y="4284663"/>
            <a:ext cx="1603375" cy="792162"/>
            <a:chOff x="3147" y="2699"/>
            <a:chExt cx="1010" cy="499"/>
          </a:xfrm>
        </p:grpSpPr>
        <p:sp>
          <p:nvSpPr>
            <p:cNvPr id="10258" name="Freeform 24"/>
            <p:cNvSpPr>
              <a:spLocks/>
            </p:cNvSpPr>
            <p:nvPr/>
          </p:nvSpPr>
          <p:spPr bwMode="auto">
            <a:xfrm>
              <a:off x="3431" y="2699"/>
              <a:ext cx="710" cy="444"/>
            </a:xfrm>
            <a:custGeom>
              <a:avLst/>
              <a:gdLst>
                <a:gd name="T0" fmla="*/ 710 w 710"/>
                <a:gd name="T1" fmla="*/ 0 h 444"/>
                <a:gd name="T2" fmla="*/ 544 w 710"/>
                <a:gd name="T3" fmla="*/ 166 h 444"/>
                <a:gd name="T4" fmla="*/ 0 w 710"/>
                <a:gd name="T5" fmla="*/ 444 h 444"/>
                <a:gd name="T6" fmla="*/ 0 60000 65536"/>
                <a:gd name="T7" fmla="*/ 0 60000 65536"/>
                <a:gd name="T8" fmla="*/ 0 60000 65536"/>
              </a:gdLst>
              <a:ahLst/>
              <a:cxnLst>
                <a:cxn ang="T6">
                  <a:pos x="T0" y="T1"/>
                </a:cxn>
                <a:cxn ang="T7">
                  <a:pos x="T2" y="T3"/>
                </a:cxn>
                <a:cxn ang="T8">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259" name="Freeform 25"/>
            <p:cNvSpPr>
              <a:spLocks/>
            </p:cNvSpPr>
            <p:nvPr/>
          </p:nvSpPr>
          <p:spPr bwMode="auto">
            <a:xfrm>
              <a:off x="3147" y="2699"/>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grpSp>
        <p:nvGrpSpPr>
          <p:cNvPr id="167962" name="Group 26"/>
          <p:cNvGrpSpPr>
            <a:grpSpLocks/>
          </p:cNvGrpSpPr>
          <p:nvPr/>
        </p:nvGrpSpPr>
        <p:grpSpPr bwMode="auto">
          <a:xfrm>
            <a:off x="4483100" y="4284663"/>
            <a:ext cx="2105025" cy="939800"/>
            <a:chOff x="3006" y="2951"/>
            <a:chExt cx="1326" cy="592"/>
          </a:xfrm>
        </p:grpSpPr>
        <p:sp>
          <p:nvSpPr>
            <p:cNvPr id="10256" name="Freeform 27"/>
            <p:cNvSpPr>
              <a:spLocks/>
            </p:cNvSpPr>
            <p:nvPr/>
          </p:nvSpPr>
          <p:spPr bwMode="auto">
            <a:xfrm>
              <a:off x="4128" y="2951"/>
              <a:ext cx="188" cy="481"/>
            </a:xfrm>
            <a:custGeom>
              <a:avLst/>
              <a:gdLst>
                <a:gd name="T0" fmla="*/ 188 w 188"/>
                <a:gd name="T1" fmla="*/ 0 h 481"/>
                <a:gd name="T2" fmla="*/ 22 w 188"/>
                <a:gd name="T3" fmla="*/ 166 h 481"/>
                <a:gd name="T4" fmla="*/ 54 w 188"/>
                <a:gd name="T5" fmla="*/ 481 h 481"/>
                <a:gd name="T6" fmla="*/ 0 60000 65536"/>
                <a:gd name="T7" fmla="*/ 0 60000 65536"/>
                <a:gd name="T8" fmla="*/ 0 60000 65536"/>
              </a:gdLst>
              <a:ahLst/>
              <a:cxnLst>
                <a:cxn ang="T6">
                  <a:pos x="T0" y="T1"/>
                </a:cxn>
                <a:cxn ang="T7">
                  <a:pos x="T2" y="T3"/>
                </a:cxn>
                <a:cxn ang="T8">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10257" name="Freeform 28"/>
            <p:cNvSpPr>
              <a:spLocks/>
            </p:cNvSpPr>
            <p:nvPr/>
          </p:nvSpPr>
          <p:spPr bwMode="auto">
            <a:xfrm>
              <a:off x="3006" y="2951"/>
              <a:ext cx="1326" cy="592"/>
            </a:xfrm>
            <a:custGeom>
              <a:avLst/>
              <a:gdLst>
                <a:gd name="T0" fmla="*/ 1326 w 1326"/>
                <a:gd name="T1" fmla="*/ 0 h 592"/>
                <a:gd name="T2" fmla="*/ 410 w 1326"/>
                <a:gd name="T3" fmla="*/ 277 h 592"/>
                <a:gd name="T4" fmla="*/ 0 w 1326"/>
                <a:gd name="T5" fmla="*/ 592 h 592"/>
                <a:gd name="T6" fmla="*/ 0 60000 65536"/>
                <a:gd name="T7" fmla="*/ 0 60000 65536"/>
                <a:gd name="T8" fmla="*/ 0 60000 65536"/>
              </a:gdLst>
              <a:ahLst/>
              <a:cxnLst>
                <a:cxn ang="T6">
                  <a:pos x="T0" y="T1"/>
                </a:cxn>
                <a:cxn ang="T7">
                  <a:pos x="T2" y="T3"/>
                </a:cxn>
                <a:cxn ang="T8">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grpSp>
      <p:sp>
        <p:nvSpPr>
          <p:cNvPr id="167965" name="Rectangle 29"/>
          <p:cNvSpPr>
            <a:spLocks noChangeArrowheads="1"/>
          </p:cNvSpPr>
          <p:nvPr/>
        </p:nvSpPr>
        <p:spPr bwMode="auto">
          <a:xfrm>
            <a:off x="7961313" y="16176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000" b="1">
                <a:solidFill>
                  <a:srgbClr val="000000"/>
                </a:solidFill>
                <a:sym typeface="Symbol" pitchFamily="18" charset="2"/>
              </a:rPr>
              <a:t>2</a:t>
            </a:r>
          </a:p>
        </p:txBody>
      </p:sp>
      <p:sp>
        <p:nvSpPr>
          <p:cNvPr id="167967" name="Text Box 31"/>
          <p:cNvSpPr txBox="1">
            <a:spLocks noChangeArrowheads="1"/>
          </p:cNvSpPr>
          <p:nvPr/>
        </p:nvSpPr>
        <p:spPr bwMode="auto">
          <a:xfrm>
            <a:off x="5682096" y="2507529"/>
            <a:ext cx="31591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dirty="0">
                <a:solidFill>
                  <a:srgbClr val="000000"/>
                </a:solidFill>
              </a:rPr>
              <a:t>caveat: </a:t>
            </a:r>
            <a:r>
              <a:rPr lang="en-US" altLang="en-US" sz="2400" dirty="0">
                <a:solidFill>
                  <a:srgbClr val="CC3300"/>
                </a:solidFill>
              </a:rPr>
              <a:t>100% error</a:t>
            </a:r>
            <a:r>
              <a:rPr lang="en-US" altLang="en-US" sz="2400" dirty="0" smtClean="0">
                <a:solidFill>
                  <a:srgbClr val="CC3300"/>
                </a:solidFill>
              </a:rPr>
              <a:t>!</a:t>
            </a:r>
            <a:endParaRPr lang="en-US" altLang="en-US" sz="2400" dirty="0">
              <a:solidFill>
                <a:srgbClr val="CC3300"/>
              </a:solidFill>
            </a:endParaRPr>
          </a:p>
        </p:txBody>
      </p:sp>
    </p:spTree>
    <p:extLst>
      <p:ext uri="{BB962C8B-B14F-4D97-AF65-F5344CB8AC3E}">
        <p14:creationId xmlns:p14="http://schemas.microsoft.com/office/powerpoint/2010/main" val="15672958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7962"/>
                                        </p:tgtEl>
                                        <p:attrNameLst>
                                          <p:attrName>style.visibility</p:attrName>
                                        </p:attrNameLst>
                                      </p:cBhvr>
                                      <p:to>
                                        <p:strVal val="hidden"/>
                                      </p:to>
                                    </p:set>
                                  </p:childTnLst>
                                </p:cTn>
                              </p:par>
                            </p:childTnLst>
                          </p:cTn>
                        </p:par>
                        <p:par>
                          <p:cTn id="7" fill="hold" nodeType="afterGroup">
                            <p:stCondLst>
                              <p:cond delay="0"/>
                            </p:stCondLst>
                            <p:childTnLst>
                              <p:par>
                                <p:cTn id="8" presetID="35" presetClass="path" presetSubtype="0" accel="50000" decel="50000" fill="hold" grpId="0" nodeType="afterEffect">
                                  <p:stCondLst>
                                    <p:cond delay="0"/>
                                  </p:stCondLst>
                                  <p:childTnLst>
                                    <p:animMotion origin="layout" path="M 5.55556E-7 4.81481E-6 L -0.09271 4.81481E-6 " pathEditMode="relative" rAng="0" ptsTypes="AA">
                                      <p:cBhvr>
                                        <p:cTn id="9" dur="2000" fill="hold"/>
                                        <p:tgtEl>
                                          <p:spTgt spid="167956"/>
                                        </p:tgtEl>
                                        <p:attrNameLst>
                                          <p:attrName>ppt_x</p:attrName>
                                          <p:attrName>ppt_y</p:attrName>
                                        </p:attrNameLst>
                                      </p:cBhvr>
                                      <p:rCtr x="-4635" y="0"/>
                                    </p:animMotion>
                                  </p:childTnLst>
                                </p:cTn>
                              </p:par>
                              <p:par>
                                <p:cTn id="10" presetID="63" presetClass="path" presetSubtype="0" accel="50000" decel="50000" fill="hold" grpId="0" nodeType="withEffect">
                                  <p:stCondLst>
                                    <p:cond delay="0"/>
                                  </p:stCondLst>
                                  <p:childTnLst>
                                    <p:animMotion origin="layout" path="M -4.72222E-6 -3.33333E-6 L 0.11355 -3.33333E-6 " pathEditMode="relative" rAng="0" ptsTypes="AA">
                                      <p:cBhvr>
                                        <p:cTn id="11" dur="2000" fill="hold"/>
                                        <p:tgtEl>
                                          <p:spTgt spid="167955"/>
                                        </p:tgtEl>
                                        <p:attrNameLst>
                                          <p:attrName>ppt_x</p:attrName>
                                          <p:attrName>ppt_y</p:attrName>
                                        </p:attrNameLst>
                                      </p:cBhvr>
                                      <p:rCtr x="5677" y="0"/>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796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16795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1679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5" grpId="0" animBg="1"/>
      <p:bldP spid="167956" grpId="0" animBg="1"/>
      <p:bldP spid="1679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6738"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79875"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2676740"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6741"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878"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have </a:t>
            </a:r>
            <a:br>
              <a:rPr lang="en-US" altLang="en-US" sz="4800">
                <a:solidFill>
                  <a:schemeClr val="tx2"/>
                </a:solidFill>
              </a:rPr>
            </a:br>
            <a:r>
              <a:rPr lang="en-US" altLang="en-US" sz="4800">
                <a:solidFill>
                  <a:schemeClr val="tx2"/>
                </a:solidFill>
              </a:rPr>
              <a:t>no data at all.”</a:t>
            </a:r>
            <a:endParaRPr lang="en-US" altLang="en-US" sz="3600">
              <a:solidFill>
                <a:schemeClr val="tx2"/>
              </a:solidFill>
            </a:endParaRPr>
          </a:p>
        </p:txBody>
      </p:sp>
      <p:sp>
        <p:nvSpPr>
          <p:cNvPr id="79879"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-Sung-Hou Kim</a:t>
            </a:r>
          </a:p>
        </p:txBody>
      </p:sp>
      <p:sp>
        <p:nvSpPr>
          <p:cNvPr id="2676744" name="Rectangle 8"/>
          <p:cNvSpPr>
            <a:spLocks noChangeArrowheads="1"/>
          </p:cNvSpPr>
          <p:nvPr/>
        </p:nvSpPr>
        <p:spPr bwMode="auto">
          <a:xfrm>
            <a:off x="4248150" y="0"/>
            <a:ext cx="4895850" cy="2574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17630989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67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67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767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767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738" grpId="0"/>
      <p:bldP spid="2676740" grpId="0" animBg="1"/>
      <p:bldP spid="2676741" grpId="0" animBg="1"/>
      <p:bldP spid="26767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85800" y="0"/>
            <a:ext cx="7772400" cy="1143000"/>
          </a:xfrm>
          <a:noFill/>
        </p:spPr>
        <p:txBody>
          <a:bodyPr/>
          <a:lstStyle/>
          <a:p>
            <a:pPr eaLnBrk="1" hangingPunct="1"/>
            <a:r>
              <a:rPr lang="en-US" altLang="en-US" sz="7200" dirty="0" smtClean="0">
                <a:solidFill>
                  <a:srgbClr val="00A400"/>
                </a:solidFill>
              </a:rPr>
              <a:t>signal</a:t>
            </a:r>
            <a:r>
              <a:rPr lang="en-US" altLang="en-US" sz="7200" dirty="0" smtClean="0"/>
              <a:t> </a:t>
            </a:r>
            <a:r>
              <a:rPr lang="en-US" altLang="en-US" sz="4800" i="1" dirty="0" smtClean="0"/>
              <a:t>vs</a:t>
            </a:r>
            <a:r>
              <a:rPr lang="en-US" altLang="en-US" sz="7200" dirty="0" smtClean="0"/>
              <a:t> </a:t>
            </a:r>
            <a:r>
              <a:rPr lang="en-US" altLang="en-US" sz="7200" dirty="0" smtClean="0">
                <a:solidFill>
                  <a:srgbClr val="FF0000"/>
                </a:solidFill>
              </a:rPr>
              <a:t>noise</a:t>
            </a:r>
          </a:p>
        </p:txBody>
      </p:sp>
      <p:sp>
        <p:nvSpPr>
          <p:cNvPr id="80899"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0"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1"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3"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4"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Tree>
    <p:extLst>
      <p:ext uri="{BB962C8B-B14F-4D97-AF65-F5344CB8AC3E}">
        <p14:creationId xmlns:p14="http://schemas.microsoft.com/office/powerpoint/2010/main" val="931815830"/>
      </p:ext>
    </p:extLst>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1923" name="Freeform 3"/>
          <p:cNvSpPr>
            <a:spLocks/>
          </p:cNvSpPr>
          <p:nvPr/>
        </p:nvSpPr>
        <p:spPr bwMode="auto">
          <a:xfrm>
            <a:off x="6553200" y="1631950"/>
            <a:ext cx="2438400" cy="287338"/>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4" name="Freeform 4"/>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5" name="Freeform 5"/>
          <p:cNvSpPr>
            <a:spLocks/>
          </p:cNvSpPr>
          <p:nvPr/>
        </p:nvSpPr>
        <p:spPr bwMode="auto">
          <a:xfrm>
            <a:off x="6562725" y="3124200"/>
            <a:ext cx="2438400" cy="10287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6" name="Freeform 6"/>
          <p:cNvSpPr>
            <a:spLocks/>
          </p:cNvSpPr>
          <p:nvPr/>
        </p:nvSpPr>
        <p:spPr bwMode="auto">
          <a:xfrm>
            <a:off x="-752475" y="2743200"/>
            <a:ext cx="3124200" cy="14224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7" name="Freeform 7"/>
          <p:cNvSpPr>
            <a:spLocks/>
          </p:cNvSpPr>
          <p:nvPr/>
        </p:nvSpPr>
        <p:spPr bwMode="auto">
          <a:xfrm>
            <a:off x="6562725" y="5129213"/>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8" name="Freeform 8"/>
          <p:cNvSpPr>
            <a:spLocks/>
          </p:cNvSpPr>
          <p:nvPr/>
        </p:nvSpPr>
        <p:spPr bwMode="auto">
          <a:xfrm>
            <a:off x="-752475" y="5449888"/>
            <a:ext cx="3124200" cy="515937"/>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29" name="Text Box 9"/>
          <p:cNvSpPr txBox="1">
            <a:spLocks noChangeArrowheads="1"/>
          </p:cNvSpPr>
          <p:nvPr/>
        </p:nvSpPr>
        <p:spPr bwMode="auto">
          <a:xfrm>
            <a:off x="2798763" y="1317625"/>
            <a:ext cx="344805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400">
                <a:solidFill>
                  <a:srgbClr val="006600"/>
                </a:solidFill>
              </a:rPr>
              <a:t>easy</a:t>
            </a:r>
          </a:p>
          <a:p>
            <a:pPr algn="ctr" eaLnBrk="1" hangingPunct="1">
              <a:spcBef>
                <a:spcPct val="50000"/>
              </a:spcBef>
            </a:pPr>
            <a:endParaRPr lang="en-US" altLang="en-US" sz="4400">
              <a:solidFill>
                <a:srgbClr val="006600"/>
              </a:solidFill>
            </a:endParaRPr>
          </a:p>
          <a:p>
            <a:pPr algn="ctr" eaLnBrk="1" hangingPunct="1">
              <a:spcBef>
                <a:spcPct val="50000"/>
              </a:spcBef>
            </a:pPr>
            <a:r>
              <a:rPr lang="en-US" altLang="en-US" sz="4400">
                <a:solidFill>
                  <a:srgbClr val="CC9900"/>
                </a:solidFill>
              </a:rPr>
              <a:t>hard</a:t>
            </a:r>
          </a:p>
          <a:p>
            <a:pPr algn="ctr" eaLnBrk="1" hangingPunct="1">
              <a:spcBef>
                <a:spcPct val="50000"/>
              </a:spcBef>
            </a:pPr>
            <a:endParaRPr lang="en-US" altLang="en-US" sz="4400"/>
          </a:p>
          <a:p>
            <a:pPr algn="ctr" eaLnBrk="1" hangingPunct="1">
              <a:spcBef>
                <a:spcPct val="50000"/>
              </a:spcBef>
            </a:pPr>
            <a:r>
              <a:rPr lang="en-US" altLang="en-US" sz="4400">
                <a:solidFill>
                  <a:srgbClr val="990000"/>
                </a:solidFill>
              </a:rPr>
              <a:t>impossible</a:t>
            </a:r>
          </a:p>
        </p:txBody>
      </p:sp>
      <p:sp>
        <p:nvSpPr>
          <p:cNvPr id="81930" name="Line 10"/>
          <p:cNvSpPr>
            <a:spLocks noChangeShapeType="1"/>
          </p:cNvSpPr>
          <p:nvPr/>
        </p:nvSpPr>
        <p:spPr bwMode="auto">
          <a:xfrm>
            <a:off x="0" y="4713288"/>
            <a:ext cx="914400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31" name="Text Box 11"/>
          <p:cNvSpPr txBox="1">
            <a:spLocks noChangeArrowheads="1"/>
          </p:cNvSpPr>
          <p:nvPr/>
        </p:nvSpPr>
        <p:spPr bwMode="auto">
          <a:xfrm>
            <a:off x="3127375" y="4346575"/>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threshold of “solvability”</a:t>
            </a:r>
          </a:p>
        </p:txBody>
      </p:sp>
    </p:spTree>
    <p:extLst>
      <p:ext uri="{BB962C8B-B14F-4D97-AF65-F5344CB8AC3E}">
        <p14:creationId xmlns:p14="http://schemas.microsoft.com/office/powerpoint/2010/main" val="262814513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0"/>
            <a:ext cx="7772400" cy="1143000"/>
          </a:xfrm>
          <a:noFill/>
        </p:spPr>
        <p:txBody>
          <a:bodyPr/>
          <a:lstStyle/>
          <a:p>
            <a:pPr eaLnBrk="1" hangingPunct="1"/>
            <a:r>
              <a:rPr lang="en-US" altLang="en-US" sz="7200" smtClean="0">
                <a:solidFill>
                  <a:srgbClr val="00A400"/>
                </a:solidFill>
              </a:rPr>
              <a:t>signal</a:t>
            </a:r>
            <a:r>
              <a:rPr lang="en-US" altLang="en-US" sz="7200" smtClean="0"/>
              <a:t> </a:t>
            </a:r>
            <a:r>
              <a:rPr lang="en-US" altLang="en-US" sz="4800" i="1" smtClean="0"/>
              <a:t>vs</a:t>
            </a:r>
            <a:r>
              <a:rPr lang="en-US" altLang="en-US" sz="7200" smtClean="0"/>
              <a:t> </a:t>
            </a:r>
            <a:r>
              <a:rPr lang="en-US" altLang="en-US" sz="7200" smtClean="0">
                <a:solidFill>
                  <a:srgbClr val="FF0000"/>
                </a:solidFill>
              </a:rPr>
              <a:t>noise</a:t>
            </a:r>
          </a:p>
        </p:txBody>
      </p:sp>
      <p:sp>
        <p:nvSpPr>
          <p:cNvPr id="82947" name="Text Box 3"/>
          <p:cNvSpPr txBox="1">
            <a:spLocks noChangeArrowheads="1"/>
          </p:cNvSpPr>
          <p:nvPr/>
        </p:nvSpPr>
        <p:spPr bwMode="auto">
          <a:xfrm>
            <a:off x="838200" y="2514600"/>
            <a:ext cx="7848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en-US" sz="4400">
                <a:cs typeface="Arial" pitchFamily="34" charset="0"/>
              </a:rPr>
              <a:t>                                   </a:t>
            </a:r>
            <a:endParaRPr lang="el-GR" altLang="en-US" sz="4400">
              <a:cs typeface="Arial" pitchFamily="34" charset="0"/>
            </a:endParaRPr>
          </a:p>
        </p:txBody>
      </p:sp>
      <p:sp>
        <p:nvSpPr>
          <p:cNvPr id="82948" name="Freeform 4"/>
          <p:cNvSpPr>
            <a:spLocks/>
          </p:cNvSpPr>
          <p:nvPr/>
        </p:nvSpPr>
        <p:spPr bwMode="auto">
          <a:xfrm>
            <a:off x="6553200" y="990600"/>
            <a:ext cx="2438400" cy="1295400"/>
          </a:xfrm>
          <a:custGeom>
            <a:avLst/>
            <a:gdLst>
              <a:gd name="T0" fmla="*/ 0 w 1536"/>
              <a:gd name="T1" fmla="*/ 2147483647 h 816"/>
              <a:gd name="T2" fmla="*/ 2147483647 w 1536"/>
              <a:gd name="T3" fmla="*/ 2147483647 h 816"/>
              <a:gd name="T4" fmla="*/ 2147483647 w 1536"/>
              <a:gd name="T5" fmla="*/ 2147483647 h 816"/>
              <a:gd name="T6" fmla="*/ 2147483647 w 1536"/>
              <a:gd name="T7" fmla="*/ 2147483647 h 816"/>
              <a:gd name="T8" fmla="*/ 2147483647 w 1536"/>
              <a:gd name="T9" fmla="*/ 0 h 816"/>
              <a:gd name="T10" fmla="*/ 2147483647 w 1536"/>
              <a:gd name="T11" fmla="*/ 2147483647 h 816"/>
              <a:gd name="T12" fmla="*/ 2147483647 w 1536"/>
              <a:gd name="T13" fmla="*/ 2147483647 h 816"/>
              <a:gd name="T14" fmla="*/ 2147483647 w 1536"/>
              <a:gd name="T15" fmla="*/ 2147483647 h 816"/>
              <a:gd name="T16" fmla="*/ 2147483647 w 1536"/>
              <a:gd name="T17" fmla="*/ 2147483647 h 816"/>
              <a:gd name="T18" fmla="*/ 2147483647 w 1536"/>
              <a:gd name="T19" fmla="*/ 2147483647 h 816"/>
              <a:gd name="T20" fmla="*/ 2147483647 w 1536"/>
              <a:gd name="T21" fmla="*/ 0 h 816"/>
              <a:gd name="T22" fmla="*/ 2147483647 w 1536"/>
              <a:gd name="T23" fmla="*/ 2147483647 h 8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36" h="816">
                <a:moveTo>
                  <a:pt x="0" y="480"/>
                </a:moveTo>
                <a:lnTo>
                  <a:pt x="144" y="192"/>
                </a:lnTo>
                <a:lnTo>
                  <a:pt x="288" y="576"/>
                </a:lnTo>
                <a:lnTo>
                  <a:pt x="432" y="768"/>
                </a:lnTo>
                <a:lnTo>
                  <a:pt x="528" y="0"/>
                </a:lnTo>
                <a:lnTo>
                  <a:pt x="672" y="576"/>
                </a:lnTo>
                <a:lnTo>
                  <a:pt x="768" y="240"/>
                </a:lnTo>
                <a:lnTo>
                  <a:pt x="960" y="816"/>
                </a:lnTo>
                <a:lnTo>
                  <a:pt x="1056" y="528"/>
                </a:lnTo>
                <a:lnTo>
                  <a:pt x="1248" y="672"/>
                </a:lnTo>
                <a:lnTo>
                  <a:pt x="1392" y="0"/>
                </a:lnTo>
                <a:lnTo>
                  <a:pt x="1536" y="528"/>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49" name="Freeform 5"/>
          <p:cNvSpPr>
            <a:spLocks/>
          </p:cNvSpPr>
          <p:nvPr/>
        </p:nvSpPr>
        <p:spPr bwMode="auto">
          <a:xfrm>
            <a:off x="-762000" y="152400"/>
            <a:ext cx="3124200" cy="2032000"/>
          </a:xfrm>
          <a:custGeom>
            <a:avLst/>
            <a:gdLst>
              <a:gd name="T0" fmla="*/ 0 w 1968"/>
              <a:gd name="T1" fmla="*/ 2147483647 h 1280"/>
              <a:gd name="T2" fmla="*/ 2147483647 w 1968"/>
              <a:gd name="T3" fmla="*/ 2147483647 h 1280"/>
              <a:gd name="T4" fmla="*/ 2147483647 w 1968"/>
              <a:gd name="T5" fmla="*/ 2147483647 h 1280"/>
              <a:gd name="T6" fmla="*/ 2147483647 w 1968"/>
              <a:gd name="T7" fmla="*/ 2147483647 h 1280"/>
              <a:gd name="T8" fmla="*/ 2147483647 w 1968"/>
              <a:gd name="T9" fmla="*/ 2147483647 h 1280"/>
              <a:gd name="T10" fmla="*/ 2147483647 w 1968"/>
              <a:gd name="T11" fmla="*/ 2147483647 h 1280"/>
              <a:gd name="T12" fmla="*/ 2147483647 w 1968"/>
              <a:gd name="T13" fmla="*/ 2147483647 h 1280"/>
              <a:gd name="T14" fmla="*/ 2147483647 w 1968"/>
              <a:gd name="T15" fmla="*/ 2147483647 h 12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68" h="1280">
                <a:moveTo>
                  <a:pt x="0" y="1256"/>
                </a:moveTo>
                <a:cubicBezTo>
                  <a:pt x="240" y="1264"/>
                  <a:pt x="480" y="1272"/>
                  <a:pt x="624" y="1208"/>
                </a:cubicBezTo>
                <a:cubicBezTo>
                  <a:pt x="768" y="1144"/>
                  <a:pt x="800" y="1072"/>
                  <a:pt x="864" y="872"/>
                </a:cubicBezTo>
                <a:cubicBezTo>
                  <a:pt x="928" y="672"/>
                  <a:pt x="968" y="16"/>
                  <a:pt x="1008" y="8"/>
                </a:cubicBezTo>
                <a:cubicBezTo>
                  <a:pt x="1048" y="0"/>
                  <a:pt x="1072" y="640"/>
                  <a:pt x="1104" y="824"/>
                </a:cubicBezTo>
                <a:cubicBezTo>
                  <a:pt x="1136" y="1008"/>
                  <a:pt x="1144" y="1040"/>
                  <a:pt x="1200" y="1112"/>
                </a:cubicBezTo>
                <a:cubicBezTo>
                  <a:pt x="1256" y="1184"/>
                  <a:pt x="1312" y="1232"/>
                  <a:pt x="1440" y="1256"/>
                </a:cubicBezTo>
                <a:cubicBezTo>
                  <a:pt x="1568" y="1280"/>
                  <a:pt x="1768" y="1268"/>
                  <a:pt x="1968" y="125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50" name="Rectangle 6"/>
          <p:cNvSpPr>
            <a:spLocks noChangeArrowheads="1"/>
          </p:cNvSpPr>
          <p:nvPr/>
        </p:nvSpPr>
        <p:spPr bwMode="auto">
          <a:xfrm>
            <a:off x="685800" y="2185988"/>
            <a:ext cx="77724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800">
                <a:solidFill>
                  <a:schemeClr val="tx2"/>
                </a:solidFill>
              </a:rPr>
              <a:t>“If you don’t have </a:t>
            </a:r>
            <a:br>
              <a:rPr lang="en-US" altLang="en-US" sz="4800">
                <a:solidFill>
                  <a:schemeClr val="tx2"/>
                </a:solidFill>
              </a:rPr>
            </a:br>
            <a:r>
              <a:rPr lang="en-US" altLang="en-US" sz="4800">
                <a:solidFill>
                  <a:schemeClr val="tx2"/>
                </a:solidFill>
              </a:rPr>
              <a:t>good data,</a:t>
            </a:r>
            <a:br>
              <a:rPr lang="en-US" altLang="en-US" sz="4800">
                <a:solidFill>
                  <a:schemeClr val="tx2"/>
                </a:solidFill>
              </a:rPr>
            </a:br>
            <a:r>
              <a:rPr lang="en-US" altLang="en-US" sz="4800">
                <a:solidFill>
                  <a:schemeClr val="tx2"/>
                </a:solidFill>
              </a:rPr>
              <a:t>then you must </a:t>
            </a:r>
            <a:br>
              <a:rPr lang="en-US" altLang="en-US" sz="4800">
                <a:solidFill>
                  <a:schemeClr val="tx2"/>
                </a:solidFill>
              </a:rPr>
            </a:br>
            <a:r>
              <a:rPr lang="en-US" altLang="en-US" sz="4800">
                <a:solidFill>
                  <a:schemeClr val="tx2"/>
                </a:solidFill>
              </a:rPr>
              <a:t>learn statistics.”</a:t>
            </a:r>
            <a:endParaRPr lang="en-US" altLang="en-US" sz="3600">
              <a:solidFill>
                <a:schemeClr val="tx2"/>
              </a:solidFill>
            </a:endParaRPr>
          </a:p>
        </p:txBody>
      </p:sp>
      <p:sp>
        <p:nvSpPr>
          <p:cNvPr id="82951" name="Text Box 7"/>
          <p:cNvSpPr txBox="1">
            <a:spLocks noChangeArrowheads="1"/>
          </p:cNvSpPr>
          <p:nvPr/>
        </p:nvSpPr>
        <p:spPr bwMode="auto">
          <a:xfrm>
            <a:off x="5105400" y="5829300"/>
            <a:ext cx="3200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spcBef>
                <a:spcPct val="50000"/>
              </a:spcBef>
            </a:pPr>
            <a:r>
              <a:rPr lang="en-US" altLang="en-US" sz="2800"/>
              <a:t>-James Holton</a:t>
            </a:r>
          </a:p>
        </p:txBody>
      </p:sp>
    </p:spTree>
    <p:extLst>
      <p:ext uri="{BB962C8B-B14F-4D97-AF65-F5344CB8AC3E}">
        <p14:creationId xmlns:p14="http://schemas.microsoft.com/office/powerpoint/2010/main" val="34001314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altLang="en-US" sz="6000" smtClean="0"/>
              <a:t>Adding noise</a:t>
            </a:r>
          </a:p>
        </p:txBody>
      </p:sp>
    </p:spTree>
    <p:extLst>
      <p:ext uri="{BB962C8B-B14F-4D97-AF65-F5344CB8AC3E}">
        <p14:creationId xmlns:p14="http://schemas.microsoft.com/office/powerpoint/2010/main" val="7818462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altLang="en-US" sz="6000" smtClean="0"/>
              <a:t>Adding noise</a:t>
            </a:r>
          </a:p>
        </p:txBody>
      </p:sp>
      <p:sp>
        <p:nvSpPr>
          <p:cNvPr id="38915"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p:txBody>
      </p:sp>
    </p:spTree>
    <p:extLst>
      <p:ext uri="{BB962C8B-B14F-4D97-AF65-F5344CB8AC3E}">
        <p14:creationId xmlns:p14="http://schemas.microsoft.com/office/powerpoint/2010/main" val="5516505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US" altLang="en-US" sz="6000" smtClean="0"/>
              <a:t>Adding noise</a:t>
            </a:r>
          </a:p>
        </p:txBody>
      </p:sp>
      <p:sp>
        <p:nvSpPr>
          <p:cNvPr id="39939"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1"/>
                </a:solidFill>
                <a:cs typeface="Arial" pitchFamily="34" charset="0"/>
              </a:rPr>
              <a:t>2</a:t>
            </a:r>
            <a:r>
              <a:rPr lang="en-US" altLang="en-US" sz="5400" smtClean="0">
                <a:cs typeface="Arial" pitchFamily="34" charset="0"/>
              </a:rPr>
              <a:t> + 1</a:t>
            </a:r>
            <a:r>
              <a:rPr lang="en-US" altLang="en-US" sz="5400" baseline="50000" smtClean="0">
                <a:solidFill>
                  <a:schemeClr val="bg1"/>
                </a:solidFill>
                <a:cs typeface="Arial" pitchFamily="34" charset="0"/>
              </a:rPr>
              <a:t>2</a:t>
            </a:r>
            <a:r>
              <a:rPr lang="en-US" altLang="en-US" sz="5400" smtClean="0">
                <a:cs typeface="Arial" pitchFamily="34" charset="0"/>
              </a:rPr>
              <a:t> = 1.4</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27333450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altLang="en-US" sz="6000" smtClean="0"/>
              <a:t>Adding noise</a:t>
            </a:r>
          </a:p>
        </p:txBody>
      </p:sp>
      <p:sp>
        <p:nvSpPr>
          <p:cNvPr id="40963"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solidFill>
                  <a:schemeClr val="bg1"/>
                </a:solidFill>
                <a:cs typeface="Arial" pitchFamily="34" charset="0"/>
              </a:rPr>
              <a:t>3</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+ 1</a:t>
            </a:r>
            <a:r>
              <a:rPr lang="en-US" altLang="en-US" sz="5400" baseline="50000" smtClean="0">
                <a:solidFill>
                  <a:schemeClr val="bg1"/>
                </a:solidFill>
                <a:cs typeface="Arial" pitchFamily="34" charset="0"/>
              </a:rPr>
              <a:t>2</a:t>
            </a:r>
            <a:r>
              <a:rPr lang="en-US" altLang="en-US" sz="5400" smtClean="0">
                <a:solidFill>
                  <a:schemeClr val="bg1"/>
                </a:solidFill>
                <a:cs typeface="Arial" pitchFamily="34" charset="0"/>
              </a:rPr>
              <a:t> = 3.2</a:t>
            </a:r>
            <a:r>
              <a:rPr lang="en-US" altLang="en-US" sz="5400" baseline="50000" smtClean="0">
                <a:solidFill>
                  <a:schemeClr val="bg1"/>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38135681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8546" name="Picture 2" descr="closest"/>
          <p:cNvPicPr>
            <a:picLocks noChangeAspect="1" noChangeArrowheads="1"/>
          </p:cNvPicPr>
          <p:nvPr/>
        </p:nvPicPr>
        <p:blipFill>
          <a:blip r:embed="rId2">
            <a:lum bright="60000" contrast="-90000"/>
            <a:extLst>
              <a:ext uri="{28A0092B-C50C-407E-A947-70E740481C1C}">
                <a14:useLocalDpi xmlns:a14="http://schemas.microsoft.com/office/drawing/2010/main" val="0"/>
              </a:ext>
            </a:extLst>
          </a:blip>
          <a:srcRect t="6250" r="50906"/>
          <a:stretch>
            <a:fillRect/>
          </a:stretch>
        </p:blipFill>
        <p:spPr bwMode="auto">
          <a:xfrm>
            <a:off x="0" y="0"/>
            <a:ext cx="4787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pic>
        <p:nvPicPr>
          <p:cNvPr id="1388547" name="Picture 3" descr="real"/>
          <p:cNvPicPr>
            <a:picLocks noChangeAspect="1" noChangeArrowheads="1"/>
          </p:cNvPicPr>
          <p:nvPr/>
        </p:nvPicPr>
        <p:blipFill>
          <a:blip r:embed="rId3">
            <a:lum bright="60000" contrast="-90000"/>
            <a:extLst>
              <a:ext uri="{28A0092B-C50C-407E-A947-70E740481C1C}">
                <a14:useLocalDpi xmlns:a14="http://schemas.microsoft.com/office/drawing/2010/main" val="0"/>
              </a:ext>
            </a:extLst>
          </a:blip>
          <a:srcRect t="6250" r="53156"/>
          <a:stretch>
            <a:fillRect/>
          </a:stretch>
        </p:blipFill>
        <p:spPr bwMode="auto">
          <a:xfrm>
            <a:off x="457041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C0C0C0"/>
                </a:solidFill>
                <a:miter lim="800000"/>
                <a:headEnd/>
                <a:tailEnd/>
              </a14:hiddenLine>
            </a:ext>
          </a:extLst>
        </p:spPr>
      </p:pic>
      <p:graphicFrame>
        <p:nvGraphicFramePr>
          <p:cNvPr id="1388548" name="Group 4"/>
          <p:cNvGraphicFramePr>
            <a:graphicFrameLocks noGrp="1"/>
          </p:cNvGraphicFramePr>
          <p:nvPr>
            <p:ph idx="1"/>
          </p:nvPr>
        </p:nvGraphicFramePr>
        <p:xfrm>
          <a:off x="360363" y="257175"/>
          <a:ext cx="8229600" cy="6217920"/>
        </p:xfrm>
        <a:graphic>
          <a:graphicData uri="http://schemas.openxmlformats.org/drawingml/2006/table">
            <a:tbl>
              <a:tblPr/>
              <a:tblGrid>
                <a:gridCol w="2743200"/>
                <a:gridCol w="2743200"/>
                <a:gridCol w="2743200"/>
              </a:tblGrid>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Simulated</a:t>
                      </a:r>
                    </a:p>
                  </a:txBody>
                  <a:tcPr horzOverflow="overflow">
                    <a:lnL cap="flat">
                      <a:noFill/>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statistic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cap="fla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Real</a:t>
                      </a:r>
                    </a:p>
                  </a:txBody>
                  <a:tcPr horzOverflow="overflow">
                    <a:lnL w="28575" cap="flat" cmpd="sng" algn="ctr">
                      <a:solidFill>
                        <a:schemeClr val="tx1"/>
                      </a:solidFill>
                      <a:prstDash val="solid"/>
                      <a:round/>
                      <a:headEnd type="none" w="med" len="med"/>
                      <a:tailEnd type="none" w="med" len="med"/>
                    </a:lnL>
                    <a:lnR cap="flat">
                      <a:noFill/>
                    </a:lnR>
                    <a:lnT cap="flat">
                      <a:noFill/>
                    </a:lnT>
                    <a:lnB w="28575"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5.4%</a:t>
                      </a:r>
                    </a:p>
                  </a:txBody>
                  <a:tcPr horzOverflow="overflow">
                    <a:lnL cap="flat">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R</a:t>
                      </a:r>
                      <a:r>
                        <a:rPr kumimoji="0" lang="en-US" altLang="en-US" sz="2800" b="0" i="0" u="none" strike="noStrike" cap="none" normalizeH="0" baseline="-25000" smtClean="0">
                          <a:ln>
                            <a:noFill/>
                          </a:ln>
                          <a:solidFill>
                            <a:schemeClr val="tx1"/>
                          </a:solidFill>
                          <a:effectLst/>
                          <a:latin typeface="Arial" charset="0"/>
                        </a:rPr>
                        <a:t>merge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6.2%</a:t>
                      </a:r>
                    </a:p>
                  </a:txBody>
                  <a:tcPr horzOverflow="overflow">
                    <a:lnL w="28575" cap="flat" cmpd="sng" algn="ctr">
                      <a:solidFill>
                        <a:schemeClr val="tx1"/>
                      </a:solidFill>
                      <a:prstDash val="solid"/>
                      <a:round/>
                      <a:headEnd type="none" w="med" len="med"/>
                      <a:tailEnd type="none" w="med" len="med"/>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18.9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I/sd</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16.2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1.9</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I/sd (1.4 </a:t>
                      </a:r>
                      <a:r>
                        <a:rPr kumimoji="0" lang="en-US" altLang="en-US" sz="2800" b="0" i="0" u="none" strike="noStrike" cap="none" normalizeH="0" baseline="0" smtClean="0">
                          <a:ln>
                            <a:noFill/>
                          </a:ln>
                          <a:solidFill>
                            <a:schemeClr val="tx1"/>
                          </a:solidFill>
                          <a:effectLst/>
                          <a:latin typeface="Arial" charset="0"/>
                          <a:cs typeface="Arial" charset="0"/>
                        </a:rPr>
                        <a:t>Ǻ</a:t>
                      </a:r>
                      <a:r>
                        <a:rPr kumimoji="0" lang="en-US" altLang="en-US" sz="2800" b="0" i="0" u="none" strike="noStrike" cap="none" normalizeH="0" baseline="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1.6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1.7 4.0 0.020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SDCORR</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1.0 2.2 0.065</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36.8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PADFPH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31.46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3.871</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cs typeface="Arial" charset="0"/>
                        </a:rPr>
                        <a:t>mlphare f”</a:t>
                      </a:r>
                      <a:endParaRPr kumimoji="0" lang="el-GR" altLang="en-US" sz="2800" b="0" i="0" u="none" strike="noStrike" cap="none" normalizeH="0" baseline="0" smtClean="0">
                        <a:ln>
                          <a:noFill/>
                        </a:ln>
                        <a:solidFill>
                          <a:schemeClr val="tx1"/>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3.476</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0.178</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FOM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0.192</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0.545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FOMDM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0.664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0.6270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CC(1H87)</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0.6090</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0.170</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R</a:t>
                      </a:r>
                      <a:r>
                        <a:rPr kumimoji="0" lang="en-US" altLang="en-US" sz="2800" b="0" i="0" u="none" strike="noStrike" cap="none" normalizeH="0" baseline="-25000" smtClean="0">
                          <a:ln>
                            <a:noFill/>
                          </a:ln>
                          <a:solidFill>
                            <a:schemeClr val="tx1"/>
                          </a:solidFill>
                          <a:effectLst/>
                          <a:latin typeface="Arial" charset="0"/>
                        </a:rPr>
                        <a:t>cryst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0.184</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CC0000"/>
                          </a:solidFill>
                          <a:effectLst/>
                          <a:latin typeface="Arial" charset="0"/>
                        </a:rPr>
                        <a:t>0.205</a:t>
                      </a:r>
                    </a:p>
                  </a:txBody>
                  <a:tcPr horzOverflow="overflow">
                    <a:lnL cap="flat">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R</a:t>
                      </a:r>
                      <a:r>
                        <a:rPr kumimoji="0" lang="en-US" altLang="en-US" sz="2800" b="0" i="0" u="none" strike="noStrike" cap="none" normalizeH="0" baseline="-25000" smtClean="0">
                          <a:ln>
                            <a:noFill/>
                          </a:ln>
                          <a:solidFill>
                            <a:schemeClr val="tx1"/>
                          </a:solidFill>
                          <a:effectLst/>
                          <a:latin typeface="Arial" charset="0"/>
                        </a:rPr>
                        <a:t>free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cap="flat">
                      <a:noFill/>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rgbClr val="008000"/>
                          </a:solidFill>
                          <a:effectLst/>
                          <a:latin typeface="Arial" charset="0"/>
                        </a:rPr>
                        <a:t>0.231</a:t>
                      </a:r>
                    </a:p>
                  </a:txBody>
                  <a:tcPr horzOverflow="overflow">
                    <a:lnL w="28575" cap="flat" cmpd="sng" algn="ctr">
                      <a:solidFill>
                        <a:schemeClr val="tx1"/>
                      </a:solidFill>
                      <a:prstDash val="solid"/>
                      <a:round/>
                      <a:headEnd type="none" w="med" len="med"/>
                      <a:tailEnd type="none" w="med" len="med"/>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spTree>
    <p:extLst>
      <p:ext uri="{BB962C8B-B14F-4D97-AF65-F5344CB8AC3E}">
        <p14:creationId xmlns:p14="http://schemas.microsoft.com/office/powerpoint/2010/main" val="1208933415"/>
      </p:ext>
    </p:extLst>
  </p:cSld>
  <p:clrMapOvr>
    <a:masterClrMapping/>
  </p:clrMapOvr>
  <p:transition spd="slow">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altLang="en-US" sz="6000" smtClean="0"/>
              <a:t>Adding noise</a:t>
            </a:r>
          </a:p>
        </p:txBody>
      </p:sp>
      <p:sp>
        <p:nvSpPr>
          <p:cNvPr id="41987"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l-GR" altLang="en-US" sz="5400" smtClean="0">
                <a:cs typeface="Arial" pitchFamily="34" charset="0"/>
              </a:rPr>
              <a:t>σ</a:t>
            </a:r>
            <a:r>
              <a:rPr lang="el-GR" altLang="en-US" sz="5400" baseline="-25000" smtClean="0">
                <a:cs typeface="Arial" pitchFamily="34" charset="0"/>
              </a:rPr>
              <a:t>total</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1</a:t>
            </a:r>
            <a:r>
              <a:rPr lang="en-US" altLang="en-US" sz="5400" baseline="30000" smtClean="0">
                <a:cs typeface="Arial" pitchFamily="34" charset="0"/>
              </a:rPr>
              <a:t>2</a:t>
            </a:r>
            <a:r>
              <a:rPr lang="en-US" altLang="en-US" sz="5400" smtClean="0">
                <a:cs typeface="Arial" pitchFamily="34" charset="0"/>
              </a:rPr>
              <a:t> + </a:t>
            </a:r>
            <a:r>
              <a:rPr lang="el-GR" altLang="en-US" sz="5400" smtClean="0">
                <a:cs typeface="Arial" pitchFamily="34" charset="0"/>
              </a:rPr>
              <a:t>σ</a:t>
            </a:r>
            <a:r>
              <a:rPr lang="en-US" altLang="en-US" sz="5400" baseline="-25000" smtClean="0">
                <a:cs typeface="Arial" pitchFamily="34" charset="0"/>
              </a:rPr>
              <a:t>2</a:t>
            </a:r>
            <a:r>
              <a:rPr lang="en-US" altLang="en-US" sz="5400" baseline="30000" smtClean="0">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14449681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altLang="en-US" sz="6000" smtClean="0"/>
              <a:t>Adding noise</a:t>
            </a:r>
          </a:p>
        </p:txBody>
      </p:sp>
      <p:sp>
        <p:nvSpPr>
          <p:cNvPr id="43011" name="Rectangle 3"/>
          <p:cNvSpPr>
            <a:spLocks noGrp="1" noChangeArrowheads="1"/>
          </p:cNvSpPr>
          <p:nvPr>
            <p:ph type="body" idx="1"/>
          </p:nvPr>
        </p:nvSpPr>
        <p:spPr/>
        <p:txBody>
          <a:bodyPr/>
          <a:lstStyle/>
          <a:p>
            <a:pPr algn="ctr" eaLnBrk="1" hangingPunct="1">
              <a:buFontTx/>
              <a:buNone/>
            </a:pPr>
            <a:endParaRPr lang="en-US" altLang="en-US" sz="2400" smtClean="0">
              <a:cs typeface="Arial" pitchFamily="34" charset="0"/>
            </a:endParaRPr>
          </a:p>
          <a:p>
            <a:pPr algn="ctr" eaLnBrk="1" hangingPunct="1">
              <a:buFontTx/>
              <a:buNone/>
            </a:pPr>
            <a:r>
              <a:rPr lang="en-US" altLang="en-US" sz="5400" smtClean="0">
                <a:cs typeface="Arial" pitchFamily="34" charset="0"/>
              </a:rPr>
              <a:t>1</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1.4</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3</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3.2</a:t>
            </a:r>
            <a:r>
              <a:rPr lang="en-US" altLang="en-US" sz="5400" baseline="50000" smtClean="0">
                <a:solidFill>
                  <a:schemeClr val="bg2"/>
                </a:solidFill>
                <a:cs typeface="Arial" pitchFamily="34" charset="0"/>
              </a:rPr>
              <a:t>2</a:t>
            </a:r>
          </a:p>
          <a:p>
            <a:pPr algn="ctr" eaLnBrk="1" hangingPunct="1">
              <a:buFontTx/>
              <a:buNone/>
            </a:pPr>
            <a:endParaRPr lang="en-US" altLang="en-US" sz="1800" smtClean="0">
              <a:cs typeface="Arial" pitchFamily="34" charset="0"/>
            </a:endParaRPr>
          </a:p>
          <a:p>
            <a:pPr algn="ctr" eaLnBrk="1" hangingPunct="1">
              <a:buFontTx/>
              <a:buNone/>
            </a:pPr>
            <a:r>
              <a:rPr lang="en-US" altLang="en-US" sz="5400" smtClean="0">
                <a:cs typeface="Arial" pitchFamily="34" charset="0"/>
              </a:rPr>
              <a:t>10</a:t>
            </a:r>
            <a:r>
              <a:rPr lang="en-US" altLang="en-US" sz="5400" baseline="50000" smtClean="0">
                <a:solidFill>
                  <a:schemeClr val="bg2"/>
                </a:solidFill>
                <a:cs typeface="Arial" pitchFamily="34" charset="0"/>
              </a:rPr>
              <a:t>2</a:t>
            </a:r>
            <a:r>
              <a:rPr lang="en-US" altLang="en-US" sz="5400" smtClean="0">
                <a:cs typeface="Arial" pitchFamily="34" charset="0"/>
              </a:rPr>
              <a:t> + 1</a:t>
            </a:r>
            <a:r>
              <a:rPr lang="en-US" altLang="en-US" sz="5400" baseline="50000" smtClean="0">
                <a:solidFill>
                  <a:schemeClr val="bg2"/>
                </a:solidFill>
                <a:cs typeface="Arial" pitchFamily="34" charset="0"/>
              </a:rPr>
              <a:t>2</a:t>
            </a:r>
            <a:r>
              <a:rPr lang="en-US" altLang="en-US" sz="5400" smtClean="0">
                <a:cs typeface="Arial" pitchFamily="34" charset="0"/>
              </a:rPr>
              <a:t> = 10.05</a:t>
            </a:r>
            <a:r>
              <a:rPr lang="en-US" altLang="en-US" sz="5400" baseline="50000" smtClean="0">
                <a:solidFill>
                  <a:schemeClr val="bg2"/>
                </a:solidFill>
                <a:cs typeface="Arial" pitchFamily="34" charset="0"/>
              </a:rPr>
              <a:t>2</a:t>
            </a:r>
            <a:endParaRPr lang="en-US" altLang="en-US" sz="5400" smtClean="0">
              <a:cs typeface="Arial" pitchFamily="34" charset="0"/>
            </a:endParaRPr>
          </a:p>
          <a:p>
            <a:pPr algn="ctr" eaLnBrk="1" hangingPunct="1">
              <a:buFontTx/>
              <a:buNone/>
            </a:pPr>
            <a:endParaRPr lang="el-GR" altLang="en-US" sz="5400" smtClean="0">
              <a:cs typeface="Arial" pitchFamily="34" charset="0"/>
            </a:endParaRPr>
          </a:p>
        </p:txBody>
      </p:sp>
    </p:spTree>
    <p:extLst>
      <p:ext uri="{BB962C8B-B14F-4D97-AF65-F5344CB8AC3E}">
        <p14:creationId xmlns:p14="http://schemas.microsoft.com/office/powerpoint/2010/main" val="18371642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898073"/>
          </a:xfrm>
        </p:spPr>
        <p:txBody>
          <a:bodyPr>
            <a:normAutofit/>
          </a:bodyPr>
          <a:lstStyle/>
          <a:p>
            <a:pPr eaLnBrk="1" hangingPunct="1"/>
            <a:r>
              <a:rPr lang="en-US" altLang="en-US" b="1" dirty="0" smtClean="0"/>
              <a:t>Reducing error with averaging</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dirty="0" smtClean="0">
                <a:solidFill>
                  <a:srgbClr val="CC6600"/>
                </a:solidFill>
              </a:rPr>
              <a:t>error</a:t>
            </a:r>
            <a:endParaRPr lang="en-US" altLang="en-US" sz="6600" baseline="-25000" dirty="0">
              <a:solidFill>
                <a:srgbClr val="CC6600"/>
              </a:solidFill>
            </a:endParaRPr>
          </a:p>
          <a:p>
            <a:pPr algn="ctr" eaLnBrk="1" hangingPunct="1">
              <a:spcBef>
                <a:spcPct val="50000"/>
              </a:spcBef>
              <a:buFontTx/>
              <a:buNone/>
            </a:pPr>
            <a:r>
              <a:rPr lang="en-US" altLang="en-US" sz="6600" dirty="0">
                <a:solidFill>
                  <a:srgbClr val="006600"/>
                </a:solidFill>
              </a:rPr>
              <a:t>&lt;</a:t>
            </a:r>
            <a:r>
              <a:rPr lang="el-GR" altLang="en-US" sz="6600" dirty="0">
                <a:solidFill>
                  <a:srgbClr val="006600"/>
                </a:solidFill>
              </a:rPr>
              <a:t>Δ</a:t>
            </a:r>
            <a:r>
              <a:rPr lang="en-US" altLang="en-US" sz="6600" dirty="0">
                <a:solidFill>
                  <a:srgbClr val="006600"/>
                </a:solidFill>
              </a:rPr>
              <a:t>F/F&gt;</a:t>
            </a:r>
          </a:p>
        </p:txBody>
      </p:sp>
    </p:spTree>
    <p:extLst>
      <p:ext uri="{BB962C8B-B14F-4D97-AF65-F5344CB8AC3E}">
        <p14:creationId xmlns:p14="http://schemas.microsoft.com/office/powerpoint/2010/main" val="124705348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Multiplicity required to phase</a:t>
            </a:r>
            <a:endParaRPr lang="en-US" dirty="0"/>
          </a:p>
        </p:txBody>
      </p:sp>
      <p:sp>
        <p:nvSpPr>
          <p:cNvPr id="3" name="Content Placeholder 2"/>
          <p:cNvSpPr>
            <a:spLocks noGrp="1"/>
          </p:cNvSpPr>
          <p:nvPr>
            <p:ph idx="1"/>
          </p:nvPr>
        </p:nvSpPr>
        <p:spPr>
          <a:xfrm>
            <a:off x="457200" y="1600200"/>
            <a:ext cx="8229600" cy="4957354"/>
          </a:xfrm>
        </p:spPr>
        <p:txBody>
          <a:bodyPr>
            <a:normAutofit lnSpcReduction="10000"/>
          </a:bodyPr>
          <a:lstStyle/>
          <a:p>
            <a:r>
              <a:rPr lang="en-US" sz="4000" dirty="0" smtClean="0"/>
              <a:t>Monte Carlo</a:t>
            </a:r>
          </a:p>
          <a:p>
            <a:pPr lvl="1"/>
            <a:r>
              <a:rPr lang="en-US" sz="3600" dirty="0" smtClean="0"/>
              <a:t> 100% /</a:t>
            </a:r>
            <a:r>
              <a:rPr lang="en-US" sz="3600" dirty="0" err="1" smtClean="0"/>
              <a:t>obs</a:t>
            </a:r>
            <a:r>
              <a:rPr lang="en-US" sz="3600" dirty="0"/>
              <a:t>	</a:t>
            </a:r>
            <a:r>
              <a:rPr lang="en-US" sz="3600" dirty="0" smtClean="0"/>
              <a:t>→  10,000 fold</a:t>
            </a:r>
            <a:endParaRPr lang="en-US" sz="3600" dirty="0"/>
          </a:p>
          <a:p>
            <a:r>
              <a:rPr lang="en-US" sz="4000" dirty="0" err="1" smtClean="0"/>
              <a:t>nXDS</a:t>
            </a:r>
            <a:endParaRPr lang="en-US" sz="4000" dirty="0" smtClean="0"/>
          </a:p>
          <a:p>
            <a:pPr lvl="1"/>
            <a:r>
              <a:rPr lang="en-US" sz="3600" dirty="0" smtClean="0"/>
              <a:t> 25% /</a:t>
            </a:r>
            <a:r>
              <a:rPr lang="en-US" sz="3600" dirty="0" err="1" smtClean="0"/>
              <a:t>obs</a:t>
            </a:r>
            <a:r>
              <a:rPr lang="en-US" sz="3600" dirty="0" smtClean="0"/>
              <a:t>	→  625 fold</a:t>
            </a:r>
            <a:endParaRPr lang="en-US" sz="3600" dirty="0"/>
          </a:p>
          <a:p>
            <a:r>
              <a:rPr lang="en-US" sz="4000" dirty="0" smtClean="0"/>
              <a:t>Synchrotron</a:t>
            </a:r>
          </a:p>
          <a:p>
            <a:pPr lvl="1"/>
            <a:r>
              <a:rPr lang="en-US" sz="3600" dirty="0" smtClean="0"/>
              <a:t> 3% /</a:t>
            </a:r>
            <a:r>
              <a:rPr lang="en-US" sz="3600" dirty="0" err="1" smtClean="0"/>
              <a:t>obs</a:t>
            </a:r>
            <a:r>
              <a:rPr lang="en-US" sz="3600" dirty="0" smtClean="0"/>
              <a:t>		→  9 fold</a:t>
            </a:r>
          </a:p>
          <a:p>
            <a:pPr marL="457200" lvl="1" indent="0" algn="ctr">
              <a:buNone/>
            </a:pPr>
            <a:endParaRPr lang="en-US" sz="3200" dirty="0" smtClean="0"/>
          </a:p>
          <a:p>
            <a:pPr marL="457200" lvl="1" indent="0" algn="ctr">
              <a:buNone/>
            </a:pPr>
            <a:r>
              <a:rPr lang="en-US" sz="3200" dirty="0" smtClean="0"/>
              <a:t>Assuming </a:t>
            </a:r>
            <a:r>
              <a:rPr lang="el-GR" sz="3200" dirty="0" smtClean="0"/>
              <a:t>Δ</a:t>
            </a:r>
            <a:r>
              <a:rPr lang="en-US" sz="3200" dirty="0" smtClean="0"/>
              <a:t>F/F ~ 1%</a:t>
            </a:r>
          </a:p>
        </p:txBody>
      </p:sp>
      <p:sp>
        <p:nvSpPr>
          <p:cNvPr id="4" name="TextBox 3"/>
          <p:cNvSpPr txBox="1"/>
          <p:nvPr/>
        </p:nvSpPr>
        <p:spPr>
          <a:xfrm>
            <a:off x="6226990" y="4336472"/>
            <a:ext cx="2779928" cy="1323439"/>
          </a:xfrm>
          <a:prstGeom prst="rect">
            <a:avLst/>
          </a:prstGeom>
          <a:noFill/>
        </p:spPr>
        <p:txBody>
          <a:bodyPr wrap="none" rtlCol="0">
            <a:spAutoFit/>
          </a:bodyPr>
          <a:lstStyle/>
          <a:p>
            <a:pPr algn="ctr" fontAlgn="auto">
              <a:spcBef>
                <a:spcPts val="0"/>
              </a:spcBef>
              <a:spcAft>
                <a:spcPts val="0"/>
              </a:spcAft>
            </a:pPr>
            <a:r>
              <a:rPr lang="en-US" sz="4000" dirty="0" smtClean="0">
                <a:solidFill>
                  <a:srgbClr val="FF0000"/>
                </a:solidFill>
                <a:latin typeface="Arial" panose="020B0604020202020204" pitchFamily="34" charset="0"/>
                <a:cs typeface="Arial" panose="020B0604020202020204" pitchFamily="34" charset="0"/>
              </a:rPr>
              <a:t>Beam time:</a:t>
            </a:r>
          </a:p>
          <a:p>
            <a:pPr algn="ctr" fontAlgn="auto">
              <a:spcBef>
                <a:spcPts val="0"/>
              </a:spcBef>
              <a:spcAft>
                <a:spcPts val="0"/>
              </a:spcAft>
            </a:pPr>
            <a:r>
              <a:rPr lang="en-US" sz="4000" dirty="0" smtClean="0">
                <a:solidFill>
                  <a:srgbClr val="FF0000"/>
                </a:solidFill>
                <a:latin typeface="Arial" panose="020B0604020202020204" pitchFamily="34" charset="0"/>
                <a:cs typeface="Arial" panose="020B0604020202020204" pitchFamily="34" charset="0"/>
              </a:rPr>
              <a:t>$2/s</a:t>
            </a:r>
            <a:endParaRPr lang="en-US" sz="4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26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bl831.als.lbl.gov/~jamesh/workshop2/goo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p:nvPr>
        </p:nvSpPr>
        <p:spPr/>
        <p:txBody>
          <a:bodyPr/>
          <a:lstStyle/>
          <a:p>
            <a:r>
              <a:rPr lang="en-US" altLang="en-US" smtClean="0"/>
              <a:t>100% SeMet incorporation</a:t>
            </a:r>
          </a:p>
        </p:txBody>
      </p:sp>
      <p:sp>
        <p:nvSpPr>
          <p:cNvPr id="45060" name="TextBox 5"/>
          <p:cNvSpPr txBox="1">
            <a:spLocks noChangeArrowheads="1"/>
          </p:cNvSpPr>
          <p:nvPr/>
        </p:nvSpPr>
        <p:spPr bwMode="auto">
          <a:xfrm>
            <a:off x="1031875" y="1366838"/>
            <a:ext cx="24701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008000"/>
                </a:solidFill>
              </a:rPr>
              <a:t>Trivial</a:t>
            </a:r>
            <a:r>
              <a:rPr lang="en-US" altLang="en-US" sz="2800">
                <a:solidFill>
                  <a:srgbClr val="000000"/>
                </a:solidFill>
              </a:rPr>
              <a:t> to solve</a:t>
            </a:r>
          </a:p>
        </p:txBody>
      </p:sp>
    </p:spTree>
    <p:extLst>
      <p:ext uri="{BB962C8B-B14F-4D97-AF65-F5344CB8AC3E}">
        <p14:creationId xmlns:p14="http://schemas.microsoft.com/office/powerpoint/2010/main" val="4493567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bl831.als.lbl.gov/~jamesh/workshop2/bigb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06475"/>
            <a:ext cx="14630400" cy="146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Box 4"/>
          <p:cNvSpPr txBox="1">
            <a:spLocks noChangeArrowheads="1"/>
          </p:cNvSpPr>
          <p:nvPr/>
        </p:nvSpPr>
        <p:spPr bwMode="auto">
          <a:xfrm>
            <a:off x="277813" y="1366838"/>
            <a:ext cx="32432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a:solidFill>
                  <a:srgbClr val="C00000"/>
                </a:solidFill>
              </a:rPr>
              <a:t>Impossible</a:t>
            </a:r>
            <a:r>
              <a:rPr lang="en-US" altLang="en-US" sz="2800">
                <a:solidFill>
                  <a:srgbClr val="000000"/>
                </a:solidFill>
              </a:rPr>
              <a:t> to solve</a:t>
            </a:r>
          </a:p>
        </p:txBody>
      </p:sp>
      <p:sp>
        <p:nvSpPr>
          <p:cNvPr id="46084" name="Title 1"/>
          <p:cNvSpPr>
            <a:spLocks noGrp="1"/>
          </p:cNvSpPr>
          <p:nvPr>
            <p:ph type="title"/>
          </p:nvPr>
        </p:nvSpPr>
        <p:spPr/>
        <p:txBody>
          <a:bodyPr/>
          <a:lstStyle/>
          <a:p>
            <a:r>
              <a:rPr lang="en-US" altLang="en-US" smtClean="0"/>
              <a:t>100% S -Met incorporation</a:t>
            </a:r>
          </a:p>
        </p:txBody>
      </p:sp>
    </p:spTree>
    <p:extLst>
      <p:ext uri="{BB962C8B-B14F-4D97-AF65-F5344CB8AC3E}">
        <p14:creationId xmlns:p14="http://schemas.microsoft.com/office/powerpoint/2010/main" val="42708550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121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103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122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122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18954125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2243"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2057"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4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224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03723456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5315"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3081"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316"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5317"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335761675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6339"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4105"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6340"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6341"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47284200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1666" name="Rectangle 2"/>
          <p:cNvSpPr>
            <a:spLocks noGrp="1" noChangeArrowheads="1"/>
          </p:cNvSpPr>
          <p:nvPr>
            <p:ph type="title"/>
          </p:nvPr>
        </p:nvSpPr>
        <p:spPr>
          <a:xfrm>
            <a:off x="457200" y="58738"/>
            <a:ext cx="8229600" cy="1143000"/>
          </a:xfrm>
        </p:spPr>
        <p:txBody>
          <a:bodyPr/>
          <a:lstStyle/>
          <a:p>
            <a:r>
              <a:rPr lang="en-US" altLang="en-US" b="1"/>
              <a:t>The R-factor Gap</a:t>
            </a:r>
          </a:p>
        </p:txBody>
      </p:sp>
      <p:pic>
        <p:nvPicPr>
          <p:cNvPr id="2801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67163"/>
            <a:ext cx="23812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01668" name="Picture 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3450" y="390048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801669" name="Group 5"/>
          <p:cNvGrpSpPr>
            <a:grpSpLocks/>
          </p:cNvGrpSpPr>
          <p:nvPr/>
        </p:nvGrpSpPr>
        <p:grpSpPr bwMode="auto">
          <a:xfrm>
            <a:off x="1887538" y="4878388"/>
            <a:ext cx="1562100" cy="366712"/>
            <a:chOff x="1649" y="3255"/>
            <a:chExt cx="984" cy="231"/>
          </a:xfrm>
        </p:grpSpPr>
        <p:sp>
          <p:nvSpPr>
            <p:cNvPr id="2801670" name="Line 6"/>
            <p:cNvSpPr>
              <a:spLocks noChangeShapeType="1"/>
            </p:cNvSpPr>
            <p:nvPr/>
          </p:nvSpPr>
          <p:spPr bwMode="auto">
            <a:xfrm>
              <a:off x="1649" y="3371"/>
              <a:ext cx="984"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71" name="Text Box 7"/>
            <p:cNvSpPr txBox="1">
              <a:spLocks noChangeArrowheads="1"/>
            </p:cNvSpPr>
            <p:nvPr/>
          </p:nvSpPr>
          <p:spPr bwMode="auto">
            <a:xfrm>
              <a:off x="1690" y="3255"/>
              <a:ext cx="7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rPr>
                <a:t>MLFSOM</a:t>
              </a:r>
            </a:p>
          </p:txBody>
        </p:sp>
      </p:grpSp>
      <p:grpSp>
        <p:nvGrpSpPr>
          <p:cNvPr id="2801672" name="Group 8"/>
          <p:cNvGrpSpPr>
            <a:grpSpLocks/>
          </p:cNvGrpSpPr>
          <p:nvPr/>
        </p:nvGrpSpPr>
        <p:grpSpPr bwMode="auto">
          <a:xfrm>
            <a:off x="5868988" y="4878388"/>
            <a:ext cx="1419225" cy="366712"/>
            <a:chOff x="2414" y="3258"/>
            <a:chExt cx="1347" cy="231"/>
          </a:xfrm>
        </p:grpSpPr>
        <p:sp>
          <p:nvSpPr>
            <p:cNvPr id="2801673" name="Line 9"/>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74" name="Text Box 10"/>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801675" name="Text Box 11"/>
          <p:cNvSpPr txBox="1">
            <a:spLocks noChangeArrowheads="1"/>
          </p:cNvSpPr>
          <p:nvPr/>
        </p:nvSpPr>
        <p:spPr bwMode="auto">
          <a:xfrm>
            <a:off x="7340600" y="429418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8%</a:t>
            </a:r>
          </a:p>
        </p:txBody>
      </p:sp>
      <p:sp>
        <p:nvSpPr>
          <p:cNvPr id="2801676" name="Text Box 12"/>
          <p:cNvSpPr txBox="1">
            <a:spLocks noChangeArrowheads="1"/>
          </p:cNvSpPr>
          <p:nvPr/>
        </p:nvSpPr>
        <p:spPr bwMode="auto">
          <a:xfrm>
            <a:off x="-279400" y="6029325"/>
            <a:ext cx="347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mtClean="0">
                <a:solidFill>
                  <a:srgbClr val="000000"/>
                </a:solidFill>
              </a:rPr>
              <a:t>single-conformer PDB file</a:t>
            </a:r>
          </a:p>
        </p:txBody>
      </p:sp>
      <p:pic>
        <p:nvPicPr>
          <p:cNvPr id="2801678" name="Picture 14" descr="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86150" y="1189038"/>
            <a:ext cx="2395538" cy="2387600"/>
          </a:xfrm>
          <a:prstGeom prst="rect">
            <a:avLst/>
          </a:prstGeom>
          <a:noFill/>
          <a:extLst>
            <a:ext uri="{909E8E84-426E-40DD-AFC4-6F175D3DCCD1}">
              <a14:hiddenFill xmlns:a14="http://schemas.microsoft.com/office/drawing/2010/main">
                <a:solidFill>
                  <a:srgbClr val="FFFFFF"/>
                </a:solidFill>
              </a14:hiddenFill>
            </a:ext>
          </a:extLst>
        </p:spPr>
      </p:pic>
      <p:grpSp>
        <p:nvGrpSpPr>
          <p:cNvPr id="2801679" name="Group 15"/>
          <p:cNvGrpSpPr>
            <a:grpSpLocks/>
          </p:cNvGrpSpPr>
          <p:nvPr/>
        </p:nvGrpSpPr>
        <p:grpSpPr bwMode="auto">
          <a:xfrm>
            <a:off x="5881688" y="2166938"/>
            <a:ext cx="1419225" cy="366712"/>
            <a:chOff x="2414" y="3258"/>
            <a:chExt cx="1347" cy="231"/>
          </a:xfrm>
        </p:grpSpPr>
        <p:sp>
          <p:nvSpPr>
            <p:cNvPr id="2801680" name="Line 16"/>
            <p:cNvSpPr>
              <a:spLocks noChangeShapeType="1"/>
            </p:cNvSpPr>
            <p:nvPr/>
          </p:nvSpPr>
          <p:spPr bwMode="auto">
            <a:xfrm>
              <a:off x="2414" y="3371"/>
              <a:ext cx="1347" cy="0"/>
            </a:xfrm>
            <a:prstGeom prst="line">
              <a:avLst/>
            </a:prstGeom>
            <a:noFill/>
            <a:ln w="304800">
              <a:solidFill>
                <a:schemeClr val="tx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2801681" name="Text Box 17"/>
            <p:cNvSpPr txBox="1">
              <a:spLocks noChangeArrowheads="1"/>
            </p:cNvSpPr>
            <p:nvPr/>
          </p:nvSpPr>
          <p:spPr bwMode="auto">
            <a:xfrm>
              <a:off x="2611" y="3258"/>
              <a:ext cx="6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FFFFFF"/>
                  </a:solidFill>
                  <a:latin typeface="Comic Sans MS" pitchFamily="66" charset="0"/>
                </a:rPr>
                <a:t>Elves</a:t>
              </a:r>
            </a:p>
          </p:txBody>
        </p:sp>
      </p:grpSp>
      <p:sp>
        <p:nvSpPr>
          <p:cNvPr id="2801682" name="Text Box 18"/>
          <p:cNvSpPr txBox="1">
            <a:spLocks noChangeArrowheads="1"/>
          </p:cNvSpPr>
          <p:nvPr/>
        </p:nvSpPr>
        <p:spPr bwMode="auto">
          <a:xfrm>
            <a:off x="7353300" y="1582738"/>
            <a:ext cx="18034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smtClean="0">
                <a:solidFill>
                  <a:srgbClr val="000000"/>
                </a:solidFill>
              </a:rPr>
              <a:t>R</a:t>
            </a:r>
            <a:r>
              <a:rPr lang="en-US" altLang="en-US" sz="2400" baseline="-25000" smtClean="0">
                <a:solidFill>
                  <a:srgbClr val="000000"/>
                </a:solidFill>
              </a:rPr>
              <a:t>merge</a:t>
            </a:r>
            <a:r>
              <a:rPr lang="en-US" altLang="en-US" sz="2400" smtClean="0">
                <a:solidFill>
                  <a:srgbClr val="000000"/>
                </a:solidFill>
              </a:rPr>
              <a:t> = 6%</a:t>
            </a:r>
          </a:p>
          <a:p>
            <a:pPr>
              <a:spcBef>
                <a:spcPct val="50000"/>
              </a:spcBef>
            </a:pPr>
            <a:r>
              <a:rPr lang="en-US" altLang="en-US" sz="2400" smtClean="0">
                <a:solidFill>
                  <a:srgbClr val="000000"/>
                </a:solidFill>
              </a:rPr>
              <a:t>R</a:t>
            </a:r>
            <a:r>
              <a:rPr lang="en-US" altLang="en-US" sz="2400" baseline="-25000" smtClean="0">
                <a:solidFill>
                  <a:srgbClr val="000000"/>
                </a:solidFill>
              </a:rPr>
              <a:t>cryst</a:t>
            </a:r>
            <a:r>
              <a:rPr lang="en-US" altLang="en-US" sz="2400" smtClean="0">
                <a:solidFill>
                  <a:srgbClr val="000000"/>
                </a:solidFill>
              </a:rPr>
              <a:t> = 17%</a:t>
            </a:r>
          </a:p>
          <a:p>
            <a:pPr>
              <a:spcBef>
                <a:spcPct val="50000"/>
              </a:spcBef>
            </a:pPr>
            <a:r>
              <a:rPr lang="en-US" altLang="en-US" sz="2400" smtClean="0">
                <a:solidFill>
                  <a:srgbClr val="000000"/>
                </a:solidFill>
              </a:rPr>
              <a:t>R</a:t>
            </a:r>
            <a:r>
              <a:rPr lang="en-US" altLang="en-US" sz="2400" baseline="-25000" smtClean="0">
                <a:solidFill>
                  <a:srgbClr val="000000"/>
                </a:solidFill>
              </a:rPr>
              <a:t>free</a:t>
            </a:r>
            <a:r>
              <a:rPr lang="en-US" altLang="en-US" sz="2400" smtClean="0">
                <a:solidFill>
                  <a:srgbClr val="000000"/>
                </a:solidFill>
              </a:rPr>
              <a:t> = 20%</a:t>
            </a:r>
          </a:p>
        </p:txBody>
      </p:sp>
      <p:sp>
        <p:nvSpPr>
          <p:cNvPr id="2801683" name="Text Box 19"/>
          <p:cNvSpPr txBox="1">
            <a:spLocks noChangeArrowheads="1"/>
          </p:cNvSpPr>
          <p:nvPr/>
        </p:nvSpPr>
        <p:spPr bwMode="auto">
          <a:xfrm>
            <a:off x="2181225" y="1801813"/>
            <a:ext cx="10175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3200" b="1" smtClean="0">
                <a:solidFill>
                  <a:srgbClr val="000000"/>
                </a:solidFill>
              </a:rPr>
              <a:t>real</a:t>
            </a:r>
          </a:p>
          <a:p>
            <a:pPr algn="ctr"/>
            <a:r>
              <a:rPr lang="en-US" altLang="en-US" sz="3200" b="1" smtClean="0">
                <a:solidFill>
                  <a:srgbClr val="000000"/>
                </a:solidFill>
              </a:rPr>
              <a:t>data</a:t>
            </a:r>
          </a:p>
        </p:txBody>
      </p:sp>
      <p:sp>
        <p:nvSpPr>
          <p:cNvPr id="19" name="Rectangle 18"/>
          <p:cNvSpPr/>
          <p:nvPr/>
        </p:nvSpPr>
        <p:spPr>
          <a:xfrm>
            <a:off x="1136073" y="6488668"/>
            <a:ext cx="8007927" cy="369332"/>
          </a:xfrm>
          <a:prstGeom prst="rect">
            <a:avLst/>
          </a:prstGeom>
        </p:spPr>
        <p:txBody>
          <a:bodyPr wrap="square">
            <a:spAutoFit/>
          </a:bodyPr>
          <a:lstStyle/>
          <a:p>
            <a:pPr algn="r" fontAlgn="auto">
              <a:spcBef>
                <a:spcPts val="0"/>
              </a:spcBef>
              <a:spcAft>
                <a:spcPts val="0"/>
              </a:spcAft>
            </a:pPr>
            <a:r>
              <a:rPr lang="en-US" dirty="0" smtClean="0">
                <a:solidFill>
                  <a:prstClr val="black"/>
                </a:solidFill>
                <a:latin typeface="Arial"/>
              </a:rPr>
              <a:t>Holton </a:t>
            </a:r>
            <a:r>
              <a:rPr lang="en-US" i="1" dirty="0" smtClean="0">
                <a:solidFill>
                  <a:prstClr val="black"/>
                </a:solidFill>
                <a:latin typeface="Arial"/>
              </a:rPr>
              <a:t>et al</a:t>
            </a:r>
            <a:r>
              <a:rPr lang="en-US" dirty="0" smtClean="0">
                <a:solidFill>
                  <a:prstClr val="black"/>
                </a:solidFill>
                <a:latin typeface="Arial"/>
              </a:rPr>
              <a:t> (2014) “R-factor gap", </a:t>
            </a:r>
            <a:r>
              <a:rPr lang="en-US" i="1" dirty="0">
                <a:solidFill>
                  <a:prstClr val="black"/>
                </a:solidFill>
                <a:latin typeface="Arial"/>
              </a:rPr>
              <a:t>FEBS Journal</a:t>
            </a:r>
            <a:r>
              <a:rPr lang="en-US" dirty="0">
                <a:solidFill>
                  <a:prstClr val="black"/>
                </a:solidFill>
                <a:latin typeface="Arial"/>
              </a:rPr>
              <a:t> </a:t>
            </a:r>
            <a:r>
              <a:rPr lang="en-US" b="1" dirty="0">
                <a:solidFill>
                  <a:prstClr val="black"/>
                </a:solidFill>
                <a:latin typeface="Arial"/>
              </a:rPr>
              <a:t>281</a:t>
            </a:r>
            <a:r>
              <a:rPr lang="en-US" dirty="0">
                <a:solidFill>
                  <a:prstClr val="black"/>
                </a:solidFill>
                <a:latin typeface="Arial"/>
              </a:rPr>
              <a:t>, 4046-4060. </a:t>
            </a:r>
          </a:p>
        </p:txBody>
      </p:sp>
    </p:spTree>
    <p:extLst>
      <p:ext uri="{BB962C8B-B14F-4D97-AF65-F5344CB8AC3E}">
        <p14:creationId xmlns:p14="http://schemas.microsoft.com/office/powerpoint/2010/main" val="33211207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685800" y="0"/>
            <a:ext cx="7772400" cy="1143000"/>
          </a:xfrm>
          <a:noFill/>
        </p:spPr>
        <p:txBody>
          <a:bodyPr/>
          <a:lstStyle/>
          <a:p>
            <a:pPr eaLnBrk="1" hangingPunct="1"/>
            <a:r>
              <a:rPr lang="pt-BR" altLang="en-US" sz="5400" dirty="0" smtClean="0"/>
              <a:t>Phase Problem: Se vs S</a:t>
            </a:r>
            <a:endParaRPr lang="en-US" altLang="en-US" sz="5400" dirty="0" smtClean="0"/>
          </a:p>
        </p:txBody>
      </p:sp>
      <p:graphicFrame>
        <p:nvGraphicFramePr>
          <p:cNvPr id="527363" name="Object 3"/>
          <p:cNvGraphicFramePr>
            <a:graphicFrameLocks noChangeAspect="1"/>
          </p:cNvGraphicFramePr>
          <p:nvPr>
            <p:extLst>
              <p:ext uri="{D42A27DB-BD31-4B8C-83A1-F6EECF244321}">
                <p14:modId xmlns:p14="http://schemas.microsoft.com/office/powerpoint/2010/main" val="2628514122"/>
              </p:ext>
            </p:extLst>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175129" name="Chart" r:id="rId3" imgW="6458065" imgH="4638809" progId="MSGraph.Chart.8">
                  <p:embed followColorScheme="full"/>
                </p:oleObj>
              </mc:Choice>
              <mc:Fallback>
                <p:oleObj name="Chart" r:id="rId3" imgW="6458065" imgH="4638809"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7364" name="Text Box 4"/>
          <p:cNvSpPr txBox="1">
            <a:spLocks noChangeArrowheads="1"/>
          </p:cNvSpPr>
          <p:nvPr/>
        </p:nvSpPr>
        <p:spPr bwMode="auto">
          <a:xfrm>
            <a:off x="3635375" y="6057900"/>
            <a:ext cx="261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fraction Sulfur</a:t>
            </a:r>
          </a:p>
        </p:txBody>
      </p:sp>
      <p:sp>
        <p:nvSpPr>
          <p:cNvPr id="527365" name="Text Box 5"/>
          <p:cNvSpPr txBox="1">
            <a:spLocks noChangeArrowheads="1"/>
          </p:cNvSpPr>
          <p:nvPr/>
        </p:nvSpPr>
        <p:spPr bwMode="auto">
          <a:xfrm rot="-5400000">
            <a:off x="-1553368" y="3058318"/>
            <a:ext cx="3905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b="1">
                <a:solidFill>
                  <a:srgbClr val="000000"/>
                </a:solidFill>
                <a:cs typeface="Arial" pitchFamily="34" charset="0"/>
              </a:rPr>
              <a:t>correlation coefficient</a:t>
            </a:r>
          </a:p>
        </p:txBody>
      </p:sp>
    </p:spTree>
    <p:extLst>
      <p:ext uri="{BB962C8B-B14F-4D97-AF65-F5344CB8AC3E}">
        <p14:creationId xmlns:p14="http://schemas.microsoft.com/office/powerpoint/2010/main" val="167261410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1143000"/>
          </a:xfrm>
          <a:noFill/>
        </p:spPr>
        <p:txBody>
          <a:bodyPr/>
          <a:lstStyle/>
          <a:p>
            <a:pPr eaLnBrk="1" hangingPunct="1"/>
            <a:r>
              <a:rPr lang="en-US" altLang="en-US" sz="5400" smtClean="0"/>
              <a:t>MR simulation</a:t>
            </a:r>
          </a:p>
        </p:txBody>
      </p:sp>
      <p:graphicFrame>
        <p:nvGraphicFramePr>
          <p:cNvPr id="44035" name="Object 3"/>
          <p:cNvGraphicFramePr>
            <a:graphicFrameLocks noChangeAspect="1"/>
          </p:cNvGraphicFramePr>
          <p:nvPr/>
        </p:nvGraphicFramePr>
        <p:xfrm>
          <a:off x="993775" y="1371600"/>
          <a:ext cx="7464425" cy="4892675"/>
        </p:xfrm>
        <a:graphic>
          <a:graphicData uri="http://schemas.openxmlformats.org/presentationml/2006/ole">
            <mc:AlternateContent xmlns:mc="http://schemas.openxmlformats.org/markup-compatibility/2006">
              <mc:Choice xmlns:v="urn:schemas-microsoft-com:vml" Requires="v">
                <p:oleObj spid="_x0000_s185369" name="Chart" r:id="rId3" imgW="6096075" imgH="4000416" progId="MSGraph.Chart.8">
                  <p:embed followColorScheme="full"/>
                </p:oleObj>
              </mc:Choice>
              <mc:Fallback>
                <p:oleObj name="Chart" r:id="rId3" imgW="6096075" imgH="4000416" progId="MSGraph.Chart.8">
                  <p:embed followColorScheme="full"/>
                  <p:pic>
                    <p:nvPicPr>
                      <p:cNvPr id="0" name=""/>
                      <p:cNvPicPr>
                        <a:picLocks noChangeAspect="1" noChangeArrowheads="1"/>
                      </p:cNvPicPr>
                      <p:nvPr/>
                    </p:nvPicPr>
                    <p:blipFill>
                      <a:blip r:embed="rId4"/>
                      <a:srcRect/>
                      <a:stretch>
                        <a:fillRect/>
                      </a:stretch>
                    </p:blipFill>
                    <p:spPr bwMode="auto">
                      <a:xfrm>
                        <a:off x="993775" y="1371600"/>
                        <a:ext cx="7464425" cy="489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6" name="Text Box 4"/>
          <p:cNvSpPr txBox="1">
            <a:spLocks noChangeArrowheads="1"/>
          </p:cNvSpPr>
          <p:nvPr/>
        </p:nvSpPr>
        <p:spPr bwMode="auto">
          <a:xfrm>
            <a:off x="1609725" y="5729288"/>
            <a:ext cx="59245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2800">
                <a:solidFill>
                  <a:srgbClr val="000000"/>
                </a:solidFill>
              </a:rPr>
              <a:t>Rmsd from perfect search model (Å)</a:t>
            </a:r>
          </a:p>
        </p:txBody>
      </p:sp>
      <p:sp>
        <p:nvSpPr>
          <p:cNvPr id="44037" name="Text Box 6"/>
          <p:cNvSpPr txBox="1">
            <a:spLocks noChangeArrowheads="1"/>
          </p:cNvSpPr>
          <p:nvPr/>
        </p:nvSpPr>
        <p:spPr bwMode="auto">
          <a:xfrm>
            <a:off x="3076575" y="1092200"/>
            <a:ext cx="2992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800" b="1">
                <a:solidFill>
                  <a:srgbClr val="000000"/>
                </a:solidFill>
              </a:rPr>
              <a:t>corrupted model</a:t>
            </a:r>
          </a:p>
        </p:txBody>
      </p:sp>
      <p:sp>
        <p:nvSpPr>
          <p:cNvPr id="44038" name="Text Box 7"/>
          <p:cNvSpPr txBox="1">
            <a:spLocks noChangeArrowheads="1"/>
          </p:cNvSpPr>
          <p:nvPr/>
        </p:nvSpPr>
        <p:spPr bwMode="auto">
          <a:xfrm rot="-5400000">
            <a:off x="-1294606" y="3293269"/>
            <a:ext cx="419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a:solidFill>
                  <a:srgbClr val="000000"/>
                </a:solidFill>
              </a:rPr>
              <a:t>Correlation coefficient to correct density</a:t>
            </a:r>
          </a:p>
        </p:txBody>
      </p:sp>
    </p:spTree>
    <p:extLst>
      <p:ext uri="{BB962C8B-B14F-4D97-AF65-F5344CB8AC3E}">
        <p14:creationId xmlns:p14="http://schemas.microsoft.com/office/powerpoint/2010/main" val="86904075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z="4800" smtClean="0"/>
              <a:t>The transitions are sharp!</a:t>
            </a:r>
          </a:p>
        </p:txBody>
      </p:sp>
      <p:sp>
        <p:nvSpPr>
          <p:cNvPr id="59395" name="Content Placeholder 2"/>
          <p:cNvSpPr>
            <a:spLocks noGrp="1"/>
          </p:cNvSpPr>
          <p:nvPr>
            <p:ph idx="1"/>
          </p:nvPr>
        </p:nvSpPr>
        <p:spPr>
          <a:xfrm>
            <a:off x="685800" y="3282950"/>
            <a:ext cx="7772400" cy="2813050"/>
          </a:xfrm>
        </p:spPr>
        <p:txBody>
          <a:bodyPr/>
          <a:lstStyle/>
          <a:p>
            <a:pPr marL="0" indent="0" algn="ctr">
              <a:buFontTx/>
              <a:buNone/>
            </a:pPr>
            <a:r>
              <a:rPr lang="en-US" altLang="en-US" smtClean="0"/>
              <a:t>How can we predict success/failure?</a:t>
            </a:r>
          </a:p>
        </p:txBody>
      </p:sp>
      <p:sp>
        <p:nvSpPr>
          <p:cNvPr id="4" name="Rectangle 2"/>
          <p:cNvSpPr txBox="1">
            <a:spLocks noChangeArrowheads="1"/>
          </p:cNvSpPr>
          <p:nvPr/>
        </p:nvSpPr>
        <p:spPr bwMode="auto">
          <a:xfrm>
            <a:off x="685800" y="4700788"/>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6000" kern="0" smtClean="0">
                <a:solidFill>
                  <a:schemeClr val="tx1"/>
                </a:solidFill>
              </a:rPr>
              <a:t>Know Thy Experiment</a:t>
            </a:r>
            <a:endParaRPr lang="en-US" altLang="en-US" sz="6000" kern="0" dirty="0" smtClean="0">
              <a:solidFill>
                <a:schemeClr val="tx1"/>
              </a:solidFill>
            </a:endParaRPr>
          </a:p>
        </p:txBody>
      </p:sp>
    </p:spTree>
    <p:extLst>
      <p:ext uri="{BB962C8B-B14F-4D97-AF65-F5344CB8AC3E}">
        <p14:creationId xmlns:p14="http://schemas.microsoft.com/office/powerpoint/2010/main" val="209711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What if…</a:t>
            </a:r>
            <a:endParaRPr lang="en-US" sz="5400" dirty="0"/>
          </a:p>
        </p:txBody>
      </p:sp>
      <p:sp>
        <p:nvSpPr>
          <p:cNvPr id="3" name="Content Placeholder 2"/>
          <p:cNvSpPr>
            <a:spLocks noGrp="1"/>
          </p:cNvSpPr>
          <p:nvPr>
            <p:ph idx="1"/>
          </p:nvPr>
        </p:nvSpPr>
        <p:spPr/>
        <p:txBody>
          <a:bodyPr>
            <a:normAutofit/>
          </a:bodyPr>
          <a:lstStyle/>
          <a:p>
            <a:r>
              <a:rPr lang="en-US" sz="3600" dirty="0" smtClean="0"/>
              <a:t>You only have a few small crystals?</a:t>
            </a:r>
          </a:p>
          <a:p>
            <a:pPr marL="0" indent="0">
              <a:buNone/>
            </a:pPr>
            <a:r>
              <a:rPr lang="en-US" sz="3600" dirty="0" smtClean="0"/>
              <a:t>    Should you:</a:t>
            </a:r>
          </a:p>
          <a:p>
            <a:pPr marL="914400" lvl="1" indent="-514350">
              <a:buFont typeface="+mj-lt"/>
              <a:buAutoNum type="alphaLcParenR"/>
            </a:pPr>
            <a:r>
              <a:rPr lang="en-US" dirty="0"/>
              <a:t>C</a:t>
            </a:r>
            <a:r>
              <a:rPr lang="en-US" dirty="0" smtClean="0"/>
              <a:t>ollect 360° from each?</a:t>
            </a:r>
          </a:p>
          <a:p>
            <a:pPr marL="914400" lvl="1" indent="-514350">
              <a:buFont typeface="+mj-lt"/>
              <a:buAutoNum type="alphaLcParenR"/>
            </a:pPr>
            <a:r>
              <a:rPr lang="en-US" dirty="0" smtClean="0"/>
              <a:t>Collect 10° from each at 36x exposure?</a:t>
            </a:r>
          </a:p>
          <a:p>
            <a:pPr marL="914400" lvl="1" indent="-514350">
              <a:buFont typeface="+mj-lt"/>
              <a:buAutoNum type="alphaLcParenR"/>
            </a:pPr>
            <a:r>
              <a:rPr lang="en-US" dirty="0" smtClean="0"/>
              <a:t>Glue 36 </a:t>
            </a:r>
            <a:r>
              <a:rPr lang="en-US" dirty="0" err="1" smtClean="0"/>
              <a:t>xtals</a:t>
            </a:r>
            <a:r>
              <a:rPr lang="en-US" dirty="0" smtClean="0"/>
              <a:t> together, then collect 360° ?</a:t>
            </a:r>
          </a:p>
          <a:p>
            <a:pPr marL="914400" lvl="1" indent="-514350">
              <a:buFont typeface="+mj-lt"/>
              <a:buAutoNum type="alphaLcParenR"/>
            </a:pPr>
            <a:r>
              <a:rPr lang="en-US" dirty="0" smtClean="0"/>
              <a:t>Glue together and do 12960° ?</a:t>
            </a:r>
          </a:p>
          <a:p>
            <a:pPr marL="914400" lvl="1" indent="-514350">
              <a:buFont typeface="+mj-lt"/>
              <a:buAutoNum type="alphaLcParenR"/>
            </a:pPr>
            <a:endParaRPr lang="en-US" dirty="0"/>
          </a:p>
          <a:p>
            <a:pPr marL="400050" lvl="1" indent="0">
              <a:buNone/>
            </a:pPr>
            <a:r>
              <a:rPr lang="en-US" sz="2400" dirty="0" smtClean="0"/>
              <a:t>http://bl1231.als.lbl.gov/~jamesh/dose_slice/results.html</a:t>
            </a:r>
            <a:endParaRPr lang="en-US" sz="2400" dirty="0"/>
          </a:p>
        </p:txBody>
      </p:sp>
    </p:spTree>
    <p:extLst>
      <p:ext uri="{BB962C8B-B14F-4D97-AF65-F5344CB8AC3E}">
        <p14:creationId xmlns:p14="http://schemas.microsoft.com/office/powerpoint/2010/main" val="2491891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txBox="1">
            <a:spLocks/>
          </p:cNvSpPr>
          <p:nvPr/>
        </p:nvSpPr>
        <p:spPr bwMode="auto">
          <a:xfrm>
            <a:off x="457200" y="235526"/>
            <a:ext cx="8229600" cy="561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fontAlgn="auto" hangingPunct="1">
              <a:spcBef>
                <a:spcPts val="0"/>
              </a:spcBef>
              <a:spcAft>
                <a:spcPts val="0"/>
              </a:spcAft>
            </a:pPr>
            <a:r>
              <a:rPr lang="en-US" sz="3600" dirty="0">
                <a:solidFill>
                  <a:srgbClr val="000000"/>
                </a:solidFill>
                <a:cs typeface="Arial" pitchFamily="34" charset="0"/>
              </a:rPr>
              <a:t>The </a:t>
            </a:r>
            <a:r>
              <a:rPr lang="en-US" sz="3600" dirty="0" smtClean="0">
                <a:solidFill>
                  <a:srgbClr val="000000"/>
                </a:solidFill>
                <a:cs typeface="Arial" pitchFamily="34" charset="0"/>
              </a:rPr>
              <a:t>number of </a:t>
            </a:r>
            <a:r>
              <a:rPr lang="en-US" sz="3600" dirty="0" smtClean="0">
                <a:solidFill>
                  <a:srgbClr val="00B050"/>
                </a:solidFill>
                <a:cs typeface="Arial" pitchFamily="34" charset="0"/>
              </a:rPr>
              <a:t>photons </a:t>
            </a:r>
            <a:r>
              <a:rPr lang="en-US" sz="3600" dirty="0" smtClean="0">
                <a:solidFill>
                  <a:srgbClr val="000000"/>
                </a:solidFill>
                <a:cs typeface="Arial" pitchFamily="34" charset="0"/>
              </a:rPr>
              <a:t>scattered</a:t>
            </a:r>
            <a:endParaRPr lang="en-US" sz="3600" dirty="0">
              <a:solidFill>
                <a:srgbClr val="000000"/>
              </a:solidFill>
              <a:cs typeface="Arial" pitchFamily="34" charset="0"/>
            </a:endParaRPr>
          </a:p>
          <a:p>
            <a:pPr algn="ctr" eaLnBrk="1" fontAlgn="auto" hangingPunct="1">
              <a:spcBef>
                <a:spcPts val="0"/>
              </a:spcBef>
              <a:spcAft>
                <a:spcPts val="0"/>
              </a:spcAft>
            </a:pPr>
            <a:r>
              <a:rPr lang="en-US" sz="3600" dirty="0">
                <a:solidFill>
                  <a:srgbClr val="000000"/>
                </a:solidFill>
                <a:cs typeface="Arial" pitchFamily="34" charset="0"/>
              </a:rPr>
              <a:t>b</a:t>
            </a:r>
            <a:r>
              <a:rPr lang="en-US" sz="3600" dirty="0" smtClean="0">
                <a:solidFill>
                  <a:srgbClr val="000000"/>
                </a:solidFill>
                <a:cs typeface="Arial" pitchFamily="34" charset="0"/>
              </a:rPr>
              <a:t>efore crystal is dead</a:t>
            </a:r>
            <a:endParaRPr lang="en-US" sz="3600" dirty="0">
              <a:solidFill>
                <a:srgbClr val="000000"/>
              </a:solidFill>
              <a:cs typeface="Arial" pitchFamily="34" charset="0"/>
            </a:endParaRPr>
          </a:p>
          <a:p>
            <a:pPr algn="ctr" eaLnBrk="1" fontAlgn="auto" hangingPunct="1">
              <a:spcBef>
                <a:spcPts val="0"/>
              </a:spcBef>
              <a:spcAft>
                <a:spcPts val="0"/>
              </a:spcAft>
            </a:pPr>
            <a:endParaRPr lang="en-US" sz="4000" dirty="0">
              <a:solidFill>
                <a:srgbClr val="000000"/>
              </a:solidFill>
              <a:cs typeface="Arial" pitchFamily="34" charset="0"/>
            </a:endParaRPr>
          </a:p>
          <a:p>
            <a:pPr algn="ctr" eaLnBrk="1" fontAlgn="auto" hangingPunct="1">
              <a:spcBef>
                <a:spcPts val="0"/>
              </a:spcBef>
              <a:spcAft>
                <a:spcPts val="0"/>
              </a:spcAft>
            </a:pPr>
            <a:r>
              <a:rPr lang="en-US" sz="4000" dirty="0">
                <a:solidFill>
                  <a:srgbClr val="000000"/>
                </a:solidFill>
                <a:cs typeface="Arial" pitchFamily="34" charset="0"/>
              </a:rPr>
              <a:t>is </a:t>
            </a:r>
            <a:r>
              <a:rPr lang="en-US" sz="4000" b="1" dirty="0">
                <a:solidFill>
                  <a:srgbClr val="FF0000"/>
                </a:solidFill>
                <a:cs typeface="Arial" pitchFamily="34" charset="0"/>
              </a:rPr>
              <a:t>independent</a:t>
            </a:r>
          </a:p>
          <a:p>
            <a:pPr algn="ctr" eaLnBrk="1" fontAlgn="auto" hangingPunct="1">
              <a:spcBef>
                <a:spcPts val="0"/>
              </a:spcBef>
              <a:spcAft>
                <a:spcPts val="0"/>
              </a:spcAft>
            </a:pPr>
            <a:r>
              <a:rPr lang="en-US" sz="4000" dirty="0">
                <a:solidFill>
                  <a:srgbClr val="000000"/>
                </a:solidFill>
                <a:cs typeface="Arial" pitchFamily="34" charset="0"/>
              </a:rPr>
              <a:t>of data collection </a:t>
            </a:r>
            <a:r>
              <a:rPr lang="en-US" sz="4000" dirty="0" smtClean="0">
                <a:solidFill>
                  <a:srgbClr val="000000"/>
                </a:solidFill>
                <a:cs typeface="Arial" pitchFamily="34" charset="0"/>
              </a:rPr>
              <a:t>time</a:t>
            </a:r>
          </a:p>
          <a:p>
            <a:pPr algn="ctr" eaLnBrk="1" fontAlgn="auto" hangingPunct="1">
              <a:spcBef>
                <a:spcPts val="0"/>
              </a:spcBef>
              <a:spcAft>
                <a:spcPts val="0"/>
              </a:spcAft>
            </a:pPr>
            <a:endParaRPr lang="en-US" sz="4400" dirty="0" smtClean="0">
              <a:solidFill>
                <a:srgbClr val="000000"/>
              </a:solidFill>
              <a:cs typeface="Arial" pitchFamily="34" charset="0"/>
            </a:endParaRPr>
          </a:p>
          <a:p>
            <a:pPr algn="ctr" eaLnBrk="1" fontAlgn="auto" hangingPunct="1">
              <a:spcBef>
                <a:spcPts val="0"/>
              </a:spcBef>
              <a:spcAft>
                <a:spcPts val="0"/>
              </a:spcAft>
            </a:pPr>
            <a:r>
              <a:rPr lang="en-US" altLang="en-US" sz="4400" dirty="0" smtClean="0">
                <a:solidFill>
                  <a:srgbClr val="000000"/>
                </a:solidFill>
                <a:cs typeface="Arial" charset="0"/>
              </a:rPr>
              <a:t> 1 </a:t>
            </a:r>
            <a:r>
              <a:rPr lang="en-US" altLang="en-US" sz="4400" dirty="0">
                <a:solidFill>
                  <a:srgbClr val="000000"/>
                </a:solidFill>
                <a:cs typeface="Arial" charset="0"/>
              </a:rPr>
              <a:t>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5</a:t>
            </a:r>
            <a:r>
              <a:rPr lang="en-US" altLang="en-US" sz="4400" dirty="0" smtClean="0">
                <a:solidFill>
                  <a:srgbClr val="000000"/>
                </a:solidFill>
                <a:cs typeface="Arial" charset="0"/>
              </a:rPr>
              <a:t> </a:t>
            </a:r>
            <a:r>
              <a:rPr lang="en-US" altLang="en-US" sz="4400" dirty="0">
                <a:solidFill>
                  <a:srgbClr val="000000"/>
                </a:solidFill>
                <a:cs typeface="Arial" charset="0"/>
              </a:rPr>
              <a:t>photons </a:t>
            </a:r>
            <a:r>
              <a:rPr lang="en-US" altLang="en-US" sz="4400" dirty="0" smtClean="0">
                <a:solidFill>
                  <a:srgbClr val="000000"/>
                </a:solidFill>
                <a:cs typeface="Arial" charset="0"/>
              </a:rPr>
              <a:t>(</a:t>
            </a:r>
            <a:r>
              <a:rPr lang="en-US" altLang="en-US" sz="4400" dirty="0" err="1" smtClean="0">
                <a:solidFill>
                  <a:srgbClr val="000000"/>
                </a:solidFill>
                <a:cs typeface="Arial" charset="0"/>
              </a:rPr>
              <a:t>roomT</a:t>
            </a:r>
            <a:r>
              <a:rPr lang="en-US" altLang="en-US" sz="4400" dirty="0" smtClean="0">
                <a:solidFill>
                  <a:srgbClr val="000000"/>
                </a:solidFill>
                <a:cs typeface="Arial" charset="0"/>
              </a:rPr>
              <a:t>)</a:t>
            </a:r>
            <a:endParaRPr lang="en-US" sz="4400" dirty="0">
              <a:solidFill>
                <a:srgbClr val="000000"/>
              </a:solidFill>
              <a:cs typeface="Arial" pitchFamily="34" charset="0"/>
            </a:endParaRP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10</a:t>
            </a:r>
            <a:r>
              <a:rPr lang="en-US" altLang="en-US" sz="4400" baseline="30000" dirty="0">
                <a:solidFill>
                  <a:srgbClr val="000000"/>
                </a:solidFill>
                <a:cs typeface="Arial" charset="0"/>
              </a:rPr>
              <a:t>6</a:t>
            </a:r>
            <a:r>
              <a:rPr lang="en-US" altLang="en-US" sz="4400" dirty="0">
                <a:solidFill>
                  <a:srgbClr val="000000"/>
                </a:solidFill>
                <a:cs typeface="Arial" charset="0"/>
              </a:rPr>
              <a:t> </a:t>
            </a:r>
            <a:r>
              <a:rPr lang="en-US" altLang="en-US" sz="4400" dirty="0" smtClean="0">
                <a:solidFill>
                  <a:prstClr val="black"/>
                </a:solidFill>
                <a:cs typeface="Arial" charset="0"/>
              </a:rPr>
              <a:t>photons </a:t>
            </a:r>
            <a:r>
              <a:rPr lang="en-US" altLang="en-US" sz="4400" dirty="0" smtClean="0">
                <a:solidFill>
                  <a:prstClr val="white"/>
                </a:solidFill>
                <a:cs typeface="Arial" charset="0"/>
              </a:rPr>
              <a:t>(synch)</a:t>
            </a:r>
          </a:p>
          <a:p>
            <a:pPr algn="ctr" eaLnBrk="1" fontAlgn="auto" hangingPunct="1">
              <a:spcBef>
                <a:spcPts val="0"/>
              </a:spcBef>
              <a:spcAft>
                <a:spcPts val="0"/>
              </a:spcAft>
            </a:pPr>
            <a:r>
              <a:rPr lang="en-US" altLang="en-US" sz="4400" dirty="0">
                <a:solidFill>
                  <a:srgbClr val="000000"/>
                </a:solidFill>
                <a:cs typeface="Arial" charset="0"/>
              </a:rPr>
              <a:t>1 um</a:t>
            </a:r>
            <a:r>
              <a:rPr lang="en-US" altLang="en-US" sz="4400" baseline="30000" dirty="0">
                <a:solidFill>
                  <a:srgbClr val="000000"/>
                </a:solidFill>
                <a:cs typeface="Arial" charset="0"/>
              </a:rPr>
              <a:t>3</a:t>
            </a:r>
            <a:r>
              <a:rPr lang="en-US" altLang="en-US" sz="4400" dirty="0">
                <a:solidFill>
                  <a:srgbClr val="000000"/>
                </a:solidFill>
                <a:cs typeface="Arial" charset="0"/>
              </a:rPr>
              <a:t> = </a:t>
            </a:r>
            <a:r>
              <a:rPr lang="en-US" altLang="en-US" sz="4400" dirty="0" smtClean="0">
                <a:solidFill>
                  <a:srgbClr val="000000"/>
                </a:solidFill>
                <a:cs typeface="Arial" charset="0"/>
              </a:rPr>
              <a:t>10</a:t>
            </a:r>
            <a:r>
              <a:rPr lang="en-US" altLang="en-US" sz="4400" baseline="30000" dirty="0" smtClean="0">
                <a:solidFill>
                  <a:srgbClr val="000000"/>
                </a:solidFill>
                <a:cs typeface="Arial" charset="0"/>
              </a:rPr>
              <a:t>8</a:t>
            </a:r>
            <a:r>
              <a:rPr lang="en-US" altLang="en-US" sz="4400" dirty="0" smtClean="0">
                <a:solidFill>
                  <a:srgbClr val="000000"/>
                </a:solidFill>
                <a:cs typeface="Arial" charset="0"/>
              </a:rPr>
              <a:t> photons (XFEL)</a:t>
            </a:r>
            <a:endParaRPr lang="en-US" altLang="en-US" sz="4400" dirty="0">
              <a:solidFill>
                <a:srgbClr val="000000"/>
              </a:solidFill>
              <a:cs typeface="Arial" charset="0"/>
            </a:endParaRPr>
          </a:p>
        </p:txBody>
      </p:sp>
      <p:sp>
        <p:nvSpPr>
          <p:cNvPr id="48131" name="Rectangle 1"/>
          <p:cNvSpPr>
            <a:spLocks noChangeArrowheads="1"/>
          </p:cNvSpPr>
          <p:nvPr/>
        </p:nvSpPr>
        <p:spPr bwMode="auto">
          <a:xfrm>
            <a:off x="0" y="59340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auto">
              <a:spcBef>
                <a:spcPts val="0"/>
              </a:spcBef>
              <a:spcAft>
                <a:spcPts val="0"/>
              </a:spcAft>
            </a:pPr>
            <a:r>
              <a:rPr lang="en-US" dirty="0">
                <a:solidFill>
                  <a:srgbClr val="000000"/>
                </a:solidFill>
                <a:latin typeface="Arial" panose="020B0604020202020204" pitchFamily="34" charset="0"/>
              </a:rPr>
              <a:t>Henderson, 1990; Gonzalez &amp; Nave, 1994; </a:t>
            </a:r>
            <a:r>
              <a:rPr lang="en-US" dirty="0" err="1">
                <a:solidFill>
                  <a:srgbClr val="000000"/>
                </a:solidFill>
                <a:latin typeface="Arial" panose="020B0604020202020204" pitchFamily="34" charset="0"/>
              </a:rPr>
              <a:t>Glaeser</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2000; </a:t>
            </a:r>
            <a:r>
              <a:rPr lang="en-US" dirty="0" err="1">
                <a:solidFill>
                  <a:srgbClr val="000000"/>
                </a:solidFill>
                <a:latin typeface="Arial" panose="020B0604020202020204" pitchFamily="34" charset="0"/>
              </a:rPr>
              <a:t>Sliz</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2003; </a:t>
            </a:r>
            <a:r>
              <a:rPr lang="en-US" dirty="0" err="1">
                <a:solidFill>
                  <a:srgbClr val="000000"/>
                </a:solidFill>
                <a:latin typeface="Arial" panose="020B0604020202020204" pitchFamily="34" charset="0"/>
              </a:rPr>
              <a:t>Leiros</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Owen</a:t>
            </a:r>
            <a:r>
              <a:rPr lang="en-US" i="1" dirty="0">
                <a:solidFill>
                  <a:srgbClr val="000000"/>
                </a:solidFill>
                <a:latin typeface="Arial" panose="020B0604020202020204" pitchFamily="34" charset="0"/>
              </a:rPr>
              <a:t> et al.</a:t>
            </a:r>
            <a:r>
              <a:rPr lang="en-US" dirty="0">
                <a:solidFill>
                  <a:srgbClr val="000000"/>
                </a:solidFill>
                <a:latin typeface="Arial" panose="020B0604020202020204" pitchFamily="34" charset="0"/>
              </a:rPr>
              <a:t>, 2006; Garman &amp; </a:t>
            </a:r>
            <a:r>
              <a:rPr lang="en-US" dirty="0" err="1">
                <a:solidFill>
                  <a:srgbClr val="000000"/>
                </a:solidFill>
                <a:latin typeface="Arial" panose="020B0604020202020204" pitchFamily="34" charset="0"/>
              </a:rPr>
              <a:t>McSweeney</a:t>
            </a:r>
            <a:r>
              <a:rPr lang="en-US" dirty="0">
                <a:solidFill>
                  <a:srgbClr val="000000"/>
                </a:solidFill>
                <a:latin typeface="Arial" panose="020B0604020202020204" pitchFamily="34" charset="0"/>
              </a:rPr>
              <a:t>, 2006; Garman &amp; Nave, 2009; Holton, 2009</a:t>
            </a:r>
          </a:p>
        </p:txBody>
      </p:sp>
      <p:sp>
        <p:nvSpPr>
          <p:cNvPr id="3" name="Rectangle 2"/>
          <p:cNvSpPr/>
          <p:nvPr/>
        </p:nvSpPr>
        <p:spPr>
          <a:xfrm>
            <a:off x="6173244" y="4457453"/>
            <a:ext cx="2034531" cy="769441"/>
          </a:xfrm>
          <a:prstGeom prst="rect">
            <a:avLst/>
          </a:prstGeom>
        </p:spPr>
        <p:txBody>
          <a:bodyPr wrap="none">
            <a:spAutoFit/>
          </a:bodyPr>
          <a:lstStyle/>
          <a:p>
            <a:pPr algn="ctr" fontAlgn="auto">
              <a:spcBef>
                <a:spcPts val="0"/>
              </a:spcBef>
              <a:spcAft>
                <a:spcPts val="0"/>
              </a:spcAft>
            </a:pPr>
            <a:r>
              <a:rPr lang="en-US" altLang="en-US" sz="4400" dirty="0">
                <a:solidFill>
                  <a:srgbClr val="000000"/>
                </a:solidFill>
                <a:latin typeface="Arial" panose="020B0604020202020204" pitchFamily="34" charset="0"/>
                <a:cs typeface="Arial" panose="020B0604020202020204" pitchFamily="34" charset="0"/>
              </a:rPr>
              <a:t>(synch)</a:t>
            </a:r>
          </a:p>
        </p:txBody>
      </p:sp>
    </p:spTree>
    <p:extLst>
      <p:ext uri="{BB962C8B-B14F-4D97-AF65-F5344CB8AC3E}">
        <p14:creationId xmlns:p14="http://schemas.microsoft.com/office/powerpoint/2010/main" val="290226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130">
                                            <p:txEl>
                                              <p:pRg st="8" end="8"/>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1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ctrTitle"/>
          </p:nvPr>
        </p:nvSpPr>
        <p:spPr>
          <a:xfrm>
            <a:off x="628650" y="0"/>
            <a:ext cx="7772400" cy="1470025"/>
          </a:xfrm>
        </p:spPr>
        <p:txBody>
          <a:bodyPr/>
          <a:lstStyle/>
          <a:p>
            <a:pPr eaLnBrk="1" hangingPunct="1"/>
            <a:r>
              <a:rPr lang="en-US" altLang="en-US" sz="5400" smtClean="0"/>
              <a:t>Dose slicing</a:t>
            </a:r>
          </a:p>
        </p:txBody>
      </p:sp>
      <p:grpSp>
        <p:nvGrpSpPr>
          <p:cNvPr id="274435" name="Group 3"/>
          <p:cNvGrpSpPr>
            <a:grpSpLocks/>
          </p:cNvGrpSpPr>
          <p:nvPr/>
        </p:nvGrpSpPr>
        <p:grpSpPr bwMode="auto">
          <a:xfrm>
            <a:off x="1150938" y="3340100"/>
            <a:ext cx="1252537" cy="1377950"/>
            <a:chOff x="533" y="1885"/>
            <a:chExt cx="789" cy="868"/>
          </a:xfrm>
        </p:grpSpPr>
        <p:pic>
          <p:nvPicPr>
            <p:cNvPr id="274482" name="Picture 4"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3" name="AutoShape 5"/>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74436" name="Group 6"/>
          <p:cNvGrpSpPr>
            <a:grpSpLocks/>
          </p:cNvGrpSpPr>
          <p:nvPr/>
        </p:nvGrpSpPr>
        <p:grpSpPr bwMode="auto">
          <a:xfrm>
            <a:off x="4986338" y="3340100"/>
            <a:ext cx="1252537" cy="1377950"/>
            <a:chOff x="533" y="1885"/>
            <a:chExt cx="789" cy="868"/>
          </a:xfrm>
        </p:grpSpPr>
        <p:pic>
          <p:nvPicPr>
            <p:cNvPr id="274480" name="Picture 7"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81" name="AutoShape 8"/>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74437" name="Group 9"/>
          <p:cNvGrpSpPr>
            <a:grpSpLocks/>
          </p:cNvGrpSpPr>
          <p:nvPr/>
        </p:nvGrpSpPr>
        <p:grpSpPr bwMode="auto">
          <a:xfrm>
            <a:off x="3708400" y="3340100"/>
            <a:ext cx="1252538" cy="1377950"/>
            <a:chOff x="533" y="1885"/>
            <a:chExt cx="789" cy="868"/>
          </a:xfrm>
        </p:grpSpPr>
        <p:pic>
          <p:nvPicPr>
            <p:cNvPr id="274478" name="Picture 10"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9" name="AutoShape 11"/>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74438" name="Group 12"/>
          <p:cNvGrpSpPr>
            <a:grpSpLocks/>
          </p:cNvGrpSpPr>
          <p:nvPr/>
        </p:nvGrpSpPr>
        <p:grpSpPr bwMode="auto">
          <a:xfrm>
            <a:off x="2428875" y="3340100"/>
            <a:ext cx="1252538" cy="1377950"/>
            <a:chOff x="533" y="1885"/>
            <a:chExt cx="789" cy="868"/>
          </a:xfrm>
        </p:grpSpPr>
        <p:pic>
          <p:nvPicPr>
            <p:cNvPr id="274476" name="Picture 13"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7" name="AutoShape 14"/>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74439" name="Group 15"/>
          <p:cNvGrpSpPr>
            <a:grpSpLocks/>
          </p:cNvGrpSpPr>
          <p:nvPr/>
        </p:nvGrpSpPr>
        <p:grpSpPr bwMode="auto">
          <a:xfrm>
            <a:off x="6265863" y="3340100"/>
            <a:ext cx="1252537" cy="1377950"/>
            <a:chOff x="533" y="1885"/>
            <a:chExt cx="789" cy="868"/>
          </a:xfrm>
        </p:grpSpPr>
        <p:pic>
          <p:nvPicPr>
            <p:cNvPr id="274474" name="Picture 16"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5" name="AutoShape 17"/>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grpSp>
        <p:nvGrpSpPr>
          <p:cNvPr id="274440" name="Group 18"/>
          <p:cNvGrpSpPr>
            <a:grpSpLocks/>
          </p:cNvGrpSpPr>
          <p:nvPr/>
        </p:nvGrpSpPr>
        <p:grpSpPr bwMode="auto">
          <a:xfrm>
            <a:off x="7545388" y="3340100"/>
            <a:ext cx="1252537" cy="1377950"/>
            <a:chOff x="533" y="1885"/>
            <a:chExt cx="789" cy="868"/>
          </a:xfrm>
        </p:grpSpPr>
        <p:pic>
          <p:nvPicPr>
            <p:cNvPr id="274472" name="Picture 19" descr="diffimage"/>
            <p:cNvPicPr>
              <a:picLocks noChangeAspect="1" noChangeArrowheads="1"/>
            </p:cNvPicPr>
            <p:nvPr/>
          </p:nvPicPr>
          <p:blipFill>
            <a:blip r:embed="rId2">
              <a:extLst>
                <a:ext uri="{28A0092B-C50C-407E-A947-70E740481C1C}">
                  <a14:useLocalDpi xmlns:a14="http://schemas.microsoft.com/office/drawing/2010/main" val="0"/>
                </a:ext>
              </a:extLst>
            </a:blip>
            <a:srcRect l="3178" t="6357" r="3178"/>
            <a:stretch>
              <a:fillRect/>
            </a:stretch>
          </p:blipFill>
          <p:spPr bwMode="auto">
            <a:xfrm>
              <a:off x="533" y="1898"/>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73" name="AutoShape 20"/>
            <p:cNvSpPr>
              <a:spLocks noChangeArrowheads="1"/>
            </p:cNvSpPr>
            <p:nvPr/>
          </p:nvSpPr>
          <p:spPr bwMode="auto">
            <a:xfrm rot="-5400000">
              <a:off x="639" y="2069"/>
              <a:ext cx="868" cy="4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64 h 21600"/>
                <a:gd name="T14" fmla="*/ 19410 w 21600"/>
                <a:gd name="T15" fmla="*/ 19436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274441" name="Line 21"/>
          <p:cNvSpPr>
            <a:spLocks noChangeShapeType="1"/>
          </p:cNvSpPr>
          <p:nvPr/>
        </p:nvSpPr>
        <p:spPr bwMode="auto">
          <a:xfrm>
            <a:off x="1157288" y="2178050"/>
            <a:ext cx="7615237" cy="0"/>
          </a:xfrm>
          <a:prstGeom prst="line">
            <a:avLst/>
          </a:prstGeom>
          <a:noFill/>
          <a:ln w="38100">
            <a:solidFill>
              <a:schemeClr val="tx1"/>
            </a:solidFill>
            <a:round/>
            <a:headEnd type="stealth" w="lg" len="lg"/>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74442" name="Line 22"/>
          <p:cNvSpPr>
            <a:spLocks noChangeShapeType="1"/>
          </p:cNvSpPr>
          <p:nvPr/>
        </p:nvSpPr>
        <p:spPr bwMode="auto">
          <a:xfrm>
            <a:off x="1157288" y="1465263"/>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74443" name="Line 23"/>
          <p:cNvSpPr>
            <a:spLocks noChangeShapeType="1"/>
          </p:cNvSpPr>
          <p:nvPr/>
        </p:nvSpPr>
        <p:spPr bwMode="auto">
          <a:xfrm>
            <a:off x="8763000" y="1493838"/>
            <a:ext cx="0" cy="1441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a:endParaRPr>
          </a:p>
        </p:txBody>
      </p:sp>
      <p:sp>
        <p:nvSpPr>
          <p:cNvPr id="274444" name="Text Box 24"/>
          <p:cNvSpPr txBox="1">
            <a:spLocks noChangeArrowheads="1"/>
          </p:cNvSpPr>
          <p:nvPr/>
        </p:nvSpPr>
        <p:spPr bwMode="auto">
          <a:xfrm>
            <a:off x="3870325" y="1747838"/>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crystal’s useful life</a:t>
            </a:r>
          </a:p>
        </p:txBody>
      </p:sp>
      <p:grpSp>
        <p:nvGrpSpPr>
          <p:cNvPr id="274445" name="Group 25"/>
          <p:cNvGrpSpPr>
            <a:grpSpLocks/>
          </p:cNvGrpSpPr>
          <p:nvPr/>
        </p:nvGrpSpPr>
        <p:grpSpPr bwMode="auto">
          <a:xfrm>
            <a:off x="1136650" y="5129213"/>
            <a:ext cx="7650163" cy="1344612"/>
            <a:chOff x="716" y="3231"/>
            <a:chExt cx="4819" cy="847"/>
          </a:xfrm>
        </p:grpSpPr>
        <p:pic>
          <p:nvPicPr>
            <p:cNvPr id="274454" name="Picture 2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71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5" name="Picture 2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98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6" name="Picture 2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25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7" name="Picture 2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78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8" name="Picture 3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58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59" name="Picture 3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38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0" name="Picture 3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526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1" name="Picture 3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1518"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2" name="Picture 34"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05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3" name="Picture 35"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855"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4" name="Picture 36"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657"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5" name="Picture 37"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191"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6" name="Picture 38"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2320"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7" name="Picture 39"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122"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8" name="Picture 40"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3924"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69" name="Picture 41"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459"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0" name="Picture 42"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726"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4471" name="Picture 43" descr="diffimage"/>
            <p:cNvPicPr>
              <a:picLocks noChangeAspect="1" noChangeArrowheads="1"/>
            </p:cNvPicPr>
            <p:nvPr/>
          </p:nvPicPr>
          <p:blipFill>
            <a:blip r:embed="rId2">
              <a:lum bright="60000" contrast="-80000"/>
              <a:extLst>
                <a:ext uri="{28A0092B-C50C-407E-A947-70E740481C1C}">
                  <a14:useLocalDpi xmlns:a14="http://schemas.microsoft.com/office/drawing/2010/main" val="0"/>
                </a:ext>
              </a:extLst>
            </a:blip>
            <a:srcRect l="3178" t="6357" r="3178"/>
            <a:stretch>
              <a:fillRect/>
            </a:stretch>
          </p:blipFill>
          <p:spPr bwMode="auto">
            <a:xfrm>
              <a:off x="4993" y="3231"/>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274446" name="Text Box 44"/>
          <p:cNvSpPr txBox="1">
            <a:spLocks noChangeArrowheads="1"/>
          </p:cNvSpPr>
          <p:nvPr/>
        </p:nvSpPr>
        <p:spPr bwMode="auto">
          <a:xfrm>
            <a:off x="0" y="17605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7" name="Text Box 45"/>
          <p:cNvSpPr txBox="1">
            <a:spLocks noChangeArrowheads="1"/>
          </p:cNvSpPr>
          <p:nvPr/>
        </p:nvSpPr>
        <p:spPr bwMode="auto">
          <a:xfrm>
            <a:off x="0" y="3716338"/>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sp>
        <p:nvSpPr>
          <p:cNvPr id="274448" name="Text Box 46"/>
          <p:cNvSpPr txBox="1">
            <a:spLocks noChangeArrowheads="1"/>
          </p:cNvSpPr>
          <p:nvPr/>
        </p:nvSpPr>
        <p:spPr bwMode="auto">
          <a:xfrm>
            <a:off x="0" y="5457825"/>
            <a:ext cx="996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a:solidFill>
                  <a:srgbClr val="000000"/>
                </a:solidFill>
              </a:rPr>
              <a:t>N</a:t>
            </a:r>
          </a:p>
          <a:p>
            <a:pPr algn="ctr" eaLnBrk="1" hangingPunct="1">
              <a:spcBef>
                <a:spcPct val="0"/>
              </a:spcBef>
              <a:buFontTx/>
              <a:buNone/>
            </a:pPr>
            <a:r>
              <a:rPr lang="en-US" altLang="en-US" sz="1800">
                <a:solidFill>
                  <a:srgbClr val="000000"/>
                </a:solidFill>
              </a:rPr>
              <a:t>photons</a:t>
            </a:r>
          </a:p>
        </p:txBody>
      </p:sp>
      <p:grpSp>
        <p:nvGrpSpPr>
          <p:cNvPr id="274449" name="Group 47"/>
          <p:cNvGrpSpPr>
            <a:grpSpLocks/>
          </p:cNvGrpSpPr>
          <p:nvPr/>
        </p:nvGrpSpPr>
        <p:grpSpPr bwMode="auto">
          <a:xfrm>
            <a:off x="1165225" y="1474788"/>
            <a:ext cx="7589838" cy="1377950"/>
            <a:chOff x="734" y="929"/>
            <a:chExt cx="4781" cy="868"/>
          </a:xfrm>
        </p:grpSpPr>
        <p:pic>
          <p:nvPicPr>
            <p:cNvPr id="274452" name="Picture 48" descr="diffimage"/>
            <p:cNvPicPr>
              <a:picLocks noChangeAspect="1" noChangeArrowheads="1"/>
            </p:cNvPicPr>
            <p:nvPr/>
          </p:nvPicPr>
          <p:blipFill>
            <a:blip r:embed="rId2">
              <a:lum bright="-60000"/>
              <a:extLst>
                <a:ext uri="{28A0092B-C50C-407E-A947-70E740481C1C}">
                  <a14:useLocalDpi xmlns:a14="http://schemas.microsoft.com/office/drawing/2010/main" val="0"/>
                </a:ext>
              </a:extLst>
            </a:blip>
            <a:srcRect l="3178" t="6357" r="3178"/>
            <a:stretch>
              <a:fillRect/>
            </a:stretch>
          </p:blipFill>
          <p:spPr bwMode="auto">
            <a:xfrm>
              <a:off x="734" y="942"/>
              <a:ext cx="275" cy="84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4453" name="AutoShape 49"/>
            <p:cNvSpPr>
              <a:spLocks noChangeArrowheads="1"/>
            </p:cNvSpPr>
            <p:nvPr/>
          </p:nvSpPr>
          <p:spPr bwMode="auto">
            <a:xfrm rot="-5400000">
              <a:off x="2836" y="-883"/>
              <a:ext cx="868" cy="44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90 w 21600"/>
                <a:gd name="T13" fmla="*/ 2179 h 21600"/>
                <a:gd name="T14" fmla="*/ 19410 w 21600"/>
                <a:gd name="T15" fmla="*/ 19421 h 21600"/>
              </a:gdLst>
              <a:ahLst/>
              <a:cxnLst>
                <a:cxn ang="T8">
                  <a:pos x="T0" y="T1"/>
                </a:cxn>
                <a:cxn ang="T9">
                  <a:pos x="T2" y="T3"/>
                </a:cxn>
                <a:cxn ang="T10">
                  <a:pos x="T4" y="T5"/>
                </a:cxn>
                <a:cxn ang="T11">
                  <a:pos x="T6" y="T7"/>
                </a:cxn>
              </a:cxnLst>
              <a:rect l="T12" t="T13" r="T14" b="T15"/>
              <a:pathLst>
                <a:path w="21600" h="21600">
                  <a:moveTo>
                    <a:pt x="0" y="0"/>
                  </a:moveTo>
                  <a:lnTo>
                    <a:pt x="756" y="21600"/>
                  </a:lnTo>
                  <a:lnTo>
                    <a:pt x="20844" y="21600"/>
                  </a:lnTo>
                  <a:lnTo>
                    <a:pt x="21600" y="0"/>
                  </a:lnTo>
                  <a:lnTo>
                    <a:pt x="0" y="0"/>
                  </a:lnTo>
                  <a:close/>
                </a:path>
              </a:pathLst>
            </a:cu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latin typeface="Arial"/>
              </a:endParaRPr>
            </a:p>
          </p:txBody>
        </p:sp>
      </p:grpSp>
      <p:sp>
        <p:nvSpPr>
          <p:cNvPr id="2687026" name="Rectangle 50"/>
          <p:cNvSpPr>
            <a:spLocks noChangeArrowheads="1"/>
          </p:cNvSpPr>
          <p:nvPr/>
        </p:nvSpPr>
        <p:spPr bwMode="auto">
          <a:xfrm>
            <a:off x="3821113" y="1165225"/>
            <a:ext cx="3970337" cy="19669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a:rPr>
              <a:t>unacceptable</a:t>
            </a:r>
          </a:p>
          <a:p>
            <a:pPr algn="ctr">
              <a:defRPr/>
            </a:pPr>
            <a:r>
              <a:rPr lang="en-US">
                <a:solidFill>
                  <a:srgbClr val="000000"/>
                </a:solidFill>
                <a:latin typeface="Arial"/>
              </a:rPr>
              <a:t>damage</a:t>
            </a:r>
          </a:p>
        </p:txBody>
      </p:sp>
      <p:sp>
        <p:nvSpPr>
          <p:cNvPr id="2687027" name="Rectangle 51"/>
          <p:cNvSpPr>
            <a:spLocks noChangeArrowheads="1"/>
          </p:cNvSpPr>
          <p:nvPr/>
        </p:nvSpPr>
        <p:spPr bwMode="auto">
          <a:xfrm>
            <a:off x="3886200" y="4840288"/>
            <a:ext cx="3970338" cy="1966912"/>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solidFill>
                  <a:srgbClr val="000000"/>
                </a:solidFill>
                <a:latin typeface="Arial"/>
              </a:rPr>
              <a:t>unacceptable</a:t>
            </a:r>
          </a:p>
          <a:p>
            <a:pPr algn="ctr">
              <a:defRPr/>
            </a:pPr>
            <a:r>
              <a:rPr lang="en-US">
                <a:solidFill>
                  <a:srgbClr val="000000"/>
                </a:solidFill>
                <a:latin typeface="Arial"/>
              </a:rPr>
              <a:t>read noise</a:t>
            </a:r>
          </a:p>
        </p:txBody>
      </p:sp>
    </p:spTree>
    <p:extLst>
      <p:ext uri="{BB962C8B-B14F-4D97-AF65-F5344CB8AC3E}">
        <p14:creationId xmlns:p14="http://schemas.microsoft.com/office/powerpoint/2010/main" val="2657591893"/>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8424257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32018009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571389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27538765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Systematic </a:t>
            </a:r>
            <a:r>
              <a:rPr lang="en-US" sz="4000" dirty="0"/>
              <a:t>E</a:t>
            </a:r>
            <a:r>
              <a:rPr lang="en-US" sz="4000" dirty="0" smtClean="0"/>
              <a:t>rror vs Random Noise</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4496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4677843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Dose slicing: is that a spot?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425" y="1419225"/>
            <a:ext cx="6153150" cy="5438775"/>
          </a:xfrm>
          <a:prstGeom prst="rect">
            <a:avLst/>
          </a:prstGeom>
        </p:spPr>
      </p:pic>
    </p:spTree>
    <p:extLst>
      <p:ext uri="{BB962C8B-B14F-4D97-AF65-F5344CB8AC3E}">
        <p14:creationId xmlns:p14="http://schemas.microsoft.com/office/powerpoint/2010/main" val="13903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640706507"/>
              </p:ext>
            </p:extLst>
          </p:nvPr>
        </p:nvGraphicFramePr>
        <p:xfrm>
          <a:off x="529679" y="381000"/>
          <a:ext cx="8538121" cy="5897941"/>
        </p:xfrm>
        <a:graphic>
          <a:graphicData uri="http://schemas.openxmlformats.org/presentationml/2006/ole">
            <mc:AlternateContent xmlns:mc="http://schemas.openxmlformats.org/markup-compatibility/2006">
              <mc:Choice xmlns:v="urn:schemas-microsoft-com:vml" Requires="v">
                <p:oleObj spid="_x0000_s217094" name="Chart" r:id="rId3" imgW="7105654" imgH="4905503" progId="MSGraph.Chart.8">
                  <p:embed followColorScheme="full"/>
                </p:oleObj>
              </mc:Choice>
              <mc:Fallback>
                <p:oleObj name="Chart" r:id="rId3" imgW="7105654" imgH="4905503" progId="MSGraph.Chart.8">
                  <p:embed followColorScheme="full"/>
                  <p:pic>
                    <p:nvPicPr>
                      <p:cNvPr id="0" name=""/>
                      <p:cNvPicPr>
                        <a:picLocks noChangeAspect="1" noChangeArrowheads="1"/>
                      </p:cNvPicPr>
                      <p:nvPr/>
                    </p:nvPicPr>
                    <p:blipFill>
                      <a:blip r:embed="rId4"/>
                      <a:srcRect/>
                      <a:stretch>
                        <a:fillRect/>
                      </a:stretch>
                    </p:blipFill>
                    <p:spPr bwMode="auto">
                      <a:xfrm>
                        <a:off x="529679" y="381000"/>
                        <a:ext cx="8538121" cy="5897941"/>
                      </a:xfrm>
                      <a:prstGeom prst="rect">
                        <a:avLst/>
                      </a:prstGeom>
                      <a:noFill/>
                      <a:ln>
                        <a:noFill/>
                      </a:ln>
                      <a:effectLst/>
                      <a:extLst/>
                    </p:spPr>
                  </p:pic>
                </p:oleObj>
              </mc:Fallback>
            </mc:AlternateContent>
          </a:graphicData>
        </a:graphic>
      </p:graphicFrame>
      <p:sp>
        <p:nvSpPr>
          <p:cNvPr id="71684" name="Text Box 4"/>
          <p:cNvSpPr txBox="1">
            <a:spLocks noChangeArrowheads="1"/>
          </p:cNvSpPr>
          <p:nvPr/>
        </p:nvSpPr>
        <p:spPr bwMode="auto">
          <a:xfrm>
            <a:off x="3319027" y="6261096"/>
            <a:ext cx="26420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Resolution </a:t>
            </a:r>
            <a:r>
              <a:rPr lang="en-US" altLang="en-US" sz="2800" b="1" dirty="0">
                <a:solidFill>
                  <a:prstClr val="black"/>
                </a:solidFill>
                <a:latin typeface="Arial" panose="020B0604020202020204" pitchFamily="34" charset="0"/>
              </a:rPr>
              <a:t>(Å)</a:t>
            </a:r>
          </a:p>
        </p:txBody>
      </p:sp>
      <p:sp>
        <p:nvSpPr>
          <p:cNvPr id="71685" name="Text Box 5"/>
          <p:cNvSpPr txBox="1">
            <a:spLocks noChangeArrowheads="1"/>
          </p:cNvSpPr>
          <p:nvPr/>
        </p:nvSpPr>
        <p:spPr bwMode="auto">
          <a:xfrm rot="-5400000">
            <a:off x="-1285772" y="3234062"/>
            <a:ext cx="34403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CC vs right answer</a:t>
            </a:r>
            <a:endParaRPr lang="en-US" altLang="en-US" sz="2800" b="1" dirty="0">
              <a:solidFill>
                <a:prstClr val="black"/>
              </a:solidFill>
              <a:latin typeface="Arial" panose="020B0604020202020204" pitchFamily="34" charset="0"/>
            </a:endParaRPr>
          </a:p>
        </p:txBody>
      </p:sp>
      <p:sp>
        <p:nvSpPr>
          <p:cNvPr id="5" name="TextBox 4"/>
          <p:cNvSpPr txBox="1"/>
          <p:nvPr/>
        </p:nvSpPr>
        <p:spPr>
          <a:xfrm>
            <a:off x="2235813" y="0"/>
            <a:ext cx="4834978" cy="707886"/>
          </a:xfrm>
          <a:prstGeom prst="rect">
            <a:avLst/>
          </a:prstGeom>
          <a:noFill/>
        </p:spPr>
        <p:txBody>
          <a:bodyPr wrap="none" rtlCol="0">
            <a:spAutoFit/>
          </a:bodyPr>
          <a:lstStyle/>
          <a:p>
            <a:pPr fontAlgn="auto">
              <a:spcBef>
                <a:spcPts val="0"/>
              </a:spcBef>
              <a:spcAft>
                <a:spcPts val="0"/>
              </a:spcAft>
            </a:pPr>
            <a:r>
              <a:rPr lang="en-US" sz="4000" dirty="0">
                <a:solidFill>
                  <a:prstClr val="black"/>
                </a:solidFill>
                <a:latin typeface="Arial"/>
              </a:rPr>
              <a:t>“true” resolution limit</a:t>
            </a:r>
          </a:p>
        </p:txBody>
      </p:sp>
    </p:spTree>
    <p:extLst>
      <p:ext uri="{BB962C8B-B14F-4D97-AF65-F5344CB8AC3E}">
        <p14:creationId xmlns:p14="http://schemas.microsoft.com/office/powerpoint/2010/main" val="1644584740"/>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3981803"/>
              </p:ext>
            </p:extLst>
          </p:nvPr>
        </p:nvGraphicFramePr>
        <p:xfrm>
          <a:off x="214960" y="1351107"/>
          <a:ext cx="8624240" cy="4135293"/>
        </p:xfrm>
        <a:graphic>
          <a:graphicData uri="http://schemas.openxmlformats.org/drawingml/2006/table">
            <a:tbl>
              <a:tblPr/>
              <a:tblGrid>
                <a:gridCol w="2156060"/>
                <a:gridCol w="2156060"/>
                <a:gridCol w="2156060"/>
                <a:gridCol w="2156060"/>
              </a:tblGrid>
              <a:tr h="1378431">
                <a:tc gridSpan="4">
                  <a:txBody>
                    <a:bodyPr/>
                    <a:lstStyle/>
                    <a:p>
                      <a:pPr algn="ctr"/>
                      <a:r>
                        <a:rPr lang="en-US" sz="3200" b="1" dirty="0" smtClean="0">
                          <a:latin typeface="Courier New" panose="02070309020205020404" pitchFamily="49" charset="0"/>
                          <a:cs typeface="Courier New" panose="02070309020205020404" pitchFamily="49" charset="0"/>
                        </a:rPr>
                        <a:t>Dose slice collection </a:t>
                      </a:r>
                      <a:r>
                        <a:rPr lang="en-US" sz="3200" b="1" dirty="0">
                          <a:latin typeface="Courier New" panose="02070309020205020404" pitchFamily="49" charset="0"/>
                          <a:cs typeface="Courier New" panose="02070309020205020404" pitchFamily="49" charset="0"/>
                        </a:rPr>
                        <a:t>scenario</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1378431">
                <a:tc>
                  <a:txBody>
                    <a:bodyPr/>
                    <a:lstStyle/>
                    <a:p>
                      <a:r>
                        <a:rPr lang="en-US" sz="3200" b="1"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smtClean="0">
                          <a:latin typeface="Courier New" panose="02070309020205020404" pitchFamily="49" charset="0"/>
                          <a:cs typeface="Courier New" panose="02070309020205020404" pitchFamily="49" charset="0"/>
                        </a:rPr>
                        <a:t>Glue &amp; fine</a:t>
                      </a:r>
                      <a:endParaRPr lang="en-US" sz="32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8431">
                <a:tc>
                  <a:txBody>
                    <a:bodyPr/>
                    <a:lstStyle/>
                    <a:p>
                      <a:r>
                        <a:rPr lang="en-US" sz="2800" b="1" dirty="0" smtClean="0">
                          <a:latin typeface="Courier New" panose="02070309020205020404" pitchFamily="49" charset="0"/>
                          <a:cs typeface="Courier New" panose="02070309020205020404" pitchFamily="49" charset="0"/>
                        </a:rPr>
                        <a:t>3.17700</a:t>
                      </a:r>
                      <a:endParaRPr lang="en-US" sz="2800" b="1"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800" b="1"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TextBox 1"/>
          <p:cNvSpPr txBox="1"/>
          <p:nvPr/>
        </p:nvSpPr>
        <p:spPr>
          <a:xfrm>
            <a:off x="1455313" y="476518"/>
            <a:ext cx="6404317" cy="707886"/>
          </a:xfrm>
          <a:prstGeom prst="rect">
            <a:avLst/>
          </a:prstGeom>
          <a:noFill/>
        </p:spPr>
        <p:txBody>
          <a:bodyPr wrap="none" rtlCol="0">
            <a:spAutoFit/>
          </a:bodyPr>
          <a:lstStyle/>
          <a:p>
            <a:r>
              <a:rPr lang="en-US" sz="4000" dirty="0">
                <a:solidFill>
                  <a:prstClr val="black"/>
                </a:solidFill>
              </a:rPr>
              <a:t>“true” resolution vs strategy</a:t>
            </a:r>
          </a:p>
        </p:txBody>
      </p:sp>
      <p:sp>
        <p:nvSpPr>
          <p:cNvPr id="6" name="TextBox 5"/>
          <p:cNvSpPr txBox="1"/>
          <p:nvPr/>
        </p:nvSpPr>
        <p:spPr>
          <a:xfrm>
            <a:off x="1143000" y="5943600"/>
            <a:ext cx="5947462" cy="707886"/>
          </a:xfrm>
          <a:prstGeom prst="rect">
            <a:avLst/>
          </a:prstGeom>
          <a:noFill/>
        </p:spPr>
        <p:txBody>
          <a:bodyPr wrap="none" rtlCol="0">
            <a:spAutoFit/>
          </a:bodyPr>
          <a:lstStyle/>
          <a:p>
            <a:r>
              <a:rPr lang="en-US" sz="4000" dirty="0">
                <a:solidFill>
                  <a:prstClr val="black"/>
                </a:solidFill>
              </a:rPr>
              <a:t>301,640,334 </a:t>
            </a:r>
            <a:r>
              <a:rPr lang="en-US" sz="4000" dirty="0" smtClean="0">
                <a:solidFill>
                  <a:prstClr val="black"/>
                </a:solidFill>
              </a:rPr>
              <a:t>photons/</a:t>
            </a:r>
            <a:r>
              <a:rPr lang="en-US" sz="4000" dirty="0" err="1" smtClean="0">
                <a:solidFill>
                  <a:prstClr val="black"/>
                </a:solidFill>
              </a:rPr>
              <a:t>xtal</a:t>
            </a:r>
            <a:endParaRPr lang="en-US" sz="4000" dirty="0">
              <a:solidFill>
                <a:prstClr val="black"/>
              </a:solidFill>
            </a:endParaRPr>
          </a:p>
        </p:txBody>
      </p:sp>
    </p:spTree>
    <p:extLst>
      <p:ext uri="{BB962C8B-B14F-4D97-AF65-F5344CB8AC3E}">
        <p14:creationId xmlns:p14="http://schemas.microsoft.com/office/powerpoint/2010/main" val="638172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83438015"/>
              </p:ext>
            </p:extLst>
          </p:nvPr>
        </p:nvGraphicFramePr>
        <p:xfrm>
          <a:off x="0" y="10886"/>
          <a:ext cx="9144000" cy="6457902"/>
        </p:xfrm>
        <a:graphic>
          <a:graphicData uri="http://schemas.openxmlformats.org/drawingml/2006/table">
            <a:tbl>
              <a:tblPr/>
              <a:tblGrid>
                <a:gridCol w="2895600"/>
                <a:gridCol w="1562100"/>
                <a:gridCol w="1562100"/>
                <a:gridCol w="1447800"/>
                <a:gridCol w="1676400"/>
              </a:tblGrid>
              <a:tr h="313566">
                <a:tc rowSpan="2">
                  <a:txBody>
                    <a:bodyPr/>
                    <a:lstStyle/>
                    <a:p>
                      <a:r>
                        <a:rPr lang="en-US" sz="2200" dirty="0" smtClean="0">
                          <a:latin typeface="Courier New" panose="02070309020205020404" pitchFamily="49" charset="0"/>
                          <a:cs typeface="Courier New" panose="02070309020205020404" pitchFamily="49" charset="0"/>
                        </a:rPr>
                        <a:t>processing</a:t>
                      </a:r>
                      <a:r>
                        <a:rPr lang="en-US" sz="2200" dirty="0">
                          <a:latin typeface="Courier New" panose="02070309020205020404" pitchFamily="49" charset="0"/>
                          <a:cs typeface="Courier New" panose="02070309020205020404" pitchFamily="49" charset="0"/>
                        </a:rPr>
                        <a:t/>
                      </a:r>
                      <a:br>
                        <a:rPr lang="en-US" sz="2200" dirty="0">
                          <a:latin typeface="Courier New" panose="02070309020205020404" pitchFamily="49" charset="0"/>
                          <a:cs typeface="Courier New" panose="02070309020205020404" pitchFamily="49" charset="0"/>
                        </a:rPr>
                      </a:br>
                      <a:r>
                        <a:rPr lang="en-US" sz="2200" dirty="0">
                          <a:latin typeface="Courier New" panose="02070309020205020404" pitchFamily="49" charset="0"/>
                          <a:cs typeface="Courier New" panose="02070309020205020404" pitchFamily="49" charset="0"/>
                        </a:rPr>
                        <a:t>procedure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lang="en-US" sz="2200">
                          <a:latin typeface="Courier New" panose="02070309020205020404" pitchFamily="49" charset="0"/>
                          <a:cs typeface="Courier New" panose="02070309020205020404" pitchFamily="49" charset="0"/>
                        </a:rPr>
                        <a:t>resolution limit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313566">
                <a:tc vMerge="1">
                  <a:txBody>
                    <a:bodyPr/>
                    <a:lstStyle/>
                    <a:p>
                      <a:endParaRPr lang="en-US"/>
                    </a:p>
                  </a:txBody>
                  <a:tcPr/>
                </a:tc>
                <a:tc>
                  <a:txBody>
                    <a:bodyPr/>
                    <a:lstStyle/>
                    <a:p>
                      <a:r>
                        <a:rPr lang="en-US" sz="2200" dirty="0">
                          <a:latin typeface="Courier New" panose="02070309020205020404" pitchFamily="49" charset="0"/>
                          <a:cs typeface="Courier New" panose="02070309020205020404" pitchFamily="49" charset="0"/>
                        </a:rPr>
                        <a:t>fine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coarse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glue</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err="1" smtClean="0">
                          <a:latin typeface="Courier New" panose="02070309020205020404" pitchFamily="49" charset="0"/>
                          <a:cs typeface="Courier New" panose="02070309020205020404" pitchFamily="49" charset="0"/>
                        </a:rPr>
                        <a:t>glue&amp;fine</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XDS/XSCALE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3.17700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3.14057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3.17604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3.12086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XDS/aimless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3.16251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3.15922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3.16675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XDS/noscale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3.27289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3.15617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3.38929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3.12162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MOSFLM-defaults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MOSFLM-cheat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3.18166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3.20354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3.19755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9138">
                <a:tc>
                  <a:txBody>
                    <a:bodyPr/>
                    <a:lstStyle/>
                    <a:p>
                      <a:r>
                        <a:rPr lang="en-US" sz="2200">
                          <a:latin typeface="Courier New" panose="02070309020205020404" pitchFamily="49" charset="0"/>
                          <a:cs typeface="Courier New" panose="02070309020205020404" pitchFamily="49" charset="0"/>
                        </a:rPr>
                        <a:t>HKL2000-expert</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3.12646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3.11551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3.21803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HKL2000-cheat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3.16119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3.10338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smtClean="0">
                          <a:latin typeface="Courier New" panose="02070309020205020404" pitchFamily="49" charset="0"/>
                          <a:cs typeface="Courier New" panose="02070309020205020404" pitchFamily="49" charset="0"/>
                        </a:rPr>
                        <a:t>3.16300</a:t>
                      </a:r>
                      <a:endParaRPr lang="en-US" sz="2200" dirty="0">
                        <a:latin typeface="Courier New" panose="02070309020205020404" pitchFamily="49" charset="0"/>
                        <a:cs typeface="Courier New" panose="02070309020205020404" pitchFamily="49" charset="0"/>
                      </a:endParaRP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DIALS-defaults</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3.42125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solidFill>
                            <a:srgbClr val="FF0000"/>
                          </a:solidFill>
                          <a:latin typeface="Courier New" panose="02070309020205020404" pitchFamily="49" charset="0"/>
                          <a:cs typeface="Courier New" panose="02070309020205020404" pitchFamily="49" charset="0"/>
                        </a:rPr>
                        <a:t>x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DIALS-expert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3.10296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3.09547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3.07653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3.08465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d*Trek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4.34076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3.14352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3.10383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3.09936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3.14105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3566">
                <a:tc>
                  <a:txBody>
                    <a:bodyPr/>
                    <a:lstStyle/>
                    <a:p>
                      <a:r>
                        <a:rPr lang="en-US" sz="2200">
                          <a:latin typeface="Courier New" panose="02070309020205020404" pitchFamily="49" charset="0"/>
                          <a:cs typeface="Courier New" panose="02070309020205020404" pitchFamily="49" charset="0"/>
                        </a:rPr>
                        <a:t>EVAL15-sadabs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3.13920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3.10797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a:latin typeface="Courier New" panose="02070309020205020404" pitchFamily="49" charset="0"/>
                          <a:cs typeface="Courier New" panose="02070309020205020404" pitchFamily="49" charset="0"/>
                        </a:rPr>
                        <a:t>3.10171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latin typeface="Courier New" panose="02070309020205020404" pitchFamily="49" charset="0"/>
                          <a:cs typeface="Courier New" panose="02070309020205020404" pitchFamily="49" charset="0"/>
                        </a:rPr>
                        <a:t>3.13700 </a:t>
                      </a:r>
                    </a:p>
                  </a:txBody>
                  <a:tcPr marL="65594" marR="65594" marT="32797" marB="3279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4321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563562" y="1784350"/>
            <a:ext cx="8580437" cy="442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1000"/>
              </a:spcBef>
              <a:buFontTx/>
              <a:buNone/>
            </a:pPr>
            <a:r>
              <a:rPr lang="en-US" altLang="en-US" sz="4000" dirty="0">
                <a:solidFill>
                  <a:srgbClr val="000000"/>
                </a:solidFill>
                <a:cs typeface="Arial" pitchFamily="34" charset="0"/>
              </a:rPr>
              <a:t>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crystal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water</a:t>
            </a:r>
          </a:p>
          <a:p>
            <a:pPr eaLnBrk="1" hangingPunct="1">
              <a:spcBef>
                <a:spcPts val="1000"/>
              </a:spcBef>
              <a:buFontTx/>
              <a:buNone/>
            </a:pPr>
            <a:r>
              <a:rPr lang="en-US" altLang="en-US" sz="4000" dirty="0">
                <a:solidFill>
                  <a:srgbClr val="000000"/>
                </a:solidFill>
                <a:cs typeface="Arial" pitchFamily="34" charset="0"/>
              </a:rPr>
              <a:t>				≈ 	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plastic</a:t>
            </a:r>
          </a:p>
          <a:p>
            <a:pPr eaLnBrk="1" hangingPunct="1">
              <a:spcBef>
                <a:spcPts val="1000"/>
              </a:spcBef>
              <a:buFontTx/>
              <a:buNone/>
            </a:pPr>
            <a:r>
              <a:rPr lang="en-US" altLang="en-US" sz="4000" dirty="0">
                <a:solidFill>
                  <a:srgbClr val="000000"/>
                </a:solidFill>
                <a:cs typeface="Arial" pitchFamily="34" charset="0"/>
              </a:rPr>
              <a:t>				≈ 	0.1 </a:t>
            </a:r>
            <a:r>
              <a:rPr lang="el-GR" altLang="en-US" sz="4000" dirty="0">
                <a:solidFill>
                  <a:srgbClr val="000000"/>
                </a:solidFill>
                <a:cs typeface="Arial" pitchFamily="34" charset="0"/>
              </a:rPr>
              <a:t>μ</a:t>
            </a:r>
            <a:r>
              <a:rPr lang="en-US" altLang="en-US" sz="4000" dirty="0">
                <a:solidFill>
                  <a:srgbClr val="000000"/>
                </a:solidFill>
                <a:cs typeface="Arial" pitchFamily="34" charset="0"/>
              </a:rPr>
              <a:t>m glass</a:t>
            </a:r>
          </a:p>
          <a:p>
            <a:pPr eaLnBrk="1" hangingPunct="1">
              <a:spcBef>
                <a:spcPts val="1000"/>
              </a:spcBef>
              <a:buFontTx/>
              <a:buNone/>
            </a:pPr>
            <a:r>
              <a:rPr lang="en-US" altLang="en-US" sz="4000" dirty="0">
                <a:solidFill>
                  <a:srgbClr val="000000"/>
                </a:solidFill>
                <a:cs typeface="Arial" pitchFamily="34" charset="0"/>
              </a:rPr>
              <a:t>				≈ 	</a:t>
            </a:r>
            <a:r>
              <a:rPr lang="en-US" altLang="en-US" sz="4000" dirty="0" smtClean="0">
                <a:solidFill>
                  <a:srgbClr val="000000"/>
                </a:solidFill>
                <a:cs typeface="Arial" pitchFamily="34" charset="0"/>
              </a:rPr>
              <a:t>1000 </a:t>
            </a:r>
            <a:r>
              <a:rPr lang="el-GR" altLang="en-US" sz="4000" dirty="0" smtClean="0">
                <a:solidFill>
                  <a:srgbClr val="000000"/>
                </a:solidFill>
                <a:cs typeface="Arial" pitchFamily="34" charset="0"/>
              </a:rPr>
              <a:t>μ</a:t>
            </a:r>
            <a:r>
              <a:rPr lang="en-US" altLang="en-US" sz="4000" dirty="0" smtClean="0">
                <a:solidFill>
                  <a:srgbClr val="000000"/>
                </a:solidFill>
                <a:cs typeface="Arial" pitchFamily="34" charset="0"/>
              </a:rPr>
              <a:t>m air</a:t>
            </a:r>
          </a:p>
          <a:p>
            <a:pPr eaLnBrk="1" hangingPunct="1">
              <a:spcBef>
                <a:spcPts val="1000"/>
              </a:spcBef>
              <a:buFontTx/>
              <a:buNone/>
            </a:pPr>
            <a:r>
              <a:rPr lang="en-US" altLang="en-US" sz="4000" dirty="0" smtClean="0">
                <a:solidFill>
                  <a:srgbClr val="000000"/>
                </a:solidFill>
                <a:cs typeface="Arial" pitchFamily="34" charset="0"/>
              </a:rPr>
              <a:t>				~     50 mm He</a:t>
            </a:r>
          </a:p>
          <a:p>
            <a:pPr eaLnBrk="1" hangingPunct="1">
              <a:spcBef>
                <a:spcPts val="1000"/>
              </a:spcBef>
              <a:buFontTx/>
              <a:buNone/>
            </a:pPr>
            <a:r>
              <a:rPr lang="en-US" altLang="en-US" sz="4000" dirty="0" smtClean="0">
                <a:solidFill>
                  <a:srgbClr val="000000"/>
                </a:solidFill>
                <a:cs typeface="Arial" pitchFamily="34" charset="0"/>
              </a:rPr>
              <a:t>    ≈ 370 mm sat water vapor @ 4C</a:t>
            </a:r>
            <a:endParaRPr lang="el-GR" altLang="en-US" sz="4000" dirty="0">
              <a:solidFill>
                <a:srgbClr val="000000"/>
              </a:solidFill>
              <a:cs typeface="Arial" pitchFamily="34" charset="0"/>
            </a:endParaRPr>
          </a:p>
        </p:txBody>
      </p:sp>
      <p:sp>
        <p:nvSpPr>
          <p:cNvPr id="203779" name="Rectangle 2"/>
          <p:cNvSpPr>
            <a:spLocks noGrp="1" noChangeArrowheads="1"/>
          </p:cNvSpPr>
          <p:nvPr>
            <p:ph type="title"/>
          </p:nvPr>
        </p:nvSpPr>
        <p:spPr/>
        <p:txBody>
          <a:bodyPr/>
          <a:lstStyle/>
          <a:p>
            <a:pPr eaLnBrk="1" hangingPunct="1"/>
            <a:r>
              <a:rPr lang="en-US" altLang="en-US" smtClean="0"/>
              <a:t>X-ray scattering “rules”:</a:t>
            </a:r>
          </a:p>
        </p:txBody>
      </p:sp>
      <p:grpSp>
        <p:nvGrpSpPr>
          <p:cNvPr id="203780" name="Group 12"/>
          <p:cNvGrpSpPr>
            <a:grpSpLocks/>
          </p:cNvGrpSpPr>
          <p:nvPr/>
        </p:nvGrpSpPr>
        <p:grpSpPr bwMode="auto">
          <a:xfrm rot="5400000">
            <a:off x="592137" y="4033838"/>
            <a:ext cx="2238375" cy="501650"/>
            <a:chOff x="1288" y="3758"/>
            <a:chExt cx="1410" cy="316"/>
          </a:xfrm>
        </p:grpSpPr>
        <p:sp>
          <p:nvSpPr>
            <p:cNvPr id="203796"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97"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8"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99"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800"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nvGrpSpPr>
          <p:cNvPr id="203781" name="Group 2"/>
          <p:cNvGrpSpPr>
            <a:grpSpLocks/>
          </p:cNvGrpSpPr>
          <p:nvPr/>
        </p:nvGrpSpPr>
        <p:grpSpPr bwMode="auto">
          <a:xfrm>
            <a:off x="2090738" y="2965450"/>
            <a:ext cx="1809750" cy="2449513"/>
            <a:chOff x="2090550" y="2964790"/>
            <a:chExt cx="1810415" cy="2449974"/>
          </a:xfrm>
        </p:grpSpPr>
        <p:sp>
          <p:nvSpPr>
            <p:cNvPr id="203789" name="Freeform 3"/>
            <p:cNvSpPr>
              <a:spLocks/>
            </p:cNvSpPr>
            <p:nvPr/>
          </p:nvSpPr>
          <p:spPr bwMode="auto">
            <a:xfrm rot="-7731896">
              <a:off x="1964267" y="3091073"/>
              <a:ext cx="2062982" cy="1810415"/>
            </a:xfrm>
            <a:custGeom>
              <a:avLst/>
              <a:gdLst>
                <a:gd name="T0" fmla="*/ 663460 w 12531"/>
                <a:gd name="T1" fmla="*/ 1074143 h 11874"/>
                <a:gd name="T2" fmla="*/ 1350956 w 12531"/>
                <a:gd name="T3" fmla="*/ 1775500 h 11874"/>
                <a:gd name="T4" fmla="*/ 2004209 w 12531"/>
                <a:gd name="T5" fmla="*/ 1619524 h 11874"/>
                <a:gd name="T6" fmla="*/ 1904937 w 12531"/>
                <a:gd name="T7" fmla="*/ 891638 h 11874"/>
                <a:gd name="T8" fmla="*/ 1238184 w 12531"/>
                <a:gd name="T9" fmla="*/ 474178 h 11874"/>
                <a:gd name="T10" fmla="*/ 11359 w 12531"/>
                <a:gd name="T11" fmla="*/ 13875 h 11874"/>
                <a:gd name="T12" fmla="*/ 663460 w 12531"/>
                <a:gd name="T13" fmla="*/ 1074143 h 118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31" h="11874">
                  <a:moveTo>
                    <a:pt x="4030" y="7045"/>
                  </a:moveTo>
                  <a:cubicBezTo>
                    <a:pt x="5386" y="8971"/>
                    <a:pt x="6849" y="11049"/>
                    <a:pt x="8206" y="11645"/>
                  </a:cubicBezTo>
                  <a:cubicBezTo>
                    <a:pt x="9562" y="12240"/>
                    <a:pt x="11503" y="11601"/>
                    <a:pt x="12174" y="10622"/>
                  </a:cubicBezTo>
                  <a:cubicBezTo>
                    <a:pt x="12845" y="9643"/>
                    <a:pt x="12529" y="7259"/>
                    <a:pt x="11571" y="5848"/>
                  </a:cubicBezTo>
                  <a:cubicBezTo>
                    <a:pt x="10613" y="4437"/>
                    <a:pt x="9016" y="3734"/>
                    <a:pt x="7521" y="3110"/>
                  </a:cubicBezTo>
                  <a:cubicBezTo>
                    <a:pt x="6026" y="2485"/>
                    <a:pt x="649" y="-565"/>
                    <a:pt x="69" y="91"/>
                  </a:cubicBezTo>
                  <a:cubicBezTo>
                    <a:pt x="-509" y="747"/>
                    <a:pt x="2674" y="5119"/>
                    <a:pt x="4030" y="7045"/>
                  </a:cubicBezTo>
                  <a:close/>
                </a:path>
              </a:pathLst>
            </a:custGeom>
            <a:solidFill>
              <a:srgbClr val="FFC000"/>
            </a:solidFill>
            <a:ln w="9525">
              <a:solidFill>
                <a:schemeClr val="tx1"/>
              </a:solidFill>
              <a:round/>
              <a:headEnd/>
              <a:tailEnd/>
            </a:ln>
          </p:spPr>
          <p:txBody>
            <a:bodyPr/>
            <a:lstStyle/>
            <a:p>
              <a:endParaRPr lang="en-US" dirty="0">
                <a:solidFill>
                  <a:srgbClr val="000000"/>
                </a:solidFill>
                <a:latin typeface="Arial" panose="020B0604020202020204" pitchFamily="34" charset="0"/>
                <a:cs typeface="Arial" pitchFamily="34" charset="0"/>
              </a:endParaRPr>
            </a:p>
          </p:txBody>
        </p:sp>
        <p:grpSp>
          <p:nvGrpSpPr>
            <p:cNvPr id="203790" name="Group 12"/>
            <p:cNvGrpSpPr>
              <a:grpSpLocks/>
            </p:cNvGrpSpPr>
            <p:nvPr/>
          </p:nvGrpSpPr>
          <p:grpSpPr bwMode="auto">
            <a:xfrm rot="5400000">
              <a:off x="1762102" y="4044752"/>
              <a:ext cx="2238375" cy="501650"/>
              <a:chOff x="1288" y="3758"/>
              <a:chExt cx="1410" cy="316"/>
            </a:xfrm>
          </p:grpSpPr>
          <p:sp>
            <p:nvSpPr>
              <p:cNvPr id="203791" name="Freeform 13"/>
              <p:cNvSpPr>
                <a:spLocks noChangeAspect="1"/>
              </p:cNvSpPr>
              <p:nvPr/>
            </p:nvSpPr>
            <p:spPr bwMode="auto">
              <a:xfrm>
                <a:off x="1288" y="3758"/>
                <a:ext cx="764" cy="316"/>
              </a:xfrm>
              <a:custGeom>
                <a:avLst/>
                <a:gdLst>
                  <a:gd name="T0" fmla="*/ 220 w 2552"/>
                  <a:gd name="T1" fmla="*/ 27 h 1384"/>
                  <a:gd name="T2" fmla="*/ 108 w 2552"/>
                  <a:gd name="T3" fmla="*/ 67 h 1384"/>
                  <a:gd name="T4" fmla="*/ 31 w 2552"/>
                  <a:gd name="T5" fmla="*/ 59 h 1384"/>
                  <a:gd name="T6" fmla="*/ 1 w 2552"/>
                  <a:gd name="T7" fmla="*/ 32 h 1384"/>
                  <a:gd name="T8" fmla="*/ 27 w 2552"/>
                  <a:gd name="T9" fmla="*/ 7 h 1384"/>
                  <a:gd name="T10" fmla="*/ 96 w 2552"/>
                  <a:gd name="T11" fmla="*/ 2 h 1384"/>
                  <a:gd name="T12" fmla="*/ 151 w 2552"/>
                  <a:gd name="T13" fmla="*/ 17 h 1384"/>
                  <a:gd name="T14" fmla="*/ 212 w 2552"/>
                  <a:gd name="T15" fmla="*/ 29 h 1384"/>
                  <a:gd name="T16" fmla="*/ 229 w 2552"/>
                  <a:gd name="T17" fmla="*/ 29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92" name="Rectangle 14"/>
              <p:cNvSpPr>
                <a:spLocks noChangeArrowheads="1"/>
              </p:cNvSpPr>
              <p:nvPr/>
            </p:nvSpPr>
            <p:spPr bwMode="auto">
              <a:xfrm>
                <a:off x="1508" y="3902"/>
                <a:ext cx="56" cy="56"/>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93" name="Freeform 15"/>
              <p:cNvSpPr>
                <a:spLocks/>
              </p:cNvSpPr>
              <p:nvPr/>
            </p:nvSpPr>
            <p:spPr bwMode="auto">
              <a:xfrm>
                <a:off x="1986" y="3846"/>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94" name="Freeform 16"/>
              <p:cNvSpPr>
                <a:spLocks/>
              </p:cNvSpPr>
              <p:nvPr/>
            </p:nvSpPr>
            <p:spPr bwMode="auto">
              <a:xfrm rot="10800000" flipH="1">
                <a:off x="1962" y="3842"/>
                <a:ext cx="712" cy="66"/>
              </a:xfrm>
              <a:custGeom>
                <a:avLst/>
                <a:gdLst>
                  <a:gd name="T0" fmla="*/ 0 w 712"/>
                  <a:gd name="T1" fmla="*/ 53 h 66"/>
                  <a:gd name="T2" fmla="*/ 124 w 712"/>
                  <a:gd name="T3" fmla="*/ 1 h 66"/>
                  <a:gd name="T4" fmla="*/ 264 w 712"/>
                  <a:gd name="T5" fmla="*/ 61 h 66"/>
                  <a:gd name="T6" fmla="*/ 420 w 712"/>
                  <a:gd name="T7" fmla="*/ 5 h 66"/>
                  <a:gd name="T8" fmla="*/ 564 w 712"/>
                  <a:gd name="T9" fmla="*/ 65 h 66"/>
                  <a:gd name="T10" fmla="*/ 712 w 712"/>
                  <a:gd name="T11" fmla="*/ 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95" name="Oval 17"/>
              <p:cNvSpPr>
                <a:spLocks noChangeArrowheads="1"/>
              </p:cNvSpPr>
              <p:nvPr/>
            </p:nvSpPr>
            <p:spPr bwMode="auto">
              <a:xfrm>
                <a:off x="1946" y="3770"/>
                <a:ext cx="90" cy="84"/>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grpSp>
      <p:grpSp>
        <p:nvGrpSpPr>
          <p:cNvPr id="203782" name="Group 1"/>
          <p:cNvGrpSpPr>
            <a:grpSpLocks/>
          </p:cNvGrpSpPr>
          <p:nvPr/>
        </p:nvGrpSpPr>
        <p:grpSpPr bwMode="auto">
          <a:xfrm>
            <a:off x="641350" y="3429000"/>
            <a:ext cx="373063" cy="1449388"/>
            <a:chOff x="640737" y="3429162"/>
            <a:chExt cx="373063" cy="1449256"/>
          </a:xfrm>
        </p:grpSpPr>
        <p:sp>
          <p:nvSpPr>
            <p:cNvPr id="203783" name="Freeform 13"/>
            <p:cNvSpPr>
              <a:spLocks noChangeAspect="1"/>
            </p:cNvSpPr>
            <p:nvPr/>
          </p:nvSpPr>
          <p:spPr bwMode="auto">
            <a:xfrm rot="5400000">
              <a:off x="584381" y="3485518"/>
              <a:ext cx="390525" cy="277813"/>
            </a:xfrm>
            <a:custGeom>
              <a:avLst/>
              <a:gdLst>
                <a:gd name="T0" fmla="*/ 112475 w 2552"/>
                <a:gd name="T1" fmla="*/ 23486 h 1384"/>
                <a:gd name="T2" fmla="*/ 55396 w 2552"/>
                <a:gd name="T3" fmla="*/ 58614 h 1384"/>
                <a:gd name="T4" fmla="*/ 15762 w 2552"/>
                <a:gd name="T5" fmla="*/ 51990 h 1384"/>
                <a:gd name="T6" fmla="*/ 306 w 2552"/>
                <a:gd name="T7" fmla="*/ 27902 h 1384"/>
                <a:gd name="T8" fmla="*/ 13619 w 2552"/>
                <a:gd name="T9" fmla="*/ 5821 h 1384"/>
                <a:gd name="T10" fmla="*/ 48816 w 2552"/>
                <a:gd name="T11" fmla="*/ 1405 h 1384"/>
                <a:gd name="T12" fmla="*/ 77279 w 2552"/>
                <a:gd name="T13" fmla="*/ 14653 h 1384"/>
                <a:gd name="T14" fmla="*/ 108190 w 2552"/>
                <a:gd name="T15" fmla="*/ 25694 h 1384"/>
                <a:gd name="T16" fmla="*/ 116913 w 2552"/>
                <a:gd name="T17" fmla="*/ 25694 h 1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52" h="1384">
                  <a:moveTo>
                    <a:pt x="2456" y="512"/>
                  </a:moveTo>
                  <a:cubicBezTo>
                    <a:pt x="2008" y="844"/>
                    <a:pt x="1560" y="1176"/>
                    <a:pt x="1208" y="1280"/>
                  </a:cubicBezTo>
                  <a:cubicBezTo>
                    <a:pt x="856" y="1384"/>
                    <a:pt x="544" y="1248"/>
                    <a:pt x="344" y="1136"/>
                  </a:cubicBezTo>
                  <a:cubicBezTo>
                    <a:pt x="144" y="1024"/>
                    <a:pt x="16" y="776"/>
                    <a:pt x="8" y="608"/>
                  </a:cubicBezTo>
                  <a:cubicBezTo>
                    <a:pt x="0" y="440"/>
                    <a:pt x="120" y="224"/>
                    <a:pt x="296" y="128"/>
                  </a:cubicBezTo>
                  <a:cubicBezTo>
                    <a:pt x="472" y="32"/>
                    <a:pt x="832" y="0"/>
                    <a:pt x="1064" y="32"/>
                  </a:cubicBezTo>
                  <a:cubicBezTo>
                    <a:pt x="1296" y="64"/>
                    <a:pt x="1472" y="232"/>
                    <a:pt x="1688" y="320"/>
                  </a:cubicBezTo>
                  <a:cubicBezTo>
                    <a:pt x="1904" y="408"/>
                    <a:pt x="2216" y="520"/>
                    <a:pt x="2360" y="560"/>
                  </a:cubicBezTo>
                  <a:cubicBezTo>
                    <a:pt x="2504" y="600"/>
                    <a:pt x="2528" y="580"/>
                    <a:pt x="2552" y="560"/>
                  </a:cubicBezTo>
                </a:path>
              </a:pathLst>
            </a:custGeom>
            <a:solidFill>
              <a:schemeClr val="accent1"/>
            </a:solidFill>
            <a:ln w="88900">
              <a:solidFill>
                <a:srgbClr val="8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84" name="Rectangle 14"/>
            <p:cNvSpPr>
              <a:spLocks noChangeArrowheads="1"/>
            </p:cNvSpPr>
            <p:nvPr/>
          </p:nvSpPr>
          <p:spPr bwMode="auto">
            <a:xfrm rot="5400000">
              <a:off x="715350" y="3551399"/>
              <a:ext cx="88900" cy="88900"/>
            </a:xfrm>
            <a:prstGeom prst="rect">
              <a:avLst/>
            </a:prstGeom>
            <a:solidFill>
              <a:srgbClr val="FF0000"/>
            </a:solidFill>
            <a:ln w="9525">
              <a:miter lim="800000"/>
              <a:headEnd/>
              <a:tailEnd/>
            </a:ln>
            <a:effectLst/>
            <a:scene3d>
              <a:camera prst="legacyObliqueTopRight"/>
              <a:lightRig rig="legacyFlat3" dir="b"/>
            </a:scene3d>
            <a:sp3d extrusionH="125400" prstMaterial="legacyMatte">
              <a:bevelT w="13500" h="13500" prst="angle"/>
              <a:bevelB w="13500" h="13500" prst="angle"/>
              <a:extrusionClr>
                <a:srgbClr val="FF00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5" name="Oval 17"/>
            <p:cNvSpPr>
              <a:spLocks noChangeArrowheads="1"/>
            </p:cNvSpPr>
            <p:nvPr/>
          </p:nvSpPr>
          <p:spPr bwMode="auto">
            <a:xfrm rot="5400000">
              <a:off x="875687" y="4251487"/>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sp>
          <p:nvSpPr>
            <p:cNvPr id="203786" name="Freeform 15"/>
            <p:cNvSpPr>
              <a:spLocks/>
            </p:cNvSpPr>
            <p:nvPr/>
          </p:nvSpPr>
          <p:spPr bwMode="auto">
            <a:xfrm rot="5400000">
              <a:off x="237210" y="42608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87" name="Freeform 16"/>
            <p:cNvSpPr>
              <a:spLocks/>
            </p:cNvSpPr>
            <p:nvPr/>
          </p:nvSpPr>
          <p:spPr bwMode="auto">
            <a:xfrm rot="16200000" flipH="1">
              <a:off x="243560" y="4222780"/>
              <a:ext cx="1130300" cy="104775"/>
            </a:xfrm>
            <a:custGeom>
              <a:avLst/>
              <a:gdLst>
                <a:gd name="T0" fmla="*/ 0 w 712"/>
                <a:gd name="T1" fmla="*/ 84138 h 66"/>
                <a:gd name="T2" fmla="*/ 196850 w 712"/>
                <a:gd name="T3" fmla="*/ 1588 h 66"/>
                <a:gd name="T4" fmla="*/ 419100 w 712"/>
                <a:gd name="T5" fmla="*/ 96838 h 66"/>
                <a:gd name="T6" fmla="*/ 666750 w 712"/>
                <a:gd name="T7" fmla="*/ 7938 h 66"/>
                <a:gd name="T8" fmla="*/ 895350 w 712"/>
                <a:gd name="T9" fmla="*/ 103188 h 66"/>
                <a:gd name="T10" fmla="*/ 1130300 w 712"/>
                <a:gd name="T11" fmla="*/ 158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66">
                  <a:moveTo>
                    <a:pt x="0" y="53"/>
                  </a:moveTo>
                  <a:cubicBezTo>
                    <a:pt x="40" y="26"/>
                    <a:pt x="80" y="0"/>
                    <a:pt x="124" y="1"/>
                  </a:cubicBezTo>
                  <a:cubicBezTo>
                    <a:pt x="168" y="2"/>
                    <a:pt x="215" y="60"/>
                    <a:pt x="264" y="61"/>
                  </a:cubicBezTo>
                  <a:cubicBezTo>
                    <a:pt x="313" y="62"/>
                    <a:pt x="370" y="4"/>
                    <a:pt x="420" y="5"/>
                  </a:cubicBezTo>
                  <a:cubicBezTo>
                    <a:pt x="470" y="6"/>
                    <a:pt x="515" y="66"/>
                    <a:pt x="564" y="65"/>
                  </a:cubicBezTo>
                  <a:cubicBezTo>
                    <a:pt x="613" y="64"/>
                    <a:pt x="687" y="12"/>
                    <a:pt x="712" y="1"/>
                  </a:cubicBezTo>
                </a:path>
              </a:pathLst>
            </a:custGeom>
            <a:noFill/>
            <a:ln w="88900">
              <a:solidFill>
                <a:srgbClr val="8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latin typeface="Arial" panose="020B0604020202020204" pitchFamily="34" charset="0"/>
                <a:cs typeface="Arial" pitchFamily="34" charset="0"/>
              </a:endParaRPr>
            </a:p>
          </p:txBody>
        </p:sp>
        <p:sp>
          <p:nvSpPr>
            <p:cNvPr id="203788" name="Oval 17"/>
            <p:cNvSpPr>
              <a:spLocks noChangeArrowheads="1"/>
            </p:cNvSpPr>
            <p:nvPr/>
          </p:nvSpPr>
          <p:spPr bwMode="auto">
            <a:xfrm rot="5400000">
              <a:off x="837285" y="3689380"/>
              <a:ext cx="142875" cy="133350"/>
            </a:xfrm>
            <a:prstGeom prst="ellipse">
              <a:avLst/>
            </a:prstGeom>
            <a:solidFill>
              <a:schemeClr val="bg1">
                <a:alpha val="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solidFill>
                  <a:srgbClr val="000000"/>
                </a:solidFill>
                <a:cs typeface="Arial" pitchFamily="34" charset="0"/>
              </a:endParaRPr>
            </a:p>
          </p:txBody>
        </p:sp>
      </p:grpSp>
      <p:sp>
        <p:nvSpPr>
          <p:cNvPr id="26" name="TextBox 25"/>
          <p:cNvSpPr txBox="1"/>
          <p:nvPr/>
        </p:nvSpPr>
        <p:spPr>
          <a:xfrm>
            <a:off x="1097280" y="1239520"/>
            <a:ext cx="6607899" cy="461665"/>
          </a:xfrm>
          <a:prstGeom prst="rect">
            <a:avLst/>
          </a:prstGeom>
          <a:noFill/>
        </p:spPr>
        <p:txBody>
          <a:bodyPr wrap="none" rtlCol="0">
            <a:spAutoFit/>
          </a:bodyPr>
          <a:lstStyle/>
          <a:p>
            <a:r>
              <a:rPr lang="en-US" sz="2400" dirty="0">
                <a:solidFill>
                  <a:srgbClr val="C00000"/>
                </a:solidFill>
                <a:latin typeface="Arial" panose="020B0604020202020204" pitchFamily="34" charset="0"/>
              </a:rPr>
              <a:t>Optimum: support thickness = crystal thickness</a:t>
            </a:r>
          </a:p>
        </p:txBody>
      </p:sp>
    </p:spTree>
    <p:extLst>
      <p:ext uri="{BB962C8B-B14F-4D97-AF65-F5344CB8AC3E}">
        <p14:creationId xmlns:p14="http://schemas.microsoft.com/office/powerpoint/2010/main" val="270942104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z="3600"/>
              <a:t>"error bar" for electron density</a:t>
            </a:r>
          </a:p>
        </p:txBody>
      </p:sp>
      <p:grpSp>
        <p:nvGrpSpPr>
          <p:cNvPr id="26636" name="Group 12"/>
          <p:cNvGrpSpPr>
            <a:grpSpLocks/>
          </p:cNvGrpSpPr>
          <p:nvPr/>
        </p:nvGrpSpPr>
        <p:grpSpPr bwMode="auto">
          <a:xfrm>
            <a:off x="52388" y="1676400"/>
            <a:ext cx="4291012" cy="4494213"/>
            <a:chOff x="33" y="1056"/>
            <a:chExt cx="2703" cy="2831"/>
          </a:xfrm>
        </p:grpSpPr>
        <p:graphicFrame>
          <p:nvGraphicFramePr>
            <p:cNvPr id="26628" name="Object 4"/>
            <p:cNvGraphicFramePr>
              <a:graphicFrameLocks noChangeAspect="1"/>
            </p:cNvGraphicFramePr>
            <p:nvPr/>
          </p:nvGraphicFramePr>
          <p:xfrm>
            <a:off x="144" y="1056"/>
            <a:ext cx="2592" cy="2686"/>
          </p:xfrm>
          <a:graphic>
            <a:graphicData uri="http://schemas.openxmlformats.org/presentationml/2006/ole">
              <mc:AlternateContent xmlns:mc="http://schemas.openxmlformats.org/markup-compatibility/2006">
                <mc:Choice xmlns:v="urn:schemas-microsoft-com:vml" Requires="v">
                  <p:oleObj spid="_x0000_s194569" name="Chart" r:id="rId3" imgW="4943427" imgH="5210258" progId="MSGraph.Chart.8">
                    <p:embed followColorScheme="full"/>
                  </p:oleObj>
                </mc:Choice>
                <mc:Fallback>
                  <p:oleObj name="Chart" r:id="rId3" imgW="4943427" imgH="5210258" progId="MSGraph.Chart.8">
                    <p:embed followColorScheme="full"/>
                    <p:pic>
                      <p:nvPicPr>
                        <p:cNvPr id="0" name=""/>
                        <p:cNvPicPr>
                          <a:picLocks noChangeAspect="1" noChangeArrowheads="1"/>
                        </p:cNvPicPr>
                        <p:nvPr/>
                      </p:nvPicPr>
                      <p:blipFill>
                        <a:blip r:embed="rId4"/>
                        <a:srcRect/>
                        <a:stretch>
                          <a:fillRect/>
                        </a:stretch>
                      </p:blipFill>
                      <p:spPr bwMode="auto">
                        <a:xfrm>
                          <a:off x="144" y="1056"/>
                          <a:ext cx="2592" cy="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2" name="Text Box 8"/>
            <p:cNvSpPr txBox="1">
              <a:spLocks noChangeArrowheads="1"/>
            </p:cNvSpPr>
            <p:nvPr/>
          </p:nvSpPr>
          <p:spPr bwMode="auto">
            <a:xfrm rot="16200000">
              <a:off x="-496" y="2303"/>
              <a:ext cx="125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26633" name="Text Box 9"/>
            <p:cNvSpPr txBox="1">
              <a:spLocks noChangeArrowheads="1"/>
            </p:cNvSpPr>
            <p:nvPr/>
          </p:nvSpPr>
          <p:spPr bwMode="auto">
            <a:xfrm>
              <a:off x="1104" y="3695"/>
              <a:ext cx="62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grpSp>
    </p:spTree>
    <p:extLst>
      <p:ext uri="{BB962C8B-B14F-4D97-AF65-F5344CB8AC3E}">
        <p14:creationId xmlns:p14="http://schemas.microsoft.com/office/powerpoint/2010/main" val="39056773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z="3600"/>
              <a:t>"error bar" for electron density</a:t>
            </a:r>
          </a:p>
        </p:txBody>
      </p:sp>
      <p:graphicFrame>
        <p:nvGraphicFramePr>
          <p:cNvPr id="34820"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195600" name="Chart" r:id="rId3" imgW="4943427" imgH="5210258" progId="MSGraph.Chart.8">
                  <p:embed followColorScheme="full"/>
                </p:oleObj>
              </mc:Choice>
              <mc:Fallback>
                <p:oleObj name="Chart" r:id="rId3" imgW="4943427" imgH="5210258" progId="MSGraph.Chart.8">
                  <p:embed followColorScheme="full"/>
                  <p:pic>
                    <p:nvPicPr>
                      <p:cNvPr id="0" name=""/>
                      <p:cNvPicPr>
                        <a:picLocks noChangeAspect="1" noChangeArrowheads="1"/>
                      </p:cNvPicPr>
                      <p:nvPr/>
                    </p:nvPicPr>
                    <p:blipFill>
                      <a:blip r:embed="rId4"/>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3"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4824"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grpSp>
        <p:nvGrpSpPr>
          <p:cNvPr id="34827" name="Group 11"/>
          <p:cNvGrpSpPr>
            <a:grpSpLocks/>
          </p:cNvGrpSpPr>
          <p:nvPr/>
        </p:nvGrpSpPr>
        <p:grpSpPr bwMode="auto">
          <a:xfrm>
            <a:off x="4267200" y="1676400"/>
            <a:ext cx="4797425" cy="4495800"/>
            <a:chOff x="2688" y="1056"/>
            <a:chExt cx="3022" cy="2832"/>
          </a:xfrm>
        </p:grpSpPr>
        <p:graphicFrame>
          <p:nvGraphicFramePr>
            <p:cNvPr id="34819" name="Object 3"/>
            <p:cNvGraphicFramePr>
              <a:graphicFrameLocks noChangeAspect="1"/>
            </p:cNvGraphicFramePr>
            <p:nvPr/>
          </p:nvGraphicFramePr>
          <p:xfrm>
            <a:off x="2765" y="1056"/>
            <a:ext cx="2945" cy="2736"/>
          </p:xfrm>
          <a:graphic>
            <a:graphicData uri="http://schemas.openxmlformats.org/presentationml/2006/ole">
              <mc:AlternateContent xmlns:mc="http://schemas.openxmlformats.org/markup-compatibility/2006">
                <mc:Choice xmlns:v="urn:schemas-microsoft-com:vml" Requires="v">
                  <p:oleObj spid="_x0000_s195601" name="Chart" r:id="rId5" imgW="5410155" imgH="5210258" progId="MSGraph.Chart.8">
                    <p:embed followColorScheme="full"/>
                  </p:oleObj>
                </mc:Choice>
                <mc:Fallback>
                  <p:oleObj name="Chart" r:id="rId5" imgW="5410155" imgH="5210258" progId="MSGraph.Chart.8">
                    <p:embed followColorScheme="full"/>
                    <p:pic>
                      <p:nvPicPr>
                        <p:cNvPr id="0" name=""/>
                        <p:cNvPicPr>
                          <a:picLocks noChangeAspect="1" noChangeArrowheads="1"/>
                        </p:cNvPicPr>
                        <p:nvPr/>
                      </p:nvPicPr>
                      <p:blipFill>
                        <a:blip r:embed="rId6"/>
                        <a:srcRect/>
                        <a:stretch>
                          <a:fillRect/>
                        </a:stretch>
                      </p:blipFill>
                      <p:spPr bwMode="auto">
                        <a:xfrm>
                          <a:off x="2765" y="1056"/>
                          <a:ext cx="2945" cy="2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5" name="Text Box 9"/>
            <p:cNvSpPr txBox="1">
              <a:spLocks noChangeArrowheads="1"/>
            </p:cNvSpPr>
            <p:nvPr/>
          </p:nvSpPr>
          <p:spPr bwMode="auto">
            <a:xfrm>
              <a:off x="3744" y="3696"/>
              <a:ext cx="1121"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4826" name="Text Box 10"/>
            <p:cNvSpPr txBox="1">
              <a:spLocks noChangeArrowheads="1"/>
            </p:cNvSpPr>
            <p:nvPr/>
          </p:nvSpPr>
          <p:spPr bwMode="auto">
            <a:xfrm rot="16200000">
              <a:off x="2166" y="2304"/>
              <a:ext cx="1235"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grpSp>
    </p:spTree>
    <p:extLst>
      <p:ext uri="{BB962C8B-B14F-4D97-AF65-F5344CB8AC3E}">
        <p14:creationId xmlns:p14="http://schemas.microsoft.com/office/powerpoint/2010/main" val="757311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z="3600"/>
              <a:t>"error bar" for electron density</a:t>
            </a:r>
          </a:p>
        </p:txBody>
      </p:sp>
      <p:graphicFrame>
        <p:nvGraphicFramePr>
          <p:cNvPr id="33795"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196624"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6"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196625"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3799"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3800"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3801"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3802"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3389371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3600"/>
              <a:t>"error bar" for electron density</a:t>
            </a:r>
          </a:p>
        </p:txBody>
      </p:sp>
      <p:graphicFrame>
        <p:nvGraphicFramePr>
          <p:cNvPr id="28675"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197648"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197649"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8679"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28680"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28681"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28682"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883416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types of error</a:t>
            </a:r>
            <a:endParaRPr lang="en-US"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Relative</a:t>
            </a:r>
          </a:p>
          <a:p>
            <a:pPr marL="914400" lvl="1" indent="-514350"/>
            <a:r>
              <a:rPr lang="en-US" dirty="0" smtClean="0"/>
              <a:t>Proportional to signal</a:t>
            </a:r>
          </a:p>
          <a:p>
            <a:pPr marL="1314450" lvl="2" indent="-514350"/>
            <a:r>
              <a:rPr lang="en-US" dirty="0" smtClean="0"/>
              <a:t>Shutter jitter, beam flicker, vibration, calibration</a:t>
            </a:r>
          </a:p>
          <a:p>
            <a:pPr marL="1314450" lvl="2" indent="-514350"/>
            <a:r>
              <a:rPr lang="en-US" dirty="0" smtClean="0"/>
              <a:t>Partiality, isomorphism, F</a:t>
            </a:r>
            <a:r>
              <a:rPr lang="en-US" baseline="-25000" dirty="0" smtClean="0"/>
              <a:t>obs</a:t>
            </a:r>
            <a:r>
              <a:rPr lang="en-US" dirty="0" smtClean="0"/>
              <a:t> vs </a:t>
            </a:r>
            <a:r>
              <a:rPr lang="en-US" dirty="0" err="1" smtClean="0"/>
              <a:t>F</a:t>
            </a:r>
            <a:r>
              <a:rPr lang="en-US" baseline="-25000" dirty="0" err="1" smtClean="0"/>
              <a:t>calc</a:t>
            </a:r>
            <a:r>
              <a:rPr lang="en-US" dirty="0" smtClean="0"/>
              <a:t> (</a:t>
            </a:r>
            <a:r>
              <a:rPr lang="en-US" dirty="0" err="1" smtClean="0"/>
              <a:t>R</a:t>
            </a:r>
            <a:r>
              <a:rPr lang="en-US" baseline="-25000" dirty="0" err="1" smtClean="0"/>
              <a:t>work</a:t>
            </a:r>
            <a:r>
              <a:rPr lang="en-US" dirty="0"/>
              <a:t> </a:t>
            </a:r>
            <a:r>
              <a:rPr lang="en-US" dirty="0" smtClean="0"/>
              <a:t>&amp; </a:t>
            </a:r>
            <a:r>
              <a:rPr lang="en-US" dirty="0" err="1" smtClean="0"/>
              <a:t>R</a:t>
            </a:r>
            <a:r>
              <a:rPr lang="en-US" baseline="-25000" dirty="0" err="1" smtClean="0"/>
              <a:t>free</a:t>
            </a:r>
            <a:r>
              <a:rPr lang="en-US" dirty="0" smtClean="0"/>
              <a:t>)</a:t>
            </a:r>
            <a:endParaRPr lang="en-US" baseline="-25000" dirty="0" smtClean="0"/>
          </a:p>
          <a:p>
            <a:pPr marL="514350" indent="-514350">
              <a:buFont typeface="+mj-lt"/>
              <a:buAutoNum type="arabicPeriod"/>
            </a:pPr>
            <a:r>
              <a:rPr lang="en-US" dirty="0" smtClean="0"/>
              <a:t>Photon count</a:t>
            </a:r>
          </a:p>
          <a:p>
            <a:pPr marL="914400" lvl="1" indent="-514350"/>
            <a:r>
              <a:rPr lang="en-US" dirty="0"/>
              <a:t>Proportional to </a:t>
            </a:r>
            <a:r>
              <a:rPr lang="en-US" dirty="0" err="1" smtClean="0"/>
              <a:t>sqrt</a:t>
            </a:r>
            <a:r>
              <a:rPr lang="en-US" dirty="0" smtClean="0"/>
              <a:t>(signal)</a:t>
            </a:r>
            <a:endParaRPr lang="en-US" dirty="0"/>
          </a:p>
          <a:p>
            <a:pPr marL="514350" indent="-514350">
              <a:buFont typeface="+mj-lt"/>
              <a:buAutoNum type="arabicPeriod"/>
            </a:pPr>
            <a:r>
              <a:rPr lang="en-US" dirty="0"/>
              <a:t>B</a:t>
            </a:r>
            <a:r>
              <a:rPr lang="en-US" dirty="0" smtClean="0"/>
              <a:t>aseline</a:t>
            </a:r>
          </a:p>
          <a:p>
            <a:pPr marL="914400" lvl="1" indent="-514350"/>
            <a:r>
              <a:rPr lang="en-US" dirty="0" smtClean="0"/>
              <a:t>Independent of signal</a:t>
            </a:r>
          </a:p>
          <a:p>
            <a:pPr marL="1314450" lvl="2" indent="-514350"/>
            <a:r>
              <a:rPr lang="en-US" dirty="0" smtClean="0"/>
              <a:t>Detector read-out noise</a:t>
            </a:r>
          </a:p>
        </p:txBody>
      </p:sp>
    </p:spTree>
    <p:extLst>
      <p:ext uri="{BB962C8B-B14F-4D97-AF65-F5344CB8AC3E}">
        <p14:creationId xmlns:p14="http://schemas.microsoft.com/office/powerpoint/2010/main" val="2412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3600"/>
              <a:t>"error bar" for electron density</a:t>
            </a:r>
          </a:p>
        </p:txBody>
      </p:sp>
      <p:graphicFrame>
        <p:nvGraphicFramePr>
          <p:cNvPr id="27651"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198672"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2"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198673"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5"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27656"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27657"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27658"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29741756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z="3600"/>
              <a:t>"error bar" for electron density</a:t>
            </a:r>
          </a:p>
        </p:txBody>
      </p:sp>
      <p:graphicFrame>
        <p:nvGraphicFramePr>
          <p:cNvPr id="24579"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199696"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0"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199697"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3"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24584"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24585"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24586"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27194070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z="3600"/>
              <a:t>"error bar" for electron density</a:t>
            </a:r>
          </a:p>
        </p:txBody>
      </p:sp>
      <p:graphicFrame>
        <p:nvGraphicFramePr>
          <p:cNvPr id="29699"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0720"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0"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0721"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9703"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29704"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29705"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29706"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192845748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z="3600"/>
              <a:t>"error bar" for electron density</a:t>
            </a:r>
          </a:p>
        </p:txBody>
      </p:sp>
      <p:graphicFrame>
        <p:nvGraphicFramePr>
          <p:cNvPr id="30723"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1744"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4"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1745"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7"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0728"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0729"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0730"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3610014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z="3600"/>
              <a:t>"error bar" for electron density</a:t>
            </a:r>
          </a:p>
        </p:txBody>
      </p:sp>
      <p:graphicFrame>
        <p:nvGraphicFramePr>
          <p:cNvPr id="31747"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2768"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2769"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1"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1752"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1753"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1754"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7445466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z="3600"/>
              <a:t>"error bar" for electron density</a:t>
            </a:r>
          </a:p>
        </p:txBody>
      </p:sp>
      <p:graphicFrame>
        <p:nvGraphicFramePr>
          <p:cNvPr id="32771"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3792"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2"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3793"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5" name="Text Box 7"/>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2776" name="Text Box 8"/>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2777" name="Text Box 9"/>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2778" name="Text Box 10"/>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256041808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3600"/>
              <a:t>"error bar" for electron density</a:t>
            </a:r>
          </a:p>
        </p:txBody>
      </p:sp>
      <p:graphicFrame>
        <p:nvGraphicFramePr>
          <p:cNvPr id="38915"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4816"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8916"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4817"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7" name="Text Box 5"/>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89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89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8920" name="Text Box 8"/>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Tree>
    <p:extLst>
      <p:ext uri="{BB962C8B-B14F-4D97-AF65-F5344CB8AC3E}">
        <p14:creationId xmlns:p14="http://schemas.microsoft.com/office/powerpoint/2010/main" val="19530466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3600"/>
              <a:t>"error bar" for electron density</a:t>
            </a:r>
          </a:p>
        </p:txBody>
      </p:sp>
      <p:graphicFrame>
        <p:nvGraphicFramePr>
          <p:cNvPr id="36867"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5840"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6868" name="Object 4"/>
          <p:cNvGraphicFramePr>
            <a:graphicFrameLocks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205841" name="Chart" r:id="rId5" imgW="4943427" imgH="5210258" progId="MSGraph.Chart.8">
                  <p:embed followColorScheme="full"/>
                </p:oleObj>
              </mc:Choice>
              <mc:Fallback>
                <p:oleObj name="Chart" r:id="rId5" imgW="4943427" imgH="5210258" progId="MSGraph.Chart.8">
                  <p:embed followColorScheme="full"/>
                  <p:pic>
                    <p:nvPicPr>
                      <p:cNvPr id="0" name=""/>
                      <p:cNvPicPr>
                        <a:picLocks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6869" name="Text Box 5"/>
          <p:cNvSpPr txBox="1">
            <a:spLocks noChangeArrowheads="1"/>
          </p:cNvSpPr>
          <p:nvPr/>
        </p:nvSpPr>
        <p:spPr bwMode="auto">
          <a:xfrm rot="162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structure factor (e</a:t>
            </a:r>
            <a:r>
              <a:rPr lang="en-US" altLang="en-US" sz="1400" baseline="30000" smtClean="0">
                <a:solidFill>
                  <a:srgbClr val="000000"/>
                </a:solidFill>
              </a:rPr>
              <a:t>-</a:t>
            </a:r>
            <a:r>
              <a:rPr lang="en-US" altLang="en-US" sz="1400" smtClean="0">
                <a:solidFill>
                  <a:srgbClr val="000000"/>
                </a:solidFill>
              </a:rPr>
              <a:t>/cell)</a:t>
            </a:r>
          </a:p>
        </p:txBody>
      </p:sp>
      <p:sp>
        <p:nvSpPr>
          <p:cNvPr id="3687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spot index</a:t>
            </a:r>
          </a:p>
        </p:txBody>
      </p:sp>
      <p:sp>
        <p:nvSpPr>
          <p:cNvPr id="3687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36872" name="Text Box 8"/>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
        <p:nvSpPr>
          <p:cNvPr id="36877" name="Line 13"/>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6878" name="Line 14"/>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36879" name="Line 15"/>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Tree>
    <p:extLst>
      <p:ext uri="{BB962C8B-B14F-4D97-AF65-F5344CB8AC3E}">
        <p14:creationId xmlns:p14="http://schemas.microsoft.com/office/powerpoint/2010/main" val="4790607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sz="3600"/>
              <a:t>"error bar" for electron density</a:t>
            </a:r>
          </a:p>
        </p:txBody>
      </p:sp>
      <p:graphicFrame>
        <p:nvGraphicFramePr>
          <p:cNvPr id="80899" name="Object 3"/>
          <p:cNvGraphicFramePr>
            <a:graphicFrameLocks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206857" name="Chart" r:id="rId3" imgW="5410155" imgH="5210258" progId="MSGraph.Chart.8">
                  <p:embed followColorScheme="full"/>
                </p:oleObj>
              </mc:Choice>
              <mc:Fallback>
                <p:oleObj name="Chart" r:id="rId3" imgW="5410155" imgH="5210258" progId="MSGraph.Chart.8">
                  <p:embed followColorScheme="full"/>
                  <p:pic>
                    <p:nvPicPr>
                      <p:cNvPr id="0" name=""/>
                      <p:cNvPicPr>
                        <a:picLocks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090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fractional coordinate</a:t>
            </a:r>
          </a:p>
        </p:txBody>
      </p:sp>
      <p:sp>
        <p:nvSpPr>
          <p:cNvPr id="80904" name="Text Box 8"/>
          <p:cNvSpPr txBox="1">
            <a:spLocks noChangeArrowheads="1"/>
          </p:cNvSpPr>
          <p:nvPr/>
        </p:nvSpPr>
        <p:spPr bwMode="auto">
          <a:xfrm rot="162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smtClean="0">
                <a:solidFill>
                  <a:srgbClr val="000000"/>
                </a:solidFill>
              </a:rPr>
              <a:t>electron density (e</a:t>
            </a:r>
            <a:r>
              <a:rPr lang="en-US" altLang="en-US" sz="1400" baseline="30000" smtClean="0">
                <a:solidFill>
                  <a:srgbClr val="000000"/>
                </a:solidFill>
              </a:rPr>
              <a:t>-</a:t>
            </a:r>
            <a:r>
              <a:rPr lang="en-US" altLang="en-US" sz="1400" smtClean="0">
                <a:solidFill>
                  <a:srgbClr val="000000"/>
                </a:solidFill>
              </a:rPr>
              <a:t>/</a:t>
            </a:r>
            <a:r>
              <a:rPr lang="en-US" altLang="en-US" sz="1400" smtClean="0">
                <a:solidFill>
                  <a:srgbClr val="000000"/>
                </a:solidFill>
                <a:cs typeface="Arial" charset="0"/>
              </a:rPr>
              <a:t>Å</a:t>
            </a:r>
            <a:r>
              <a:rPr lang="en-US" altLang="en-US" sz="1400" baseline="30000" smtClean="0">
                <a:solidFill>
                  <a:srgbClr val="000000"/>
                </a:solidFill>
                <a:cs typeface="Arial" charset="0"/>
              </a:rPr>
              <a:t>3</a:t>
            </a:r>
            <a:r>
              <a:rPr lang="en-US" altLang="en-US" sz="1400" smtClean="0">
                <a:solidFill>
                  <a:srgbClr val="000000"/>
                </a:solidFill>
              </a:rPr>
              <a:t>)</a:t>
            </a:r>
          </a:p>
        </p:txBody>
      </p:sp>
      <p:sp>
        <p:nvSpPr>
          <p:cNvPr id="8090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0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0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mtClean="0">
              <a:solidFill>
                <a:srgbClr val="000000"/>
              </a:solidFill>
            </a:endParaRPr>
          </a:p>
        </p:txBody>
      </p:sp>
      <p:sp>
        <p:nvSpPr>
          <p:cNvPr id="80909" name="Text Box 13"/>
          <p:cNvSpPr txBox="1">
            <a:spLocks noChangeArrowheads="1"/>
          </p:cNvSpPr>
          <p:nvPr>
            <p:ph sz="half" idx="2"/>
          </p:nvPr>
        </p:nvSpPr>
        <p:spPr>
          <a:xfrm>
            <a:off x="188913" y="1473200"/>
            <a:ext cx="4038600" cy="4525963"/>
          </a:xfrm>
          <a:noFill/>
          <a:ln/>
        </p:spPr>
        <p:txBody>
          <a:bodyPr/>
          <a:lstStyle/>
          <a:p>
            <a:pPr>
              <a:buFontTx/>
              <a:buNone/>
            </a:pPr>
            <a:r>
              <a:rPr lang="en-US" altLang="en-US" sz="4800">
                <a:solidFill>
                  <a:srgbClr val="FF0000"/>
                </a:solidFill>
              </a:rPr>
              <a:t>R</a:t>
            </a:r>
            <a:r>
              <a:rPr lang="en-US" altLang="en-US" sz="4800"/>
              <a:t>efinement</a:t>
            </a:r>
          </a:p>
          <a:p>
            <a:pPr>
              <a:buFontTx/>
              <a:buNone/>
            </a:pPr>
            <a:r>
              <a:rPr lang="en-US" altLang="en-US" sz="4800">
                <a:solidFill>
                  <a:srgbClr val="FF0000"/>
                </a:solidFill>
              </a:rPr>
              <a:t>A</a:t>
            </a:r>
            <a:r>
              <a:rPr lang="en-US" altLang="en-US" sz="4800"/>
              <a:t>gainst</a:t>
            </a:r>
          </a:p>
          <a:p>
            <a:pPr>
              <a:buFontTx/>
              <a:buNone/>
            </a:pPr>
            <a:r>
              <a:rPr lang="en-US" altLang="en-US" sz="4800">
                <a:solidFill>
                  <a:srgbClr val="FF0000"/>
                </a:solidFill>
              </a:rPr>
              <a:t>P</a:t>
            </a:r>
            <a:r>
              <a:rPr lang="en-US" altLang="en-US" sz="4800"/>
              <a:t>erturbed</a:t>
            </a:r>
          </a:p>
          <a:p>
            <a:pPr>
              <a:buFontTx/>
              <a:buNone/>
            </a:pPr>
            <a:r>
              <a:rPr lang="en-US" altLang="en-US" sz="4800">
                <a:solidFill>
                  <a:srgbClr val="FF0000"/>
                </a:solidFill>
              </a:rPr>
              <a:t>I</a:t>
            </a:r>
            <a:r>
              <a:rPr lang="en-US" altLang="en-US" sz="4800"/>
              <a:t>nput</a:t>
            </a:r>
          </a:p>
          <a:p>
            <a:pPr>
              <a:buFontTx/>
              <a:buNone/>
            </a:pPr>
            <a:r>
              <a:rPr lang="en-US" altLang="en-US" sz="4800">
                <a:solidFill>
                  <a:srgbClr val="FF0000"/>
                </a:solidFill>
              </a:rPr>
              <a:t>D</a:t>
            </a:r>
            <a:r>
              <a:rPr lang="en-US" altLang="en-US" sz="4800"/>
              <a:t>ata</a:t>
            </a:r>
          </a:p>
        </p:txBody>
      </p:sp>
    </p:spTree>
    <p:extLst>
      <p:ext uri="{BB962C8B-B14F-4D97-AF65-F5344CB8AC3E}">
        <p14:creationId xmlns:p14="http://schemas.microsoft.com/office/powerpoint/2010/main" val="107620364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274638"/>
            <a:ext cx="9144000" cy="1143000"/>
          </a:xfrm>
        </p:spPr>
        <p:txBody>
          <a:bodyPr/>
          <a:lstStyle/>
          <a:p>
            <a:r>
              <a:rPr lang="en-US" altLang="en-US" sz="3600"/>
              <a:t>How does the “error” compare to “sigma”?</a:t>
            </a:r>
          </a:p>
        </p:txBody>
      </p:sp>
      <p:graphicFrame>
        <p:nvGraphicFramePr>
          <p:cNvPr id="103427" name="Object 3"/>
          <p:cNvGraphicFramePr>
            <a:graphicFrameLocks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07881" name="Chart" r:id="rId3" imgW="7439031" imgH="4257662" progId="MSGraph.Chart.8">
                  <p:embed followColorScheme="full"/>
                </p:oleObj>
              </mc:Choice>
              <mc:Fallback>
                <p:oleObj name="Chart" r:id="rId3" imgW="7439031" imgH="4257662" progId="MSGraph.Chart.8">
                  <p:embed followColorScheme="full"/>
                  <p:pic>
                    <p:nvPicPr>
                      <p:cNvPr id="0" name=""/>
                      <p:cNvPicPr>
                        <a:picLocks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42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Electron Number Density (e</a:t>
            </a:r>
            <a:r>
              <a:rPr lang="en-US" altLang="en-US" baseline="30000" smtClean="0">
                <a:solidFill>
                  <a:srgbClr val="000000"/>
                </a:solidFill>
              </a:rPr>
              <a:t>-</a:t>
            </a:r>
            <a:r>
              <a:rPr lang="en-US" altLang="en-US" smtClean="0">
                <a:solidFill>
                  <a:srgbClr val="000000"/>
                </a:solidFill>
              </a:rPr>
              <a:t>/</a:t>
            </a:r>
            <a:r>
              <a:rPr lang="en-US" altLang="en-US" smtClean="0">
                <a:solidFill>
                  <a:srgbClr val="000000"/>
                </a:solidFill>
                <a:cs typeface="Arial" charset="0"/>
              </a:rPr>
              <a:t>Å</a:t>
            </a:r>
            <a:r>
              <a:rPr lang="en-US" altLang="en-US" baseline="30000" smtClean="0">
                <a:solidFill>
                  <a:srgbClr val="000000"/>
                </a:solidFill>
                <a:cs typeface="Arial" charset="0"/>
              </a:rPr>
              <a:t>3</a:t>
            </a:r>
            <a:r>
              <a:rPr lang="en-US" altLang="en-US" smtClean="0">
                <a:solidFill>
                  <a:srgbClr val="000000"/>
                </a:solidFill>
              </a:rPr>
              <a:t>)</a:t>
            </a:r>
          </a:p>
        </p:txBody>
      </p:sp>
      <p:sp>
        <p:nvSpPr>
          <p:cNvPr id="103429" name="Text Box 5"/>
          <p:cNvSpPr txBox="1">
            <a:spLocks noChangeArrowheads="1"/>
          </p:cNvSpPr>
          <p:nvPr/>
        </p:nvSpPr>
        <p:spPr bwMode="auto">
          <a:xfrm rot="162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normalized counts</a:t>
            </a:r>
          </a:p>
        </p:txBody>
      </p:sp>
    </p:spTree>
    <p:extLst>
      <p:ext uri="{BB962C8B-B14F-4D97-AF65-F5344CB8AC3E}">
        <p14:creationId xmlns:p14="http://schemas.microsoft.com/office/powerpoint/2010/main" val="117804499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Partiality &gt; 25% error per spot!</a:t>
            </a:r>
            <a:endParaRPr lang="en-US" dirty="0"/>
          </a:p>
        </p:txBody>
      </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l="9101" t="18238" r="31796" b="17828"/>
          <a:stretch/>
        </p:blipFill>
        <p:spPr bwMode="auto">
          <a:xfrm>
            <a:off x="685800" y="1219200"/>
            <a:ext cx="7689955" cy="4676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6027003"/>
            <a:ext cx="9144000" cy="830997"/>
          </a:xfrm>
          <a:prstGeom prst="rect">
            <a:avLst/>
          </a:prstGeom>
        </p:spPr>
        <p:txBody>
          <a:bodyPr wrap="square">
            <a:spAutoFit/>
          </a:bodyPr>
          <a:lstStyle/>
          <a:p>
            <a:pPr fontAlgn="auto">
              <a:spcBef>
                <a:spcPts val="0"/>
              </a:spcBef>
              <a:spcAft>
                <a:spcPts val="0"/>
              </a:spcAft>
            </a:pPr>
            <a:r>
              <a:rPr lang="en-US" sz="2400" dirty="0" err="1">
                <a:solidFill>
                  <a:prstClr val="black"/>
                </a:solidFill>
                <a:latin typeface="Arial" panose="020B0604020202020204" pitchFamily="34" charset="0"/>
                <a:cs typeface="Arial" panose="020B0604020202020204" pitchFamily="34" charset="0"/>
              </a:rPr>
              <a:t>Kabsch</a:t>
            </a:r>
            <a:r>
              <a:rPr lang="en-US" sz="2400" dirty="0">
                <a:solidFill>
                  <a:prstClr val="black"/>
                </a:solidFill>
                <a:latin typeface="Arial" panose="020B0604020202020204" pitchFamily="34" charset="0"/>
                <a:cs typeface="Arial" panose="020B0604020202020204" pitchFamily="34" charset="0"/>
              </a:rPr>
              <a:t> W (2014)."Processing of X-ray snapshots from crystals in random orientations", </a:t>
            </a:r>
            <a:r>
              <a:rPr lang="en-US" sz="2400" i="1" dirty="0" err="1">
                <a:solidFill>
                  <a:prstClr val="black"/>
                </a:solidFill>
                <a:latin typeface="Arial" panose="020B0604020202020204" pitchFamily="34" charset="0"/>
                <a:cs typeface="Arial" panose="020B0604020202020204" pitchFamily="34" charset="0"/>
              </a:rPr>
              <a:t>Acta</a:t>
            </a:r>
            <a:r>
              <a:rPr lang="en-US" sz="2400" i="1" dirty="0">
                <a:solidFill>
                  <a:prstClr val="black"/>
                </a:solidFill>
                <a:latin typeface="Arial" panose="020B0604020202020204" pitchFamily="34" charset="0"/>
                <a:cs typeface="Arial" panose="020B0604020202020204" pitchFamily="34" charset="0"/>
              </a:rPr>
              <a:t> </a:t>
            </a:r>
            <a:r>
              <a:rPr lang="en-US" sz="2400" i="1" dirty="0" err="1" smtClean="0">
                <a:solidFill>
                  <a:prstClr val="black"/>
                </a:solidFill>
                <a:latin typeface="Arial" panose="020B0604020202020204" pitchFamily="34" charset="0"/>
                <a:cs typeface="Arial" panose="020B0604020202020204" pitchFamily="34" charset="0"/>
              </a:rPr>
              <a:t>Cryst</a:t>
            </a:r>
            <a:r>
              <a:rPr lang="en-US" sz="2400" i="1" dirty="0" smtClean="0">
                <a:solidFill>
                  <a:prstClr val="black"/>
                </a:solidFill>
                <a:latin typeface="Arial" panose="020B0604020202020204" pitchFamily="34" charset="0"/>
                <a:cs typeface="Arial" panose="020B0604020202020204" pitchFamily="34" charset="0"/>
              </a:rPr>
              <a:t> </a:t>
            </a:r>
            <a:r>
              <a:rPr lang="en-US" sz="2400" i="1" dirty="0">
                <a:solidFill>
                  <a:prstClr val="black"/>
                </a:solidFill>
                <a:latin typeface="Arial" panose="020B0604020202020204" pitchFamily="34" charset="0"/>
                <a:cs typeface="Arial" panose="020B0604020202020204" pitchFamily="34" charset="0"/>
              </a:rPr>
              <a:t>D</a:t>
            </a:r>
            <a:r>
              <a:rPr lang="en-US" sz="2400" dirty="0">
                <a:solidFill>
                  <a:prstClr val="black"/>
                </a:solidFill>
                <a:latin typeface="Arial" panose="020B0604020202020204" pitchFamily="34" charset="0"/>
                <a:cs typeface="Arial" panose="020B0604020202020204" pitchFamily="34" charset="0"/>
              </a:rPr>
              <a:t> </a:t>
            </a:r>
            <a:r>
              <a:rPr lang="en-US" sz="2400" b="1" dirty="0">
                <a:solidFill>
                  <a:prstClr val="black"/>
                </a:solidFill>
                <a:latin typeface="Arial" panose="020B0604020202020204" pitchFamily="34" charset="0"/>
                <a:cs typeface="Arial" panose="020B0604020202020204" pitchFamily="34" charset="0"/>
              </a:rPr>
              <a:t>70</a:t>
            </a:r>
            <a:r>
              <a:rPr lang="en-US" sz="2400" dirty="0">
                <a:solidFill>
                  <a:prstClr val="black"/>
                </a:solidFill>
                <a:latin typeface="Arial" panose="020B0604020202020204" pitchFamily="34" charset="0"/>
                <a:cs typeface="Arial" panose="020B0604020202020204" pitchFamily="34" charset="0"/>
              </a:rPr>
              <a:t>, 2204-2216. </a:t>
            </a:r>
          </a:p>
        </p:txBody>
      </p:sp>
      <mc:AlternateContent xmlns:mc="http://schemas.openxmlformats.org/markup-compatibility/2006" xmlns:a14="http://schemas.microsoft.com/office/drawing/2010/main">
        <mc:Choice Requires="a14">
          <p:sp>
            <p:nvSpPr>
              <p:cNvPr id="6" name="TextBox 5"/>
              <p:cNvSpPr txBox="1"/>
              <p:nvPr/>
            </p:nvSpPr>
            <p:spPr>
              <a:xfrm>
                <a:off x="4556758" y="4686614"/>
                <a:ext cx="2915195" cy="621260"/>
              </a:xfrm>
              <a:prstGeom prst="rect">
                <a:avLst/>
              </a:prstGeom>
              <a:solidFill>
                <a:schemeClr val="bg1"/>
              </a:solidFill>
            </p:spPr>
            <p:txBody>
              <a:bodyPr wrap="squar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a:rPr>
                        <m:t>=</m:t>
                      </m:r>
                      <m:rad>
                        <m:radPr>
                          <m:degHide m:val="on"/>
                          <m:ctrlPr>
                            <a:rPr lang="en-US" sz="2800" i="1" smtClean="0">
                              <a:solidFill>
                                <a:srgbClr val="FF0000"/>
                              </a:solidFill>
                              <a:latin typeface="Cambria Math"/>
                            </a:rPr>
                          </m:ctrlPr>
                        </m:radPr>
                        <m:deg/>
                        <m:e>
                          <m:r>
                            <a:rPr lang="en-US" sz="2800" i="1" smtClean="0">
                              <a:solidFill>
                                <a:srgbClr val="FF0000"/>
                              </a:solidFill>
                              <a:latin typeface="Cambria Math"/>
                            </a:rPr>
                            <m:t>37.9 ∗</m:t>
                          </m:r>
                          <m:sSup>
                            <m:sSupPr>
                              <m:ctrlPr>
                                <a:rPr lang="en-US" sz="2800" i="1" smtClean="0">
                                  <a:solidFill>
                                    <a:srgbClr val="FF0000"/>
                                  </a:solidFill>
                                  <a:latin typeface="Cambria Math"/>
                                </a:rPr>
                              </m:ctrlPr>
                            </m:sSupPr>
                            <m:e>
                              <m:r>
                                <a:rPr lang="en-US" sz="2800" i="1" smtClean="0">
                                  <a:solidFill>
                                    <a:srgbClr val="FF0000"/>
                                  </a:solidFill>
                                  <a:latin typeface="Cambria Math"/>
                                </a:rPr>
                                <m:t>25%</m:t>
                              </m:r>
                            </m:e>
                            <m:sup>
                              <m:r>
                                <a:rPr lang="en-US" sz="2800" i="1" smtClean="0">
                                  <a:solidFill>
                                    <a:srgbClr val="FF0000"/>
                                  </a:solidFill>
                                  <a:latin typeface="Cambria Math"/>
                                </a:rPr>
                                <m:t>−2</m:t>
                              </m:r>
                            </m:sup>
                          </m:sSup>
                        </m:e>
                      </m:rad>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56758" y="4686614"/>
                <a:ext cx="2915195" cy="621260"/>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4539342" y="3114717"/>
                <a:ext cx="2743200" cy="621260"/>
              </a:xfrm>
              <a:prstGeom prst="rect">
                <a:avLst/>
              </a:prstGeom>
              <a:solidFill>
                <a:schemeClr val="bg1"/>
              </a:solidFill>
            </p:spPr>
            <p:txBody>
              <a:bodyPr wrap="square" rtlCol="0">
                <a:spAutoFit/>
              </a:bodyPr>
              <a:lstStyle/>
              <a:p>
                <a:pPr fontAlgn="auto">
                  <a:spcBef>
                    <a:spcPts val="0"/>
                  </a:spcBef>
                  <a:spcAft>
                    <a:spcPts val="0"/>
                  </a:spcAft>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a:rPr>
                        <m:t>=</m:t>
                      </m:r>
                      <m:rad>
                        <m:radPr>
                          <m:degHide m:val="on"/>
                          <m:ctrlPr>
                            <a:rPr lang="en-US" sz="2800" i="1" smtClean="0">
                              <a:solidFill>
                                <a:srgbClr val="FF0000"/>
                              </a:solidFill>
                              <a:latin typeface="Cambria Math"/>
                            </a:rPr>
                          </m:ctrlPr>
                        </m:radPr>
                        <m:deg/>
                        <m:e>
                          <m:r>
                            <a:rPr lang="en-US" sz="2800" i="1" smtClean="0">
                              <a:solidFill>
                                <a:srgbClr val="FF0000"/>
                              </a:solidFill>
                              <a:latin typeface="Cambria Math"/>
                            </a:rPr>
                            <m:t>7.7 ∗</m:t>
                          </m:r>
                          <m:sSup>
                            <m:sSupPr>
                              <m:ctrlPr>
                                <a:rPr lang="en-US" sz="2800" i="1" smtClean="0">
                                  <a:solidFill>
                                    <a:srgbClr val="FF0000"/>
                                  </a:solidFill>
                                  <a:latin typeface="Cambria Math"/>
                                </a:rPr>
                              </m:ctrlPr>
                            </m:sSupPr>
                            <m:e>
                              <m:r>
                                <a:rPr lang="en-US" sz="2800" i="1" smtClean="0">
                                  <a:solidFill>
                                    <a:srgbClr val="FF0000"/>
                                  </a:solidFill>
                                  <a:latin typeface="Cambria Math"/>
                                </a:rPr>
                                <m:t>3%</m:t>
                              </m:r>
                            </m:e>
                            <m:sup>
                              <m:r>
                                <a:rPr lang="en-US" sz="2800" i="1" smtClean="0">
                                  <a:solidFill>
                                    <a:srgbClr val="FF0000"/>
                                  </a:solidFill>
                                  <a:latin typeface="Cambria Math"/>
                                </a:rPr>
                                <m:t>−2</m:t>
                              </m:r>
                            </m:sup>
                          </m:sSup>
                        </m:e>
                      </m:rad>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39342" y="3114717"/>
                <a:ext cx="2743200" cy="621260"/>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750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274638"/>
            <a:ext cx="9144000" cy="1143000"/>
          </a:xfrm>
        </p:spPr>
        <p:txBody>
          <a:bodyPr/>
          <a:lstStyle/>
          <a:p>
            <a:r>
              <a:rPr lang="en-US" altLang="en-US" sz="3600"/>
              <a:t>How does the “error” compare to “sigma”?</a:t>
            </a:r>
          </a:p>
        </p:txBody>
      </p:sp>
      <p:graphicFrame>
        <p:nvGraphicFramePr>
          <p:cNvPr id="98307" name="Object 3"/>
          <p:cNvGraphicFramePr>
            <a:graphicFrameLocks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08905" name="Chart" r:id="rId3" imgW="7439031" imgH="4257662" progId="MSGraph.Chart.8">
                  <p:embed followColorScheme="full"/>
                </p:oleObj>
              </mc:Choice>
              <mc:Fallback>
                <p:oleObj name="Chart" r:id="rId3" imgW="7439031" imgH="4257662" progId="MSGraph.Chart.8">
                  <p:embed followColorScheme="full"/>
                  <p:pic>
                    <p:nvPicPr>
                      <p:cNvPr id="0" name=""/>
                      <p:cNvPicPr>
                        <a:picLocks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3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Electron Number Density (e</a:t>
            </a:r>
            <a:r>
              <a:rPr lang="en-US" altLang="en-US" baseline="30000" smtClean="0">
                <a:solidFill>
                  <a:srgbClr val="000000"/>
                </a:solidFill>
              </a:rPr>
              <a:t>-</a:t>
            </a:r>
            <a:r>
              <a:rPr lang="en-US" altLang="en-US" smtClean="0">
                <a:solidFill>
                  <a:srgbClr val="000000"/>
                </a:solidFill>
              </a:rPr>
              <a:t>/</a:t>
            </a:r>
            <a:r>
              <a:rPr lang="en-US" altLang="en-US" smtClean="0">
                <a:solidFill>
                  <a:srgbClr val="000000"/>
                </a:solidFill>
                <a:cs typeface="Arial" charset="0"/>
              </a:rPr>
              <a:t>Å</a:t>
            </a:r>
            <a:r>
              <a:rPr lang="en-US" altLang="en-US" baseline="30000" smtClean="0">
                <a:solidFill>
                  <a:srgbClr val="000000"/>
                </a:solidFill>
                <a:cs typeface="Arial" charset="0"/>
              </a:rPr>
              <a:t>3</a:t>
            </a:r>
            <a:r>
              <a:rPr lang="en-US" altLang="en-US" smtClean="0">
                <a:solidFill>
                  <a:srgbClr val="000000"/>
                </a:solidFill>
              </a:rPr>
              <a:t>)</a:t>
            </a:r>
          </a:p>
        </p:txBody>
      </p:sp>
      <p:sp>
        <p:nvSpPr>
          <p:cNvPr id="98309" name="Text Box 5"/>
          <p:cNvSpPr txBox="1">
            <a:spLocks noChangeArrowheads="1"/>
          </p:cNvSpPr>
          <p:nvPr/>
        </p:nvSpPr>
        <p:spPr bwMode="auto">
          <a:xfrm rot="162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normalized counts</a:t>
            </a:r>
          </a:p>
        </p:txBody>
      </p:sp>
    </p:spTree>
    <p:extLst>
      <p:ext uri="{BB962C8B-B14F-4D97-AF65-F5344CB8AC3E}">
        <p14:creationId xmlns:p14="http://schemas.microsoft.com/office/powerpoint/2010/main" val="148621513"/>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0" y="274638"/>
            <a:ext cx="9144000" cy="1143000"/>
          </a:xfrm>
        </p:spPr>
        <p:txBody>
          <a:bodyPr/>
          <a:lstStyle/>
          <a:p>
            <a:r>
              <a:rPr lang="en-US" altLang="en-US" sz="3600"/>
              <a:t>How does the “error” compare to “sigma”?</a:t>
            </a:r>
          </a:p>
        </p:txBody>
      </p:sp>
      <p:graphicFrame>
        <p:nvGraphicFramePr>
          <p:cNvPr id="99331" name="Object 3"/>
          <p:cNvGraphicFramePr>
            <a:graphicFrameLocks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209929" name="Chart" r:id="rId3" imgW="7439031" imgH="4257662" progId="MSGraph.Chart.8">
                  <p:embed followColorScheme="full"/>
                </p:oleObj>
              </mc:Choice>
              <mc:Fallback>
                <p:oleObj name="Chart" r:id="rId3" imgW="7439031" imgH="4257662" progId="MSGraph.Chart.8">
                  <p:embed followColorScheme="full"/>
                  <p:pic>
                    <p:nvPicPr>
                      <p:cNvPr id="0" name=""/>
                      <p:cNvPicPr>
                        <a:picLocks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93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Electron Number Density (e</a:t>
            </a:r>
            <a:r>
              <a:rPr lang="en-US" altLang="en-US" baseline="30000" smtClean="0">
                <a:solidFill>
                  <a:srgbClr val="000000"/>
                </a:solidFill>
              </a:rPr>
              <a:t>-</a:t>
            </a:r>
            <a:r>
              <a:rPr lang="en-US" altLang="en-US" smtClean="0">
                <a:solidFill>
                  <a:srgbClr val="000000"/>
                </a:solidFill>
              </a:rPr>
              <a:t>/</a:t>
            </a:r>
            <a:r>
              <a:rPr lang="en-US" altLang="en-US" smtClean="0">
                <a:solidFill>
                  <a:srgbClr val="000000"/>
                </a:solidFill>
                <a:cs typeface="Arial" charset="0"/>
              </a:rPr>
              <a:t>Å</a:t>
            </a:r>
            <a:r>
              <a:rPr lang="en-US" altLang="en-US" baseline="30000" smtClean="0">
                <a:solidFill>
                  <a:srgbClr val="000000"/>
                </a:solidFill>
                <a:cs typeface="Arial" charset="0"/>
              </a:rPr>
              <a:t>3</a:t>
            </a:r>
            <a:r>
              <a:rPr lang="en-US" altLang="en-US" smtClean="0">
                <a:solidFill>
                  <a:srgbClr val="000000"/>
                </a:solidFill>
              </a:rPr>
              <a:t>)</a:t>
            </a:r>
          </a:p>
        </p:txBody>
      </p:sp>
      <p:sp>
        <p:nvSpPr>
          <p:cNvPr id="99333" name="Text Box 5"/>
          <p:cNvSpPr txBox="1">
            <a:spLocks noChangeArrowheads="1"/>
          </p:cNvSpPr>
          <p:nvPr/>
        </p:nvSpPr>
        <p:spPr bwMode="auto">
          <a:xfrm rot="162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normalized counts</a:t>
            </a:r>
          </a:p>
        </p:txBody>
      </p:sp>
    </p:spTree>
    <p:extLst>
      <p:ext uri="{BB962C8B-B14F-4D97-AF65-F5344CB8AC3E}">
        <p14:creationId xmlns:p14="http://schemas.microsoft.com/office/powerpoint/2010/main" val="241652635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274638"/>
            <a:ext cx="9144000" cy="1143000"/>
          </a:xfrm>
        </p:spPr>
        <p:txBody>
          <a:bodyPr/>
          <a:lstStyle/>
          <a:p>
            <a:r>
              <a:rPr lang="en-US" altLang="en-US" sz="3600"/>
              <a:t>What is the “error” in 2Fo-Fc “sigma” units?</a:t>
            </a:r>
          </a:p>
        </p:txBody>
      </p:sp>
      <p:graphicFrame>
        <p:nvGraphicFramePr>
          <p:cNvPr id="100355" name="Object 3"/>
          <p:cNvGraphicFramePr>
            <a:graphicFrameLocks noChangeAspect="1"/>
          </p:cNvGraphicFramePr>
          <p:nvPr>
            <p:ph idx="1"/>
          </p:nvPr>
        </p:nvGraphicFramePr>
        <p:xfrm>
          <a:off x="606425" y="1508125"/>
          <a:ext cx="7943850" cy="4835525"/>
        </p:xfrm>
        <a:graphic>
          <a:graphicData uri="http://schemas.openxmlformats.org/presentationml/2006/ole">
            <mc:AlternateContent xmlns:mc="http://schemas.openxmlformats.org/markup-compatibility/2006">
              <mc:Choice xmlns:v="urn:schemas-microsoft-com:vml" Requires="v">
                <p:oleObj spid="_x0000_s210953" name="Chart" r:id="rId3" imgW="7439031" imgH="4400457" progId="MSGraph.Chart.8">
                  <p:embed followColorScheme="full"/>
                </p:oleObj>
              </mc:Choice>
              <mc:Fallback>
                <p:oleObj name="Chart" r:id="rId3" imgW="7439031" imgH="4400457" progId="MSGraph.Chart.8">
                  <p:embed followColorScheme="full"/>
                  <p:pic>
                    <p:nvPicPr>
                      <p:cNvPr id="0" name=""/>
                      <p:cNvPicPr>
                        <a:picLocks noChangeAspect="1" noChangeArrowheads="1"/>
                      </p:cNvPicPr>
                      <p:nvPr/>
                    </p:nvPicPr>
                    <p:blipFill>
                      <a:blip r:embed="rId4"/>
                      <a:srcRect/>
                      <a:stretch>
                        <a:fillRect/>
                      </a:stretch>
                    </p:blipFill>
                    <p:spPr bwMode="auto">
                      <a:xfrm>
                        <a:off x="606425" y="1508125"/>
                        <a:ext cx="7943850" cy="483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0356" name="Text Box 4"/>
          <p:cNvSpPr txBox="1">
            <a:spLocks noChangeArrowheads="1"/>
          </p:cNvSpPr>
          <p:nvPr/>
        </p:nvSpPr>
        <p:spPr bwMode="auto">
          <a:xfrm>
            <a:off x="1446213" y="6018213"/>
            <a:ext cx="6332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sym typeface="Symbol" pitchFamily="18" charset="2"/>
              </a:rPr>
              <a:t>traditional “sigma” units (</a:t>
            </a:r>
            <a:r>
              <a:rPr lang="en-US" altLang="en-US" smtClean="0">
                <a:solidFill>
                  <a:srgbClr val="000000"/>
                </a:solidFill>
              </a:rPr>
              <a:t>multples of rms(</a:t>
            </a:r>
            <a:r>
              <a:rPr lang="en-US" altLang="en-US" smtClean="0">
                <a:solidFill>
                  <a:srgbClr val="000000"/>
                </a:solidFill>
                <a:sym typeface="Symbol" pitchFamily="18" charset="2"/>
              </a:rPr>
              <a:t>-</a:t>
            </a:r>
            <a:r>
              <a:rPr lang="en-US" altLang="en-US" smtClean="0">
                <a:solidFill>
                  <a:srgbClr val="000000"/>
                </a:solidFill>
              </a:rPr>
              <a:t>) relative to </a:t>
            </a:r>
            <a:r>
              <a:rPr lang="en-US" altLang="en-US" smtClean="0">
                <a:solidFill>
                  <a:srgbClr val="000000"/>
                </a:solidFill>
                <a:sym typeface="Symbol" pitchFamily="18" charset="2"/>
              </a:rPr>
              <a:t>)</a:t>
            </a:r>
          </a:p>
        </p:txBody>
      </p:sp>
      <p:sp>
        <p:nvSpPr>
          <p:cNvPr id="100357" name="Text Box 5"/>
          <p:cNvSpPr txBox="1">
            <a:spLocks noChangeArrowheads="1"/>
          </p:cNvSpPr>
          <p:nvPr/>
        </p:nvSpPr>
        <p:spPr bwMode="auto">
          <a:xfrm rot="16200000">
            <a:off x="-554831" y="3393282"/>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normalized counts</a:t>
            </a:r>
          </a:p>
        </p:txBody>
      </p:sp>
    </p:spTree>
    <p:extLst>
      <p:ext uri="{BB962C8B-B14F-4D97-AF65-F5344CB8AC3E}">
        <p14:creationId xmlns:p14="http://schemas.microsoft.com/office/powerpoint/2010/main" val="2273138484"/>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0" y="274638"/>
            <a:ext cx="9144000" cy="1143000"/>
          </a:xfrm>
        </p:spPr>
        <p:txBody>
          <a:bodyPr/>
          <a:lstStyle/>
          <a:p>
            <a:r>
              <a:rPr lang="en-US" altLang="en-US" sz="3600"/>
              <a:t>What is the “error” in Fo-Fc “sigma” units?</a:t>
            </a:r>
          </a:p>
        </p:txBody>
      </p:sp>
      <p:graphicFrame>
        <p:nvGraphicFramePr>
          <p:cNvPr id="104451" name="Object 3"/>
          <p:cNvGraphicFramePr>
            <a:graphicFrameLocks noChangeAspect="1"/>
          </p:cNvGraphicFramePr>
          <p:nvPr>
            <p:ph idx="1"/>
          </p:nvPr>
        </p:nvGraphicFramePr>
        <p:xfrm>
          <a:off x="606425" y="1508125"/>
          <a:ext cx="7943850" cy="4835525"/>
        </p:xfrm>
        <a:graphic>
          <a:graphicData uri="http://schemas.openxmlformats.org/presentationml/2006/ole">
            <mc:AlternateContent xmlns:mc="http://schemas.openxmlformats.org/markup-compatibility/2006">
              <mc:Choice xmlns:v="urn:schemas-microsoft-com:vml" Requires="v">
                <p:oleObj spid="_x0000_s211977" name="Chart" r:id="rId3" imgW="7439031" imgH="4400457" progId="MSGraph.Chart.8">
                  <p:embed followColorScheme="full"/>
                </p:oleObj>
              </mc:Choice>
              <mc:Fallback>
                <p:oleObj name="Chart" r:id="rId3" imgW="7439031" imgH="4400457" progId="MSGraph.Chart.8">
                  <p:embed followColorScheme="full"/>
                  <p:pic>
                    <p:nvPicPr>
                      <p:cNvPr id="0" name=""/>
                      <p:cNvPicPr>
                        <a:picLocks noChangeAspect="1" noChangeArrowheads="1"/>
                      </p:cNvPicPr>
                      <p:nvPr/>
                    </p:nvPicPr>
                    <p:blipFill>
                      <a:blip r:embed="rId4"/>
                      <a:srcRect/>
                      <a:stretch>
                        <a:fillRect/>
                      </a:stretch>
                    </p:blipFill>
                    <p:spPr bwMode="auto">
                      <a:xfrm>
                        <a:off x="606425" y="1508125"/>
                        <a:ext cx="7943850" cy="483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52" name="Text Box 4"/>
          <p:cNvSpPr txBox="1">
            <a:spLocks noChangeArrowheads="1"/>
          </p:cNvSpPr>
          <p:nvPr/>
        </p:nvSpPr>
        <p:spPr bwMode="auto">
          <a:xfrm>
            <a:off x="1446213" y="6018213"/>
            <a:ext cx="63325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sym typeface="Symbol" pitchFamily="18" charset="2"/>
              </a:rPr>
              <a:t>traditional “sigma” units (</a:t>
            </a:r>
            <a:r>
              <a:rPr lang="en-US" altLang="en-US" smtClean="0">
                <a:solidFill>
                  <a:srgbClr val="000000"/>
                </a:solidFill>
              </a:rPr>
              <a:t>multples of rms(</a:t>
            </a:r>
            <a:r>
              <a:rPr lang="en-US" altLang="en-US" smtClean="0">
                <a:solidFill>
                  <a:srgbClr val="000000"/>
                </a:solidFill>
                <a:sym typeface="Symbol" pitchFamily="18" charset="2"/>
              </a:rPr>
              <a:t>-</a:t>
            </a:r>
            <a:r>
              <a:rPr lang="en-US" altLang="en-US" smtClean="0">
                <a:solidFill>
                  <a:srgbClr val="000000"/>
                </a:solidFill>
              </a:rPr>
              <a:t>) relative to </a:t>
            </a:r>
            <a:r>
              <a:rPr lang="en-US" altLang="en-US" smtClean="0">
                <a:solidFill>
                  <a:srgbClr val="000000"/>
                </a:solidFill>
                <a:sym typeface="Symbol" pitchFamily="18" charset="2"/>
              </a:rPr>
              <a:t>)</a:t>
            </a:r>
          </a:p>
        </p:txBody>
      </p:sp>
      <p:sp>
        <p:nvSpPr>
          <p:cNvPr id="104453" name="Text Box 5"/>
          <p:cNvSpPr txBox="1">
            <a:spLocks noChangeArrowheads="1"/>
          </p:cNvSpPr>
          <p:nvPr/>
        </p:nvSpPr>
        <p:spPr bwMode="auto">
          <a:xfrm rot="16200000">
            <a:off x="-554831" y="3393282"/>
            <a:ext cx="2038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mtClean="0">
                <a:solidFill>
                  <a:srgbClr val="000000"/>
                </a:solidFill>
              </a:rPr>
              <a:t>normalized counts</a:t>
            </a:r>
          </a:p>
        </p:txBody>
      </p:sp>
    </p:spTree>
    <p:extLst>
      <p:ext uri="{BB962C8B-B14F-4D97-AF65-F5344CB8AC3E}">
        <p14:creationId xmlns:p14="http://schemas.microsoft.com/office/powerpoint/2010/main" val="167277778"/>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sz="3600"/>
              <a:t>Tradition</a:t>
            </a:r>
          </a:p>
        </p:txBody>
      </p:sp>
      <p:graphicFrame>
        <p:nvGraphicFramePr>
          <p:cNvPr id="101379" name="Object 3"/>
          <p:cNvGraphicFramePr>
            <a:graphicFrameLocks noChangeAspect="1"/>
          </p:cNvGraphicFramePr>
          <p:nvPr>
            <p:ph idx="1"/>
          </p:nvPr>
        </p:nvGraphicFramePr>
        <p:xfrm>
          <a:off x="1343025" y="1603375"/>
          <a:ext cx="6457950" cy="4518025"/>
        </p:xfrm>
        <a:graphic>
          <a:graphicData uri="http://schemas.openxmlformats.org/presentationml/2006/ole">
            <mc:AlternateContent xmlns:mc="http://schemas.openxmlformats.org/markup-compatibility/2006">
              <mc:Choice xmlns:v="urn:schemas-microsoft-com:vml" Requires="v">
                <p:oleObj spid="_x0000_s213001" name="Chart" r:id="rId3" imgW="7448478" imgH="5210258" progId="MSGraph.Chart.8">
                  <p:embed followColorScheme="full"/>
                </p:oleObj>
              </mc:Choice>
              <mc:Fallback>
                <p:oleObj name="Chart" r:id="rId3" imgW="7448478" imgH="5210258" progId="MSGraph.Chart.8">
                  <p:embed followColorScheme="full"/>
                  <p:pic>
                    <p:nvPicPr>
                      <p:cNvPr id="0" name=""/>
                      <p:cNvPicPr>
                        <a:picLocks noChangeAspect="1" noChangeArrowheads="1"/>
                      </p:cNvPicPr>
                      <p:nvPr/>
                    </p:nvPicPr>
                    <p:blipFill>
                      <a:blip r:embed="rId4"/>
                      <a:srcRect/>
                      <a:stretch>
                        <a:fillRect/>
                      </a:stretch>
                    </p:blipFill>
                    <p:spPr bwMode="auto">
                      <a:xfrm>
                        <a:off x="1343025" y="1603375"/>
                        <a:ext cx="6457950"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1380" name="Text Box 4"/>
          <p:cNvSpPr txBox="1">
            <a:spLocks noChangeArrowheads="1"/>
          </p:cNvSpPr>
          <p:nvPr/>
        </p:nvSpPr>
        <p:spPr bwMode="auto">
          <a:xfrm>
            <a:off x="3657600" y="5988050"/>
            <a:ext cx="2012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smtClean="0">
                <a:solidFill>
                  <a:srgbClr val="000000"/>
                </a:solidFill>
              </a:rPr>
              <a:t>fractional coordinate</a:t>
            </a:r>
          </a:p>
        </p:txBody>
      </p:sp>
      <p:sp>
        <p:nvSpPr>
          <p:cNvPr id="101381" name="Text Box 5"/>
          <p:cNvSpPr txBox="1">
            <a:spLocks noChangeArrowheads="1"/>
          </p:cNvSpPr>
          <p:nvPr/>
        </p:nvSpPr>
        <p:spPr bwMode="auto">
          <a:xfrm rot="16200000">
            <a:off x="44450" y="3421063"/>
            <a:ext cx="2228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smtClean="0">
                <a:solidFill>
                  <a:srgbClr val="000000"/>
                </a:solidFill>
              </a:rPr>
              <a:t>electron density (e</a:t>
            </a:r>
            <a:r>
              <a:rPr lang="en-US" altLang="en-US" sz="1600" baseline="30000" smtClean="0">
                <a:solidFill>
                  <a:srgbClr val="000000"/>
                </a:solidFill>
              </a:rPr>
              <a:t>-</a:t>
            </a:r>
            <a:r>
              <a:rPr lang="en-US" altLang="en-US" sz="1600" smtClean="0">
                <a:solidFill>
                  <a:srgbClr val="000000"/>
                </a:solidFill>
              </a:rPr>
              <a:t>/</a:t>
            </a:r>
            <a:r>
              <a:rPr lang="en-US" altLang="en-US" sz="1600" smtClean="0">
                <a:solidFill>
                  <a:srgbClr val="000000"/>
                </a:solidFill>
                <a:cs typeface="Arial" charset="0"/>
              </a:rPr>
              <a:t>Å</a:t>
            </a:r>
            <a:r>
              <a:rPr lang="en-US" altLang="en-US" sz="1600" baseline="30000" smtClean="0">
                <a:solidFill>
                  <a:srgbClr val="000000"/>
                </a:solidFill>
                <a:cs typeface="Arial" charset="0"/>
              </a:rPr>
              <a:t>3</a:t>
            </a:r>
            <a:r>
              <a:rPr lang="en-US" altLang="en-US" sz="1600" smtClean="0">
                <a:solidFill>
                  <a:srgbClr val="000000"/>
                </a:solidFill>
              </a:rPr>
              <a:t>)</a:t>
            </a:r>
          </a:p>
        </p:txBody>
      </p:sp>
    </p:spTree>
    <p:extLst>
      <p:ext uri="{BB962C8B-B14F-4D97-AF65-F5344CB8AC3E}">
        <p14:creationId xmlns:p14="http://schemas.microsoft.com/office/powerpoint/2010/main" val="2160440645"/>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sz="3600"/>
              <a:t>Break with Tradition</a:t>
            </a:r>
          </a:p>
        </p:txBody>
      </p:sp>
      <p:graphicFrame>
        <p:nvGraphicFramePr>
          <p:cNvPr id="102403" name="Object 3"/>
          <p:cNvGraphicFramePr>
            <a:graphicFrameLocks noChangeAspect="1"/>
          </p:cNvGraphicFramePr>
          <p:nvPr>
            <p:ph idx="1"/>
          </p:nvPr>
        </p:nvGraphicFramePr>
        <p:xfrm>
          <a:off x="1343025" y="1603375"/>
          <a:ext cx="6457950" cy="4518025"/>
        </p:xfrm>
        <a:graphic>
          <a:graphicData uri="http://schemas.openxmlformats.org/presentationml/2006/ole">
            <mc:AlternateContent xmlns:mc="http://schemas.openxmlformats.org/markup-compatibility/2006">
              <mc:Choice xmlns:v="urn:schemas-microsoft-com:vml" Requires="v">
                <p:oleObj spid="_x0000_s214025" name="Chart" r:id="rId3" imgW="7448478" imgH="5210258" progId="MSGraph.Chart.8">
                  <p:embed followColorScheme="full"/>
                </p:oleObj>
              </mc:Choice>
              <mc:Fallback>
                <p:oleObj name="Chart" r:id="rId3" imgW="7448478" imgH="5210258" progId="MSGraph.Chart.8">
                  <p:embed followColorScheme="full"/>
                  <p:pic>
                    <p:nvPicPr>
                      <p:cNvPr id="0" name=""/>
                      <p:cNvPicPr>
                        <a:picLocks noChangeAspect="1" noChangeArrowheads="1"/>
                      </p:cNvPicPr>
                      <p:nvPr/>
                    </p:nvPicPr>
                    <p:blipFill>
                      <a:blip r:embed="rId4"/>
                      <a:srcRect/>
                      <a:stretch>
                        <a:fillRect/>
                      </a:stretch>
                    </p:blipFill>
                    <p:spPr bwMode="auto">
                      <a:xfrm>
                        <a:off x="1343025" y="1603375"/>
                        <a:ext cx="6457950"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4" name="Text Box 4"/>
          <p:cNvSpPr txBox="1">
            <a:spLocks noChangeArrowheads="1"/>
          </p:cNvSpPr>
          <p:nvPr/>
        </p:nvSpPr>
        <p:spPr bwMode="auto">
          <a:xfrm>
            <a:off x="3657600" y="5988050"/>
            <a:ext cx="20129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smtClean="0">
                <a:solidFill>
                  <a:srgbClr val="000000"/>
                </a:solidFill>
              </a:rPr>
              <a:t>fractional coordinate</a:t>
            </a:r>
          </a:p>
        </p:txBody>
      </p:sp>
      <p:sp>
        <p:nvSpPr>
          <p:cNvPr id="102405" name="Text Box 5"/>
          <p:cNvSpPr txBox="1">
            <a:spLocks noChangeArrowheads="1"/>
          </p:cNvSpPr>
          <p:nvPr/>
        </p:nvSpPr>
        <p:spPr bwMode="auto">
          <a:xfrm rot="16200000">
            <a:off x="44450" y="3421063"/>
            <a:ext cx="2228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smtClean="0">
                <a:solidFill>
                  <a:srgbClr val="000000"/>
                </a:solidFill>
              </a:rPr>
              <a:t>electron density (e</a:t>
            </a:r>
            <a:r>
              <a:rPr lang="en-US" altLang="en-US" sz="1600" baseline="30000" smtClean="0">
                <a:solidFill>
                  <a:srgbClr val="000000"/>
                </a:solidFill>
              </a:rPr>
              <a:t>-</a:t>
            </a:r>
            <a:r>
              <a:rPr lang="en-US" altLang="en-US" sz="1600" smtClean="0">
                <a:solidFill>
                  <a:srgbClr val="000000"/>
                </a:solidFill>
              </a:rPr>
              <a:t>/</a:t>
            </a:r>
            <a:r>
              <a:rPr lang="en-US" altLang="en-US" sz="1600" smtClean="0">
                <a:solidFill>
                  <a:srgbClr val="000000"/>
                </a:solidFill>
                <a:cs typeface="Arial" charset="0"/>
              </a:rPr>
              <a:t>Å</a:t>
            </a:r>
            <a:r>
              <a:rPr lang="en-US" altLang="en-US" sz="1600" baseline="30000" smtClean="0">
                <a:solidFill>
                  <a:srgbClr val="000000"/>
                </a:solidFill>
                <a:cs typeface="Arial" charset="0"/>
              </a:rPr>
              <a:t>3</a:t>
            </a:r>
            <a:r>
              <a:rPr lang="en-US" altLang="en-US" sz="1600" smtClean="0">
                <a:solidFill>
                  <a:srgbClr val="000000"/>
                </a:solidFill>
              </a:rPr>
              <a:t>)</a:t>
            </a:r>
          </a:p>
        </p:txBody>
      </p:sp>
    </p:spTree>
    <p:extLst>
      <p:ext uri="{BB962C8B-B14F-4D97-AF65-F5344CB8AC3E}">
        <p14:creationId xmlns:p14="http://schemas.microsoft.com/office/powerpoint/2010/main" val="387931756"/>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4" name="Content Placeholder 3"/>
          <p:cNvSpPr>
            <a:spLocks noGrp="1"/>
          </p:cNvSpPr>
          <p:nvPr>
            <p:ph idx="1"/>
          </p:nvPr>
        </p:nvSpPr>
        <p:spPr/>
        <p:txBody>
          <a:bodyPr/>
          <a:lstStyle/>
          <a:p>
            <a:r>
              <a:rPr lang="en-US" dirty="0" smtClean="0">
                <a:latin typeface="Arial" panose="020B0604020202020204" pitchFamily="34" charset="0"/>
                <a:cs typeface="Arial" panose="020B0604020202020204" pitchFamily="34" charset="0"/>
              </a:rPr>
              <a:t>Too optimistic: add nothing but noise</a:t>
            </a:r>
          </a:p>
          <a:p>
            <a:r>
              <a:rPr lang="en-US" dirty="0" smtClean="0">
                <a:latin typeface="Arial" panose="020B0604020202020204" pitchFamily="34" charset="0"/>
                <a:cs typeface="Arial" panose="020B0604020202020204" pitchFamily="34" charset="0"/>
              </a:rPr>
              <a:t>Too pessimistic: series-termination error</a:t>
            </a:r>
          </a:p>
          <a:p>
            <a:r>
              <a:rPr lang="en-US" dirty="0" smtClean="0">
                <a:latin typeface="Arial" panose="020B0604020202020204" pitchFamily="34" charset="0"/>
                <a:cs typeface="Arial" panose="020B0604020202020204" pitchFamily="34" charset="0"/>
              </a:rPr>
              <a:t>Happy medium?</a:t>
            </a:r>
          </a:p>
          <a:p>
            <a:r>
              <a:rPr lang="en-US" dirty="0" smtClean="0">
                <a:latin typeface="Arial" panose="020B0604020202020204" pitchFamily="34" charset="0"/>
                <a:cs typeface="Arial" panose="020B0604020202020204" pitchFamily="34" charset="0"/>
              </a:rPr>
              <a:t>Simulate:</a:t>
            </a:r>
          </a:p>
          <a:p>
            <a:pPr lvl="1"/>
            <a:r>
              <a:rPr lang="en-US" dirty="0" smtClean="0">
                <a:latin typeface="Arial" panose="020B0604020202020204" pitchFamily="34" charset="0"/>
                <a:cs typeface="Arial" panose="020B0604020202020204" pitchFamily="34" charset="0"/>
              </a:rPr>
              <a:t>Random atoms, compute F</a:t>
            </a:r>
            <a:r>
              <a:rPr lang="en-US" baseline="30000" dirty="0" smtClean="0">
                <a:latin typeface="Arial" panose="020B0604020202020204" pitchFamily="34" charset="0"/>
                <a:cs typeface="Arial" panose="020B0604020202020204" pitchFamily="34" charset="0"/>
              </a:rPr>
              <a:t>2</a:t>
            </a:r>
          </a:p>
          <a:p>
            <a:pPr lvl="1"/>
            <a:r>
              <a:rPr lang="en-US" dirty="0" smtClean="0">
                <a:latin typeface="Arial" panose="020B0604020202020204" pitchFamily="34" charset="0"/>
                <a:cs typeface="Arial" panose="020B0604020202020204" pitchFamily="34" charset="0"/>
              </a:rPr>
              <a:t>Add Gaussian noise, RMS = 1</a:t>
            </a:r>
          </a:p>
          <a:p>
            <a:pPr lvl="1"/>
            <a:r>
              <a:rPr lang="en-US" dirty="0" smtClean="0">
                <a:latin typeface="Arial" panose="020B0604020202020204" pitchFamily="34" charset="0"/>
                <a:cs typeface="Arial" panose="020B0604020202020204" pitchFamily="34" charset="0"/>
              </a:rPr>
              <a:t>Truncate</a:t>
            </a:r>
          </a:p>
          <a:p>
            <a:pPr lvl="1"/>
            <a:r>
              <a:rPr lang="en-US" dirty="0" smtClean="0">
                <a:latin typeface="Arial" panose="020B0604020202020204" pitchFamily="34" charset="0"/>
                <a:cs typeface="Arial" panose="020B0604020202020204" pitchFamily="34" charset="0"/>
              </a:rPr>
              <a:t>Subtract “right” map, RMS difference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0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8370" name="Picture 2" descr="http://bl831.als.lbl.gov/%7Ejamesh/wilson/error_break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200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33619"/>
            <a:ext cx="8991600" cy="6743700"/>
          </a:xfrm>
        </p:spPr>
      </p:pic>
    </p:spTree>
    <p:extLst>
      <p:ext uri="{BB962C8B-B14F-4D97-AF65-F5344CB8AC3E}">
        <p14:creationId xmlns:p14="http://schemas.microsoft.com/office/powerpoint/2010/main" val="33536095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0" y="-12074"/>
            <a:ext cx="9177270" cy="6882953"/>
          </a:xfrm>
        </p:spPr>
      </p:pic>
      <p:sp>
        <p:nvSpPr>
          <p:cNvPr id="4" name="AutoShape 2" descr="http://bl831.als.lbl.gov/%7Ejamesh/wilson/error_and_CC.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spTree>
    <p:extLst>
      <p:ext uri="{BB962C8B-B14F-4D97-AF65-F5344CB8AC3E}">
        <p14:creationId xmlns:p14="http://schemas.microsoft.com/office/powerpoint/2010/main" val="3464188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Oval 9"/>
          <p:cNvSpPr>
            <a:spLocks noChangeAspect="1" noChangeArrowheads="1"/>
          </p:cNvSpPr>
          <p:nvPr/>
        </p:nvSpPr>
        <p:spPr bwMode="auto">
          <a:xfrm>
            <a:off x="-2173574" y="4487680"/>
            <a:ext cx="7930059" cy="157003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 name="Oval 9"/>
          <p:cNvSpPr>
            <a:spLocks noChangeAspect="1" noChangeArrowheads="1"/>
          </p:cNvSpPr>
          <p:nvPr/>
        </p:nvSpPr>
        <p:spPr bwMode="auto">
          <a:xfrm>
            <a:off x="-7824866" y="3920560"/>
            <a:ext cx="13583852" cy="2689404"/>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07"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0" name="Rectangle 6"/>
          <p:cNvSpPr>
            <a:spLocks noChangeArrowheads="1"/>
          </p:cNvSpPr>
          <p:nvPr/>
        </p:nvSpPr>
        <p:spPr bwMode="auto">
          <a:xfrm>
            <a:off x="5015689" y="266696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3" name="Oval 9"/>
          <p:cNvSpPr>
            <a:spLocks noChangeAspect="1" noChangeArrowheads="1"/>
          </p:cNvSpPr>
          <p:nvPr/>
        </p:nvSpPr>
        <p:spPr bwMode="auto">
          <a:xfrm>
            <a:off x="-4285144" y="4290309"/>
            <a:ext cx="10054120" cy="199056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4" name="Rectangle 10"/>
          <p:cNvSpPr>
            <a:spLocks noChangeArrowheads="1"/>
          </p:cNvSpPr>
          <p:nvPr/>
        </p:nvSpPr>
        <p:spPr bwMode="auto">
          <a:xfrm>
            <a:off x="-1751013" y="3852472"/>
            <a:ext cx="7345363" cy="1414853"/>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auto">
              <a:spcBef>
                <a:spcPts val="0"/>
              </a:spcBef>
              <a:spcAft>
                <a:spcPts val="0"/>
              </a:spcAft>
            </a:pPr>
            <a:endParaRPr lang="en-US" altLang="en-US">
              <a:solidFill>
                <a:prstClr val="black"/>
              </a:solidFill>
              <a:latin typeface="Calibri"/>
            </a:endParaRPr>
          </a:p>
        </p:txBody>
      </p:sp>
      <p:sp>
        <p:nvSpPr>
          <p:cNvPr id="175115" name="Oval 11"/>
          <p:cNvSpPr>
            <a:spLocks noChangeAspect="1" noChangeArrowheads="1"/>
          </p:cNvSpPr>
          <p:nvPr/>
        </p:nvSpPr>
        <p:spPr bwMode="auto">
          <a:xfrm>
            <a:off x="-2172888" y="1259171"/>
            <a:ext cx="7941863" cy="7929303"/>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18"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6"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pPr>
            <a:r>
              <a:rPr lang="en-US" altLang="en-US" b="1">
                <a:solidFill>
                  <a:prstClr val="black"/>
                </a:solidFill>
                <a:latin typeface="Calibri"/>
              </a:rPr>
              <a:t>Ewald sphere</a:t>
            </a:r>
          </a:p>
        </p:txBody>
      </p:sp>
      <p:sp>
        <p:nvSpPr>
          <p:cNvPr id="14"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5" name="Oval 11"/>
          <p:cNvSpPr>
            <a:spLocks noChangeAspect="1" noChangeArrowheads="1"/>
          </p:cNvSpPr>
          <p:nvPr/>
        </p:nvSpPr>
        <p:spPr bwMode="auto">
          <a:xfrm>
            <a:off x="-7818120" y="-1573972"/>
            <a:ext cx="13589591" cy="1356810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8" name="Oval 37"/>
          <p:cNvSpPr>
            <a:spLocks noChangeArrowheads="1"/>
          </p:cNvSpPr>
          <p:nvPr/>
        </p:nvSpPr>
        <p:spPr bwMode="auto">
          <a:xfrm>
            <a:off x="5304904" y="340456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9" name="Oval 39"/>
          <p:cNvSpPr>
            <a:spLocks noChangeArrowheads="1"/>
          </p:cNvSpPr>
          <p:nvPr/>
        </p:nvSpPr>
        <p:spPr bwMode="auto">
          <a:xfrm rot="20492068">
            <a:off x="5416026" y="33997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0" name="Rectangle 16"/>
          <p:cNvSpPr>
            <a:spLocks noChangeArrowheads="1"/>
          </p:cNvSpPr>
          <p:nvPr/>
        </p:nvSpPr>
        <p:spPr bwMode="auto">
          <a:xfrm>
            <a:off x="-207963" y="0"/>
            <a:ext cx="4615071"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175121" name="Rectangle 17"/>
          <p:cNvSpPr>
            <a:spLocks noGrp="1" noChangeArrowheads="1"/>
          </p:cNvSpPr>
          <p:nvPr>
            <p:ph type="title"/>
          </p:nvPr>
        </p:nvSpPr>
        <p:spPr>
          <a:xfrm>
            <a:off x="457200" y="0"/>
            <a:ext cx="8229600" cy="1143000"/>
          </a:xfrm>
          <a:noFill/>
          <a:extLst>
            <a:ext uri="{909E8E84-426E-40DD-AFC4-6F175D3DCCD1}">
              <a14:hiddenFill xmlns:a14="http://schemas.microsoft.com/office/drawing/2010/main">
                <a:solidFill>
                  <a:schemeClr val="bg1"/>
                </a:solidFill>
              </a14:hiddenFill>
            </a:ext>
          </a:extLst>
        </p:spPr>
        <p:txBody>
          <a:bodyPr/>
          <a:lstStyle/>
          <a:p>
            <a:r>
              <a:rPr lang="en-US" altLang="en-US" b="1" dirty="0" smtClean="0"/>
              <a:t>What is “partiality”?</a:t>
            </a:r>
            <a:endParaRPr lang="en-US" altLang="en-US" b="1" dirty="0"/>
          </a:p>
        </p:txBody>
      </p:sp>
      <p:sp>
        <p:nvSpPr>
          <p:cNvPr id="23" name="Oval 39"/>
          <p:cNvSpPr>
            <a:spLocks noChangeArrowheads="1"/>
          </p:cNvSpPr>
          <p:nvPr/>
        </p:nvSpPr>
        <p:spPr bwMode="auto">
          <a:xfrm rot="20776548">
            <a:off x="5504891" y="3412554"/>
            <a:ext cx="121287" cy="31099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25" name="Oval 39"/>
          <p:cNvSpPr>
            <a:spLocks noChangeArrowheads="1"/>
          </p:cNvSpPr>
          <p:nvPr/>
        </p:nvSpPr>
        <p:spPr bwMode="auto">
          <a:xfrm rot="20184460">
            <a:off x="5360619" y="3451106"/>
            <a:ext cx="127164" cy="329036"/>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4" name="Oval 37"/>
          <p:cNvSpPr>
            <a:spLocks noChangeArrowheads="1"/>
          </p:cNvSpPr>
          <p:nvPr/>
        </p:nvSpPr>
        <p:spPr bwMode="auto">
          <a:xfrm>
            <a:off x="5562234" y="4261493"/>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5" name="Oval 39"/>
          <p:cNvSpPr>
            <a:spLocks noChangeArrowheads="1"/>
          </p:cNvSpPr>
          <p:nvPr/>
        </p:nvSpPr>
        <p:spPr bwMode="auto">
          <a:xfrm rot="21020441">
            <a:off x="5632879" y="4263871"/>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6" name="Oval 39"/>
          <p:cNvSpPr>
            <a:spLocks noChangeArrowheads="1"/>
          </p:cNvSpPr>
          <p:nvPr/>
        </p:nvSpPr>
        <p:spPr bwMode="auto">
          <a:xfrm rot="21274737">
            <a:off x="5671328" y="4266940"/>
            <a:ext cx="120819" cy="354694"/>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7" name="Oval 39"/>
          <p:cNvSpPr>
            <a:spLocks noChangeArrowheads="1"/>
          </p:cNvSpPr>
          <p:nvPr/>
        </p:nvSpPr>
        <p:spPr bwMode="auto">
          <a:xfrm rot="20948202">
            <a:off x="5625327" y="4288010"/>
            <a:ext cx="125025" cy="34904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49" name="Oval 37"/>
          <p:cNvSpPr>
            <a:spLocks noChangeArrowheads="1"/>
          </p:cNvSpPr>
          <p:nvPr/>
        </p:nvSpPr>
        <p:spPr bwMode="auto">
          <a:xfrm>
            <a:off x="4951805" y="258141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0" name="Oval 39"/>
          <p:cNvSpPr>
            <a:spLocks noChangeArrowheads="1"/>
          </p:cNvSpPr>
          <p:nvPr/>
        </p:nvSpPr>
        <p:spPr bwMode="auto">
          <a:xfrm rot="20492068">
            <a:off x="5062927" y="2576646"/>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1" name="Oval 39"/>
          <p:cNvSpPr>
            <a:spLocks noChangeArrowheads="1"/>
          </p:cNvSpPr>
          <p:nvPr/>
        </p:nvSpPr>
        <p:spPr bwMode="auto">
          <a:xfrm rot="20235875">
            <a:off x="5268454" y="2634026"/>
            <a:ext cx="45719" cy="128801"/>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2" name="Oval 39"/>
          <p:cNvSpPr>
            <a:spLocks noChangeArrowheads="1"/>
          </p:cNvSpPr>
          <p:nvPr/>
        </p:nvSpPr>
        <p:spPr bwMode="auto">
          <a:xfrm rot="19648999">
            <a:off x="4973445" y="2798652"/>
            <a:ext cx="51979" cy="13912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3" name="Rectangle 6"/>
          <p:cNvSpPr>
            <a:spLocks noChangeArrowheads="1"/>
          </p:cNvSpPr>
          <p:nvPr/>
        </p:nvSpPr>
        <p:spPr bwMode="auto">
          <a:xfrm>
            <a:off x="4518757" y="1934956"/>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4" name="Oval 37"/>
          <p:cNvSpPr>
            <a:spLocks noChangeArrowheads="1"/>
          </p:cNvSpPr>
          <p:nvPr/>
        </p:nvSpPr>
        <p:spPr bwMode="auto">
          <a:xfrm>
            <a:off x="4454873" y="1849401"/>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
        <p:nvSpPr>
          <p:cNvPr id="55" name="Oval 39"/>
          <p:cNvSpPr>
            <a:spLocks noChangeArrowheads="1"/>
          </p:cNvSpPr>
          <p:nvPr/>
        </p:nvSpPr>
        <p:spPr bwMode="auto">
          <a:xfrm rot="19338010">
            <a:off x="4554090" y="1849398"/>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a:solidFill>
                <a:prstClr val="black"/>
              </a:solidFill>
              <a:latin typeface="Calibri"/>
            </a:endParaRPr>
          </a:p>
        </p:txBody>
      </p:sp>
    </p:spTree>
    <p:extLst>
      <p:ext uri="{BB962C8B-B14F-4D97-AF65-F5344CB8AC3E}">
        <p14:creationId xmlns:p14="http://schemas.microsoft.com/office/powerpoint/2010/main" val="2544906586"/>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http://bl831.als.lbl.gov/%7Ejamesh/wilson/wilson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libri"/>
            </a:endParaRPr>
          </a:p>
        </p:txBody>
      </p:sp>
      <p:pic>
        <p:nvPicPr>
          <p:cNvPr id="57348" name="Picture 4" descr="http://bl831.als.lbl.gov/%7Ejamesh/wilson/wilso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 y="49369"/>
            <a:ext cx="9109656" cy="683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97560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8370" name="Picture 2" descr="http://bl831.als.lbl.gov/%7Ejamesh/wilson/error_breakdow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41183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Optimum resolution cutoff is: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590800"/>
            <a:ext cx="8229600" cy="3535363"/>
          </a:xfrm>
        </p:spPr>
        <p:txBody>
          <a:bodyPr>
            <a:normAutofit/>
          </a:bodyPr>
          <a:lstStyle/>
          <a:p>
            <a:pPr marL="0" indent="0" algn="ctr">
              <a:buNone/>
            </a:pPr>
            <a:r>
              <a:rPr lang="en-US" sz="13800" dirty="0" smtClean="0">
                <a:latin typeface="Arial" panose="020B0604020202020204" pitchFamily="34" charset="0"/>
                <a:cs typeface="Arial" panose="020B0604020202020204" pitchFamily="34" charset="0"/>
              </a:rPr>
              <a:t>0.0 Å</a:t>
            </a:r>
            <a:endParaRPr lang="en-US" sz="13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4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0" y="0"/>
            <a:ext cx="9144000" cy="1427163"/>
          </a:xfrm>
        </p:spPr>
        <p:txBody>
          <a:bodyPr/>
          <a:lstStyle/>
          <a:p>
            <a:pPr eaLnBrk="1" hangingPunct="1"/>
            <a:r>
              <a:rPr lang="en-US" altLang="en-US" sz="6000" dirty="0" smtClean="0"/>
              <a:t>At the </a:t>
            </a:r>
            <a:r>
              <a:rPr lang="en-US" altLang="en-US" sz="6000" dirty="0" err="1" smtClean="0"/>
              <a:t>beamline</a:t>
            </a:r>
            <a:r>
              <a:rPr lang="en-US" altLang="en-US" sz="6000" dirty="0" smtClean="0"/>
              <a:t>…</a:t>
            </a:r>
          </a:p>
        </p:txBody>
      </p:sp>
      <p:sp>
        <p:nvSpPr>
          <p:cNvPr id="2290691" name="Rectangle 3"/>
          <p:cNvSpPr>
            <a:spLocks noGrp="1" noChangeArrowheads="1"/>
          </p:cNvSpPr>
          <p:nvPr>
            <p:ph type="body" idx="1"/>
          </p:nvPr>
        </p:nvSpPr>
        <p:spPr>
          <a:xfrm>
            <a:off x="457200" y="1600200"/>
            <a:ext cx="8686800" cy="4976813"/>
          </a:xfrm>
        </p:spPr>
        <p:txBody>
          <a:bodyPr/>
          <a:lstStyle/>
          <a:p>
            <a:r>
              <a:rPr lang="en-US" altLang="en-US" sz="4000" dirty="0" smtClean="0"/>
              <a:t>Resolution</a:t>
            </a:r>
          </a:p>
          <a:p>
            <a:pPr lvl="1" eaLnBrk="1" hangingPunct="1">
              <a:buFontTx/>
              <a:buNone/>
            </a:pPr>
            <a:r>
              <a:rPr lang="en-US" altLang="en-US" sz="3600" dirty="0">
                <a:solidFill>
                  <a:srgbClr val="EA0000"/>
                </a:solidFill>
              </a:rPr>
              <a:t>p</a:t>
            </a:r>
            <a:r>
              <a:rPr lang="en-US" altLang="en-US" sz="3600" dirty="0" smtClean="0">
                <a:solidFill>
                  <a:srgbClr val="EA0000"/>
                </a:solidFill>
              </a:rPr>
              <a:t>roblem: background</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few pixels as possible</a:t>
            </a:r>
          </a:p>
          <a:p>
            <a:pPr eaLnBrk="1" hangingPunct="1"/>
            <a:r>
              <a:rPr lang="en-US" altLang="en-US" sz="4000" dirty="0" smtClean="0"/>
              <a:t>Phases</a:t>
            </a:r>
          </a:p>
          <a:p>
            <a:pPr lvl="1" eaLnBrk="1" hangingPunct="1">
              <a:buFontTx/>
              <a:buNone/>
            </a:pPr>
            <a:r>
              <a:rPr lang="en-US" altLang="en-US" sz="3600" dirty="0" smtClean="0">
                <a:solidFill>
                  <a:srgbClr val="EA0000"/>
                </a:solidFill>
              </a:rPr>
              <a:t>problem: fractional errors</a:t>
            </a:r>
          </a:p>
          <a:p>
            <a:pPr lvl="1" eaLnBrk="1" hangingPunct="1">
              <a:buFontTx/>
              <a:buNone/>
            </a:pPr>
            <a:r>
              <a:rPr lang="en-US" altLang="en-US" sz="3600" dirty="0" smtClean="0">
                <a:solidFill>
                  <a:srgbClr val="008000"/>
                </a:solidFill>
              </a:rPr>
              <a:t>solution: </a:t>
            </a:r>
            <a:r>
              <a:rPr lang="en-US" altLang="en-US" sz="3200" dirty="0" smtClean="0">
                <a:solidFill>
                  <a:srgbClr val="008000"/>
                </a:solidFill>
              </a:rPr>
              <a:t>use as many pixels as possible</a:t>
            </a:r>
          </a:p>
          <a:p>
            <a:pPr lvl="1" eaLnBrk="1" hangingPunct="1">
              <a:buFontTx/>
              <a:buNone/>
            </a:pPr>
            <a:endParaRPr lang="en-US" altLang="en-US" sz="3200" dirty="0" smtClean="0">
              <a:solidFill>
                <a:srgbClr val="008000"/>
              </a:solidFill>
            </a:endParaRPr>
          </a:p>
        </p:txBody>
      </p:sp>
    </p:spTree>
    <p:extLst>
      <p:ext uri="{BB962C8B-B14F-4D97-AF65-F5344CB8AC3E}">
        <p14:creationId xmlns:p14="http://schemas.microsoft.com/office/powerpoint/2010/main" val="3560272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ChangeArrowheads="1"/>
          </p:cNvSpPr>
          <p:nvPr/>
        </p:nvSpPr>
        <p:spPr bwMode="auto">
          <a:xfrm>
            <a:off x="685800" y="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5400">
                <a:solidFill>
                  <a:srgbClr val="000000"/>
                </a:solidFill>
              </a:rPr>
              <a:t>anomalous </a:t>
            </a:r>
            <a:r>
              <a:rPr lang="en-US" altLang="en-US" sz="5400">
                <a:solidFill>
                  <a:srgbClr val="008000"/>
                </a:solidFill>
              </a:rPr>
              <a:t>signal</a:t>
            </a:r>
          </a:p>
        </p:txBody>
      </p:sp>
      <p:sp>
        <p:nvSpPr>
          <p:cNvPr id="268291" name="Rectangle 3"/>
          <p:cNvSpPr>
            <a:spLocks noChangeArrowheads="1"/>
          </p:cNvSpPr>
          <p:nvPr/>
        </p:nvSpPr>
        <p:spPr bwMode="auto">
          <a:xfrm>
            <a:off x="0" y="6216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Crick, F. H. C. &amp; Magdoff, B. S. (1956) </a:t>
            </a:r>
            <a:r>
              <a:rPr lang="en-US" altLang="en-US" sz="1800" i="1">
                <a:solidFill>
                  <a:srgbClr val="000000"/>
                </a:solidFill>
              </a:rPr>
              <a:t>Acta Crystallogr.</a:t>
            </a:r>
            <a:r>
              <a:rPr lang="en-US" altLang="en-US" sz="1800">
                <a:solidFill>
                  <a:srgbClr val="000000"/>
                </a:solidFill>
              </a:rPr>
              <a:t> </a:t>
            </a:r>
            <a:r>
              <a:rPr lang="en-US" altLang="en-US" sz="1800" b="1">
                <a:solidFill>
                  <a:srgbClr val="000000"/>
                </a:solidFill>
              </a:rPr>
              <a:t>9</a:t>
            </a:r>
            <a:r>
              <a:rPr lang="en-US" altLang="en-US" sz="1800">
                <a:solidFill>
                  <a:srgbClr val="000000"/>
                </a:solidFill>
              </a:rPr>
              <a:t>, 901-908.</a:t>
            </a:r>
          </a:p>
          <a:p>
            <a:pPr eaLnBrk="1" hangingPunct="1">
              <a:spcBef>
                <a:spcPct val="0"/>
              </a:spcBef>
              <a:buFontTx/>
              <a:buNone/>
            </a:pPr>
            <a:r>
              <a:rPr lang="en-US" altLang="en-US" sz="1800">
                <a:solidFill>
                  <a:srgbClr val="000000"/>
                </a:solidFill>
              </a:rPr>
              <a:t>Hendrickson, W. A. &amp; Teeter, M. M. (1981) </a:t>
            </a:r>
            <a:r>
              <a:rPr lang="en-US" altLang="en-US" sz="1800" i="1">
                <a:solidFill>
                  <a:srgbClr val="000000"/>
                </a:solidFill>
              </a:rPr>
              <a:t>Nature</a:t>
            </a:r>
            <a:r>
              <a:rPr lang="en-US" altLang="en-US" sz="1800">
                <a:solidFill>
                  <a:srgbClr val="000000"/>
                </a:solidFill>
              </a:rPr>
              <a:t> </a:t>
            </a:r>
            <a:r>
              <a:rPr lang="en-US" altLang="en-US" sz="1800" b="1">
                <a:solidFill>
                  <a:srgbClr val="000000"/>
                </a:solidFill>
              </a:rPr>
              <a:t>290</a:t>
            </a:r>
            <a:r>
              <a:rPr lang="en-US" altLang="en-US" sz="1800">
                <a:solidFill>
                  <a:srgbClr val="000000"/>
                </a:solidFill>
              </a:rPr>
              <a:t>, 107-113.</a:t>
            </a:r>
          </a:p>
        </p:txBody>
      </p:sp>
      <p:sp>
        <p:nvSpPr>
          <p:cNvPr id="268292" name="Text Box 4"/>
          <p:cNvSpPr txBox="1">
            <a:spLocks noChangeArrowheads="1"/>
          </p:cNvSpPr>
          <p:nvPr/>
        </p:nvSpPr>
        <p:spPr bwMode="auto">
          <a:xfrm>
            <a:off x="5205413" y="2306638"/>
            <a:ext cx="323215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CC3300"/>
                </a:solidFill>
              </a:rPr>
              <a:t># sites</a:t>
            </a:r>
          </a:p>
          <a:p>
            <a:pPr eaLnBrk="1" hangingPunct="1">
              <a:spcBef>
                <a:spcPct val="0"/>
              </a:spcBef>
              <a:buFontTx/>
              <a:buNone/>
            </a:pPr>
            <a:r>
              <a:rPr lang="en-US" altLang="en-US" sz="6000">
                <a:solidFill>
                  <a:srgbClr val="000066"/>
                </a:solidFill>
              </a:rPr>
              <a:t>MW (Da)</a:t>
            </a:r>
          </a:p>
        </p:txBody>
      </p:sp>
      <p:grpSp>
        <p:nvGrpSpPr>
          <p:cNvPr id="268293" name="Group 5"/>
          <p:cNvGrpSpPr>
            <a:grpSpLocks/>
          </p:cNvGrpSpPr>
          <p:nvPr/>
        </p:nvGrpSpPr>
        <p:grpSpPr bwMode="auto">
          <a:xfrm>
            <a:off x="244475" y="2271713"/>
            <a:ext cx="1290638" cy="1920875"/>
            <a:chOff x="446" y="1463"/>
            <a:chExt cx="813" cy="1210"/>
          </a:xfrm>
        </p:grpSpPr>
        <p:sp>
          <p:nvSpPr>
            <p:cNvPr id="268301" name="Text Box 6"/>
            <p:cNvSpPr txBox="1">
              <a:spLocks noChangeArrowheads="1"/>
            </p:cNvSpPr>
            <p:nvPr/>
          </p:nvSpPr>
          <p:spPr bwMode="auto">
            <a:xfrm>
              <a:off x="521" y="1463"/>
              <a:ext cx="730" cy="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l-GR" altLang="en-US" sz="6000">
                  <a:solidFill>
                    <a:srgbClr val="008000"/>
                  </a:solidFill>
                </a:rPr>
                <a:t>Δ</a:t>
              </a:r>
              <a:r>
                <a:rPr lang="en-US" altLang="en-US" sz="6000">
                  <a:solidFill>
                    <a:srgbClr val="008000"/>
                  </a:solidFill>
                </a:rPr>
                <a:t>F</a:t>
              </a:r>
            </a:p>
            <a:p>
              <a:pPr algn="ctr" eaLnBrk="1" hangingPunct="1">
                <a:spcBef>
                  <a:spcPct val="0"/>
                </a:spcBef>
                <a:buFontTx/>
                <a:buNone/>
              </a:pPr>
              <a:r>
                <a:rPr lang="en-US" altLang="en-US" sz="6000">
                  <a:solidFill>
                    <a:srgbClr val="008000"/>
                  </a:solidFill>
                </a:rPr>
                <a:t>F</a:t>
              </a:r>
              <a:endParaRPr lang="el-GR" altLang="en-US" sz="6000">
                <a:solidFill>
                  <a:srgbClr val="008000"/>
                </a:solidFill>
              </a:endParaRPr>
            </a:p>
          </p:txBody>
        </p:sp>
        <p:sp>
          <p:nvSpPr>
            <p:cNvPr id="268302" name="Line 7"/>
            <p:cNvSpPr>
              <a:spLocks noChangeShapeType="1"/>
            </p:cNvSpPr>
            <p:nvPr/>
          </p:nvSpPr>
          <p:spPr bwMode="auto">
            <a:xfrm>
              <a:off x="446" y="2059"/>
              <a:ext cx="813" cy="0"/>
            </a:xfrm>
            <a:prstGeom prst="line">
              <a:avLst/>
            </a:prstGeom>
            <a:noFill/>
            <a:ln w="571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268294" name="Text Box 8"/>
          <p:cNvSpPr txBox="1">
            <a:spLocks noChangeArrowheads="1"/>
          </p:cNvSpPr>
          <p:nvPr/>
        </p:nvSpPr>
        <p:spPr bwMode="auto">
          <a:xfrm>
            <a:off x="1690688" y="2693988"/>
            <a:ext cx="2463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6000">
                <a:solidFill>
                  <a:srgbClr val="000000"/>
                </a:solidFill>
              </a:rPr>
              <a:t>≈</a:t>
            </a:r>
            <a:r>
              <a:rPr lang="en-US" altLang="en-US" sz="3600">
                <a:solidFill>
                  <a:srgbClr val="000000"/>
                </a:solidFill>
              </a:rPr>
              <a:t> </a:t>
            </a:r>
            <a:r>
              <a:rPr lang="en-US" altLang="en-US" sz="6000">
                <a:solidFill>
                  <a:srgbClr val="000000"/>
                </a:solidFill>
              </a:rPr>
              <a:t>1.2 </a:t>
            </a:r>
            <a:r>
              <a:rPr lang="en-US" altLang="en-US" sz="6000">
                <a:solidFill>
                  <a:srgbClr val="CC3300"/>
                </a:solidFill>
              </a:rPr>
              <a:t>f”</a:t>
            </a:r>
          </a:p>
        </p:txBody>
      </p:sp>
      <p:grpSp>
        <p:nvGrpSpPr>
          <p:cNvPr id="268295" name="Group 9"/>
          <p:cNvGrpSpPr>
            <a:grpSpLocks/>
          </p:cNvGrpSpPr>
          <p:nvPr/>
        </p:nvGrpSpPr>
        <p:grpSpPr bwMode="auto">
          <a:xfrm>
            <a:off x="3913188" y="2190750"/>
            <a:ext cx="4503737" cy="2225675"/>
            <a:chOff x="2465" y="1380"/>
            <a:chExt cx="2837" cy="1402"/>
          </a:xfrm>
        </p:grpSpPr>
        <p:sp>
          <p:nvSpPr>
            <p:cNvPr id="268298" name="Line 10"/>
            <p:cNvSpPr>
              <a:spLocks noChangeShapeType="1"/>
            </p:cNvSpPr>
            <p:nvPr/>
          </p:nvSpPr>
          <p:spPr bwMode="auto">
            <a:xfrm>
              <a:off x="3132" y="2053"/>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sp>
          <p:nvSpPr>
            <p:cNvPr id="268299" name="Text Box 11"/>
            <p:cNvSpPr txBox="1">
              <a:spLocks noChangeArrowheads="1"/>
            </p:cNvSpPr>
            <p:nvPr/>
          </p:nvSpPr>
          <p:spPr bwMode="auto">
            <a:xfrm>
              <a:off x="2465" y="1380"/>
              <a:ext cx="643" cy="1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0">
                  <a:solidFill>
                    <a:srgbClr val="000000"/>
                  </a:solidFill>
                </a:rPr>
                <a:t>√</a:t>
              </a:r>
            </a:p>
          </p:txBody>
        </p:sp>
        <p:sp>
          <p:nvSpPr>
            <p:cNvPr id="268300" name="Line 12"/>
            <p:cNvSpPr>
              <a:spLocks noChangeShapeType="1"/>
            </p:cNvSpPr>
            <p:nvPr/>
          </p:nvSpPr>
          <p:spPr bwMode="auto">
            <a:xfrm>
              <a:off x="3110" y="1491"/>
              <a:ext cx="2170"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latin typeface="Arial" pitchFamily="34" charset="0"/>
              </a:endParaRPr>
            </a:p>
          </p:txBody>
        </p:sp>
      </p:grpSp>
      <p:sp>
        <p:nvSpPr>
          <p:cNvPr id="2539533" name="Text Box 13"/>
          <p:cNvSpPr txBox="1">
            <a:spLocks noChangeArrowheads="1"/>
          </p:cNvSpPr>
          <p:nvPr/>
        </p:nvSpPr>
        <p:spPr bwMode="auto">
          <a:xfrm>
            <a:off x="5316538" y="4657725"/>
            <a:ext cx="27320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a:solidFill>
                  <a:srgbClr val="000000"/>
                </a:solidFill>
              </a:rPr>
              <a:t>World record! </a:t>
            </a:r>
          </a:p>
          <a:p>
            <a:pPr algn="ctr" eaLnBrk="1" hangingPunct="1">
              <a:spcBef>
                <a:spcPct val="0"/>
              </a:spcBef>
              <a:buFontTx/>
              <a:buNone/>
            </a:pPr>
            <a:r>
              <a:rPr lang="el-GR" altLang="en-US">
                <a:solidFill>
                  <a:srgbClr val="008000"/>
                </a:solidFill>
              </a:rPr>
              <a:t>Δ</a:t>
            </a:r>
            <a:r>
              <a:rPr lang="en-US" altLang="en-US">
                <a:solidFill>
                  <a:srgbClr val="008000"/>
                </a:solidFill>
              </a:rPr>
              <a:t>F/F</a:t>
            </a:r>
            <a:r>
              <a:rPr lang="en-US" altLang="en-US">
                <a:solidFill>
                  <a:srgbClr val="000000"/>
                </a:solidFill>
              </a:rPr>
              <a:t> = 0.5%</a:t>
            </a:r>
            <a:endParaRPr lang="el-GR" altLang="en-US">
              <a:solidFill>
                <a:srgbClr val="000000"/>
              </a:solidFill>
            </a:endParaRPr>
          </a:p>
        </p:txBody>
      </p:sp>
      <p:sp>
        <p:nvSpPr>
          <p:cNvPr id="2539534" name="Rectangle 14"/>
          <p:cNvSpPr>
            <a:spLocks noChangeArrowheads="1"/>
          </p:cNvSpPr>
          <p:nvPr/>
        </p:nvSpPr>
        <p:spPr bwMode="auto">
          <a:xfrm>
            <a:off x="7299325" y="5667375"/>
            <a:ext cx="1844675"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Wang, Dauter &amp; Dauter (2006) </a:t>
            </a:r>
            <a:r>
              <a:rPr lang="en-US" altLang="en-US" sz="1800" i="1">
                <a:solidFill>
                  <a:srgbClr val="000000"/>
                </a:solidFill>
              </a:rPr>
              <a:t>Acta Cryst. D</a:t>
            </a:r>
            <a:r>
              <a:rPr lang="en-US" altLang="en-US" sz="1800">
                <a:solidFill>
                  <a:srgbClr val="000000"/>
                </a:solidFill>
              </a:rPr>
              <a:t> </a:t>
            </a:r>
            <a:r>
              <a:rPr lang="en-US" altLang="en-US" sz="1800" b="1">
                <a:solidFill>
                  <a:srgbClr val="000000"/>
                </a:solidFill>
              </a:rPr>
              <a:t>62</a:t>
            </a:r>
            <a:r>
              <a:rPr lang="en-US" altLang="en-US" sz="1800">
                <a:solidFill>
                  <a:srgbClr val="000000"/>
                </a:solidFill>
              </a:rPr>
              <a:t>, 1475-1483.</a:t>
            </a:r>
          </a:p>
        </p:txBody>
      </p:sp>
    </p:spTree>
    <p:extLst>
      <p:ext uri="{BB962C8B-B14F-4D97-AF65-F5344CB8AC3E}">
        <p14:creationId xmlns:p14="http://schemas.microsoft.com/office/powerpoint/2010/main" val="3857292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39533"/>
                                        </p:tgtEl>
                                        <p:attrNameLst>
                                          <p:attrName>style.visibility</p:attrName>
                                        </p:attrNameLst>
                                      </p:cBhvr>
                                      <p:to>
                                        <p:strVal val="visible"/>
                                      </p:to>
                                    </p:set>
                                    <p:anim calcmode="lin" valueType="num">
                                      <p:cBhvr>
                                        <p:cTn id="7" dur="500" fill="hold"/>
                                        <p:tgtEl>
                                          <p:spTgt spid="2539533"/>
                                        </p:tgtEl>
                                        <p:attrNameLst>
                                          <p:attrName>ppt_w</p:attrName>
                                        </p:attrNameLst>
                                      </p:cBhvr>
                                      <p:tavLst>
                                        <p:tav tm="0">
                                          <p:val>
                                            <p:fltVal val="0"/>
                                          </p:val>
                                        </p:tav>
                                        <p:tav tm="100000">
                                          <p:val>
                                            <p:strVal val="#ppt_w"/>
                                          </p:val>
                                        </p:tav>
                                      </p:tavLst>
                                    </p:anim>
                                    <p:anim calcmode="lin" valueType="num">
                                      <p:cBhvr>
                                        <p:cTn id="8" dur="500" fill="hold"/>
                                        <p:tgtEl>
                                          <p:spTgt spid="2539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5395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33" grpId="0"/>
      <p:bldP spid="253953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28650" y="0"/>
            <a:ext cx="7772400" cy="1470025"/>
          </a:xfrm>
        </p:spPr>
        <p:txBody>
          <a:bodyPr/>
          <a:lstStyle/>
          <a:p>
            <a:pPr eaLnBrk="1" hangingPunct="1"/>
            <a:r>
              <a:rPr lang="en-US" altLang="en-US" sz="5400" b="1" smtClean="0"/>
              <a:t>Fractional error</a:t>
            </a:r>
          </a:p>
        </p:txBody>
      </p:sp>
      <p:sp>
        <p:nvSpPr>
          <p:cNvPr id="269315" name="Text Box 3"/>
          <p:cNvSpPr txBox="1">
            <a:spLocks noChangeArrowheads="1"/>
          </p:cNvSpPr>
          <p:nvPr/>
        </p:nvSpPr>
        <p:spPr bwMode="auto">
          <a:xfrm>
            <a:off x="-165100" y="2062163"/>
            <a:ext cx="91440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9600" baseline="30000">
                <a:solidFill>
                  <a:srgbClr val="000066"/>
                </a:solidFill>
              </a:rPr>
              <a:t>mult &gt;</a:t>
            </a:r>
            <a:r>
              <a:rPr lang="en-US" altLang="en-US" sz="6600">
                <a:solidFill>
                  <a:srgbClr val="000066"/>
                </a:solidFill>
              </a:rPr>
              <a:t> </a:t>
            </a:r>
            <a:r>
              <a:rPr lang="en-US" altLang="en-US" sz="18900">
                <a:solidFill>
                  <a:srgbClr val="000000"/>
                </a:solidFill>
              </a:rPr>
              <a:t>(</a:t>
            </a:r>
            <a:r>
              <a:rPr lang="en-US" altLang="en-US" sz="18900">
                <a:solidFill>
                  <a:srgbClr val="000000"/>
                </a:solidFill>
                <a:latin typeface="Times New Roman" pitchFamily="18" charset="0"/>
              </a:rPr>
              <a:t>—</a:t>
            </a:r>
            <a:r>
              <a:rPr lang="en-US" altLang="en-US" sz="18900">
                <a:solidFill>
                  <a:srgbClr val="000000"/>
                </a:solidFill>
              </a:rPr>
              <a:t>)</a:t>
            </a:r>
            <a:r>
              <a:rPr lang="en-US" altLang="en-US" sz="9600" baseline="100000">
                <a:solidFill>
                  <a:srgbClr val="000000"/>
                </a:solidFill>
              </a:rPr>
              <a:t>2</a:t>
            </a:r>
          </a:p>
        </p:txBody>
      </p:sp>
      <p:sp>
        <p:nvSpPr>
          <p:cNvPr id="269316" name="Text Box 4"/>
          <p:cNvSpPr txBox="1">
            <a:spLocks noChangeArrowheads="1"/>
          </p:cNvSpPr>
          <p:nvPr/>
        </p:nvSpPr>
        <p:spPr bwMode="auto">
          <a:xfrm>
            <a:off x="3848100" y="2532063"/>
            <a:ext cx="3208338" cy="260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en-US" altLang="en-US" sz="6600">
                <a:solidFill>
                  <a:srgbClr val="CC6600"/>
                </a:solidFill>
              </a:rPr>
              <a:t>~3%</a:t>
            </a:r>
            <a:endParaRPr lang="en-US" altLang="en-US" sz="6600" baseline="-25000">
              <a:solidFill>
                <a:srgbClr val="CC6600"/>
              </a:solidFill>
            </a:endParaRPr>
          </a:p>
          <a:p>
            <a:pPr algn="ctr" eaLnBrk="1" hangingPunct="1">
              <a:spcBef>
                <a:spcPct val="50000"/>
              </a:spcBef>
              <a:buFontTx/>
              <a:buNone/>
            </a:pPr>
            <a:r>
              <a:rPr lang="en-US" altLang="en-US" sz="6600">
                <a:solidFill>
                  <a:srgbClr val="006600"/>
                </a:solidFill>
              </a:rPr>
              <a:t>&lt;</a:t>
            </a:r>
            <a:r>
              <a:rPr lang="el-GR" altLang="en-US" sz="6600">
                <a:solidFill>
                  <a:srgbClr val="006600"/>
                </a:solidFill>
              </a:rPr>
              <a:t>Δ</a:t>
            </a:r>
            <a:r>
              <a:rPr lang="en-US" altLang="en-US" sz="6600">
                <a:solidFill>
                  <a:srgbClr val="006600"/>
                </a:solidFill>
              </a:rPr>
              <a:t>F/F&gt;</a:t>
            </a:r>
          </a:p>
        </p:txBody>
      </p:sp>
    </p:spTree>
    <p:extLst>
      <p:ext uri="{BB962C8B-B14F-4D97-AF65-F5344CB8AC3E}">
        <p14:creationId xmlns:p14="http://schemas.microsoft.com/office/powerpoint/2010/main" val="3532641907"/>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4012"/>
            <a:ext cx="8229600" cy="1143000"/>
          </a:xfrm>
        </p:spPr>
        <p:txBody>
          <a:bodyPr/>
          <a:lstStyle/>
          <a:p>
            <a:r>
              <a:rPr lang="en-US" sz="4800" dirty="0" smtClean="0">
                <a:latin typeface="Arial" panose="020B0604020202020204" pitchFamily="34" charset="0"/>
                <a:cs typeface="Arial" panose="020B0604020202020204" pitchFamily="34" charset="0"/>
              </a:rPr>
              <a:t>Can you count to 1,000,000 ?</a:t>
            </a:r>
            <a:endParaRPr lang="en-US" sz="4800" dirty="0">
              <a:latin typeface="Arial" panose="020B0604020202020204" pitchFamily="34" charset="0"/>
              <a:cs typeface="Arial" panose="020B0604020202020204" pitchFamily="34" charset="0"/>
            </a:endParaRPr>
          </a:p>
        </p:txBody>
      </p:sp>
      <p:sp>
        <p:nvSpPr>
          <p:cNvPr id="4" name="Content Placeholder 2"/>
          <p:cNvSpPr txBox="1">
            <a:spLocks/>
          </p:cNvSpPr>
          <p:nvPr/>
        </p:nvSpPr>
        <p:spPr bwMode="auto">
          <a:xfrm>
            <a:off x="6317071" y="1673160"/>
            <a:ext cx="1814286" cy="689427"/>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3600" kern="0" dirty="0" smtClean="0">
                <a:solidFill>
                  <a:prstClr val="black"/>
                </a:solidFill>
                <a:latin typeface="Arial" panose="020B0604020202020204" pitchFamily="34" charset="0"/>
                <a:cs typeface="Arial" panose="020B0604020202020204" pitchFamily="34" charset="0"/>
              </a:rPr>
              <a:t>= 0.1%</a:t>
            </a:r>
            <a:endParaRPr lang="en-US" sz="3600" kern="0" dirty="0">
              <a:solidFill>
                <a:prstClr val="black"/>
              </a:solidFill>
              <a:latin typeface="Arial" panose="020B0604020202020204" pitchFamily="34" charset="0"/>
              <a:cs typeface="Arial" panose="020B0604020202020204" pitchFamily="34" charset="0"/>
            </a:endParaRPr>
          </a:p>
        </p:txBody>
      </p:sp>
      <p:grpSp>
        <p:nvGrpSpPr>
          <p:cNvPr id="5" name="Group 4"/>
          <p:cNvGrpSpPr/>
          <p:nvPr/>
        </p:nvGrpSpPr>
        <p:grpSpPr>
          <a:xfrm>
            <a:off x="3023039" y="1345978"/>
            <a:ext cx="3418120" cy="1200329"/>
            <a:chOff x="1567555" y="1175894"/>
            <a:chExt cx="3418120" cy="1200329"/>
          </a:xfrm>
          <a:noFill/>
        </p:grpSpPr>
        <p:sp>
          <p:nvSpPr>
            <p:cNvPr id="6" name="Rectangle 5"/>
            <p:cNvSpPr/>
            <p:nvPr/>
          </p:nvSpPr>
          <p:spPr>
            <a:xfrm>
              <a:off x="1567555" y="1175894"/>
              <a:ext cx="3418120" cy="1200329"/>
            </a:xfrm>
            <a:prstGeom prst="rect">
              <a:avLst/>
            </a:prstGeom>
            <a:grpFill/>
          </p:spPr>
          <p:txBody>
            <a:bodyPr wrap="square">
              <a:spAutoFit/>
            </a:bodyPr>
            <a:lstStyle/>
            <a:p>
              <a:pPr algn="ctr" fontAlgn="auto">
                <a:spcBef>
                  <a:spcPts val="0"/>
                </a:spcBef>
                <a:spcAft>
                  <a:spcPts val="0"/>
                </a:spcAft>
              </a:pPr>
              <a:r>
                <a:rPr lang="en-US" sz="3600" dirty="0" err="1">
                  <a:solidFill>
                    <a:prstClr val="black"/>
                  </a:solidFill>
                  <a:latin typeface="Arial" panose="020B0604020202020204" pitchFamily="34" charset="0"/>
                  <a:cs typeface="Arial" panose="020B0604020202020204" pitchFamily="34" charset="0"/>
                </a:rPr>
                <a:t>sqrt</a:t>
              </a:r>
              <a:r>
                <a:rPr lang="en-US" sz="3600" dirty="0">
                  <a:solidFill>
                    <a:prstClr val="black"/>
                  </a:solidFill>
                  <a:latin typeface="Arial" panose="020B0604020202020204" pitchFamily="34" charset="0"/>
                  <a:cs typeface="Arial" panose="020B0604020202020204" pitchFamily="34" charset="0"/>
                </a:rPr>
                <a:t>(1,000,000)</a:t>
              </a:r>
            </a:p>
            <a:p>
              <a:pPr algn="ctr" fontAlgn="auto">
                <a:spcBef>
                  <a:spcPts val="0"/>
                </a:spcBef>
                <a:spcAft>
                  <a:spcPts val="0"/>
                </a:spcAft>
              </a:pPr>
              <a:r>
                <a:rPr lang="en-US" sz="3600" dirty="0">
                  <a:solidFill>
                    <a:prstClr val="black"/>
                  </a:solidFill>
                  <a:latin typeface="Arial" panose="020B0604020202020204" pitchFamily="34" charset="0"/>
                  <a:cs typeface="Arial" panose="020B0604020202020204" pitchFamily="34" charset="0"/>
                </a:rPr>
                <a:t>1,000,000</a:t>
              </a:r>
            </a:p>
          </p:txBody>
        </p:sp>
        <p:cxnSp>
          <p:nvCxnSpPr>
            <p:cNvPr id="7" name="Straight Connector 6"/>
            <p:cNvCxnSpPr/>
            <p:nvPr/>
          </p:nvCxnSpPr>
          <p:spPr>
            <a:xfrm>
              <a:off x="1790950" y="1814197"/>
              <a:ext cx="2982686"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386970" y="5060022"/>
            <a:ext cx="3599535" cy="1077218"/>
            <a:chOff x="3178641" y="5428580"/>
            <a:chExt cx="3599535" cy="1077218"/>
          </a:xfrm>
          <a:noFill/>
        </p:grpSpPr>
        <p:sp>
          <p:nvSpPr>
            <p:cNvPr id="18" name="Content Placeholder 2"/>
            <p:cNvSpPr txBox="1">
              <a:spLocks/>
            </p:cNvSpPr>
            <p:nvPr/>
          </p:nvSpPr>
          <p:spPr bwMode="auto">
            <a:xfrm>
              <a:off x="4963890" y="5687785"/>
              <a:ext cx="1814286" cy="68942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kern="0" dirty="0" smtClean="0">
                  <a:solidFill>
                    <a:prstClr val="black"/>
                  </a:solidFill>
                  <a:latin typeface="Arial" panose="020B0604020202020204" pitchFamily="34" charset="0"/>
                  <a:cs typeface="Arial" panose="020B0604020202020204" pitchFamily="34" charset="0"/>
                </a:rPr>
                <a:t>= 3%</a:t>
              </a:r>
              <a:endParaRPr lang="en-US" kern="0" dirty="0">
                <a:solidFill>
                  <a:prstClr val="black"/>
                </a:solidFill>
                <a:latin typeface="Arial" panose="020B0604020202020204" pitchFamily="34" charset="0"/>
                <a:cs typeface="Arial" panose="020B0604020202020204" pitchFamily="34" charset="0"/>
              </a:endParaRPr>
            </a:p>
          </p:txBody>
        </p:sp>
        <p:grpSp>
          <p:nvGrpSpPr>
            <p:cNvPr id="19" name="Group 18"/>
            <p:cNvGrpSpPr/>
            <p:nvPr/>
          </p:nvGrpSpPr>
          <p:grpSpPr>
            <a:xfrm>
              <a:off x="3178641" y="5428580"/>
              <a:ext cx="2293244" cy="1077218"/>
              <a:chOff x="1567555" y="1175894"/>
              <a:chExt cx="2394845" cy="1077218"/>
            </a:xfrm>
            <a:grpFill/>
          </p:grpSpPr>
          <p:sp>
            <p:nvSpPr>
              <p:cNvPr id="20" name="Rectangle 19"/>
              <p:cNvSpPr/>
              <p:nvPr/>
            </p:nvSpPr>
            <p:spPr>
              <a:xfrm>
                <a:off x="1567555" y="1175894"/>
                <a:ext cx="2394845" cy="1077218"/>
              </a:xfrm>
              <a:prstGeom prst="rect">
                <a:avLst/>
              </a:prstGeom>
              <a:grpFill/>
            </p:spPr>
            <p:txBody>
              <a:bodyPr wrap="square">
                <a:spAutoFit/>
              </a:bodyPr>
              <a:lstStyle/>
              <a:p>
                <a:pPr algn="ctr" fontAlgn="auto">
                  <a:spcBef>
                    <a:spcPts val="0"/>
                  </a:spcBef>
                  <a:spcAft>
                    <a:spcPts val="0"/>
                  </a:spcAft>
                </a:pPr>
                <a:r>
                  <a:rPr lang="en-US" sz="3200" dirty="0" err="1">
                    <a:solidFill>
                      <a:prstClr val="black"/>
                    </a:solidFill>
                    <a:latin typeface="Arial" panose="020B0604020202020204" pitchFamily="34" charset="0"/>
                    <a:cs typeface="Arial" panose="020B0604020202020204" pitchFamily="34" charset="0"/>
                  </a:rPr>
                  <a:t>sqrt</a:t>
                </a:r>
                <a:r>
                  <a:rPr lang="en-US" sz="3200" dirty="0">
                    <a:solidFill>
                      <a:prstClr val="black"/>
                    </a:solidFill>
                    <a:latin typeface="Arial" panose="020B0604020202020204" pitchFamily="34" charset="0"/>
                    <a:cs typeface="Arial" panose="020B0604020202020204" pitchFamily="34" charset="0"/>
                  </a:rPr>
                  <a:t>(1,000)</a:t>
                </a:r>
              </a:p>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1,000</a:t>
                </a:r>
              </a:p>
            </p:txBody>
          </p:sp>
          <p:cxnSp>
            <p:nvCxnSpPr>
              <p:cNvPr id="21" name="Straight Connector 20"/>
              <p:cNvCxnSpPr/>
              <p:nvPr/>
            </p:nvCxnSpPr>
            <p:spPr>
              <a:xfrm>
                <a:off x="1703958" y="1743531"/>
                <a:ext cx="2078449"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 name="Group 40"/>
          <p:cNvGrpSpPr/>
          <p:nvPr/>
        </p:nvGrpSpPr>
        <p:grpSpPr>
          <a:xfrm>
            <a:off x="3911555" y="5156019"/>
            <a:ext cx="4992602" cy="1291435"/>
            <a:chOff x="3986505" y="5319227"/>
            <a:chExt cx="4992602" cy="1291435"/>
          </a:xfrm>
        </p:grpSpPr>
        <p:sp>
          <p:nvSpPr>
            <p:cNvPr id="40" name="Rounded Rectangle 39"/>
            <p:cNvSpPr/>
            <p:nvPr/>
          </p:nvSpPr>
          <p:spPr>
            <a:xfrm>
              <a:off x="3986505" y="5319227"/>
              <a:ext cx="4992602" cy="12914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Arial" panose="020B0604020202020204" pitchFamily="34" charset="0"/>
                <a:cs typeface="Arial" panose="020B0604020202020204" pitchFamily="34" charset="0"/>
              </a:endParaRPr>
            </a:p>
          </p:txBody>
        </p:sp>
        <p:sp>
          <p:nvSpPr>
            <p:cNvPr id="23" name="TextBox 22"/>
            <p:cNvSpPr txBox="1"/>
            <p:nvPr/>
          </p:nvSpPr>
          <p:spPr>
            <a:xfrm>
              <a:off x="4073798" y="5680381"/>
              <a:ext cx="4905309" cy="584775"/>
            </a:xfrm>
            <a:prstGeom prst="rect">
              <a:avLst/>
            </a:prstGeom>
            <a:noFill/>
          </p:spPr>
          <p:txBody>
            <a:bodyPr wrap="square" rtlCol="0">
              <a:spAutoFit/>
            </a:bodyPr>
            <a:lstStyle/>
            <a:p>
              <a:pP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&gt; 1000             is a waste!</a:t>
              </a:r>
            </a:p>
          </p:txBody>
        </p:sp>
        <p:grpSp>
          <p:nvGrpSpPr>
            <p:cNvPr id="24" name="Group 23"/>
            <p:cNvGrpSpPr/>
            <p:nvPr/>
          </p:nvGrpSpPr>
          <p:grpSpPr>
            <a:xfrm>
              <a:off x="5365971" y="5421176"/>
              <a:ext cx="1513099" cy="1077218"/>
              <a:chOff x="1900710" y="1161380"/>
              <a:chExt cx="1580137" cy="1077218"/>
            </a:xfrm>
            <a:noFill/>
          </p:grpSpPr>
          <p:sp>
            <p:nvSpPr>
              <p:cNvPr id="25" name="Rectangle 24"/>
              <p:cNvSpPr/>
              <p:nvPr/>
            </p:nvSpPr>
            <p:spPr>
              <a:xfrm>
                <a:off x="1900710" y="1161380"/>
                <a:ext cx="1580137" cy="1077218"/>
              </a:xfrm>
              <a:prstGeom prst="rect">
                <a:avLst/>
              </a:prstGeom>
              <a:grpFill/>
            </p:spPr>
            <p:txBody>
              <a:bodyPr wrap="square">
                <a:spAutoFit/>
              </a:bodyPr>
              <a:lstStyle/>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photon</a:t>
                </a:r>
              </a:p>
              <a:p>
                <a:pPr algn="ctr" fontAlgn="auto">
                  <a:spcBef>
                    <a:spcPts val="0"/>
                  </a:spcBef>
                  <a:spcAft>
                    <a:spcPts val="0"/>
                  </a:spcAft>
                </a:pPr>
                <a:r>
                  <a:rPr lang="en-US" sz="3200" dirty="0">
                    <a:solidFill>
                      <a:prstClr val="black"/>
                    </a:solidFill>
                    <a:latin typeface="Arial" panose="020B0604020202020204" pitchFamily="34" charset="0"/>
                    <a:cs typeface="Arial" panose="020B0604020202020204" pitchFamily="34" charset="0"/>
                  </a:rPr>
                  <a:t>spot</a:t>
                </a:r>
              </a:p>
            </p:txBody>
          </p:sp>
          <p:cxnSp>
            <p:nvCxnSpPr>
              <p:cNvPr id="26" name="Straight Connector 25"/>
              <p:cNvCxnSpPr/>
              <p:nvPr/>
            </p:nvCxnSpPr>
            <p:spPr>
              <a:xfrm>
                <a:off x="2021966" y="1729017"/>
                <a:ext cx="1383101"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7" name="TextBox 26"/>
          <p:cNvSpPr txBox="1"/>
          <p:nvPr/>
        </p:nvSpPr>
        <p:spPr>
          <a:xfrm>
            <a:off x="368965" y="1557048"/>
            <a:ext cx="2523448" cy="523220"/>
          </a:xfrm>
          <a:prstGeom prst="rect">
            <a:avLst/>
          </a:prstGeom>
          <a:noFill/>
        </p:spPr>
        <p:txBody>
          <a:bodyPr wrap="none" rtlCol="0">
            <a:spAutoFit/>
          </a:bodyPr>
          <a:lstStyle/>
          <a:p>
            <a:pPr fontAlgn="auto">
              <a:spcBef>
                <a:spcPts val="0"/>
              </a:spcBef>
              <a:spcAft>
                <a:spcPts val="0"/>
              </a:spcAft>
            </a:pPr>
            <a:r>
              <a:rPr lang="en-US" sz="2800" b="1" dirty="0">
                <a:solidFill>
                  <a:srgbClr val="006600"/>
                </a:solidFill>
                <a:latin typeface="Arial" panose="020B0604020202020204" pitchFamily="34" charset="0"/>
                <a:cs typeface="Arial" panose="020B0604020202020204" pitchFamily="34" charset="0"/>
              </a:rPr>
              <a:t>Theoretically:</a:t>
            </a:r>
          </a:p>
        </p:txBody>
      </p:sp>
      <p:sp>
        <p:nvSpPr>
          <p:cNvPr id="28" name="TextBox 27"/>
          <p:cNvSpPr txBox="1"/>
          <p:nvPr/>
        </p:nvSpPr>
        <p:spPr>
          <a:xfrm>
            <a:off x="457200" y="4020337"/>
            <a:ext cx="1782860" cy="523220"/>
          </a:xfrm>
          <a:prstGeom prst="rect">
            <a:avLst/>
          </a:prstGeom>
          <a:noFill/>
        </p:spPr>
        <p:txBody>
          <a:bodyPr wrap="none" rtlCol="0">
            <a:spAutoFit/>
          </a:bodyPr>
          <a:lstStyle/>
          <a:p>
            <a:pPr fontAlgn="auto">
              <a:spcBef>
                <a:spcPts val="0"/>
              </a:spcBef>
              <a:spcAft>
                <a:spcPts val="0"/>
              </a:spcAft>
            </a:pPr>
            <a:r>
              <a:rPr lang="en-US" sz="2800" b="1" dirty="0">
                <a:solidFill>
                  <a:srgbClr val="C00000"/>
                </a:solidFill>
                <a:latin typeface="Arial" panose="020B0604020202020204" pitchFamily="34" charset="0"/>
                <a:cs typeface="Arial" panose="020B0604020202020204" pitchFamily="34" charset="0"/>
              </a:rPr>
              <a:t>In reality:</a:t>
            </a:r>
          </a:p>
        </p:txBody>
      </p:sp>
      <p:sp>
        <p:nvSpPr>
          <p:cNvPr id="29" name="TextBox 28"/>
          <p:cNvSpPr txBox="1"/>
          <p:nvPr/>
        </p:nvSpPr>
        <p:spPr>
          <a:xfrm>
            <a:off x="2546368" y="3998090"/>
            <a:ext cx="1915909"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33</a:t>
            </a:r>
          </a:p>
        </p:txBody>
      </p:sp>
      <p:sp>
        <p:nvSpPr>
          <p:cNvPr id="31" name="TextBox 30"/>
          <p:cNvSpPr txBox="1"/>
          <p:nvPr/>
        </p:nvSpPr>
        <p:spPr>
          <a:xfrm>
            <a:off x="890889" y="2726261"/>
            <a:ext cx="3174267"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a:solidFill>
                  <a:srgbClr val="4F81BD">
                    <a:lumMod val="75000"/>
                  </a:srgbClr>
                </a:solidFill>
                <a:latin typeface="Arial" panose="020B0604020202020204" pitchFamily="34" charset="0"/>
                <a:cs typeface="Arial" panose="020B0604020202020204" pitchFamily="34" charset="0"/>
              </a:rPr>
              <a:t>≈ 0.1% ?</a:t>
            </a:r>
          </a:p>
        </p:txBody>
      </p:sp>
      <p:grpSp>
        <p:nvGrpSpPr>
          <p:cNvPr id="39" name="Group 38"/>
          <p:cNvGrpSpPr/>
          <p:nvPr/>
        </p:nvGrpSpPr>
        <p:grpSpPr>
          <a:xfrm>
            <a:off x="4034976" y="2726261"/>
            <a:ext cx="3865051" cy="646331"/>
            <a:chOff x="4034976" y="2726261"/>
            <a:chExt cx="3865051" cy="646331"/>
          </a:xfrm>
        </p:grpSpPr>
        <p:sp>
          <p:nvSpPr>
            <p:cNvPr id="9" name="TextBox 8"/>
            <p:cNvSpPr txBox="1"/>
            <p:nvPr/>
          </p:nvSpPr>
          <p:spPr>
            <a:xfrm>
              <a:off x="5471157" y="2726261"/>
              <a:ext cx="2428870"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ISa</a:t>
              </a:r>
              <a:r>
                <a:rPr lang="en-US" sz="3600" dirty="0">
                  <a:solidFill>
                    <a:srgbClr val="4F81BD">
                      <a:lumMod val="75000"/>
                    </a:srgbClr>
                  </a:solidFill>
                  <a:latin typeface="Arial" panose="020B0604020202020204" pitchFamily="34" charset="0"/>
                  <a:cs typeface="Arial" panose="020B0604020202020204" pitchFamily="34" charset="0"/>
                </a:rPr>
                <a:t> = 1000</a:t>
              </a:r>
            </a:p>
          </p:txBody>
        </p:sp>
        <p:cxnSp>
          <p:nvCxnSpPr>
            <p:cNvPr id="33" name="Straight Arrow Connector 32"/>
            <p:cNvCxnSpPr/>
            <p:nvPr/>
          </p:nvCxnSpPr>
          <p:spPr>
            <a:xfrm>
              <a:off x="4034976" y="3078991"/>
              <a:ext cx="1203957" cy="2426"/>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631961" y="4013080"/>
            <a:ext cx="3670420" cy="646331"/>
            <a:chOff x="4631961" y="4013080"/>
            <a:chExt cx="3670420" cy="646331"/>
          </a:xfrm>
        </p:grpSpPr>
        <p:sp>
          <p:nvSpPr>
            <p:cNvPr id="30" name="TextBox 29"/>
            <p:cNvSpPr txBox="1"/>
            <p:nvPr/>
          </p:nvSpPr>
          <p:spPr>
            <a:xfrm>
              <a:off x="5589779" y="4013080"/>
              <a:ext cx="2712602" cy="646331"/>
            </a:xfrm>
            <a:prstGeom prst="rect">
              <a:avLst/>
            </a:prstGeom>
            <a:noFill/>
          </p:spPr>
          <p:txBody>
            <a:bodyPr wrap="none" rtlCol="0">
              <a:spAutoFit/>
            </a:bodyPr>
            <a:lstStyle/>
            <a:p>
              <a:pPr fontAlgn="auto">
                <a:spcBef>
                  <a:spcPts val="0"/>
                </a:spcBef>
                <a:spcAft>
                  <a:spcPts val="0"/>
                </a:spcAft>
              </a:pPr>
              <a:r>
                <a:rPr lang="en-US" sz="3600" dirty="0" err="1">
                  <a:solidFill>
                    <a:srgbClr val="4F81BD">
                      <a:lumMod val="75000"/>
                    </a:srgbClr>
                  </a:solidFill>
                  <a:latin typeface="Arial" panose="020B0604020202020204" pitchFamily="34" charset="0"/>
                  <a:cs typeface="Arial" panose="020B0604020202020204" pitchFamily="34" charset="0"/>
                </a:rPr>
                <a:t>R</a:t>
              </a:r>
              <a:r>
                <a:rPr lang="en-US" sz="3600" baseline="-25000" dirty="0" err="1">
                  <a:solidFill>
                    <a:srgbClr val="4F81BD">
                      <a:lumMod val="75000"/>
                    </a:srgbClr>
                  </a:solidFill>
                  <a:latin typeface="Arial" panose="020B0604020202020204" pitchFamily="34" charset="0"/>
                  <a:cs typeface="Arial" panose="020B0604020202020204" pitchFamily="34" charset="0"/>
                </a:rPr>
                <a:t>meas</a:t>
              </a:r>
              <a:r>
                <a:rPr lang="en-US" sz="3600" baseline="-25000" dirty="0">
                  <a:solidFill>
                    <a:srgbClr val="4F81BD">
                      <a:lumMod val="75000"/>
                    </a:srgbClr>
                  </a:solidFill>
                  <a:latin typeface="Arial" panose="020B0604020202020204" pitchFamily="34" charset="0"/>
                  <a:cs typeface="Arial" panose="020B0604020202020204" pitchFamily="34" charset="0"/>
                </a:rPr>
                <a:t> =</a:t>
              </a:r>
              <a:r>
                <a:rPr lang="en-US" sz="3600" dirty="0">
                  <a:solidFill>
                    <a:srgbClr val="4F81BD">
                      <a:lumMod val="75000"/>
                    </a:srgbClr>
                  </a:solidFill>
                  <a:latin typeface="Arial" panose="020B0604020202020204" pitchFamily="34" charset="0"/>
                  <a:cs typeface="Arial" panose="020B0604020202020204" pitchFamily="34" charset="0"/>
                </a:rPr>
                <a:t> ≈ 3%</a:t>
              </a:r>
            </a:p>
          </p:txBody>
        </p:sp>
        <p:cxnSp>
          <p:nvCxnSpPr>
            <p:cNvPr id="36" name="Straight Arrow Connector 35"/>
            <p:cNvCxnSpPr/>
            <p:nvPr/>
          </p:nvCxnSpPr>
          <p:spPr>
            <a:xfrm>
              <a:off x="4631961" y="4343089"/>
              <a:ext cx="759372" cy="0"/>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374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8" grpId="0"/>
      <p:bldP spid="29" grpId="0"/>
      <p:bldP spid="3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417527831"/>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218116"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Required signal-to-noise (I/</a:t>
            </a:r>
            <a:r>
              <a:rPr lang="el-GR" altLang="en-US" sz="2800" b="1" dirty="0" smtClean="0">
                <a:solidFill>
                  <a:prstClr val="black"/>
                </a:solidFill>
                <a:latin typeface="Arial" panose="020B0604020202020204" pitchFamily="34" charset="0"/>
              </a:rPr>
              <a:t>σ</a:t>
            </a:r>
            <a:r>
              <a:rPr lang="en-US" altLang="en-US" sz="2800" b="1" dirty="0" smtClean="0">
                <a:solidFill>
                  <a:prstClr val="black"/>
                </a:solidFill>
                <a:latin typeface="Arial" panose="020B0604020202020204" pitchFamily="34" charset="0"/>
              </a:rPr>
              <a:t>)</a:t>
            </a:r>
            <a:endParaRPr lang="en-US" altLang="en-US" sz="2800" b="1" dirty="0">
              <a:solidFill>
                <a:prstClr val="black"/>
              </a:solidFill>
              <a:latin typeface="Arial" panose="020B0604020202020204" pitchFamily="34" charset="0"/>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auto" hangingPunct="1">
              <a:spcBef>
                <a:spcPct val="0"/>
              </a:spcBef>
              <a:spcAft>
                <a:spcPts val="0"/>
              </a:spcAft>
              <a:buFontTx/>
              <a:buNone/>
            </a:pPr>
            <a:r>
              <a:rPr lang="en-US" altLang="en-US" sz="2800" b="1" dirty="0" smtClean="0">
                <a:solidFill>
                  <a:prstClr val="black"/>
                </a:solidFill>
                <a:latin typeface="Arial" panose="020B0604020202020204" pitchFamily="34" charset="0"/>
              </a:rPr>
              <a:t>Solve-able proteins (%)</a:t>
            </a:r>
            <a:endParaRPr lang="en-US" altLang="en-US" sz="2800" b="1" dirty="0">
              <a:solidFill>
                <a:prstClr val="black"/>
              </a:solidFill>
              <a:latin typeface="Arial" panose="020B0604020202020204" pitchFamily="34" charset="0"/>
            </a:endParaRPr>
          </a:p>
        </p:txBody>
      </p:sp>
      <p:grpSp>
        <p:nvGrpSpPr>
          <p:cNvPr id="10" name="Group 9"/>
          <p:cNvGrpSpPr/>
          <p:nvPr/>
        </p:nvGrpSpPr>
        <p:grpSpPr>
          <a:xfrm>
            <a:off x="1371600" y="1447800"/>
            <a:ext cx="1803044" cy="3962400"/>
            <a:chOff x="1371600" y="1447800"/>
            <a:chExt cx="1803044" cy="3962400"/>
          </a:xfrm>
        </p:grpSpPr>
        <p:sp>
          <p:nvSpPr>
            <p:cNvPr id="14" name="TextBox 13"/>
            <p:cNvSpPr txBox="1"/>
            <p:nvPr/>
          </p:nvSpPr>
          <p:spPr>
            <a:xfrm>
              <a:off x="1371600" y="1447800"/>
              <a:ext cx="1803044" cy="707886"/>
            </a:xfrm>
            <a:prstGeom prst="rect">
              <a:avLst/>
            </a:prstGeom>
            <a:solidFill>
              <a:schemeClr val="bg1"/>
            </a:solidFill>
          </p:spPr>
          <p:txBody>
            <a:bodyPr wrap="square" rtlCol="0">
              <a:spAutoFit/>
            </a:bodyPr>
            <a:lstStyle/>
            <a:p>
              <a:pPr algn="ctr" fontAlgn="auto">
                <a:spcBef>
                  <a:spcPts val="0"/>
                </a:spcBef>
                <a:spcAft>
                  <a:spcPts val="0"/>
                </a:spcAft>
              </a:pPr>
              <a:r>
                <a:rPr lang="en-US" sz="2000" b="1" dirty="0">
                  <a:solidFill>
                    <a:prstClr val="black"/>
                  </a:solidFill>
                  <a:latin typeface="Arial"/>
                  <a:cs typeface="Arial" panose="020B0604020202020204" pitchFamily="34" charset="0"/>
                </a:rPr>
                <a:t>Current</a:t>
              </a:r>
            </a:p>
            <a:p>
              <a:pPr algn="ctr" fontAlgn="auto">
                <a:spcBef>
                  <a:spcPts val="0"/>
                </a:spcBef>
                <a:spcAft>
                  <a:spcPts val="0"/>
                </a:spcAft>
              </a:pPr>
              <a:r>
                <a:rPr lang="en-US" sz="2000" b="1" dirty="0">
                  <a:solidFill>
                    <a:prstClr val="black"/>
                  </a:solidFill>
                  <a:latin typeface="Arial"/>
                  <a:cs typeface="Arial" panose="020B0604020202020204" pitchFamily="34" charset="0"/>
                </a:rPr>
                <a:t>technology</a:t>
              </a:r>
            </a:p>
          </p:txBody>
        </p:sp>
        <p:cxnSp>
          <p:nvCxnSpPr>
            <p:cNvPr id="18" name="Straight Arrow Connector 17"/>
            <p:cNvCxnSpPr>
              <a:stCxn id="14" idx="2"/>
            </p:cNvCxnSpPr>
            <p:nvPr/>
          </p:nvCxnSpPr>
          <p:spPr>
            <a:xfrm>
              <a:off x="2273122" y="2155686"/>
              <a:ext cx="12878" cy="325451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67400" y="1765300"/>
            <a:ext cx="1740795" cy="1358900"/>
            <a:chOff x="5867400" y="1765300"/>
            <a:chExt cx="1740795" cy="1358900"/>
          </a:xfrm>
        </p:grpSpPr>
        <p:sp>
          <p:nvSpPr>
            <p:cNvPr id="43" name="TextBox 42"/>
            <p:cNvSpPr txBox="1"/>
            <p:nvPr/>
          </p:nvSpPr>
          <p:spPr>
            <a:xfrm>
              <a:off x="5867400" y="2662535"/>
              <a:ext cx="1740795" cy="461665"/>
            </a:xfrm>
            <a:prstGeom prst="rect">
              <a:avLst/>
            </a:prstGeom>
            <a:solidFill>
              <a:schemeClr val="bg1"/>
            </a:solidFill>
          </p:spPr>
          <p:txBody>
            <a:bodyPr wrap="square" rtlCol="0">
              <a:spAutoFit/>
            </a:bodyPr>
            <a:lstStyle/>
            <a:p>
              <a:pPr algn="ctr" fontAlgn="auto">
                <a:spcBef>
                  <a:spcPts val="0"/>
                </a:spcBef>
                <a:spcAft>
                  <a:spcPts val="0"/>
                </a:spcAft>
              </a:pPr>
              <a:r>
                <a:rPr lang="en-US" sz="2400" b="1" dirty="0">
                  <a:solidFill>
                    <a:prstClr val="black"/>
                  </a:solidFill>
                  <a:latin typeface="Arial"/>
                  <a:cs typeface="Arial" panose="020B0604020202020204" pitchFamily="34" charset="0"/>
                </a:rPr>
                <a:t>Goal</a:t>
              </a:r>
            </a:p>
          </p:txBody>
        </p:sp>
        <p:cxnSp>
          <p:nvCxnSpPr>
            <p:cNvPr id="44" name="Straight Arrow Connector 43"/>
            <p:cNvCxnSpPr/>
            <p:nvPr/>
          </p:nvCxnSpPr>
          <p:spPr>
            <a:xfrm flipV="1">
              <a:off x="6741025" y="1765300"/>
              <a:ext cx="0" cy="825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0" y="228600"/>
            <a:ext cx="9144000" cy="769441"/>
          </a:xfrm>
          <a:prstGeom prst="rect">
            <a:avLst/>
          </a:prstGeom>
          <a:noFill/>
        </p:spPr>
        <p:txBody>
          <a:bodyPr wrap="square" rtlCol="0">
            <a:spAutoFit/>
          </a:bodyPr>
          <a:lstStyle/>
          <a:p>
            <a:pPr fontAlgn="auto">
              <a:spcBef>
                <a:spcPts val="0"/>
              </a:spcBef>
              <a:spcAft>
                <a:spcPts val="0"/>
              </a:spcAft>
            </a:pPr>
            <a:r>
              <a:rPr lang="en-US" sz="4400" dirty="0">
                <a:solidFill>
                  <a:srgbClr val="000000"/>
                </a:solidFill>
                <a:latin typeface="Arial"/>
                <a:cs typeface="Arial" panose="020B0604020202020204" pitchFamily="34" charset="0"/>
              </a:rPr>
              <a:t>Threshold of a revolution in phasing</a:t>
            </a:r>
          </a:p>
        </p:txBody>
      </p:sp>
    </p:spTree>
    <p:extLst>
      <p:ext uri="{BB962C8B-B14F-4D97-AF65-F5344CB8AC3E}">
        <p14:creationId xmlns:p14="http://schemas.microsoft.com/office/powerpoint/2010/main" val="266824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12409301"/>
              </p:ext>
            </p:extLst>
          </p:nvPr>
        </p:nvGraphicFramePr>
        <p:xfrm>
          <a:off x="400958" y="928919"/>
          <a:ext cx="8242301" cy="5468112"/>
        </p:xfrm>
        <a:graphic>
          <a:graphicData uri="http://schemas.openxmlformats.org/drawingml/2006/table">
            <a:tbl>
              <a:tblPr firstRow="1" firstCol="1" bandRow="1">
                <a:tableStyleId>{5C22544A-7EE6-4342-B048-85BDC9FD1C3A}</a:tableStyleId>
              </a:tblPr>
              <a:tblGrid>
                <a:gridCol w="3331525"/>
                <a:gridCol w="1816796"/>
                <a:gridCol w="1507399"/>
                <a:gridCol w="1586581"/>
              </a:tblGrid>
              <a:tr h="724603">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Source of error</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realistic</a:t>
                      </a:r>
                      <a:endParaRPr lang="en-US" sz="3200">
                        <a:effectLst/>
                        <a:latin typeface="Arial" panose="020B0604020202020204" pitchFamily="34" charset="0"/>
                        <a:cs typeface="Arial" panose="020B0604020202020204" pitchFamily="34" charset="0"/>
                      </a:endParaRPr>
                    </a:p>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simulation</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No SHSSS</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Perfect detector</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Photon counting</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Shutter jitter</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Beam flicker</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Sample absorption</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Radiation damage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Imperfect spindle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vignette</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93540">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Corner correction</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dirty="0">
                          <a:solidFill>
                            <a:srgbClr val="FFAFAF"/>
                          </a:solidFill>
                          <a:effectLst/>
                          <a:latin typeface="Arial" panose="020B0604020202020204" pitchFamily="34" charset="0"/>
                          <a:cs typeface="Arial" panose="020B0604020202020204" pitchFamily="34" charset="0"/>
                        </a:rPr>
                        <a:t>SHSSS</a:t>
                      </a:r>
                      <a:endParaRPr lang="en-US" sz="3200" dirty="0">
                        <a:solidFill>
                          <a:srgbClr val="FFAFAF"/>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R</a:t>
                      </a:r>
                      <a:r>
                        <a:rPr lang="en-US" sz="2400" baseline="-25000">
                          <a:effectLst/>
                          <a:latin typeface="Arial" panose="020B0604020202020204" pitchFamily="34" charset="0"/>
                          <a:cs typeface="Arial" panose="020B0604020202020204" pitchFamily="34" charset="0"/>
                        </a:rPr>
                        <a:t>meas</a:t>
                      </a:r>
                      <a:r>
                        <a:rPr lang="en-US" sz="2400">
                          <a:effectLst/>
                          <a:latin typeface="Arial" panose="020B0604020202020204" pitchFamily="34" charset="0"/>
                          <a:cs typeface="Arial" panose="020B0604020202020204" pitchFamily="34" charset="0"/>
                        </a:rPr>
                        <a:t> (∞-10 Å)</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2.8%</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0.7%</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0.7%</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r>
              <a:tr h="373255">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I/σ asymptotic</a:t>
                      </a:r>
                      <a:endParaRPr lang="en-US" sz="3200">
                        <a:effectLst/>
                        <a:latin typeface="Arial" panose="020B0604020202020204" pitchFamily="34" charset="0"/>
                        <a:ea typeface="Calibri"/>
                        <a:cs typeface="Arial" panose="020B0604020202020204" pitchFamily="34" charset="0"/>
                      </a:endParaRPr>
                    </a:p>
                  </a:txBody>
                  <a:tcPr marL="68580" marR="68580" marT="0" marB="0"/>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26.8</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74.2</a:t>
                      </a:r>
                      <a:endParaRPr lang="en-US" sz="320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2400" dirty="0">
                          <a:effectLst/>
                          <a:latin typeface="Arial" panose="020B0604020202020204" pitchFamily="34" charset="0"/>
                          <a:cs typeface="Arial" panose="020B0604020202020204" pitchFamily="34" charset="0"/>
                        </a:rPr>
                        <a:t>81.0</a:t>
                      </a:r>
                      <a:endParaRPr lang="en-US" sz="3200" dirty="0">
                        <a:effectLst/>
                        <a:latin typeface="Arial" panose="020B0604020202020204" pitchFamily="34" charset="0"/>
                        <a:ea typeface="Calibri"/>
                        <a:cs typeface="Arial" panose="020B0604020202020204" pitchFamily="34" charset="0"/>
                      </a:endParaRPr>
                    </a:p>
                  </a:txBody>
                  <a:tcPr marL="68580" marR="68580" marT="0" marB="0" anchor="ctr"/>
                </a:tc>
              </a:tr>
            </a:tbl>
          </a:graphicData>
        </a:graphic>
      </p:graphicFrame>
      <p:sp>
        <p:nvSpPr>
          <p:cNvPr id="3" name="TextBox 2"/>
          <p:cNvSpPr txBox="1"/>
          <p:nvPr/>
        </p:nvSpPr>
        <p:spPr>
          <a:xfrm>
            <a:off x="0" y="97974"/>
            <a:ext cx="9144000" cy="769441"/>
          </a:xfrm>
          <a:prstGeom prst="rect">
            <a:avLst/>
          </a:prstGeom>
          <a:noFill/>
        </p:spPr>
        <p:txBody>
          <a:bodyPr wrap="square" rtlCol="0">
            <a:spAutoFit/>
          </a:bodyPr>
          <a:lstStyle/>
          <a:p>
            <a:pPr fontAlgn="auto">
              <a:spcBef>
                <a:spcPts val="0"/>
              </a:spcBef>
              <a:spcAft>
                <a:spcPts val="0"/>
              </a:spcAft>
            </a:pPr>
            <a:r>
              <a:rPr lang="en-US" sz="4400" dirty="0">
                <a:solidFill>
                  <a:prstClr val="black"/>
                </a:solidFill>
                <a:latin typeface="Arial" panose="020B0604020202020204" pitchFamily="34" charset="0"/>
                <a:cs typeface="Arial" panose="020B0604020202020204" pitchFamily="34" charset="0"/>
              </a:rPr>
              <a:t>Threshold of a revolution in phasing</a:t>
            </a:r>
          </a:p>
        </p:txBody>
      </p:sp>
      <p:sp>
        <p:nvSpPr>
          <p:cNvPr id="2" name="Rectangle 1"/>
          <p:cNvSpPr/>
          <p:nvPr/>
        </p:nvSpPr>
        <p:spPr>
          <a:xfrm>
            <a:off x="2989944" y="6488668"/>
            <a:ext cx="6154056" cy="369332"/>
          </a:xfrm>
          <a:prstGeom prst="rect">
            <a:avLst/>
          </a:prstGeom>
        </p:spPr>
        <p:txBody>
          <a:bodyPr wrap="square">
            <a:spAutoFit/>
          </a:bodyPr>
          <a:lstStyle/>
          <a:p>
            <a:pPr fontAlgn="auto">
              <a:spcBef>
                <a:spcPts val="0"/>
              </a:spcBef>
              <a:spcAft>
                <a:spcPts val="0"/>
              </a:spcAft>
            </a:pPr>
            <a:r>
              <a:rPr lang="en-US" dirty="0">
                <a:solidFill>
                  <a:prstClr val="black"/>
                </a:solidFill>
                <a:latin typeface="Calibri"/>
              </a:rPr>
              <a:t>Holton </a:t>
            </a:r>
            <a:r>
              <a:rPr lang="en-US" i="1" dirty="0">
                <a:solidFill>
                  <a:prstClr val="black"/>
                </a:solidFill>
                <a:latin typeface="Calibri"/>
              </a:rPr>
              <a:t>et al</a:t>
            </a:r>
            <a:r>
              <a:rPr lang="en-US" dirty="0">
                <a:solidFill>
                  <a:prstClr val="black"/>
                </a:solidFill>
                <a:latin typeface="Calibri"/>
              </a:rPr>
              <a:t> (2014) "R-factor gap", </a:t>
            </a:r>
            <a:r>
              <a:rPr lang="en-US" i="1" dirty="0">
                <a:solidFill>
                  <a:prstClr val="black"/>
                </a:solidFill>
                <a:latin typeface="Calibri"/>
              </a:rPr>
              <a:t>FEBS Journal</a:t>
            </a:r>
            <a:r>
              <a:rPr lang="en-US" dirty="0">
                <a:solidFill>
                  <a:prstClr val="black"/>
                </a:solidFill>
                <a:latin typeface="Calibri"/>
              </a:rPr>
              <a:t> </a:t>
            </a:r>
            <a:r>
              <a:rPr lang="en-US" b="1" dirty="0">
                <a:solidFill>
                  <a:prstClr val="black"/>
                </a:solidFill>
                <a:latin typeface="Calibri"/>
              </a:rPr>
              <a:t>281</a:t>
            </a:r>
            <a:r>
              <a:rPr lang="en-US" dirty="0">
                <a:solidFill>
                  <a:prstClr val="black"/>
                </a:solidFill>
                <a:latin typeface="Calibri"/>
              </a:rPr>
              <a:t>, 4046-4060. </a:t>
            </a:r>
          </a:p>
        </p:txBody>
      </p:sp>
      <p:sp>
        <p:nvSpPr>
          <p:cNvPr id="4" name="Rectangle 3"/>
          <p:cNvSpPr/>
          <p:nvPr/>
        </p:nvSpPr>
        <p:spPr>
          <a:xfrm>
            <a:off x="7068457" y="870857"/>
            <a:ext cx="20755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Rectangle 6"/>
          <p:cNvSpPr/>
          <p:nvPr/>
        </p:nvSpPr>
        <p:spPr>
          <a:xfrm>
            <a:off x="5544457" y="863600"/>
            <a:ext cx="3751943" cy="558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14294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6747172" y="2215166"/>
            <a:ext cx="2121093" cy="639789"/>
            <a:chOff x="6747172" y="2215166"/>
            <a:chExt cx="2121093" cy="639789"/>
          </a:xfrm>
        </p:grpSpPr>
        <p:sp>
          <p:nvSpPr>
            <p:cNvPr id="2" name="TextBox 1"/>
            <p:cNvSpPr txBox="1"/>
            <p:nvPr/>
          </p:nvSpPr>
          <p:spPr>
            <a:xfrm>
              <a:off x="6747172" y="2485623"/>
              <a:ext cx="2121093" cy="369332"/>
            </a:xfrm>
            <a:prstGeom prst="rect">
              <a:avLst/>
            </a:prstGeom>
            <a:noFill/>
          </p:spPr>
          <p:txBody>
            <a:bodyPr wrap="none" rtlCol="0">
              <a:spAutoFit/>
            </a:bodyPr>
            <a:lstStyle/>
            <a:p>
              <a:pPr fontAlgn="auto">
                <a:spcBef>
                  <a:spcPts val="0"/>
                </a:spcBef>
                <a:spcAft>
                  <a:spcPts val="0"/>
                </a:spcAft>
              </a:pP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Pick-up tool mark</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4" name="Straight Arrow Connector 3"/>
            <p:cNvCxnSpPr/>
            <p:nvPr/>
          </p:nvCxnSpPr>
          <p:spPr>
            <a:xfrm flipH="1" flipV="1">
              <a:off x="6838682" y="2215166"/>
              <a:ext cx="136950" cy="27045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3152840" y="1892000"/>
            <a:ext cx="1792647" cy="1864341"/>
            <a:chOff x="3152840" y="1892000"/>
            <a:chExt cx="1792647" cy="1864341"/>
          </a:xfrm>
        </p:grpSpPr>
        <p:sp>
          <p:nvSpPr>
            <p:cNvPr id="27" name="TextBox 26"/>
            <p:cNvSpPr txBox="1"/>
            <p:nvPr/>
          </p:nvSpPr>
          <p:spPr>
            <a:xfrm>
              <a:off x="3152840" y="1892000"/>
              <a:ext cx="851515" cy="646331"/>
            </a:xfrm>
            <a:prstGeom prst="rect">
              <a:avLst/>
            </a:prstGeom>
            <a:noFill/>
          </p:spPr>
          <p:txBody>
            <a:bodyPr wrap="none" rtlCol="0">
              <a:spAutoFit/>
            </a:bodyPr>
            <a:lstStyle/>
            <a:p>
              <a:pPr algn="ctr" fontAlgn="auto">
                <a:spcBef>
                  <a:spcPts val="0"/>
                </a:spcBef>
                <a:spcAft>
                  <a:spcPts val="0"/>
                </a:spcAft>
              </a:pP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Bragg</a:t>
              </a:r>
            </a:p>
            <a:p>
              <a:pPr algn="ctr" fontAlgn="auto">
                <a:spcBef>
                  <a:spcPts val="0"/>
                </a:spcBef>
                <a:spcAft>
                  <a:spcPts val="0"/>
                </a:spcAft>
              </a:pP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glitch</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28" name="Straight Arrow Connector 27"/>
            <p:cNvCxnSpPr/>
            <p:nvPr/>
          </p:nvCxnSpPr>
          <p:spPr>
            <a:xfrm>
              <a:off x="3978707" y="2215166"/>
              <a:ext cx="657689" cy="10788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7" idx="3"/>
            </p:cNvCxnSpPr>
            <p:nvPr/>
          </p:nvCxnSpPr>
          <p:spPr>
            <a:xfrm>
              <a:off x="4004355" y="2215166"/>
              <a:ext cx="941132" cy="56351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3978707" y="2215166"/>
              <a:ext cx="155411" cy="154117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183915" y="4102895"/>
            <a:ext cx="2237313" cy="669109"/>
            <a:chOff x="183915" y="4102895"/>
            <a:chExt cx="2237313" cy="669109"/>
          </a:xfrm>
        </p:grpSpPr>
        <p:sp>
          <p:nvSpPr>
            <p:cNvPr id="22" name="TextBox 21"/>
            <p:cNvSpPr txBox="1"/>
            <p:nvPr/>
          </p:nvSpPr>
          <p:spPr>
            <a:xfrm>
              <a:off x="183915" y="4125673"/>
              <a:ext cx="1326004" cy="646331"/>
            </a:xfrm>
            <a:prstGeom prst="rect">
              <a:avLst/>
            </a:prstGeom>
            <a:noFill/>
          </p:spPr>
          <p:txBody>
            <a:bodyPr wrap="none" rtlCol="0">
              <a:spAutoFit/>
            </a:bodyPr>
            <a:lstStyle/>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oxygen</a:t>
              </a:r>
            </a:p>
            <a:p>
              <a:pPr algn="r" fontAlgn="auto">
                <a:spcBef>
                  <a:spcPts val="0"/>
                </a:spcBef>
                <a:spcAft>
                  <a:spcPts val="0"/>
                </a:spcAft>
              </a:pPr>
              <a:r>
                <a:rPr lang="en-US" b="1" dirty="0">
                  <a:solidFill>
                    <a:srgbClr val="000000"/>
                  </a:solidFill>
                  <a:effectLst>
                    <a:outerShdw blurRad="38100" dist="38100" dir="2700000" algn="tl">
                      <a:srgbClr val="000000">
                        <a:alpha val="43137"/>
                      </a:srgbClr>
                    </a:outerShdw>
                  </a:effectLst>
                  <a:latin typeface="Arial"/>
                  <a:cs typeface="Arial" panose="020B0604020202020204" pitchFamily="34" charset="0"/>
                </a:rPr>
                <a:t>inclusions</a:t>
              </a:r>
            </a:p>
          </p:txBody>
        </p:sp>
        <p:cxnSp>
          <p:nvCxnSpPr>
            <p:cNvPr id="25" name="Straight Arrow Connector 24"/>
            <p:cNvCxnSpPr>
              <a:stCxn id="22" idx="3"/>
            </p:cNvCxnSpPr>
            <p:nvPr/>
          </p:nvCxnSpPr>
          <p:spPr>
            <a:xfrm flipV="1">
              <a:off x="1509919" y="4102895"/>
              <a:ext cx="337931" cy="345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509919" y="4143375"/>
              <a:ext cx="533194" cy="3054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509919" y="4448839"/>
              <a:ext cx="911309" cy="118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957263" y="2266951"/>
            <a:ext cx="2238678" cy="640712"/>
            <a:chOff x="957263" y="2266951"/>
            <a:chExt cx="2238678" cy="640712"/>
          </a:xfrm>
        </p:grpSpPr>
        <p:sp>
          <p:nvSpPr>
            <p:cNvPr id="13" name="TextBox 12"/>
            <p:cNvSpPr txBox="1"/>
            <p:nvPr/>
          </p:nvSpPr>
          <p:spPr>
            <a:xfrm>
              <a:off x="1728873" y="2538331"/>
              <a:ext cx="1467068" cy="369332"/>
            </a:xfrm>
            <a:prstGeom prst="rect">
              <a:avLst/>
            </a:prstGeom>
            <a:noFill/>
          </p:spPr>
          <p:txBody>
            <a:bodyPr wrap="none" rtlCol="0">
              <a:spAutoFit/>
            </a:bodyPr>
            <a:lstStyle/>
            <a:p>
              <a:pPr fontAlgn="auto">
                <a:spcBef>
                  <a:spcPts val="0"/>
                </a:spcBef>
                <a:spcAft>
                  <a:spcPts val="0"/>
                </a:spcAft>
              </a:pPr>
              <a:r>
                <a:rPr lang="en-US" b="1" dirty="0" smtClean="0">
                  <a:solidFill>
                    <a:srgbClr val="FFFFFF"/>
                  </a:solidFill>
                  <a:effectLst>
                    <a:outerShdw blurRad="38100" dist="38100" dir="2700000" algn="tl">
                      <a:srgbClr val="000000">
                        <a:alpha val="43137"/>
                      </a:srgbClr>
                    </a:outerShdw>
                  </a:effectLst>
                  <a:latin typeface="Arial"/>
                  <a:cs typeface="Arial" panose="020B0604020202020204" pitchFamily="34" charset="0"/>
                </a:rPr>
                <a:t>“tree rings”</a:t>
              </a:r>
              <a:endParaRPr lang="en-US" b="1" dirty="0">
                <a:solidFill>
                  <a:srgbClr val="FFFFFF"/>
                </a:solidFill>
                <a:effectLst>
                  <a:outerShdw blurRad="38100" dist="38100" dir="2700000" algn="tl">
                    <a:srgbClr val="000000">
                      <a:alpha val="43137"/>
                    </a:srgbClr>
                  </a:outerShdw>
                </a:effectLst>
                <a:latin typeface="Arial"/>
                <a:cs typeface="Arial" panose="020B0604020202020204" pitchFamily="34" charset="0"/>
              </a:endParaRPr>
            </a:p>
          </p:txBody>
        </p:sp>
        <p:cxnSp>
          <p:nvCxnSpPr>
            <p:cNvPr id="16" name="Straight Arrow Connector 15"/>
            <p:cNvCxnSpPr>
              <a:stCxn id="13" idx="1"/>
            </p:cNvCxnSpPr>
            <p:nvPr/>
          </p:nvCxnSpPr>
          <p:spPr>
            <a:xfrm flipH="1" flipV="1">
              <a:off x="1071563" y="2614613"/>
              <a:ext cx="657310" cy="108384"/>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3" idx="1"/>
            </p:cNvCxnSpPr>
            <p:nvPr/>
          </p:nvCxnSpPr>
          <p:spPr>
            <a:xfrm flipH="1" flipV="1">
              <a:off x="1338263" y="2266951"/>
              <a:ext cx="390610" cy="4560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3" idx="1"/>
            </p:cNvCxnSpPr>
            <p:nvPr/>
          </p:nvCxnSpPr>
          <p:spPr>
            <a:xfrm flipH="1" flipV="1">
              <a:off x="957263" y="2400301"/>
              <a:ext cx="771610" cy="32269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7188200" y="5127925"/>
            <a:ext cx="1743364" cy="1477328"/>
            <a:chOff x="72556" y="3222925"/>
            <a:chExt cx="1743364" cy="1477328"/>
          </a:xfrm>
        </p:grpSpPr>
        <p:sp>
          <p:nvSpPr>
            <p:cNvPr id="96" name="Rectangle 95"/>
            <p:cNvSpPr/>
            <p:nvPr/>
          </p:nvSpPr>
          <p:spPr>
            <a:xfrm>
              <a:off x="72556" y="3258542"/>
              <a:ext cx="1743364" cy="141595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sp>
          <p:nvSpPr>
            <p:cNvPr id="97" name="TextBox 96"/>
            <p:cNvSpPr txBox="1"/>
            <p:nvPr/>
          </p:nvSpPr>
          <p:spPr>
            <a:xfrm>
              <a:off x="626446" y="3222925"/>
              <a:ext cx="1111202" cy="1477328"/>
            </a:xfrm>
            <a:prstGeom prst="rect">
              <a:avLst/>
            </a:prstGeom>
            <a:noFill/>
            <a:ln>
              <a:noFill/>
            </a:ln>
          </p:spPr>
          <p:txBody>
            <a:bodyPr wrap="none" rtlCol="0">
              <a:spAutoFit/>
            </a:bodyPr>
            <a:lstStyle/>
            <a:p>
              <a:pPr fontAlgn="auto">
                <a:lnSpc>
                  <a:spcPct val="150000"/>
                </a:lnSpc>
                <a:spcBef>
                  <a:spcPts val="0"/>
                </a:spcBef>
                <a:spcAft>
                  <a:spcPts val="0"/>
                </a:spcAft>
              </a:pPr>
              <a:r>
                <a:rPr lang="en-US" sz="2000" dirty="0" smtClean="0">
                  <a:solidFill>
                    <a:srgbClr val="000000"/>
                  </a:solidFill>
                  <a:latin typeface="Arial"/>
                </a:rPr>
                <a:t>1% high</a:t>
              </a:r>
            </a:p>
            <a:p>
              <a:pPr fontAlgn="auto">
                <a:lnSpc>
                  <a:spcPct val="150000"/>
                </a:lnSpc>
                <a:spcBef>
                  <a:spcPts val="0"/>
                </a:spcBef>
                <a:spcAft>
                  <a:spcPts val="0"/>
                </a:spcAft>
              </a:pPr>
              <a:r>
                <a:rPr lang="en-US" sz="2000" dirty="0" smtClean="0">
                  <a:solidFill>
                    <a:srgbClr val="000000"/>
                  </a:solidFill>
                  <a:latin typeface="Arial"/>
                </a:rPr>
                <a:t>average</a:t>
              </a:r>
            </a:p>
            <a:p>
              <a:pPr fontAlgn="auto">
                <a:lnSpc>
                  <a:spcPct val="150000"/>
                </a:lnSpc>
                <a:spcBef>
                  <a:spcPts val="0"/>
                </a:spcBef>
                <a:spcAft>
                  <a:spcPts val="0"/>
                </a:spcAft>
              </a:pPr>
              <a:r>
                <a:rPr lang="en-US" sz="2000" dirty="0" smtClean="0">
                  <a:solidFill>
                    <a:srgbClr val="000000"/>
                  </a:solidFill>
                  <a:latin typeface="Arial"/>
                </a:rPr>
                <a:t>1% low</a:t>
              </a:r>
            </a:p>
          </p:txBody>
        </p:sp>
        <p:cxnSp>
          <p:nvCxnSpPr>
            <p:cNvPr id="98" name="Straight Connector 97"/>
            <p:cNvCxnSpPr/>
            <p:nvPr/>
          </p:nvCxnSpPr>
          <p:spPr>
            <a:xfrm>
              <a:off x="375353" y="3508583"/>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75353" y="4003882"/>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73048" y="4461620"/>
              <a:ext cx="2818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ectangle 100"/>
            <p:cNvSpPr/>
            <p:nvPr/>
          </p:nvSpPr>
          <p:spPr>
            <a:xfrm>
              <a:off x="162896" y="3503821"/>
              <a:ext cx="424913" cy="965916"/>
            </a:xfrm>
            <a:prstGeom prst="rect">
              <a:avLst/>
            </a:prstGeom>
            <a:gradFill flip="none" rotWithShape="1">
              <a:gsLst>
                <a:gs pos="0">
                  <a:schemeClr val="tx1"/>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srgbClr val="FFFFFF"/>
                </a:solidFill>
              </a:endParaRPr>
            </a:p>
          </p:txBody>
        </p:sp>
      </p:grpSp>
      <p:sp>
        <p:nvSpPr>
          <p:cNvPr id="9" name="Rectangle 8"/>
          <p:cNvSpPr/>
          <p:nvPr/>
        </p:nvSpPr>
        <p:spPr>
          <a:xfrm>
            <a:off x="3480925" y="786718"/>
            <a:ext cx="2212465" cy="369332"/>
          </a:xfrm>
          <a:prstGeom prst="rect">
            <a:avLst/>
          </a:prstGeom>
        </p:spPr>
        <p:txBody>
          <a:bodyPr wrap="none">
            <a:spAutoFit/>
          </a:bodyPr>
          <a:lstStyle/>
          <a:p>
            <a:pPr fontAlgn="auto">
              <a:spcBef>
                <a:spcPts val="0"/>
              </a:spcBef>
              <a:spcAft>
                <a:spcPts val="0"/>
              </a:spcAft>
            </a:pPr>
            <a:r>
              <a:rPr lang="en-US" dirty="0">
                <a:solidFill>
                  <a:srgbClr val="000000"/>
                </a:solidFill>
                <a:latin typeface="Arial"/>
              </a:rPr>
              <a:t>~3x10</a:t>
            </a:r>
            <a:r>
              <a:rPr lang="en-US" baseline="30000" dirty="0">
                <a:solidFill>
                  <a:srgbClr val="000000"/>
                </a:solidFill>
                <a:latin typeface="Arial"/>
              </a:rPr>
              <a:t>5</a:t>
            </a:r>
            <a:r>
              <a:rPr lang="en-US" dirty="0">
                <a:solidFill>
                  <a:srgbClr val="000000"/>
                </a:solidFill>
                <a:latin typeface="Arial"/>
              </a:rPr>
              <a:t> </a:t>
            </a:r>
            <a:r>
              <a:rPr lang="en-US" dirty="0" smtClean="0">
                <a:solidFill>
                  <a:srgbClr val="000000"/>
                </a:solidFill>
                <a:latin typeface="Arial"/>
              </a:rPr>
              <a:t>photon/pixel</a:t>
            </a:r>
            <a:endParaRPr lang="en-US" dirty="0">
              <a:solidFill>
                <a:srgbClr val="000000"/>
              </a:solidFill>
              <a:latin typeface="Arial"/>
            </a:endParaRPr>
          </a:p>
        </p:txBody>
      </p:sp>
      <p:sp>
        <p:nvSpPr>
          <p:cNvPr id="31" name="Title 1"/>
          <p:cNvSpPr txBox="1">
            <a:spLocks/>
          </p:cNvSpPr>
          <p:nvPr/>
        </p:nvSpPr>
        <p:spPr bwMode="auto">
          <a:xfrm>
            <a:off x="0" y="0"/>
            <a:ext cx="9144000" cy="85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kern="0" dirty="0" smtClean="0">
                <a:solidFill>
                  <a:srgbClr val="000000"/>
                </a:solidFill>
              </a:rPr>
              <a:t>Pilatus: subtract smooth baseline</a:t>
            </a:r>
            <a:endParaRPr lang="en-US" kern="0" dirty="0">
              <a:solidFill>
                <a:srgbClr val="000000"/>
              </a:solidFill>
            </a:endParaRPr>
          </a:p>
        </p:txBody>
      </p:sp>
    </p:spTree>
    <p:extLst>
      <p:ext uri="{BB962C8B-B14F-4D97-AF65-F5344CB8AC3E}">
        <p14:creationId xmlns:p14="http://schemas.microsoft.com/office/powerpoint/2010/main" val="906199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9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35836</TotalTime>
  <Words>2600</Words>
  <Application>Microsoft Office PowerPoint</Application>
  <PresentationFormat>On-screen Show (4:3)</PresentationFormat>
  <Paragraphs>735</Paragraphs>
  <Slides>104</Slides>
  <Notes>1</Notes>
  <HiddenSlides>7</HiddenSlides>
  <MMClips>1</MMClips>
  <ScaleCrop>false</ScaleCrop>
  <HeadingPairs>
    <vt:vector size="6" baseType="variant">
      <vt:variant>
        <vt:lpstr>Theme</vt:lpstr>
      </vt:variant>
      <vt:variant>
        <vt:i4>20</vt:i4>
      </vt:variant>
      <vt:variant>
        <vt:lpstr>Embedded OLE Servers</vt:lpstr>
      </vt:variant>
      <vt:variant>
        <vt:i4>3</vt:i4>
      </vt:variant>
      <vt:variant>
        <vt:lpstr>Slide Titles</vt:lpstr>
      </vt:variant>
      <vt:variant>
        <vt:i4>104</vt:i4>
      </vt:variant>
    </vt:vector>
  </HeadingPairs>
  <TitlesOfParts>
    <vt:vector size="127" baseType="lpstr">
      <vt:lpstr>10_Default Design</vt:lpstr>
      <vt:lpstr>13_Default Design</vt:lpstr>
      <vt:lpstr>3_Default Design</vt:lpstr>
      <vt:lpstr>4_Default Design</vt:lpstr>
      <vt:lpstr>7_Default Design</vt:lpstr>
      <vt:lpstr>9_Default Design</vt:lpstr>
      <vt:lpstr>Office Theme</vt:lpstr>
      <vt:lpstr>1_Office Theme</vt:lpstr>
      <vt:lpstr>6_Default Design</vt:lpstr>
      <vt:lpstr>2_Office Theme</vt:lpstr>
      <vt:lpstr>3_Office Theme</vt:lpstr>
      <vt:lpstr>4_Office Theme</vt:lpstr>
      <vt:lpstr>12_Office Theme</vt:lpstr>
      <vt:lpstr>5_Office Theme</vt:lpstr>
      <vt:lpstr>Default Design</vt:lpstr>
      <vt:lpstr>1_Default Design</vt:lpstr>
      <vt:lpstr>6_Office Theme</vt:lpstr>
      <vt:lpstr>2_Default Design</vt:lpstr>
      <vt:lpstr>12_Default Design</vt:lpstr>
      <vt:lpstr>5_Default Design</vt:lpstr>
      <vt:lpstr>Chart</vt:lpstr>
      <vt:lpstr>Image</vt:lpstr>
      <vt:lpstr>Microsoft Graph Chart</vt:lpstr>
      <vt:lpstr>PowerPoint File available:</vt:lpstr>
      <vt:lpstr>Acknowledgements</vt:lpstr>
      <vt:lpstr>At-scale diffraction simulation</vt:lpstr>
      <vt:lpstr>PowerPoint Presentation</vt:lpstr>
      <vt:lpstr>The R-factor Gap</vt:lpstr>
      <vt:lpstr>Systematic Error vs Random Noise</vt:lpstr>
      <vt:lpstr>Three types of error</vt:lpstr>
      <vt:lpstr>Partiality &gt; 25% error per spot!</vt:lpstr>
      <vt:lpstr>What is “partiality”?</vt:lpstr>
      <vt:lpstr>What is “partiality”?</vt:lpstr>
      <vt:lpstr>The “partiality problem”</vt:lpstr>
      <vt:lpstr>PowerPoint Presentation</vt:lpstr>
      <vt:lpstr>XFEL: “fit” simulation to reality</vt:lpstr>
      <vt:lpstr>Simulation of XFEL still</vt:lpstr>
      <vt:lpstr>PowerPoint Presentation</vt:lpstr>
      <vt:lpstr>PowerPoint Presentation</vt:lpstr>
      <vt:lpstr>PowerPoint Presentation</vt:lpstr>
      <vt:lpstr>3-domain Simulation of XFEL still</vt:lpstr>
      <vt:lpstr>PowerPoint Presentation</vt:lpstr>
      <vt:lpstr>1-domain Simulation of XFEL still</vt:lpstr>
      <vt:lpstr>PowerPoint Presentation</vt:lpstr>
      <vt:lpstr>The “Lorentz zone”</vt:lpstr>
      <vt:lpstr>Coming Soon in CCTBX / DIALS!</vt:lpstr>
      <vt:lpstr>Can’t we just rotate the crystal?</vt:lpstr>
      <vt:lpstr>Can’t we just rotate the crystal?</vt:lpstr>
      <vt:lpstr>Can’t we just widen the bandpass?</vt:lpstr>
      <vt:lpstr>Si(111) vs multilayers</vt:lpstr>
      <vt:lpstr>Wide-bandpass MX?</vt:lpstr>
      <vt:lpstr>Wide bandpass reveals mosaicity from a still</vt:lpstr>
      <vt:lpstr>Narrow bandpass does not improve anomalous signal</vt:lpstr>
      <vt:lpstr>The “nanocrystal advantage”</vt:lpstr>
      <vt:lpstr>signal vs noise</vt:lpstr>
      <vt:lpstr>signal vs noise</vt:lpstr>
      <vt:lpstr>signal vs noise</vt:lpstr>
      <vt:lpstr>signal vs noise</vt:lpstr>
      <vt:lpstr>Adding noise</vt:lpstr>
      <vt:lpstr>Adding noise</vt:lpstr>
      <vt:lpstr>Adding noise</vt:lpstr>
      <vt:lpstr>Adding noise</vt:lpstr>
      <vt:lpstr>Adding noise</vt:lpstr>
      <vt:lpstr>Adding noise</vt:lpstr>
      <vt:lpstr>Reducing error with averaging</vt:lpstr>
      <vt:lpstr>Multiplicity required to phase</vt:lpstr>
      <vt:lpstr>100% SeMet incorporation</vt:lpstr>
      <vt:lpstr>100% S -Met incorporation</vt:lpstr>
      <vt:lpstr>Phase Problem: Se vs S</vt:lpstr>
      <vt:lpstr>Phase Problem: Se vs S</vt:lpstr>
      <vt:lpstr>Phase Problem: Se vs S</vt:lpstr>
      <vt:lpstr>Phase Problem: Se vs S</vt:lpstr>
      <vt:lpstr>Phase Problem: Se vs S</vt:lpstr>
      <vt:lpstr>MR simulation</vt:lpstr>
      <vt:lpstr>The transitions are sharp!</vt:lpstr>
      <vt:lpstr>What if…</vt:lpstr>
      <vt:lpstr>PowerPoint Presentation</vt:lpstr>
      <vt:lpstr>Dose slicing</vt:lpstr>
      <vt:lpstr>Dose slicing: is that a spot?</vt:lpstr>
      <vt:lpstr>Dose slicing: is that a spot?</vt:lpstr>
      <vt:lpstr>Dose slicing: is that a spot?</vt:lpstr>
      <vt:lpstr>Dose slicing: is that a spot?</vt:lpstr>
      <vt:lpstr>Dose slicing: is that a spot?</vt:lpstr>
      <vt:lpstr>Dose slicing: is that a spot?</vt:lpstr>
      <vt:lpstr>PowerPoint Presentation</vt:lpstr>
      <vt:lpstr>PowerPoint Presentation</vt:lpstr>
      <vt:lpstr>PowerPoint Presentation</vt:lpstr>
      <vt:lpstr>X-ray scattering “rules”:</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How does the “error” compare to “sigma”?</vt:lpstr>
      <vt:lpstr>What is the “error” in 2Fo-Fc “sigma” units?</vt:lpstr>
      <vt:lpstr>What is the “error” in Fo-Fc “sigma” units?</vt:lpstr>
      <vt:lpstr>Tradition</vt:lpstr>
      <vt:lpstr>Break with Tradition</vt:lpstr>
      <vt:lpstr>Optimum resolution cutoff is:</vt:lpstr>
      <vt:lpstr>PowerPoint Presentation</vt:lpstr>
      <vt:lpstr>PowerPoint Presentation</vt:lpstr>
      <vt:lpstr>PowerPoint Presentation</vt:lpstr>
      <vt:lpstr>PowerPoint Presentation</vt:lpstr>
      <vt:lpstr>PowerPoint Presentation</vt:lpstr>
      <vt:lpstr>Optimum resolution cutoff is:</vt:lpstr>
      <vt:lpstr>At the beamline…</vt:lpstr>
      <vt:lpstr>PowerPoint Presentation</vt:lpstr>
      <vt:lpstr>Fractional error</vt:lpstr>
      <vt:lpstr>Can you count to 1,000,000 ?</vt:lpstr>
      <vt:lpstr>PowerPoint Presentation</vt:lpstr>
      <vt:lpstr>PowerPoint Presentation</vt:lpstr>
      <vt:lpstr>PowerPoint Presentation</vt:lpstr>
      <vt:lpstr>nonBragg extracts background</vt:lpstr>
      <vt:lpstr>PowerPoint Presentation</vt:lpstr>
      <vt:lpstr>PowerPoint Presentation</vt:lpstr>
      <vt:lpstr>PowerPoint Presentation</vt:lpstr>
      <vt:lpstr>Riso vs dose</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Crystallography</dc:title>
  <dc:creator>James Holton</dc:creator>
  <cp:lastModifiedBy>JMHolton</cp:lastModifiedBy>
  <cp:revision>69</cp:revision>
  <dcterms:created xsi:type="dcterms:W3CDTF">2010-03-07T18:24:14Z</dcterms:created>
  <dcterms:modified xsi:type="dcterms:W3CDTF">2017-02-16T17:55:45Z</dcterms:modified>
</cp:coreProperties>
</file>