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  <p:sldMasterId id="2147483701" r:id="rId3"/>
    <p:sldMasterId id="2147483714" r:id="rId4"/>
    <p:sldMasterId id="2147483726" r:id="rId5"/>
    <p:sldMasterId id="2147483739" r:id="rId6"/>
    <p:sldMasterId id="2147483753" r:id="rId7"/>
    <p:sldMasterId id="2147483766" r:id="rId8"/>
    <p:sldMasterId id="2147483779" r:id="rId9"/>
    <p:sldMasterId id="2147483791" r:id="rId10"/>
    <p:sldMasterId id="2147483803" r:id="rId11"/>
  </p:sldMasterIdLst>
  <p:notesMasterIdLst>
    <p:notesMasterId r:id="rId110"/>
  </p:notesMasterIdLst>
  <p:sldIdLst>
    <p:sldId id="462" r:id="rId12"/>
    <p:sldId id="258" r:id="rId13"/>
    <p:sldId id="423" r:id="rId14"/>
    <p:sldId id="470" r:id="rId15"/>
    <p:sldId id="426" r:id="rId16"/>
    <p:sldId id="451" r:id="rId17"/>
    <p:sldId id="442" r:id="rId18"/>
    <p:sldId id="444" r:id="rId19"/>
    <p:sldId id="445" r:id="rId20"/>
    <p:sldId id="446" r:id="rId21"/>
    <p:sldId id="447" r:id="rId22"/>
    <p:sldId id="448" r:id="rId23"/>
    <p:sldId id="449" r:id="rId24"/>
    <p:sldId id="450" r:id="rId25"/>
    <p:sldId id="260" r:id="rId26"/>
    <p:sldId id="440" r:id="rId27"/>
    <p:sldId id="455" r:id="rId28"/>
    <p:sldId id="456" r:id="rId29"/>
    <p:sldId id="457" r:id="rId30"/>
    <p:sldId id="458" r:id="rId31"/>
    <p:sldId id="441" r:id="rId32"/>
    <p:sldId id="443" r:id="rId33"/>
    <p:sldId id="425" r:id="rId34"/>
    <p:sldId id="381" r:id="rId35"/>
    <p:sldId id="434" r:id="rId36"/>
    <p:sldId id="435" r:id="rId37"/>
    <p:sldId id="436" r:id="rId38"/>
    <p:sldId id="437" r:id="rId39"/>
    <p:sldId id="438" r:id="rId40"/>
    <p:sldId id="432" r:id="rId41"/>
    <p:sldId id="439" r:id="rId42"/>
    <p:sldId id="428" r:id="rId43"/>
    <p:sldId id="429" r:id="rId44"/>
    <p:sldId id="422" r:id="rId45"/>
    <p:sldId id="257" r:id="rId46"/>
    <p:sldId id="378" r:id="rId47"/>
    <p:sldId id="388" r:id="rId48"/>
    <p:sldId id="389" r:id="rId49"/>
    <p:sldId id="383" r:id="rId50"/>
    <p:sldId id="349" r:id="rId51"/>
    <p:sldId id="304" r:id="rId52"/>
    <p:sldId id="380" r:id="rId53"/>
    <p:sldId id="431" r:id="rId54"/>
    <p:sldId id="430" r:id="rId55"/>
    <p:sldId id="302" r:id="rId56"/>
    <p:sldId id="303" r:id="rId57"/>
    <p:sldId id="419" r:id="rId58"/>
    <p:sldId id="424" r:id="rId59"/>
    <p:sldId id="412" r:id="rId60"/>
    <p:sldId id="417" r:id="rId61"/>
    <p:sldId id="463" r:id="rId62"/>
    <p:sldId id="464" r:id="rId63"/>
    <p:sldId id="465" r:id="rId64"/>
    <p:sldId id="466" r:id="rId65"/>
    <p:sldId id="467" r:id="rId66"/>
    <p:sldId id="468" r:id="rId67"/>
    <p:sldId id="469" r:id="rId68"/>
    <p:sldId id="452" r:id="rId69"/>
    <p:sldId id="453" r:id="rId70"/>
    <p:sldId id="454" r:id="rId71"/>
    <p:sldId id="459" r:id="rId72"/>
    <p:sldId id="421" r:id="rId73"/>
    <p:sldId id="392" r:id="rId74"/>
    <p:sldId id="393" r:id="rId75"/>
    <p:sldId id="396" r:id="rId76"/>
    <p:sldId id="397" r:id="rId77"/>
    <p:sldId id="398" r:id="rId78"/>
    <p:sldId id="402" r:id="rId79"/>
    <p:sldId id="350" r:id="rId80"/>
    <p:sldId id="352" r:id="rId81"/>
    <p:sldId id="353" r:id="rId82"/>
    <p:sldId id="354" r:id="rId83"/>
    <p:sldId id="351" r:id="rId84"/>
    <p:sldId id="460" r:id="rId85"/>
    <p:sldId id="370" r:id="rId86"/>
    <p:sldId id="371" r:id="rId87"/>
    <p:sldId id="372" r:id="rId88"/>
    <p:sldId id="461" r:id="rId89"/>
    <p:sldId id="355" r:id="rId90"/>
    <p:sldId id="356" r:id="rId91"/>
    <p:sldId id="357" r:id="rId92"/>
    <p:sldId id="358" r:id="rId93"/>
    <p:sldId id="359" r:id="rId94"/>
    <p:sldId id="360" r:id="rId95"/>
    <p:sldId id="361" r:id="rId96"/>
    <p:sldId id="362" r:id="rId97"/>
    <p:sldId id="363" r:id="rId98"/>
    <p:sldId id="364" r:id="rId99"/>
    <p:sldId id="365" r:id="rId100"/>
    <p:sldId id="366" r:id="rId101"/>
    <p:sldId id="367" r:id="rId102"/>
    <p:sldId id="368" r:id="rId103"/>
    <p:sldId id="471" r:id="rId104"/>
    <p:sldId id="369" r:id="rId105"/>
    <p:sldId id="386" r:id="rId106"/>
    <p:sldId id="345" r:id="rId107"/>
    <p:sldId id="346" r:id="rId108"/>
    <p:sldId id="347" r:id="rId10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DDD"/>
    <a:srgbClr val="FFAFAF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156" autoAdjust="0"/>
    <p:restoredTop sz="94660"/>
  </p:normalViewPr>
  <p:slideViewPr>
    <p:cSldViewPr snapToGrid="0">
      <p:cViewPr varScale="1">
        <p:scale>
          <a:sx n="66" d="100"/>
          <a:sy n="66" d="100"/>
        </p:scale>
        <p:origin x="-858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84" Type="http://schemas.openxmlformats.org/officeDocument/2006/relationships/slide" Target="slides/slide73.xml"/><Relationship Id="rId89" Type="http://schemas.openxmlformats.org/officeDocument/2006/relationships/slide" Target="slides/slide78.xml"/><Relationship Id="rId1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07" Type="http://schemas.openxmlformats.org/officeDocument/2006/relationships/slide" Target="slides/slide9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slide" Target="slides/slide55.xml"/><Relationship Id="rId74" Type="http://schemas.openxmlformats.org/officeDocument/2006/relationships/slide" Target="slides/slide63.xml"/><Relationship Id="rId79" Type="http://schemas.openxmlformats.org/officeDocument/2006/relationships/slide" Target="slides/slide68.xml"/><Relationship Id="rId87" Type="http://schemas.openxmlformats.org/officeDocument/2006/relationships/slide" Target="slides/slide76.xml"/><Relationship Id="rId102" Type="http://schemas.openxmlformats.org/officeDocument/2006/relationships/slide" Target="slides/slide91.xml"/><Relationship Id="rId11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0.xml"/><Relationship Id="rId82" Type="http://schemas.openxmlformats.org/officeDocument/2006/relationships/slide" Target="slides/slide71.xml"/><Relationship Id="rId90" Type="http://schemas.openxmlformats.org/officeDocument/2006/relationships/slide" Target="slides/slide79.xml"/><Relationship Id="rId95" Type="http://schemas.openxmlformats.org/officeDocument/2006/relationships/slide" Target="slides/slide84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slide" Target="slides/slide66.xml"/><Relationship Id="rId100" Type="http://schemas.openxmlformats.org/officeDocument/2006/relationships/slide" Target="slides/slide89.xml"/><Relationship Id="rId105" Type="http://schemas.openxmlformats.org/officeDocument/2006/relationships/slide" Target="slides/slide94.xml"/><Relationship Id="rId113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80" Type="http://schemas.openxmlformats.org/officeDocument/2006/relationships/slide" Target="slides/slide69.xml"/><Relationship Id="rId85" Type="http://schemas.openxmlformats.org/officeDocument/2006/relationships/slide" Target="slides/slide74.xml"/><Relationship Id="rId93" Type="http://schemas.openxmlformats.org/officeDocument/2006/relationships/slide" Target="slides/slide82.xml"/><Relationship Id="rId98" Type="http://schemas.openxmlformats.org/officeDocument/2006/relationships/slide" Target="slides/slide8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103" Type="http://schemas.openxmlformats.org/officeDocument/2006/relationships/slide" Target="slides/slide92.xml"/><Relationship Id="rId108" Type="http://schemas.openxmlformats.org/officeDocument/2006/relationships/slide" Target="slides/slide97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83" Type="http://schemas.openxmlformats.org/officeDocument/2006/relationships/slide" Target="slides/slide72.xml"/><Relationship Id="rId88" Type="http://schemas.openxmlformats.org/officeDocument/2006/relationships/slide" Target="slides/slide77.xml"/><Relationship Id="rId91" Type="http://schemas.openxmlformats.org/officeDocument/2006/relationships/slide" Target="slides/slide80.xml"/><Relationship Id="rId96" Type="http://schemas.openxmlformats.org/officeDocument/2006/relationships/slide" Target="slides/slide85.xml"/><Relationship Id="rId11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6" Type="http://schemas.openxmlformats.org/officeDocument/2006/relationships/slide" Target="slides/slide95.xml"/><Relationship Id="rId114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81" Type="http://schemas.openxmlformats.org/officeDocument/2006/relationships/slide" Target="slides/slide70.xml"/><Relationship Id="rId86" Type="http://schemas.openxmlformats.org/officeDocument/2006/relationships/slide" Target="slides/slide75.xml"/><Relationship Id="rId94" Type="http://schemas.openxmlformats.org/officeDocument/2006/relationships/slide" Target="slides/slide83.xml"/><Relationship Id="rId99" Type="http://schemas.openxmlformats.org/officeDocument/2006/relationships/slide" Target="slides/slide88.xml"/><Relationship Id="rId101" Type="http://schemas.openxmlformats.org/officeDocument/2006/relationships/slide" Target="slides/slide9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109" Type="http://schemas.openxmlformats.org/officeDocument/2006/relationships/slide" Target="slides/slide9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slide" Target="slides/slide65.xml"/><Relationship Id="rId97" Type="http://schemas.openxmlformats.org/officeDocument/2006/relationships/slide" Target="slides/slide86.xml"/><Relationship Id="rId104" Type="http://schemas.openxmlformats.org/officeDocument/2006/relationships/slide" Target="slides/slide93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92" Type="http://schemas.openxmlformats.org/officeDocument/2006/relationships/slide" Target="slides/slide8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253761-495D-408E-873E-F4DDC17BB62C}" type="datetimeFigureOut">
              <a:rPr lang="en-US" smtClean="0"/>
              <a:t>10/10/2015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33ECF7-4F5A-4DEE-980E-7B8F3657E8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080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33ECF7-4F5A-4DEE-980E-7B8F3657E8D5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7982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932A684-127E-4786-87A9-32E0A9F90F94}" type="slidenum">
              <a:rPr lang="en-US" altLang="en-US">
                <a:solidFill>
                  <a:prstClr val="black"/>
                </a:solidFill>
              </a:rPr>
              <a:pPr eaLnBrk="1" hangingPunct="1"/>
              <a:t>44</a:t>
            </a:fld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dirty="0" smtClean="0"/>
              <a:t>Proposed 5-crystal </a:t>
            </a:r>
            <a:r>
              <a:rPr lang="en-US" altLang="en-US" dirty="0" err="1" smtClean="0"/>
              <a:t>monochromator</a:t>
            </a:r>
            <a:r>
              <a:rPr lang="en-US" altLang="en-US" dirty="0" smtClean="0"/>
              <a:t> for colliding-beam crystallography.  The generation of two opposing Ewald spheres means that for every </a:t>
            </a:r>
            <a:r>
              <a:rPr lang="en-US" altLang="en-US" dirty="0" err="1" smtClean="0"/>
              <a:t>h,k,l</a:t>
            </a:r>
            <a:r>
              <a:rPr lang="en-US" altLang="en-US" dirty="0" smtClean="0"/>
              <a:t> index reflected from the protein crystal, the </a:t>
            </a:r>
            <a:r>
              <a:rPr lang="en-US" altLang="en-US" dirty="0" err="1" smtClean="0"/>
              <a:t>Friedel</a:t>
            </a:r>
            <a:r>
              <a:rPr lang="en-US" altLang="en-US" dirty="0" smtClean="0"/>
              <a:t> mate is reflected in the opposite direction, allowing for very accurate anomalous difference measurements.  The wavelength need not be set precisely at the sulfur or phosphorous edge, but merely at a wavelength where the f” of those elements are strong.  For fs-class pulses, the distances above will have to be precise to </a:t>
            </a:r>
            <a:r>
              <a:rPr lang="en-US" altLang="en-US" dirty="0" err="1" smtClean="0"/>
              <a:t>withing</a:t>
            </a:r>
            <a:r>
              <a:rPr lang="en-US" altLang="en-US" dirty="0" smtClean="0"/>
              <a:t> ~3 microns, and for accurate reproduction of the partiality of the </a:t>
            </a:r>
            <a:r>
              <a:rPr lang="en-US" altLang="en-US" dirty="0" err="1" smtClean="0"/>
              <a:t>Friedel</a:t>
            </a:r>
            <a:r>
              <a:rPr lang="en-US" altLang="en-US" dirty="0" smtClean="0"/>
              <a:t> mates, the angular precision of the colliding beams must be within ~1% of the sample crystal’s rocking width, or ~100 </a:t>
            </a:r>
            <a:r>
              <a:rPr lang="en-US" altLang="en-US" dirty="0" err="1" smtClean="0"/>
              <a:t>microrads</a:t>
            </a:r>
            <a:r>
              <a:rPr lang="en-US" altLang="en-US" dirty="0" smtClean="0"/>
              <a:t>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A6163F9-9B5B-47F0-BCD5-17D8B22DF0BF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96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92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28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588C41A-49FE-4E94-A1F0-58BB35E416CF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97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93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389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C457422-896A-4A7E-9829-684F34583FF8}" type="slidenum">
              <a:rPr lang="en-US" altLang="en-US" smtClean="0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98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94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49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00104B-30B0-4320-95E9-57429B18EE6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68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B3A7D4-D89D-42D9-9665-24BFF3A19F2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82106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B2F50-40E3-4684-9D5A-A6BB96B3EF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77D59-28AC-4490-861B-531C91623B8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94323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6DBDF-D767-4EF9-BCEA-A825500EC0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F0695-E251-4F0F-BEA7-1983E0940AF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1990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D10E1-F58B-4BCE-9FA9-739E58BD7B3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4C66F-4941-4190-B66D-7F5A1D0707A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10713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9E797-5663-47EF-B5B1-A46FAF55A4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45873-04AA-4AB9-A662-9A335355A88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04510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257BE-5736-444A-B94A-AE498591975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A5915-E075-4D45-8F64-C639A36AC1B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76308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72F5A-F564-48EF-A10C-2C5A787138D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A87DA-E62B-4CCE-9B91-720DC565B1E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57864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CA750-B2D8-4FE6-BBDF-DB2B7AF71B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D5BD5-9E4D-4CDA-9D86-45AEC78DC8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11816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A6D48-F767-4B8F-87B5-919144904A1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0C149-9C8A-45CC-80DD-667EF37A33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02851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842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55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A60F97-C064-46F2-8736-CDB0BF876CD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28984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66927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  <a:lvl2pPr>
              <a:defRPr sz="2400">
                <a:latin typeface="Arial" panose="020B0604020202020204" pitchFamily="34" charset="0"/>
              </a:defRPr>
            </a:lvl2pPr>
            <a:lvl3pPr>
              <a:defRPr sz="2000">
                <a:latin typeface="Arial" panose="020B0604020202020204" pitchFamily="34" charset="0"/>
              </a:defRPr>
            </a:lvl3pPr>
            <a:lvl4pPr>
              <a:defRPr sz="1800">
                <a:latin typeface="Arial" panose="020B0604020202020204" pitchFamily="34" charset="0"/>
              </a:defRPr>
            </a:lvl4pPr>
            <a:lvl5pPr>
              <a:defRPr sz="1800">
                <a:latin typeface="Arial" panose="020B0604020202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48976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36421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08001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799214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75963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07729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25474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97358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2403C4-9487-41A0-94F2-96D9EC6F71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782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0048F30-5905-4AA3-A9E1-BFFC0501843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26789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5C0BD0-3672-4ADF-BA9A-AF19E14CF4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32722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CD58D-D311-4154-9D6C-8941D9BEEB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61947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F718B0-743E-45EF-B4E0-5D2664073C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61955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95BEC1-34FF-42AF-B27D-2A7AD18D20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63360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9B8F18-A9FB-499C-ABE4-DECBCB7651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35325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88AF94-7AEA-4816-9A91-EEE9770D56A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46001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B80F8-EA6D-4361-B3D2-E60E3239C46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28350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ACDFAE-8948-4671-9CD1-4FBF57BCAD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98825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655D3B-E745-42F2-A57E-97833C44370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45461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DA3428-CB90-4CBD-A687-9EE87C2CEF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8929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98586189-9F83-400E-9302-9DA5BA1D4A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07108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BDBEBA-F755-41C3-9883-93764CAB5D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74378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453A6-D4B1-4F76-8FCA-05352AC6D96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2537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42D01CA-9B0D-4FE6-9CD2-B83FED35C9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4434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840306B-746E-4DED-9D3D-87232B701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850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68B84FC1-7799-43EB-B49E-9E55CCD11A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2500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DE54B61-69E6-4499-AE63-7BBC97842D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2609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65C8C03-1D5C-483A-804E-4917080D27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7706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7F7EE56C-B978-44BE-8EA9-B972BBF99C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81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5ED921-0B92-4FF8-A9E6-BF3FB8EAA68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9999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4C62FADE-1F1B-406E-9996-A716205B57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9886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F8EBB16A-B0C8-4CFA-B96C-28ADEA0D85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3827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C48D190C-BE2B-4B10-A02F-31E65FCBB9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9527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06310E06-6917-467D-A7A3-6C53B6F3ED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6461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57299D2E-9A2F-4CBC-9BA0-D4ADA85070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8848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89E632-57EE-4B5C-8E9D-898B644328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5684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7C8D7B-AD2E-4F99-AC01-EDB86A34C51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7124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500BCC-21A4-475B-9DDC-664F0F409E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1175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F5281E-4998-41CC-A8FC-6FDBD0C97C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3042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3C0E45-4F59-440D-84FB-82D5B6765C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291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03FE40-28D6-4935-8EE2-3D28C478BC9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2418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615A3D-87CF-40A6-8CD7-8C690FAFDF8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0620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64782E-FC72-4E83-9640-9B5195160D2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9073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C2C527-D14D-4C73-B0D7-818E03572D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4303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FDE3A4-F00D-4E35-B7A4-988171ACEA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2859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69A3C-2480-453D-9F7A-B85CC3FA2F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26374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EFB26-201C-43E0-A6E0-AA6D554E3A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298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1671D6-C687-4780-B469-28167DD60E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9947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2D3EC02-FD20-41E4-991B-C54EA07522FD}" type="datetimeFigureOut">
              <a:rPr lang="en-US"/>
              <a:pPr>
                <a:defRPr/>
              </a:pPr>
              <a:t>10/10/2015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35C0219-D384-4248-8982-9C1DF12691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1203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06127E9-4176-443C-99F3-10DA49A051F7}" type="datetimeFigureOut">
              <a:rPr lang="en-US"/>
              <a:pPr>
                <a:defRPr/>
              </a:pPr>
              <a:t>10/10/2015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1580EB6-588C-4099-BFBF-4123C681E2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6308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CEC69D1-DC38-4458-B528-1FF04ED54E1E}" type="datetimeFigureOut">
              <a:rPr lang="en-US"/>
              <a:pPr>
                <a:defRPr/>
              </a:pPr>
              <a:t>10/10/2015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8F57989-58FA-46FD-A679-4B25EDFF7D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827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16D42C-ADA4-4CC2-B8AB-85927378A34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8863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4CD5F54-BDBE-4FC2-BB38-8E29A0FB3438}" type="datetimeFigureOut">
              <a:rPr lang="en-US"/>
              <a:pPr>
                <a:defRPr/>
              </a:pPr>
              <a:t>10/10/2015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80AF265-B7AB-47A2-B19E-A3D975B4E1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9949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4A2A951-9EA7-4C84-A808-293EB04FF7C3}" type="datetimeFigureOut">
              <a:rPr lang="en-US"/>
              <a:pPr>
                <a:defRPr/>
              </a:pPr>
              <a:t>10/10/2015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0CBD3C4-CDCA-408B-91E1-A51A809D0A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0319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722179E-948A-4F56-BEC5-4FA8E3B826E6}" type="datetimeFigureOut">
              <a:rPr lang="en-US"/>
              <a:pPr>
                <a:defRPr/>
              </a:pPr>
              <a:t>10/10/2015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343911B-40CC-4D90-8C9E-0085E63F56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4650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F23B9B4-CF02-449D-8070-E5ACF862153D}" type="datetimeFigureOut">
              <a:rPr lang="en-US"/>
              <a:pPr>
                <a:defRPr/>
              </a:pPr>
              <a:t>10/10/2015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14802A5-F611-4477-BF7E-629533B980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427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F5023DA-5418-4B8B-B29F-E1981D2612BB}" type="datetimeFigureOut">
              <a:rPr lang="en-US"/>
              <a:pPr>
                <a:defRPr/>
              </a:pPr>
              <a:t>10/10/2015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3B0BA0B-A760-4CFC-99AE-4729C2A3CC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8529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CE2F4C4-1DE3-482F-BE99-8DC439646672}" type="datetimeFigureOut">
              <a:rPr lang="en-US"/>
              <a:pPr>
                <a:defRPr/>
              </a:pPr>
              <a:t>10/10/2015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68E7F6D-8860-4242-BAF7-43F94A94BE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5037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AEF14DD-E842-4386-A14F-DE9838E7754A}" type="datetimeFigureOut">
              <a:rPr lang="en-US"/>
              <a:pPr>
                <a:defRPr/>
              </a:pPr>
              <a:t>10/10/2015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AADCF87-77EF-47A8-8158-69748687CC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1683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A327D6F-C384-4ED0-94F6-EBB4482268FB}" type="datetimeFigureOut">
              <a:rPr lang="en-US"/>
              <a:pPr>
                <a:defRPr/>
              </a:pPr>
              <a:t>10/10/2015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CDBF720-0EA6-40BF-B091-E13F0DAA08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97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DBD5D3-A91B-4242-9C33-559AD9B75C6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7855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D238AC-998B-4721-85F1-4A19C5B0BD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608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07D924-AE2E-43D0-9368-F54C7367554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2907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69F3C9-9DB0-4F34-9021-1004067533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25092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C42F2-CE64-4626-9438-8C88C365B9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2537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A7272-8CBC-4D5B-AF2C-214FAE81280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9304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A8F2F-02C3-4FB8-ACF3-02DC7034AC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334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1B47B1-F605-4736-A38F-B36465135C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5911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2B2610-17F2-4A16-A1BF-B667D221E0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5105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9F6294-5677-4EE7-8260-12D1662EAB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6378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EB4D0F-47E2-4B63-957B-D8AD748D2D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1172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2475B-8DDC-4561-AB95-0E817EA5FC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3406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CB9B3-8A7F-4E11-A5AC-FA50E3674F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408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48A119-7DB9-4E61-8539-CCC26CD24E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9274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1C0C26-068F-47F0-B33C-00B64998AE2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216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0F0036-D556-47F2-8C8A-BE3A99DB634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0620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5EC474-D6DE-45A1-BDF6-9A891B050D1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7304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7FC79E-FCBC-4B19-897C-29242AE2871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4286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E7CED7-539E-4EFE-B91C-77298C5BF98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13209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F27783-B52D-46E5-8056-674CA189C7A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1275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395470-AAE9-41C8-BC9B-F05C927D2E8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2481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276639-5AB6-4414-AECD-1AE180BD54F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4028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396FDB-CC78-4A55-AE50-596A1B0321B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30723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1D7160-1D60-4803-8B5B-7AA6EDCE748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344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6BB7EF-8B9E-41F9-999A-10906D2CCBA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3821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BA5800-2B69-4D53-BBF9-5FD1545EA81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46101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3C0CA0D-EF7B-48A9-99BD-1F0810F5003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7093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8542A1A-4A18-4DB7-8D21-8BFBF1BB9D2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6010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DCC74-722A-411B-97DE-846B955F17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6F633-C696-4C21-9D88-85B3ABAB72B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7375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142C9-3274-4260-8B13-BF5DC5CA7B6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40715-29BA-4307-8F91-2F022EEA925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8901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298C4-FD10-458A-8D81-AB0E98B29C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D15FE-579C-4ACD-BC28-231461DFB36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6750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B2F50-40E3-4684-9D5A-A6BB96B3EF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77D59-28AC-4490-861B-531C91623B8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92604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6DBDF-D767-4EF9-BCEA-A825500EC0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F0695-E251-4F0F-BEA7-1983E0940AF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8733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D10E1-F58B-4BCE-9FA9-739E58BD7B3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4C66F-4941-4190-B66D-7F5A1D0707A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59006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9E797-5663-47EF-B5B1-A46FAF55A4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45873-04AA-4AB9-A662-9A335355A88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3892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1948E1-4523-489A-B247-D487159315F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69266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257BE-5736-444A-B94A-AE498591975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A5915-E075-4D45-8F64-C639A36AC1B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93244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72F5A-F564-48EF-A10C-2C5A787138D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A87DA-E62B-4CCE-9B91-720DC565B1E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6835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CA750-B2D8-4FE6-BBDF-DB2B7AF71B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D5BD5-9E4D-4CDA-9D86-45AEC78DC8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3422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A6D48-F767-4B8F-87B5-919144904A1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0C149-9C8A-45CC-80DD-667EF37A33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12916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53B8F98-3796-425A-A413-52F24ABA37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4360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77460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25895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41736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9854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344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4E10F4-274F-4DD9-8936-1067FDED2F2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90945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94419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13929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65898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56298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56209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39537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BJEC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847431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DCC74-722A-411B-97DE-846B955F17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6F633-C696-4C21-9D88-85B3ABAB72B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76618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142C9-3274-4260-8B13-BF5DC5CA7B6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40715-29BA-4307-8F91-2F022EEA925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71244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298C4-FD10-458A-8D81-AB0E98B29C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D15FE-579C-4ACD-BC28-231461DFB36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216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6DC9701-1574-4F47-AF5B-F70E12859D90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151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C022F1D-6F4D-44C8-81AB-F57FA447BA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D58FBEB-041A-43A5-B4BE-B00E6D8FD59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755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22583C-CF72-4775-9036-F110A89183D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717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6D60657-1DFC-4A1E-9611-423552342C6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176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70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87002E-D804-4DB0-8E91-4109AAF3B07E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858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70AE6E98-0B5A-4101-AF97-ACBBCD7BDFC5}" type="datetimeFigureOut">
              <a:rPr lang="en-US"/>
              <a:pPr>
                <a:defRPr/>
              </a:pPr>
              <a:t>10/10/2015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E5BC363F-BE08-4B7C-A669-F0228D4E34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94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6CF886-B2EB-4509-B4D3-6D0AB3F9A10C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5637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3C5B098-D043-45F9-BC62-A60740122936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395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5D5569A-5FF9-47CA-995B-8586E064721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9BE8E52-D886-484D-99DC-06649A733D0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129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7FBD0-D551-43EA-B76E-10004F78D3F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10/10/2015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68CC5E-0F15-463E-AF0C-3491C97A34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40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773" r:id="rId7"/>
    <p:sldLayoutId id="2147483774" r:id="rId8"/>
    <p:sldLayoutId id="2147483775" r:id="rId9"/>
    <p:sldLayoutId id="2147483776" r:id="rId10"/>
    <p:sldLayoutId id="2147483777" r:id="rId11"/>
    <p:sldLayoutId id="214748377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55D5569A-5FF9-47CA-995B-8586E06472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10/10/2015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39BE8E52-D886-484D-99DC-06649A733D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428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6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1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2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3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4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7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7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7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38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7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31.emf"/><Relationship Id="rId4" Type="http://schemas.openxmlformats.org/officeDocument/2006/relationships/oleObject" Target="../embeddings/oleObject9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20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33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20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34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31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35.w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31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35.w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36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86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37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86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38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86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39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74.xml"/><Relationship Id="rId1" Type="http://schemas.openxmlformats.org/officeDocument/2006/relationships/video" Target="file:///C:\Users\JMHolton\Desktop\James_Holton\xtallography_talks\movies\lyso_rotate.wmv" TargetMode="Externa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7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4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17" Type="http://schemas.openxmlformats.org/officeDocument/2006/relationships/image" Target="../media/image60.png"/><Relationship Id="rId2" Type="http://schemas.openxmlformats.org/officeDocument/2006/relationships/image" Target="../media/image45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67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.emf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8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8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7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3.xml"/></Relationships>
</file>

<file path=ppt/slides/_rels/slide8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3.xml"/></Relationships>
</file>

<file path=ppt/slides/_rels/slide9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3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5002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70659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71285" y="1906588"/>
            <a:ext cx="7772400" cy="4951412"/>
          </a:xfrm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  <p:txBody>
          <a:bodyPr/>
          <a:lstStyle/>
          <a:p>
            <a:pPr algn="ctr">
              <a:lnSpc>
                <a:spcPct val="80000"/>
              </a:lnSpc>
              <a:buNone/>
            </a:pP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UCSF</a:t>
            </a:r>
            <a:r>
              <a:rPr lang="en-US" altLang="en-US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LBNL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SLAC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US" altLang="en-US" sz="1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 8.3.1 creator: Tom </a:t>
            </a:r>
            <a:r>
              <a:rPr lang="en-US" alt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1800" b="1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 for Structure of Membrane Proteins (CSMP)</a:t>
            </a:r>
          </a:p>
          <a:p>
            <a:pPr algn="ctr" eaLnBrk="1" hangingPunct="1">
              <a:buFontTx/>
              <a:buNone/>
            </a:pP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Membrane Protein Expression Center II (MPEC)</a:t>
            </a:r>
          </a:p>
          <a:p>
            <a:pPr algn="ctr" eaLnBrk="1" hangingPunct="1">
              <a:buFontTx/>
              <a:buNone/>
            </a:pP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Center for HIV Accessory and Regulatory Complexes (HARC)</a:t>
            </a:r>
          </a:p>
          <a:p>
            <a:pPr algn="ctr" eaLnBrk="1" hangingPunct="1">
              <a:buFontTx/>
              <a:buNone/>
            </a:pP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 </a:t>
            </a:r>
            <a:r>
              <a:rPr lang="en-US" altLang="en-US" sz="1800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Multicampus</a:t>
            </a: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Research Programs and Initiatives (MRPI)</a:t>
            </a:r>
          </a:p>
          <a:p>
            <a:pPr algn="ctr" eaLnBrk="1" hangingPunct="1">
              <a:buNone/>
            </a:pPr>
            <a:r>
              <a:rPr lang="en-US" altLang="en-US" sz="1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UCSF Program for Breakthrough Biomedical Research (PBBR) </a:t>
            </a:r>
            <a:r>
              <a:rPr lang="en-US" altLang="en-US" sz="18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Diffraction Analysis Technologies (IDAT)</a:t>
            </a:r>
          </a:p>
          <a:p>
            <a:pPr algn="ctr" eaLnBrk="1" hangingPunct="1">
              <a:buFontTx/>
              <a:buNone/>
            </a:pPr>
            <a:r>
              <a:rPr lang="en-US" altLang="en-US" sz="1800" b="1" dirty="0" err="1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Plexxikon</a:t>
            </a:r>
            <a:r>
              <a:rPr lang="en-US" altLang="en-US" sz="18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Inc.</a:t>
            </a:r>
          </a:p>
          <a:p>
            <a:pPr algn="ctr" eaLnBrk="1" hangingPunct="1">
              <a:buFontTx/>
              <a:buNone/>
            </a:pPr>
            <a:r>
              <a:rPr lang="en-US" altLang="en-US" sz="18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D Anderson </a:t>
            </a:r>
            <a:r>
              <a:rPr lang="en-US" altLang="en-US" sz="18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CRC</a:t>
            </a:r>
          </a:p>
          <a:p>
            <a:pPr algn="ctr" eaLnBrk="1" hangingPunct="1">
              <a:buFontTx/>
              <a:buNone/>
            </a:pPr>
            <a:r>
              <a:rPr lang="en-US" alt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Synchrotron Radiation </a:t>
            </a:r>
            <a:r>
              <a:rPr lang="en-US" altLang="en-US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</a:t>
            </a:r>
            <a:r>
              <a:rPr lang="en-US" alt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Biology Resource (SLAC)</a:t>
            </a:r>
          </a:p>
          <a:p>
            <a:pPr algn="ctr" eaLnBrk="1" hangingPunct="1">
              <a:buFontTx/>
              <a:buNone/>
            </a:pPr>
            <a:endParaRPr lang="en-US" altLang="en-US" sz="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endParaRPr lang="en-US" altLang="en-US" sz="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US" altLang="en-US" sz="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Advanced Light Source is supported by the Director, Office of Science, Office of Basic Energy Sciences, Materials Sciences Division, of the US Department of Energy under contract No. DE-AC02-05CH11231 at Lawrence Berkeley National Laboratory.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3924" y="1074057"/>
            <a:ext cx="79946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Robert Stroud      James Fraser     John Spence 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Chris Nielsen 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Clemens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Schulze-</a:t>
            </a:r>
            <a:r>
              <a:rPr lang="en-US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Briese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en-US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Aina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Cohen   Ana Gonzalez </a:t>
            </a:r>
          </a:p>
        </p:txBody>
      </p:sp>
    </p:spTree>
    <p:extLst>
      <p:ext uri="{BB962C8B-B14F-4D97-AF65-F5344CB8AC3E}">
        <p14:creationId xmlns:p14="http://schemas.microsoft.com/office/powerpoint/2010/main" val="400952947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SHSSS!</a:t>
            </a:r>
            <a:br>
              <a:rPr lang="en-US" dirty="0" smtClean="0"/>
            </a:br>
            <a:r>
              <a:rPr lang="en-US" sz="2000" dirty="0" smtClean="0"/>
              <a:t>The dominant source of error for anomalous difference measurements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1" y="1600200"/>
            <a:ext cx="4760686" cy="4525963"/>
          </a:xfrm>
        </p:spPr>
        <p:txBody>
          <a:bodyPr/>
          <a:lstStyle/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patial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H</a:t>
            </a:r>
            <a:r>
              <a:rPr lang="en-US" sz="4800" dirty="0" smtClean="0"/>
              <a:t>eterogeneity in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harp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pot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ensitivity</a:t>
            </a:r>
            <a:endParaRPr lang="en-US" sz="4800" dirty="0"/>
          </a:p>
        </p:txBody>
      </p:sp>
      <p:sp>
        <p:nvSpPr>
          <p:cNvPr id="10" name="Rectangle 9"/>
          <p:cNvSpPr/>
          <p:nvPr/>
        </p:nvSpPr>
        <p:spPr>
          <a:xfrm>
            <a:off x="4572000" y="4114800"/>
            <a:ext cx="1828800" cy="18288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00800" y="4114800"/>
            <a:ext cx="1828800" cy="1828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653314" y="2969828"/>
            <a:ext cx="1545771" cy="1020820"/>
            <a:chOff x="5653314" y="2969828"/>
            <a:chExt cx="1545771" cy="1020820"/>
          </a:xfrm>
        </p:grpSpPr>
        <p:sp>
          <p:nvSpPr>
            <p:cNvPr id="6" name="TextBox 5"/>
            <p:cNvSpPr txBox="1"/>
            <p:nvPr/>
          </p:nvSpPr>
          <p:spPr>
            <a:xfrm>
              <a:off x="6034906" y="2969828"/>
              <a:ext cx="78258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0000"/>
                  </a:solidFill>
                </a:rPr>
                <a:t>Flat</a:t>
              </a:r>
            </a:p>
            <a:p>
              <a:pPr algn="ctr"/>
              <a:r>
                <a:rPr lang="en-US" sz="2000" b="1" dirty="0" smtClean="0">
                  <a:solidFill>
                    <a:srgbClr val="000000"/>
                  </a:solidFill>
                </a:rPr>
                <a:t>Field</a:t>
              </a: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5653314" y="3286703"/>
              <a:ext cx="0" cy="703945"/>
            </a:xfrm>
            <a:prstGeom prst="straightConnector1">
              <a:avLst/>
            </a:prstGeom>
            <a:ln w="889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7199085" y="3286703"/>
              <a:ext cx="0" cy="703945"/>
            </a:xfrm>
            <a:prstGeom prst="straightConnector1">
              <a:avLst/>
            </a:prstGeom>
            <a:ln w="889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/>
          <p:cNvSpPr txBox="1"/>
          <p:nvPr/>
        </p:nvSpPr>
        <p:spPr>
          <a:xfrm>
            <a:off x="4607842" y="6088518"/>
            <a:ext cx="179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90%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438767" y="6088518"/>
            <a:ext cx="1897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110%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15103" y="6371317"/>
            <a:ext cx="1038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x 1.11 =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75056" y="6371317"/>
            <a:ext cx="1144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x 0.91 =</a:t>
            </a:r>
            <a:endParaRPr lang="en-US" b="1" dirty="0">
              <a:solidFill>
                <a:srgbClr val="00000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5972626" y="4891317"/>
            <a:ext cx="914400" cy="0"/>
          </a:xfrm>
          <a:prstGeom prst="straightConnector1">
            <a:avLst/>
          </a:prstGeom>
          <a:ln w="889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5914571" y="5261431"/>
            <a:ext cx="914400" cy="0"/>
          </a:xfrm>
          <a:prstGeom prst="straightConnector1">
            <a:avLst/>
          </a:prstGeom>
          <a:ln w="635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367685" y="6371317"/>
            <a:ext cx="861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100%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67996" y="6371317"/>
            <a:ext cx="932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100%</a:t>
            </a:r>
            <a:endParaRPr 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841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1C1C"/>
                                      </p:to>
                                    </p:animClr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1C1C"/>
                                      </p:to>
                                    </p:animClr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SHSSS!</a:t>
            </a:r>
            <a:br>
              <a:rPr lang="en-US" dirty="0" smtClean="0"/>
            </a:br>
            <a:r>
              <a:rPr lang="en-US" sz="2000" dirty="0" smtClean="0"/>
              <a:t>The dominant source of error for anomalous difference measurements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1" y="1600200"/>
            <a:ext cx="4760686" cy="4525963"/>
          </a:xfrm>
        </p:spPr>
        <p:txBody>
          <a:bodyPr/>
          <a:lstStyle/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patial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H</a:t>
            </a:r>
            <a:r>
              <a:rPr lang="en-US" sz="4800" dirty="0" smtClean="0"/>
              <a:t>eterogeneity in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harp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pot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ensitivity</a:t>
            </a:r>
            <a:endParaRPr lang="en-US" sz="4800" dirty="0"/>
          </a:p>
        </p:txBody>
      </p:sp>
      <p:sp>
        <p:nvSpPr>
          <p:cNvPr id="6" name="Rectangle 5"/>
          <p:cNvSpPr/>
          <p:nvPr/>
        </p:nvSpPr>
        <p:spPr>
          <a:xfrm>
            <a:off x="4572000" y="4114800"/>
            <a:ext cx="1828800" cy="1828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00800" y="4114800"/>
            <a:ext cx="1828800" cy="1828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914571" y="5261431"/>
            <a:ext cx="914400" cy="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969985" y="2969828"/>
            <a:ext cx="9124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Sharp</a:t>
            </a:r>
          </a:p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Spot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7199085" y="3286703"/>
            <a:ext cx="0" cy="703945"/>
          </a:xfrm>
          <a:prstGeom prst="straightConnector1">
            <a:avLst/>
          </a:prstGeom>
          <a:ln w="889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607842" y="6088518"/>
            <a:ext cx="179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20%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38767" y="6088518"/>
            <a:ext cx="1897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110%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615103" y="6371317"/>
            <a:ext cx="1038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x 1.11 =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75056" y="6371317"/>
            <a:ext cx="1144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x 0.91 =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367685" y="6371317"/>
            <a:ext cx="861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100%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467996" y="6371317"/>
            <a:ext cx="932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22%</a:t>
            </a:r>
            <a:endParaRPr lang="en-US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61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1C1C1C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C1C1C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/>
      <p:bldP spid="21" grpId="0"/>
      <p:bldP spid="22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SHSSS!</a:t>
            </a:r>
            <a:br>
              <a:rPr lang="en-US" dirty="0" smtClean="0"/>
            </a:br>
            <a:r>
              <a:rPr lang="en-US" sz="2000" dirty="0" smtClean="0"/>
              <a:t>The dominant source of error for anomalous difference measurements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1" y="1600200"/>
            <a:ext cx="4760686" cy="4525963"/>
          </a:xfrm>
        </p:spPr>
        <p:txBody>
          <a:bodyPr/>
          <a:lstStyle/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patial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H</a:t>
            </a:r>
            <a:r>
              <a:rPr lang="en-US" sz="4800" dirty="0" smtClean="0"/>
              <a:t>eterogeneity in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harp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pot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ensitivity</a:t>
            </a:r>
            <a:endParaRPr lang="en-US" sz="4800" dirty="0"/>
          </a:p>
        </p:txBody>
      </p:sp>
      <p:sp>
        <p:nvSpPr>
          <p:cNvPr id="6" name="Rectangle 5"/>
          <p:cNvSpPr/>
          <p:nvPr/>
        </p:nvSpPr>
        <p:spPr>
          <a:xfrm>
            <a:off x="4572000" y="4114800"/>
            <a:ext cx="1828800" cy="1828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00800" y="4114800"/>
            <a:ext cx="1828800" cy="1828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69985" y="2969828"/>
            <a:ext cx="9124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Sharp</a:t>
            </a:r>
          </a:p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Spot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631542" y="3286703"/>
            <a:ext cx="0" cy="703945"/>
          </a:xfrm>
          <a:prstGeom prst="straightConnector1">
            <a:avLst/>
          </a:prstGeom>
          <a:ln w="889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607842" y="6088518"/>
            <a:ext cx="179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9</a:t>
            </a:r>
            <a:r>
              <a:rPr lang="en-US" b="1" dirty="0" smtClean="0">
                <a:solidFill>
                  <a:srgbClr val="000000"/>
                </a:solidFill>
              </a:rPr>
              <a:t>0%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38767" y="6088518"/>
            <a:ext cx="1897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30%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972626" y="4891317"/>
            <a:ext cx="914400" cy="0"/>
          </a:xfrm>
          <a:prstGeom prst="straightConnector1">
            <a:avLst/>
          </a:prstGeom>
          <a:ln w="889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615103" y="6371317"/>
            <a:ext cx="1038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x 1.11 =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75056" y="6371317"/>
            <a:ext cx="1144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x 0.91 =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67685" y="6371317"/>
            <a:ext cx="861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27.3%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67996" y="6371317"/>
            <a:ext cx="932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100%</a:t>
            </a:r>
            <a:endParaRPr lang="en-US" b="1" dirty="0">
              <a:solidFill>
                <a:srgbClr val="000000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3178629" y="6457850"/>
            <a:ext cx="936171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349383" y="6273184"/>
            <a:ext cx="179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Integral: 127.3</a:t>
            </a:r>
          </a:p>
        </p:txBody>
      </p:sp>
    </p:spTree>
    <p:extLst>
      <p:ext uri="{BB962C8B-B14F-4D97-AF65-F5344CB8AC3E}">
        <p14:creationId xmlns:p14="http://schemas.microsoft.com/office/powerpoint/2010/main" val="137231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404040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77777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  <p:bldP spid="22" grpId="0"/>
      <p:bldP spid="23" grpId="0"/>
      <p:bldP spid="24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SHSSS!</a:t>
            </a:r>
            <a:br>
              <a:rPr lang="en-US" dirty="0" smtClean="0"/>
            </a:br>
            <a:r>
              <a:rPr lang="en-US" sz="2000" dirty="0" smtClean="0"/>
              <a:t>The dominant source of error for anomalous difference measurements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1" y="1600200"/>
            <a:ext cx="4760686" cy="4525963"/>
          </a:xfrm>
        </p:spPr>
        <p:txBody>
          <a:bodyPr/>
          <a:lstStyle/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patial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H</a:t>
            </a:r>
            <a:r>
              <a:rPr lang="en-US" sz="4800" dirty="0" smtClean="0"/>
              <a:t>eterogeneity in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harp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pot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ensitivity</a:t>
            </a:r>
            <a:endParaRPr lang="en-US" sz="4800" dirty="0"/>
          </a:p>
        </p:txBody>
      </p:sp>
      <p:sp>
        <p:nvSpPr>
          <p:cNvPr id="6" name="Rectangle 5"/>
          <p:cNvSpPr/>
          <p:nvPr/>
        </p:nvSpPr>
        <p:spPr>
          <a:xfrm>
            <a:off x="4572000" y="4114800"/>
            <a:ext cx="1828800" cy="1828800"/>
          </a:xfrm>
          <a:prstGeom prst="rect">
            <a:avLst/>
          </a:prstGeom>
          <a:solidFill>
            <a:srgbClr val="80808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00800" y="4114800"/>
            <a:ext cx="1828800" cy="1828800"/>
          </a:xfrm>
          <a:prstGeom prst="rect">
            <a:avLst/>
          </a:prstGeom>
          <a:solidFill>
            <a:srgbClr val="1C1C1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914571" y="5261431"/>
            <a:ext cx="914400" cy="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969985" y="2969828"/>
            <a:ext cx="9124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Sharp</a:t>
            </a:r>
          </a:p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Spot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7199085" y="3286703"/>
            <a:ext cx="0" cy="703945"/>
          </a:xfrm>
          <a:prstGeom prst="straightConnector1">
            <a:avLst/>
          </a:prstGeom>
          <a:ln w="889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607842" y="6088518"/>
            <a:ext cx="179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20%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38767" y="6088518"/>
            <a:ext cx="1897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110%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615103" y="6371317"/>
            <a:ext cx="1038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x 1.11 =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75056" y="6371317"/>
            <a:ext cx="1144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x 0.91 =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367685" y="6371317"/>
            <a:ext cx="861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100%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467996" y="6371317"/>
            <a:ext cx="932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22.2%</a:t>
            </a:r>
            <a:endParaRPr lang="en-US" b="1" dirty="0">
              <a:solidFill>
                <a:srgbClr val="0000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3178629" y="6457850"/>
            <a:ext cx="936171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349383" y="6273184"/>
            <a:ext cx="179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Integral: 122.2</a:t>
            </a:r>
          </a:p>
        </p:txBody>
      </p:sp>
    </p:spTree>
    <p:extLst>
      <p:ext uri="{BB962C8B-B14F-4D97-AF65-F5344CB8AC3E}">
        <p14:creationId xmlns:p14="http://schemas.microsoft.com/office/powerpoint/2010/main" val="162225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SHSSS!</a:t>
            </a:r>
            <a:br>
              <a:rPr lang="en-US" dirty="0" smtClean="0"/>
            </a:br>
            <a:r>
              <a:rPr lang="en-US" sz="2000" dirty="0" smtClean="0"/>
              <a:t>The dominant source of error for anomalous difference measurements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1" y="1600200"/>
            <a:ext cx="4760686" cy="4525963"/>
          </a:xfrm>
        </p:spPr>
        <p:txBody>
          <a:bodyPr/>
          <a:lstStyle/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patial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H</a:t>
            </a:r>
            <a:r>
              <a:rPr lang="en-US" sz="4800" dirty="0" smtClean="0"/>
              <a:t>eterogeneity in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harp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pot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ensitivity</a:t>
            </a:r>
            <a:endParaRPr lang="en-US" sz="4800" dirty="0"/>
          </a:p>
        </p:txBody>
      </p:sp>
      <p:sp>
        <p:nvSpPr>
          <p:cNvPr id="6" name="Rectangle 5"/>
          <p:cNvSpPr/>
          <p:nvPr/>
        </p:nvSpPr>
        <p:spPr>
          <a:xfrm>
            <a:off x="4572000" y="4114800"/>
            <a:ext cx="1828800" cy="18288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00800" y="4114800"/>
            <a:ext cx="1828800" cy="18288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69985" y="2969828"/>
            <a:ext cx="9124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Sharp</a:t>
            </a:r>
          </a:p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Spot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631542" y="3286703"/>
            <a:ext cx="0" cy="703945"/>
          </a:xfrm>
          <a:prstGeom prst="straightConnector1">
            <a:avLst/>
          </a:prstGeom>
          <a:ln w="889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607842" y="6088518"/>
            <a:ext cx="179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9</a:t>
            </a:r>
            <a:r>
              <a:rPr lang="en-US" b="1" dirty="0" smtClean="0">
                <a:solidFill>
                  <a:srgbClr val="000000"/>
                </a:solidFill>
              </a:rPr>
              <a:t>0%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38767" y="6088518"/>
            <a:ext cx="1897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30%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972626" y="4891317"/>
            <a:ext cx="914400" cy="0"/>
          </a:xfrm>
          <a:prstGeom prst="straightConnector1">
            <a:avLst/>
          </a:prstGeom>
          <a:ln w="889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615103" y="6371317"/>
            <a:ext cx="1038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x 1.11 = 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75056" y="6371317"/>
            <a:ext cx="1144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x 0.91 =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67685" y="6371317"/>
            <a:ext cx="8619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27.3%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67996" y="6371317"/>
            <a:ext cx="932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100%</a:t>
            </a:r>
            <a:endParaRPr lang="en-US" b="1" dirty="0">
              <a:solidFill>
                <a:srgbClr val="000000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3178629" y="6457850"/>
            <a:ext cx="936171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349383" y="6273184"/>
            <a:ext cx="17929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Integral: 127.3</a:t>
            </a:r>
          </a:p>
        </p:txBody>
      </p:sp>
    </p:spTree>
    <p:extLst>
      <p:ext uri="{BB962C8B-B14F-4D97-AF65-F5344CB8AC3E}">
        <p14:creationId xmlns:p14="http://schemas.microsoft.com/office/powerpoint/2010/main" val="233578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bl831.als.lbl.gov/~jamesh/calibration/adsc_b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1" y="1112520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bl831.als.lbl.gov/~jamesh/calibration/adsc_bw_zoo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112520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3505200" y="1493520"/>
            <a:ext cx="2362200" cy="25908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810000" y="1112520"/>
            <a:ext cx="2133600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67666" y="237733"/>
            <a:ext cx="87926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Gd</a:t>
            </a:r>
            <a:r>
              <a:rPr lang="en-US" sz="3200" dirty="0" smtClean="0"/>
              <a:t> edge-contrast map of ADSC Q315r detector</a:t>
            </a:r>
            <a:endParaRPr lang="en-US" sz="3200" dirty="0"/>
          </a:p>
        </p:txBody>
      </p:sp>
      <p:grpSp>
        <p:nvGrpSpPr>
          <p:cNvPr id="9" name="Group 8"/>
          <p:cNvGrpSpPr/>
          <p:nvPr/>
        </p:nvGrpSpPr>
        <p:grpSpPr>
          <a:xfrm>
            <a:off x="6458857" y="4770510"/>
            <a:ext cx="1807759" cy="1477328"/>
            <a:chOff x="72556" y="3222925"/>
            <a:chExt cx="1807759" cy="1477328"/>
          </a:xfrm>
        </p:grpSpPr>
        <p:sp>
          <p:nvSpPr>
            <p:cNvPr id="10" name="Rectangle 9"/>
            <p:cNvSpPr/>
            <p:nvPr/>
          </p:nvSpPr>
          <p:spPr>
            <a:xfrm>
              <a:off x="72556" y="3258542"/>
              <a:ext cx="1743364" cy="141595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26446" y="3222925"/>
              <a:ext cx="1253869" cy="147732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dirty="0" smtClean="0"/>
                <a:t>10% high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 smtClean="0"/>
                <a:t>average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 smtClean="0"/>
                <a:t>10% low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375353" y="3508583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375353" y="4003882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73048" y="4461620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>
            <a:xfrm>
              <a:off x="162896" y="3503821"/>
              <a:ext cx="424913" cy="965916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8427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337 -0.18565 L 5.55556E-7 1.11111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60" y="928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Gadox calibration vs energy</a:t>
            </a:r>
          </a:p>
        </p:txBody>
      </p:sp>
      <p:graphicFrame>
        <p:nvGraphicFramePr>
          <p:cNvPr id="89091" name="Object 3"/>
          <p:cNvGraphicFramePr>
            <a:graphicFrameLocks noChangeAspect="1"/>
          </p:cNvGraphicFramePr>
          <p:nvPr/>
        </p:nvGraphicFramePr>
        <p:xfrm>
          <a:off x="674688" y="936625"/>
          <a:ext cx="8709025" cy="567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115" name="Chart" r:id="rId3" imgW="7115101" imgH="4629091" progId="MSGraph.Chart.8">
                  <p:embed followColorScheme="full"/>
                </p:oleObj>
              </mc:Choice>
              <mc:Fallback>
                <p:oleObj name="Chart" r:id="rId3" imgW="7115101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4688" y="936625"/>
                        <a:ext cx="8709025" cy="567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3133725" y="6057900"/>
            <a:ext cx="36274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photon energy (keV)</a:t>
            </a:r>
          </a:p>
        </p:txBody>
      </p:sp>
      <p:sp>
        <p:nvSpPr>
          <p:cNvPr id="89093" name="Text Box 5"/>
          <p:cNvSpPr txBox="1">
            <a:spLocks noChangeArrowheads="1"/>
          </p:cNvSpPr>
          <p:nvPr/>
        </p:nvSpPr>
        <p:spPr bwMode="auto">
          <a:xfrm rot="-5400000">
            <a:off x="-2096293" y="3245644"/>
            <a:ext cx="5157787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Relative absorption depth</a:t>
            </a:r>
          </a:p>
        </p:txBody>
      </p:sp>
      <p:sp>
        <p:nvSpPr>
          <p:cNvPr id="89094" name="Line 7"/>
          <p:cNvSpPr>
            <a:spLocks noChangeShapeType="1"/>
          </p:cNvSpPr>
          <p:nvPr/>
        </p:nvSpPr>
        <p:spPr bwMode="auto">
          <a:xfrm flipH="1" flipV="1">
            <a:off x="3684588" y="2678113"/>
            <a:ext cx="792162" cy="11112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095" name="Text Box 8"/>
          <p:cNvSpPr txBox="1">
            <a:spLocks noChangeArrowheads="1"/>
          </p:cNvSpPr>
          <p:nvPr/>
        </p:nvSpPr>
        <p:spPr bwMode="auto">
          <a:xfrm>
            <a:off x="4498975" y="2422525"/>
            <a:ext cx="2058988" cy="4603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8000"/>
                </a:solidFill>
              </a:rPr>
              <a:t>same = good!</a:t>
            </a:r>
          </a:p>
        </p:txBody>
      </p:sp>
      <p:sp>
        <p:nvSpPr>
          <p:cNvPr id="89096" name="Line 13"/>
          <p:cNvSpPr>
            <a:spLocks noChangeShapeType="1"/>
          </p:cNvSpPr>
          <p:nvPr/>
        </p:nvSpPr>
        <p:spPr bwMode="auto">
          <a:xfrm flipH="1">
            <a:off x="3690938" y="3930650"/>
            <a:ext cx="266700" cy="71596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9097" name="Text Box 14"/>
          <p:cNvSpPr txBox="1">
            <a:spLocks noChangeArrowheads="1"/>
          </p:cNvSpPr>
          <p:nvPr/>
        </p:nvSpPr>
        <p:spPr bwMode="auto">
          <a:xfrm>
            <a:off x="3617913" y="3459163"/>
            <a:ext cx="777875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bad!</a:t>
            </a:r>
          </a:p>
        </p:txBody>
      </p:sp>
      <p:sp>
        <p:nvSpPr>
          <p:cNvPr id="89098" name="Line 7"/>
          <p:cNvSpPr>
            <a:spLocks noChangeShapeType="1"/>
          </p:cNvSpPr>
          <p:nvPr/>
        </p:nvSpPr>
        <p:spPr bwMode="auto">
          <a:xfrm>
            <a:off x="6523038" y="2701925"/>
            <a:ext cx="931862" cy="4763"/>
          </a:xfrm>
          <a:prstGeom prst="line">
            <a:avLst/>
          </a:prstGeom>
          <a:noFill/>
          <a:ln w="57150">
            <a:solidFill>
              <a:srgbClr val="008000"/>
            </a:solidFill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64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2487"/>
          </a:xfrm>
        </p:spPr>
        <p:txBody>
          <a:bodyPr/>
          <a:lstStyle/>
          <a:p>
            <a:r>
              <a:rPr lang="en-US" dirty="0" smtClean="0"/>
              <a:t>Pilatus: 1-module shift</a:t>
            </a:r>
            <a:endParaRPr lang="en-US" dirty="0"/>
          </a:p>
        </p:txBody>
      </p:sp>
      <p:pic>
        <p:nvPicPr>
          <p:cNvPr id="17101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852487"/>
            <a:ext cx="9405938" cy="600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49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0" y="0"/>
            <a:ext cx="914400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kern="0" smtClean="0"/>
              <a:t>Pilatus: 1-module shift</a:t>
            </a:r>
            <a:endParaRPr lang="en-US" kern="0" dirty="0"/>
          </a:p>
        </p:txBody>
      </p:sp>
      <p:pic>
        <p:nvPicPr>
          <p:cNvPr id="17203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850392"/>
            <a:ext cx="9409176" cy="600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168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71676E-6 L 2.77778E-7 -0.1470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2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3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0" y="0"/>
            <a:ext cx="914400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kern="0" dirty="0" smtClean="0"/>
              <a:t>Pilatus: 1-module shift</a:t>
            </a:r>
            <a:endParaRPr lang="en-US" kern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510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850392"/>
            <a:ext cx="9409176" cy="600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971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5335"/>
            <a:ext cx="7772400" cy="1481137"/>
          </a:xfrm>
        </p:spPr>
        <p:txBody>
          <a:bodyPr/>
          <a:lstStyle/>
          <a:p>
            <a:r>
              <a:rPr lang="en-US" sz="4800" b="1" dirty="0" smtClean="0"/>
              <a:t>Grand Challenges in Structural Biology</a:t>
            </a:r>
            <a:endParaRPr lang="en-US" sz="4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143250" y="2242640"/>
            <a:ext cx="6457950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4400" dirty="0" smtClean="0">
                <a:solidFill>
                  <a:schemeClr val="accent2">
                    <a:lumMod val="75000"/>
                  </a:schemeClr>
                </a:solidFill>
              </a:rPr>
              <a:t>Phase Problem</a:t>
            </a:r>
            <a:endParaRPr lang="en-US" sz="44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en-US" sz="2400" dirty="0" smtClean="0"/>
              <a:t>	spots, but no maps</a:t>
            </a:r>
            <a:endParaRPr lang="en-US" sz="2400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4400" dirty="0" smtClean="0">
                <a:solidFill>
                  <a:srgbClr val="C00000"/>
                </a:solidFill>
              </a:rPr>
              <a:t>Amplitude Problem</a:t>
            </a:r>
          </a:p>
          <a:p>
            <a:pPr lvl="2">
              <a:spcAft>
                <a:spcPts val="600"/>
              </a:spcAft>
            </a:pPr>
            <a:r>
              <a:rPr lang="en-US" sz="2400" dirty="0" smtClean="0"/>
              <a:t>Crystals, but no spots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4400" dirty="0" smtClean="0">
                <a:solidFill>
                  <a:srgbClr val="008000"/>
                </a:solidFill>
              </a:rPr>
              <a:t>R-factor Gap</a:t>
            </a:r>
          </a:p>
          <a:p>
            <a:pPr lvl="2">
              <a:spcAft>
                <a:spcPts val="600"/>
              </a:spcAft>
            </a:pPr>
            <a:r>
              <a:rPr lang="en-US" sz="2400" dirty="0" smtClean="0"/>
              <a:t>Can’t/shouldn’t publish</a:t>
            </a:r>
            <a:endParaRPr lang="en-US" sz="2400" dirty="0"/>
          </a:p>
        </p:txBody>
      </p:sp>
      <p:pic>
        <p:nvPicPr>
          <p:cNvPr id="164866" name="Picture 2" descr="When you earnestly believe you can compensate for a lack of skill by doubling your efforts, there's no end to what you can't do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9" t="6989" r="30242" b="26437"/>
          <a:stretch/>
        </p:blipFill>
        <p:spPr bwMode="auto">
          <a:xfrm>
            <a:off x="381001" y="2585540"/>
            <a:ext cx="2286000" cy="275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635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0" y="0"/>
            <a:ext cx="914400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kern="0" dirty="0" smtClean="0"/>
              <a:t>Pilatus: 1-module shift - aligned</a:t>
            </a:r>
            <a:endParaRPr lang="en-US" kern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08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850392"/>
            <a:ext cx="9409176" cy="600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079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18"/>
          <a:stretch/>
        </p:blipFill>
        <p:spPr bwMode="auto">
          <a:xfrm>
            <a:off x="0" y="850392"/>
            <a:ext cx="9144000" cy="6007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7188200" y="5127925"/>
            <a:ext cx="1743364" cy="1477328"/>
            <a:chOff x="72556" y="3222925"/>
            <a:chExt cx="1743364" cy="1477328"/>
          </a:xfrm>
        </p:grpSpPr>
        <p:sp>
          <p:nvSpPr>
            <p:cNvPr id="28" name="Rectangle 27"/>
            <p:cNvSpPr/>
            <p:nvPr/>
          </p:nvSpPr>
          <p:spPr>
            <a:xfrm>
              <a:off x="72556" y="3258542"/>
              <a:ext cx="1743364" cy="141595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26446" y="3222925"/>
              <a:ext cx="1111202" cy="147732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dirty="0">
                  <a:solidFill>
                    <a:srgbClr val="000000"/>
                  </a:solidFill>
                </a:rPr>
                <a:t>3</a:t>
              </a:r>
              <a:r>
                <a:rPr lang="en-US" sz="2000" dirty="0" smtClean="0">
                  <a:solidFill>
                    <a:srgbClr val="000000"/>
                  </a:solidFill>
                </a:rPr>
                <a:t>% high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 smtClean="0">
                  <a:solidFill>
                    <a:srgbClr val="000000"/>
                  </a:solidFill>
                </a:rPr>
                <a:t>average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>
                  <a:solidFill>
                    <a:srgbClr val="000000"/>
                  </a:solidFill>
                </a:rPr>
                <a:t>3</a:t>
              </a:r>
              <a:r>
                <a:rPr lang="en-US" sz="2000" dirty="0" smtClean="0">
                  <a:solidFill>
                    <a:srgbClr val="000000"/>
                  </a:solidFill>
                </a:rPr>
                <a:t>% low</a:t>
              </a:r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375353" y="3508583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375353" y="4003882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373048" y="4461620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32"/>
            <p:cNvSpPr/>
            <p:nvPr/>
          </p:nvSpPr>
          <p:spPr>
            <a:xfrm>
              <a:off x="162896" y="3503821"/>
              <a:ext cx="424913" cy="965916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2" name="Title 1"/>
          <p:cNvSpPr txBox="1">
            <a:spLocks/>
          </p:cNvSpPr>
          <p:nvPr/>
        </p:nvSpPr>
        <p:spPr bwMode="auto">
          <a:xfrm>
            <a:off x="0" y="0"/>
            <a:ext cx="9144000" cy="85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kern="0" dirty="0" smtClean="0"/>
              <a:t>Pilatus: 1-module shift - </a:t>
            </a:r>
            <a:r>
              <a:rPr lang="en-US" kern="0" dirty="0" smtClean="0"/>
              <a:t>ratio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51869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2" y="682604"/>
            <a:ext cx="6553202" cy="487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50" name="Text Box 6"/>
          <p:cNvSpPr txBox="1">
            <a:spLocks noChangeArrowheads="1"/>
          </p:cNvSpPr>
          <p:nvPr/>
        </p:nvSpPr>
        <p:spPr bwMode="auto">
          <a:xfrm>
            <a:off x="990602" y="606404"/>
            <a:ext cx="685800" cy="502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73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srgbClr val="00B050"/>
                </a:solidFill>
                <a:cs typeface="Arial" charset="0"/>
              </a:rPr>
              <a:t>3.5</a:t>
            </a:r>
          </a:p>
          <a:p>
            <a:pPr eaLnBrk="1" fontAlgn="base" hangingPunct="1">
              <a:lnSpc>
                <a:spcPct val="73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800" b="1" dirty="0">
              <a:solidFill>
                <a:srgbClr val="00B050"/>
              </a:solidFill>
              <a:cs typeface="Arial" charset="0"/>
            </a:endParaRPr>
          </a:p>
          <a:p>
            <a:pPr eaLnBrk="1" fontAlgn="base" hangingPunct="1">
              <a:lnSpc>
                <a:spcPct val="73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srgbClr val="00B050"/>
                </a:solidFill>
                <a:cs typeface="Arial" charset="0"/>
              </a:rPr>
              <a:t>3.0</a:t>
            </a:r>
          </a:p>
          <a:p>
            <a:pPr eaLnBrk="1" fontAlgn="base" hangingPunct="1">
              <a:lnSpc>
                <a:spcPct val="73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800" b="1" dirty="0">
              <a:solidFill>
                <a:srgbClr val="00B050"/>
              </a:solidFill>
              <a:cs typeface="Arial" charset="0"/>
            </a:endParaRPr>
          </a:p>
          <a:p>
            <a:pPr eaLnBrk="1" fontAlgn="base" hangingPunct="1">
              <a:lnSpc>
                <a:spcPct val="73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srgbClr val="00B050"/>
                </a:solidFill>
                <a:cs typeface="Arial" charset="0"/>
              </a:rPr>
              <a:t>2.5</a:t>
            </a:r>
          </a:p>
          <a:p>
            <a:pPr eaLnBrk="1" fontAlgn="base" hangingPunct="1">
              <a:lnSpc>
                <a:spcPct val="73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800" b="1" dirty="0">
              <a:solidFill>
                <a:srgbClr val="00B050"/>
              </a:solidFill>
              <a:cs typeface="Arial" charset="0"/>
            </a:endParaRPr>
          </a:p>
          <a:p>
            <a:pPr eaLnBrk="1" fontAlgn="base" hangingPunct="1">
              <a:lnSpc>
                <a:spcPct val="73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srgbClr val="00B050"/>
                </a:solidFill>
                <a:cs typeface="Arial" charset="0"/>
              </a:rPr>
              <a:t>2.0</a:t>
            </a:r>
          </a:p>
          <a:p>
            <a:pPr eaLnBrk="1" fontAlgn="base" hangingPunct="1">
              <a:lnSpc>
                <a:spcPct val="73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800" b="1" dirty="0">
              <a:solidFill>
                <a:srgbClr val="00B050"/>
              </a:solidFill>
              <a:cs typeface="Arial" charset="0"/>
            </a:endParaRPr>
          </a:p>
          <a:p>
            <a:pPr eaLnBrk="1" fontAlgn="base" hangingPunct="1">
              <a:lnSpc>
                <a:spcPct val="73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srgbClr val="00B050"/>
                </a:solidFill>
                <a:cs typeface="Arial" charset="0"/>
              </a:rPr>
              <a:t>1.5</a:t>
            </a:r>
          </a:p>
          <a:p>
            <a:pPr eaLnBrk="1" fontAlgn="base" hangingPunct="1">
              <a:lnSpc>
                <a:spcPct val="73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800" b="1" dirty="0">
              <a:solidFill>
                <a:srgbClr val="00B050"/>
              </a:solidFill>
              <a:cs typeface="Arial" charset="0"/>
            </a:endParaRPr>
          </a:p>
          <a:p>
            <a:pPr eaLnBrk="1" fontAlgn="base" hangingPunct="1">
              <a:lnSpc>
                <a:spcPct val="73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srgbClr val="00B050"/>
                </a:solidFill>
                <a:cs typeface="Arial" charset="0"/>
              </a:rPr>
              <a:t>1.0</a:t>
            </a:r>
          </a:p>
          <a:p>
            <a:pPr eaLnBrk="1" fontAlgn="base" hangingPunct="1">
              <a:lnSpc>
                <a:spcPct val="73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800" b="1" dirty="0">
              <a:solidFill>
                <a:srgbClr val="00B050"/>
              </a:solidFill>
              <a:cs typeface="Arial" charset="0"/>
            </a:endParaRPr>
          </a:p>
          <a:p>
            <a:pPr eaLnBrk="1" fontAlgn="base" hangingPunct="1">
              <a:lnSpc>
                <a:spcPct val="73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srgbClr val="00B050"/>
                </a:solidFill>
                <a:cs typeface="Arial" charset="0"/>
              </a:rPr>
              <a:t>0.5</a:t>
            </a:r>
          </a:p>
          <a:p>
            <a:pPr eaLnBrk="1" fontAlgn="base" hangingPunct="1">
              <a:lnSpc>
                <a:spcPct val="73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800" b="1" dirty="0">
              <a:solidFill>
                <a:srgbClr val="00B050"/>
              </a:solidFill>
              <a:cs typeface="Arial" charset="0"/>
            </a:endParaRPr>
          </a:p>
          <a:p>
            <a:pPr eaLnBrk="1" fontAlgn="base" hangingPunct="1">
              <a:lnSpc>
                <a:spcPct val="73000"/>
              </a:lnSpc>
              <a:spcBef>
                <a:spcPct val="50000"/>
              </a:spcBef>
              <a:spcAft>
                <a:spcPct val="0"/>
              </a:spcAft>
              <a:buFontTx/>
              <a:buNone/>
            </a:pPr>
            <a:endParaRPr lang="en-US" altLang="en-US" sz="1800" b="1" dirty="0">
              <a:solidFill>
                <a:srgbClr val="00B050"/>
              </a:solidFill>
              <a:cs typeface="Arial" charset="0"/>
            </a:endParaRPr>
          </a:p>
        </p:txBody>
      </p:sp>
      <p:sp>
        <p:nvSpPr>
          <p:cNvPr id="35851" name="Text Box 7"/>
          <p:cNvSpPr txBox="1">
            <a:spLocks noChangeArrowheads="1"/>
          </p:cNvSpPr>
          <p:nvPr/>
        </p:nvSpPr>
        <p:spPr bwMode="auto">
          <a:xfrm rot="16200000">
            <a:off x="-1864988" y="2720330"/>
            <a:ext cx="482536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 b="1" dirty="0" smtClean="0">
                <a:solidFill>
                  <a:srgbClr val="00B050"/>
                </a:solidFill>
                <a:cs typeface="Arial" charset="0"/>
              </a:rPr>
              <a:t>SHSSS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dirty="0" smtClean="0">
                <a:solidFill>
                  <a:srgbClr val="00B050"/>
                </a:solidFill>
                <a:cs typeface="Arial" charset="0"/>
              </a:rPr>
              <a:t>Systematic component of </a:t>
            </a:r>
            <a:r>
              <a:rPr lang="en-US" altLang="en-US" sz="2000" b="1" dirty="0" err="1" smtClean="0">
                <a:solidFill>
                  <a:srgbClr val="00B050"/>
                </a:solidFill>
                <a:cs typeface="Arial" charset="0"/>
              </a:rPr>
              <a:t>R</a:t>
            </a:r>
            <a:r>
              <a:rPr lang="en-US" altLang="en-US" sz="2000" b="1" baseline="-25000" dirty="0" err="1" smtClean="0">
                <a:solidFill>
                  <a:srgbClr val="00B050"/>
                </a:solidFill>
                <a:cs typeface="Arial" charset="0"/>
              </a:rPr>
              <a:t>sseparate</a:t>
            </a:r>
            <a:r>
              <a:rPr lang="en-US" altLang="en-US" sz="2000" b="1" dirty="0" smtClean="0">
                <a:solidFill>
                  <a:srgbClr val="00B050"/>
                </a:solidFill>
                <a:cs typeface="Arial" charset="0"/>
              </a:rPr>
              <a:t> (%)</a:t>
            </a:r>
            <a:endParaRPr lang="en-US" altLang="en-US" sz="2000" b="1" dirty="0">
              <a:solidFill>
                <a:srgbClr val="00B050"/>
              </a:solidFill>
              <a:cs typeface="Arial" charset="0"/>
            </a:endParaRPr>
          </a:p>
        </p:txBody>
      </p:sp>
      <p:sp>
        <p:nvSpPr>
          <p:cNvPr id="35852" name="Text Box 8"/>
          <p:cNvSpPr txBox="1">
            <a:spLocks noChangeArrowheads="1"/>
          </p:cNvSpPr>
          <p:nvPr/>
        </p:nvSpPr>
        <p:spPr bwMode="auto">
          <a:xfrm>
            <a:off x="2643190" y="5781653"/>
            <a:ext cx="4494214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cs typeface="Arial" charset="0"/>
              </a:rPr>
              <a:t>distance between spots (mm)</a:t>
            </a:r>
          </a:p>
        </p:txBody>
      </p:sp>
      <p:sp>
        <p:nvSpPr>
          <p:cNvPr id="35853" name="Text Box 9"/>
          <p:cNvSpPr txBox="1">
            <a:spLocks noChangeArrowheads="1"/>
          </p:cNvSpPr>
          <p:nvPr/>
        </p:nvSpPr>
        <p:spPr bwMode="auto">
          <a:xfrm>
            <a:off x="1295402" y="5480028"/>
            <a:ext cx="682784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  <a:cs typeface="Arial" charset="0"/>
              </a:rPr>
              <a:t>0.1                       </a:t>
            </a:r>
            <a:r>
              <a:rPr lang="en-US" altLang="en-US" sz="2000" b="1" dirty="0" smtClean="0">
                <a:solidFill>
                  <a:srgbClr val="000000"/>
                </a:solidFill>
                <a:cs typeface="Arial" charset="0"/>
              </a:rPr>
              <a:t>  </a:t>
            </a:r>
            <a:r>
              <a:rPr lang="en-US" altLang="en-US" sz="2000" b="1" dirty="0">
                <a:solidFill>
                  <a:srgbClr val="000000"/>
                </a:solidFill>
                <a:cs typeface="Arial" charset="0"/>
              </a:rPr>
              <a:t>1                          </a:t>
            </a:r>
            <a:r>
              <a:rPr lang="en-US" altLang="en-US" sz="2000" b="1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2000" b="1" dirty="0">
                <a:solidFill>
                  <a:srgbClr val="000000"/>
                </a:solidFill>
                <a:cs typeface="Arial" charset="0"/>
              </a:rPr>
              <a:t>10                 </a:t>
            </a:r>
            <a:r>
              <a:rPr lang="en-US" altLang="en-US" sz="2000" b="1" dirty="0" smtClean="0">
                <a:solidFill>
                  <a:srgbClr val="000000"/>
                </a:solidFill>
                <a:cs typeface="Arial" charset="0"/>
              </a:rPr>
              <a:t>       </a:t>
            </a:r>
            <a:r>
              <a:rPr lang="en-US" altLang="en-US" sz="2000" b="1" dirty="0">
                <a:solidFill>
                  <a:srgbClr val="000000"/>
                </a:solidFill>
                <a:cs typeface="Arial" charset="0"/>
              </a:rPr>
              <a:t>100</a:t>
            </a:r>
          </a:p>
        </p:txBody>
      </p:sp>
      <p:sp>
        <p:nvSpPr>
          <p:cNvPr id="35854" name="Rectangle 10"/>
          <p:cNvSpPr>
            <a:spLocks noChangeArrowheads="1"/>
          </p:cNvSpPr>
          <p:nvPr/>
        </p:nvSpPr>
        <p:spPr bwMode="auto">
          <a:xfrm>
            <a:off x="6477004" y="817541"/>
            <a:ext cx="12192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5856" name="Text Box 12"/>
          <p:cNvSpPr txBox="1">
            <a:spLocks noChangeArrowheads="1"/>
          </p:cNvSpPr>
          <p:nvPr/>
        </p:nvSpPr>
        <p:spPr bwMode="auto">
          <a:xfrm rot="20476810">
            <a:off x="3567116" y="1538266"/>
            <a:ext cx="1582738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000000"/>
                </a:solidFill>
                <a:cs typeface="Arial" charset="0"/>
              </a:rPr>
              <a:t>CCD detector</a:t>
            </a:r>
            <a:endParaRPr lang="en-US" alt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878477" name="Text Box 13"/>
          <p:cNvSpPr txBox="1">
            <a:spLocks noChangeArrowheads="1"/>
          </p:cNvSpPr>
          <p:nvPr/>
        </p:nvSpPr>
        <p:spPr bwMode="auto">
          <a:xfrm>
            <a:off x="6361090" y="2385145"/>
            <a:ext cx="2670220" cy="1384995"/>
          </a:xfrm>
          <a:prstGeom prst="rect">
            <a:avLst/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 anchorCtr="1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  <a:cs typeface="Arial" charset="0"/>
              </a:rPr>
              <a:t>anomalous </a:t>
            </a:r>
            <a:r>
              <a:rPr lang="en-US" altLang="en-US" sz="2400" dirty="0" smtClean="0">
                <a:solidFill>
                  <a:srgbClr val="000000"/>
                </a:solidFill>
                <a:cs typeface="Arial" charset="0"/>
              </a:rPr>
              <a:t>mates are always</a:t>
            </a:r>
            <a:r>
              <a:rPr lang="en-US" altLang="en-US" sz="2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2400" dirty="0" smtClean="0">
                <a:solidFill>
                  <a:srgbClr val="000000"/>
                </a:solidFill>
                <a:cs typeface="Arial" charset="0"/>
              </a:rPr>
              <a:t>on 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 smtClean="0">
                <a:solidFill>
                  <a:srgbClr val="000000"/>
                </a:solidFill>
                <a:cs typeface="Arial" charset="0"/>
              </a:rPr>
              <a:t>different modules</a:t>
            </a:r>
          </a:p>
        </p:txBody>
      </p:sp>
      <p:sp>
        <p:nvSpPr>
          <p:cNvPr id="2" name="Freeform 1"/>
          <p:cNvSpPr/>
          <p:nvPr/>
        </p:nvSpPr>
        <p:spPr>
          <a:xfrm>
            <a:off x="1469690" y="1893866"/>
            <a:ext cx="3365500" cy="1616075"/>
          </a:xfrm>
          <a:custGeom>
            <a:avLst/>
            <a:gdLst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  <a:gd name="connsiteX0" fmla="*/ 0 w 3366053"/>
              <a:gd name="connsiteY0" fmla="*/ 1616765 h 1616765"/>
              <a:gd name="connsiteX1" fmla="*/ 1020418 w 3366053"/>
              <a:gd name="connsiteY1" fmla="*/ 702365 h 1616765"/>
              <a:gd name="connsiteX2" fmla="*/ 1272209 w 3366053"/>
              <a:gd name="connsiteY2" fmla="*/ 450574 h 1616765"/>
              <a:gd name="connsiteX3" fmla="*/ 1470992 w 3366053"/>
              <a:gd name="connsiteY3" fmla="*/ 596348 h 1616765"/>
              <a:gd name="connsiteX4" fmla="*/ 1643270 w 3366053"/>
              <a:gd name="connsiteY4" fmla="*/ 583096 h 1616765"/>
              <a:gd name="connsiteX5" fmla="*/ 1775792 w 3366053"/>
              <a:gd name="connsiteY5" fmla="*/ 397565 h 1616765"/>
              <a:gd name="connsiteX6" fmla="*/ 2120348 w 3366053"/>
              <a:gd name="connsiteY6" fmla="*/ 371061 h 1616765"/>
              <a:gd name="connsiteX7" fmla="*/ 2491409 w 3366053"/>
              <a:gd name="connsiteY7" fmla="*/ 569843 h 1616765"/>
              <a:gd name="connsiteX8" fmla="*/ 3114261 w 3366053"/>
              <a:gd name="connsiteY8" fmla="*/ 212035 h 1616765"/>
              <a:gd name="connsiteX9" fmla="*/ 3366053 w 3366053"/>
              <a:gd name="connsiteY9" fmla="*/ 0 h 1616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66053" h="1616765">
                <a:moveTo>
                  <a:pt x="0" y="1616765"/>
                </a:moveTo>
                <a:lnTo>
                  <a:pt x="1020418" y="702365"/>
                </a:lnTo>
                <a:cubicBezTo>
                  <a:pt x="1232453" y="508000"/>
                  <a:pt x="1146313" y="576469"/>
                  <a:pt x="1272209" y="450574"/>
                </a:cubicBezTo>
                <a:cubicBezTo>
                  <a:pt x="1476136" y="599848"/>
                  <a:pt x="1271245" y="436334"/>
                  <a:pt x="1470992" y="596348"/>
                </a:cubicBezTo>
                <a:cubicBezTo>
                  <a:pt x="1647407" y="585348"/>
                  <a:pt x="1478413" y="587902"/>
                  <a:pt x="1643270" y="583096"/>
                </a:cubicBezTo>
                <a:cubicBezTo>
                  <a:pt x="1761034" y="392971"/>
                  <a:pt x="1648925" y="590318"/>
                  <a:pt x="1775792" y="397565"/>
                </a:cubicBezTo>
                <a:cubicBezTo>
                  <a:pt x="2122354" y="371910"/>
                  <a:pt x="1772770" y="399669"/>
                  <a:pt x="2120348" y="371061"/>
                </a:cubicBezTo>
                <a:cubicBezTo>
                  <a:pt x="2487676" y="580997"/>
                  <a:pt x="2121319" y="372669"/>
                  <a:pt x="2491409" y="569843"/>
                </a:cubicBezTo>
                <a:cubicBezTo>
                  <a:pt x="2886135" y="362519"/>
                  <a:pt x="2819147" y="385500"/>
                  <a:pt x="3114261" y="212035"/>
                </a:cubicBezTo>
                <a:cubicBezTo>
                  <a:pt x="3365363" y="2762"/>
                  <a:pt x="3313044" y="58530"/>
                  <a:pt x="3366053" y="0"/>
                </a:cubicBezTo>
              </a:path>
            </a:pathLst>
          </a:cu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930580" y="1151966"/>
            <a:ext cx="4876800" cy="4029075"/>
          </a:xfrm>
          <a:custGeom>
            <a:avLst/>
            <a:gdLst>
              <a:gd name="connsiteX0" fmla="*/ 0 w 4876800"/>
              <a:gd name="connsiteY0" fmla="*/ 4028661 h 4028661"/>
              <a:gd name="connsiteX1" fmla="*/ 1020417 w 4876800"/>
              <a:gd name="connsiteY1" fmla="*/ 3723861 h 4028661"/>
              <a:gd name="connsiteX2" fmla="*/ 2107095 w 4876800"/>
              <a:gd name="connsiteY2" fmla="*/ 3220278 h 4028661"/>
              <a:gd name="connsiteX3" fmla="*/ 3127513 w 4876800"/>
              <a:gd name="connsiteY3" fmla="*/ 2928731 h 4028661"/>
              <a:gd name="connsiteX4" fmla="*/ 4876800 w 4876800"/>
              <a:gd name="connsiteY4" fmla="*/ 0 h 4028661"/>
              <a:gd name="connsiteX0" fmla="*/ 0 w 4876800"/>
              <a:gd name="connsiteY0" fmla="*/ 4028661 h 4028661"/>
              <a:gd name="connsiteX1" fmla="*/ 1020417 w 4876800"/>
              <a:gd name="connsiteY1" fmla="*/ 3723861 h 4028661"/>
              <a:gd name="connsiteX2" fmla="*/ 2107095 w 4876800"/>
              <a:gd name="connsiteY2" fmla="*/ 3220278 h 4028661"/>
              <a:gd name="connsiteX3" fmla="*/ 3127513 w 4876800"/>
              <a:gd name="connsiteY3" fmla="*/ 2928731 h 4028661"/>
              <a:gd name="connsiteX4" fmla="*/ 4876800 w 4876800"/>
              <a:gd name="connsiteY4" fmla="*/ 0 h 4028661"/>
              <a:gd name="connsiteX0" fmla="*/ 0 w 4876800"/>
              <a:gd name="connsiteY0" fmla="*/ 4028661 h 4028661"/>
              <a:gd name="connsiteX1" fmla="*/ 1020417 w 4876800"/>
              <a:gd name="connsiteY1" fmla="*/ 3723861 h 4028661"/>
              <a:gd name="connsiteX2" fmla="*/ 2107095 w 4876800"/>
              <a:gd name="connsiteY2" fmla="*/ 3220278 h 4028661"/>
              <a:gd name="connsiteX3" fmla="*/ 3127513 w 4876800"/>
              <a:gd name="connsiteY3" fmla="*/ 2928731 h 4028661"/>
              <a:gd name="connsiteX4" fmla="*/ 4876800 w 4876800"/>
              <a:gd name="connsiteY4" fmla="*/ 0 h 4028661"/>
              <a:gd name="connsiteX0" fmla="*/ 0 w 4876800"/>
              <a:gd name="connsiteY0" fmla="*/ 4028661 h 4028661"/>
              <a:gd name="connsiteX1" fmla="*/ 1020417 w 4876800"/>
              <a:gd name="connsiteY1" fmla="*/ 3723861 h 4028661"/>
              <a:gd name="connsiteX2" fmla="*/ 2107095 w 4876800"/>
              <a:gd name="connsiteY2" fmla="*/ 3220278 h 4028661"/>
              <a:gd name="connsiteX3" fmla="*/ 3127513 w 4876800"/>
              <a:gd name="connsiteY3" fmla="*/ 2928731 h 4028661"/>
              <a:gd name="connsiteX4" fmla="*/ 4876800 w 4876800"/>
              <a:gd name="connsiteY4" fmla="*/ 0 h 4028661"/>
              <a:gd name="connsiteX0" fmla="*/ 0 w 4876800"/>
              <a:gd name="connsiteY0" fmla="*/ 4028661 h 4028661"/>
              <a:gd name="connsiteX1" fmla="*/ 1020417 w 4876800"/>
              <a:gd name="connsiteY1" fmla="*/ 3723861 h 4028661"/>
              <a:gd name="connsiteX2" fmla="*/ 2107095 w 4876800"/>
              <a:gd name="connsiteY2" fmla="*/ 3220278 h 4028661"/>
              <a:gd name="connsiteX3" fmla="*/ 3127513 w 4876800"/>
              <a:gd name="connsiteY3" fmla="*/ 2928731 h 4028661"/>
              <a:gd name="connsiteX4" fmla="*/ 4876800 w 4876800"/>
              <a:gd name="connsiteY4" fmla="*/ 0 h 40286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76800" h="4028661">
                <a:moveTo>
                  <a:pt x="0" y="4028661"/>
                </a:moveTo>
                <a:cubicBezTo>
                  <a:pt x="334617" y="3943626"/>
                  <a:pt x="669235" y="3858591"/>
                  <a:pt x="1020417" y="3723861"/>
                </a:cubicBezTo>
                <a:cubicBezTo>
                  <a:pt x="1371600" y="3589130"/>
                  <a:pt x="1755912" y="3352800"/>
                  <a:pt x="2107095" y="3220278"/>
                </a:cubicBezTo>
                <a:cubicBezTo>
                  <a:pt x="2458278" y="3087756"/>
                  <a:pt x="2573131" y="3067879"/>
                  <a:pt x="3127513" y="2928731"/>
                </a:cubicBezTo>
                <a:cubicBezTo>
                  <a:pt x="3456608" y="2325758"/>
                  <a:pt x="4232965" y="1196009"/>
                  <a:pt x="4876800" y="0"/>
                </a:cubicBezTo>
              </a:path>
            </a:pathLst>
          </a:custGeom>
          <a:noFill/>
          <a:ln w="76200">
            <a:solidFill>
              <a:srgbClr val="43C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6851650" y="1293791"/>
            <a:ext cx="146050" cy="2524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48" name="TextBox 5"/>
          <p:cNvSpPr txBox="1">
            <a:spLocks noChangeArrowheads="1"/>
          </p:cNvSpPr>
          <p:nvPr/>
        </p:nvSpPr>
        <p:spPr bwMode="auto">
          <a:xfrm>
            <a:off x="6772275" y="1466829"/>
            <a:ext cx="10556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cs typeface="Arial" charset="0"/>
              </a:rPr>
              <a:t>different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cs typeface="Arial" charset="0"/>
              </a:rPr>
              <a:t>modules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6603368" y="4356079"/>
            <a:ext cx="941283" cy="775827"/>
            <a:chOff x="6603368" y="4970463"/>
            <a:chExt cx="941283" cy="775827"/>
          </a:xfrm>
        </p:grpSpPr>
        <p:cxnSp>
          <p:nvCxnSpPr>
            <p:cNvPr id="19" name="Straight Arrow Connector 18"/>
            <p:cNvCxnSpPr/>
            <p:nvPr/>
          </p:nvCxnSpPr>
          <p:spPr>
            <a:xfrm flipH="1" flipV="1">
              <a:off x="6701631" y="4970463"/>
              <a:ext cx="146050" cy="25241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5"/>
            <p:cNvSpPr txBox="1">
              <a:spLocks noChangeArrowheads="1"/>
            </p:cNvSpPr>
            <p:nvPr/>
          </p:nvSpPr>
          <p:spPr bwMode="auto">
            <a:xfrm>
              <a:off x="6603368" y="5099959"/>
              <a:ext cx="94128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 b="1" dirty="0" smtClean="0">
                  <a:solidFill>
                    <a:srgbClr val="000000"/>
                  </a:solidFill>
                  <a:cs typeface="Arial" charset="0"/>
                </a:rPr>
                <a:t>Pilatus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 b="1" dirty="0" smtClean="0">
                  <a:solidFill>
                    <a:srgbClr val="000000"/>
                  </a:solidFill>
                  <a:cs typeface="Arial" charset="0"/>
                </a:rPr>
                <a:t>SN113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068636" y="4208940"/>
            <a:ext cx="941283" cy="775827"/>
            <a:chOff x="6603368" y="4970463"/>
            <a:chExt cx="941283" cy="775827"/>
          </a:xfrm>
        </p:grpSpPr>
        <p:cxnSp>
          <p:nvCxnSpPr>
            <p:cNvPr id="22" name="Straight Arrow Connector 21"/>
            <p:cNvCxnSpPr/>
            <p:nvPr/>
          </p:nvCxnSpPr>
          <p:spPr>
            <a:xfrm flipH="1" flipV="1">
              <a:off x="6701631" y="4970463"/>
              <a:ext cx="146050" cy="25241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5"/>
            <p:cNvSpPr txBox="1">
              <a:spLocks noChangeArrowheads="1"/>
            </p:cNvSpPr>
            <p:nvPr/>
          </p:nvSpPr>
          <p:spPr bwMode="auto">
            <a:xfrm>
              <a:off x="6603368" y="5099959"/>
              <a:ext cx="941283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 b="1" dirty="0" smtClean="0">
                  <a:solidFill>
                    <a:srgbClr val="000000"/>
                  </a:solidFill>
                  <a:cs typeface="Arial" charset="0"/>
                </a:rPr>
                <a:t>Pilatus</a:t>
              </a:r>
            </a:p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800" b="1" dirty="0" smtClean="0">
                  <a:solidFill>
                    <a:srgbClr val="000000"/>
                  </a:solidFill>
                  <a:cs typeface="Arial" charset="0"/>
                </a:rPr>
                <a:t>SN001</a:t>
              </a:r>
            </a:p>
          </p:txBody>
        </p:sp>
      </p:grpSp>
      <p:sp>
        <p:nvSpPr>
          <p:cNvPr id="7" name="Oval 6"/>
          <p:cNvSpPr/>
          <p:nvPr/>
        </p:nvSpPr>
        <p:spPr>
          <a:xfrm>
            <a:off x="2412561" y="2532122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2671641" y="2261888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3043116" y="2395238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2876429" y="2414288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3171703" y="2209501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3514603" y="2176163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3876553" y="2380950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519491" y="2023763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4762378" y="1809451"/>
            <a:ext cx="155448" cy="155448"/>
          </a:xfrm>
          <a:prstGeom prst="ellipse">
            <a:avLst/>
          </a:prstGeom>
          <a:solidFill>
            <a:srgbClr val="C0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900237" y="5119666"/>
            <a:ext cx="137160" cy="137160"/>
          </a:xfrm>
          <a:prstGeom prst="rect">
            <a:avLst/>
          </a:prstGeom>
          <a:solidFill>
            <a:srgbClr val="0070C0"/>
          </a:solidFill>
          <a:ln>
            <a:solidFill>
              <a:srgbClr val="43C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2900362" y="4795816"/>
            <a:ext cx="137160" cy="137160"/>
          </a:xfrm>
          <a:prstGeom prst="rect">
            <a:avLst/>
          </a:prstGeom>
          <a:solidFill>
            <a:srgbClr val="0070C0"/>
          </a:solidFill>
          <a:ln>
            <a:solidFill>
              <a:srgbClr val="43C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3990974" y="4276703"/>
            <a:ext cx="137160" cy="137160"/>
          </a:xfrm>
          <a:prstGeom prst="rect">
            <a:avLst/>
          </a:prstGeom>
          <a:solidFill>
            <a:srgbClr val="0070C0"/>
          </a:solidFill>
          <a:ln>
            <a:solidFill>
              <a:srgbClr val="43C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981574" y="4014765"/>
            <a:ext cx="137160" cy="137160"/>
          </a:xfrm>
          <a:prstGeom prst="rect">
            <a:avLst/>
          </a:prstGeom>
          <a:solidFill>
            <a:srgbClr val="0070C0"/>
          </a:solidFill>
          <a:ln>
            <a:solidFill>
              <a:srgbClr val="43C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6753224" y="1104878"/>
            <a:ext cx="137160" cy="137160"/>
          </a:xfrm>
          <a:prstGeom prst="rect">
            <a:avLst/>
          </a:prstGeom>
          <a:solidFill>
            <a:srgbClr val="0070C0"/>
          </a:solidFill>
          <a:ln>
            <a:solidFill>
              <a:srgbClr val="43C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6602165" y="4167165"/>
            <a:ext cx="137160" cy="137160"/>
          </a:xfrm>
          <a:prstGeom prst="rect">
            <a:avLst/>
          </a:prstGeom>
          <a:solidFill>
            <a:srgbClr val="0070C0"/>
          </a:solidFill>
          <a:ln>
            <a:solidFill>
              <a:srgbClr val="43CB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897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6124" y="1229709"/>
            <a:ext cx="8799661" cy="5580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6747172" y="2215166"/>
            <a:ext cx="2121093" cy="639789"/>
            <a:chOff x="6747172" y="2215166"/>
            <a:chExt cx="2121093" cy="639789"/>
          </a:xfrm>
        </p:grpSpPr>
        <p:sp>
          <p:nvSpPr>
            <p:cNvPr id="2" name="TextBox 1"/>
            <p:cNvSpPr txBox="1"/>
            <p:nvPr/>
          </p:nvSpPr>
          <p:spPr>
            <a:xfrm>
              <a:off x="6747172" y="2485623"/>
              <a:ext cx="21210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Pick-up tool mark</a:t>
              </a:r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4" name="Straight Arrow Connector 3"/>
            <p:cNvCxnSpPr/>
            <p:nvPr/>
          </p:nvCxnSpPr>
          <p:spPr>
            <a:xfrm flipH="1" flipV="1">
              <a:off x="6838682" y="2215166"/>
              <a:ext cx="136950" cy="270457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>
            <a:off x="3152840" y="1892000"/>
            <a:ext cx="1792647" cy="1864341"/>
            <a:chOff x="3152840" y="1892000"/>
            <a:chExt cx="1792647" cy="1864341"/>
          </a:xfrm>
        </p:grpSpPr>
        <p:sp>
          <p:nvSpPr>
            <p:cNvPr id="27" name="TextBox 26"/>
            <p:cNvSpPr txBox="1"/>
            <p:nvPr/>
          </p:nvSpPr>
          <p:spPr>
            <a:xfrm>
              <a:off x="3152840" y="1892000"/>
              <a:ext cx="85151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Bragg</a:t>
              </a:r>
            </a:p>
            <a:p>
              <a:pPr algn="ctr"/>
              <a:r>
                <a:rPr 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glitch</a:t>
              </a:r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3978707" y="2215166"/>
              <a:ext cx="657689" cy="107886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27" idx="3"/>
            </p:cNvCxnSpPr>
            <p:nvPr/>
          </p:nvCxnSpPr>
          <p:spPr>
            <a:xfrm>
              <a:off x="4004355" y="2215166"/>
              <a:ext cx="941132" cy="56351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>
              <a:off x="3978707" y="2215166"/>
              <a:ext cx="155411" cy="154117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83915" y="4102895"/>
            <a:ext cx="2237313" cy="669109"/>
            <a:chOff x="183915" y="4102895"/>
            <a:chExt cx="2237313" cy="669109"/>
          </a:xfrm>
        </p:grpSpPr>
        <p:sp>
          <p:nvSpPr>
            <p:cNvPr id="22" name="TextBox 21"/>
            <p:cNvSpPr txBox="1"/>
            <p:nvPr/>
          </p:nvSpPr>
          <p:spPr>
            <a:xfrm>
              <a:off x="183915" y="4125673"/>
              <a:ext cx="132600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oxygen</a:t>
              </a:r>
            </a:p>
            <a:p>
              <a:pPr algn="r"/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inclusions</a:t>
              </a:r>
            </a:p>
          </p:txBody>
        </p:sp>
        <p:cxnSp>
          <p:nvCxnSpPr>
            <p:cNvPr id="25" name="Straight Arrow Connector 24"/>
            <p:cNvCxnSpPr>
              <a:stCxn id="22" idx="3"/>
            </p:cNvCxnSpPr>
            <p:nvPr/>
          </p:nvCxnSpPr>
          <p:spPr>
            <a:xfrm flipV="1">
              <a:off x="1509919" y="4102895"/>
              <a:ext cx="337931" cy="345944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V="1">
              <a:off x="1509919" y="4143375"/>
              <a:ext cx="533194" cy="30546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>
              <a:off x="1509919" y="4448839"/>
              <a:ext cx="911309" cy="11839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957263" y="2266951"/>
            <a:ext cx="2238678" cy="640712"/>
            <a:chOff x="957263" y="2266951"/>
            <a:chExt cx="2238678" cy="640712"/>
          </a:xfrm>
        </p:grpSpPr>
        <p:sp>
          <p:nvSpPr>
            <p:cNvPr id="13" name="TextBox 12"/>
            <p:cNvSpPr txBox="1"/>
            <p:nvPr/>
          </p:nvSpPr>
          <p:spPr>
            <a:xfrm>
              <a:off x="1728873" y="2538331"/>
              <a:ext cx="1467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“tree rings”</a:t>
              </a:r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" name="Straight Arrow Connector 15"/>
            <p:cNvCxnSpPr>
              <a:stCxn id="13" idx="1"/>
            </p:cNvCxnSpPr>
            <p:nvPr/>
          </p:nvCxnSpPr>
          <p:spPr>
            <a:xfrm flipH="1" flipV="1">
              <a:off x="1071563" y="2614613"/>
              <a:ext cx="657310" cy="108384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13" idx="1"/>
            </p:cNvCxnSpPr>
            <p:nvPr/>
          </p:nvCxnSpPr>
          <p:spPr>
            <a:xfrm flipH="1" flipV="1">
              <a:off x="1338263" y="2266951"/>
              <a:ext cx="390610" cy="456046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>
              <a:stCxn id="13" idx="1"/>
            </p:cNvCxnSpPr>
            <p:nvPr/>
          </p:nvCxnSpPr>
          <p:spPr>
            <a:xfrm flipH="1" flipV="1">
              <a:off x="957263" y="2400301"/>
              <a:ext cx="771610" cy="322696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Group 94"/>
          <p:cNvGrpSpPr/>
          <p:nvPr/>
        </p:nvGrpSpPr>
        <p:grpSpPr>
          <a:xfrm>
            <a:off x="7188200" y="5127925"/>
            <a:ext cx="1743364" cy="1477328"/>
            <a:chOff x="72556" y="3222925"/>
            <a:chExt cx="1743364" cy="1477328"/>
          </a:xfrm>
        </p:grpSpPr>
        <p:sp>
          <p:nvSpPr>
            <p:cNvPr id="96" name="Rectangle 95"/>
            <p:cNvSpPr/>
            <p:nvPr/>
          </p:nvSpPr>
          <p:spPr>
            <a:xfrm>
              <a:off x="72556" y="3258542"/>
              <a:ext cx="1743364" cy="141595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26446" y="3222925"/>
              <a:ext cx="1111202" cy="147732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000" dirty="0" smtClean="0">
                  <a:latin typeface="Arial" panose="020B0604020202020204" pitchFamily="34" charset="0"/>
                </a:rPr>
                <a:t>1% high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 smtClean="0">
                  <a:latin typeface="Arial" panose="020B0604020202020204" pitchFamily="34" charset="0"/>
                </a:rPr>
                <a:t>average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 smtClean="0">
                  <a:latin typeface="Arial" panose="020B0604020202020204" pitchFamily="34" charset="0"/>
                </a:rPr>
                <a:t>1% low</a:t>
              </a:r>
            </a:p>
          </p:txBody>
        </p:sp>
        <p:cxnSp>
          <p:nvCxnSpPr>
            <p:cNvPr id="98" name="Straight Connector 97"/>
            <p:cNvCxnSpPr/>
            <p:nvPr/>
          </p:nvCxnSpPr>
          <p:spPr>
            <a:xfrm>
              <a:off x="375353" y="3508583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375353" y="4003882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373048" y="4461620"/>
              <a:ext cx="28187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Rectangle 100"/>
            <p:cNvSpPr/>
            <p:nvPr/>
          </p:nvSpPr>
          <p:spPr>
            <a:xfrm>
              <a:off x="162896" y="3503821"/>
              <a:ext cx="424913" cy="965916"/>
            </a:xfrm>
            <a:prstGeom prst="rect">
              <a:avLst/>
            </a:prstGeom>
            <a:gradFill flip="none" rotWithShape="1">
              <a:gsLst>
                <a:gs pos="0">
                  <a:schemeClr val="tx1"/>
                </a:gs>
                <a:gs pos="100000">
                  <a:schemeClr val="bg1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0" y="3048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+mj-lt"/>
              </a:rPr>
              <a:t>Native element phasing requires better detectors</a:t>
            </a:r>
            <a:endParaRPr lang="en-US" sz="3200" dirty="0">
              <a:latin typeface="+mj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18040" y="863991"/>
            <a:ext cx="3995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~3x10</a:t>
            </a:r>
            <a:r>
              <a:rPr lang="en-US" baseline="30000" dirty="0"/>
              <a:t>5</a:t>
            </a:r>
            <a:r>
              <a:rPr lang="en-US" dirty="0"/>
              <a:t> photon/pixel  Pilatus detector </a:t>
            </a:r>
          </a:p>
        </p:txBody>
      </p:sp>
    </p:spTree>
    <p:extLst>
      <p:ext uri="{BB962C8B-B14F-4D97-AF65-F5344CB8AC3E}">
        <p14:creationId xmlns:p14="http://schemas.microsoft.com/office/powerpoint/2010/main" val="348957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58240"/>
          </a:xfrm>
        </p:spPr>
        <p:txBody>
          <a:bodyPr/>
          <a:lstStyle/>
          <a:p>
            <a:r>
              <a:rPr lang="en-US" sz="4000" dirty="0" smtClean="0"/>
              <a:t>Systematic error does not “average out”</a:t>
            </a:r>
            <a:endParaRPr lang="en-US" sz="4000" dirty="0"/>
          </a:p>
        </p:txBody>
      </p:sp>
      <p:pic>
        <p:nvPicPr>
          <p:cNvPr id="163842" name="Picture 2" descr="It's only a virtue if you're not a screwup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" y="1356360"/>
            <a:ext cx="7391400" cy="521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937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Content Placeholder 2"/>
          <p:cNvSpPr>
            <a:spLocks noGrp="1"/>
          </p:cNvSpPr>
          <p:nvPr>
            <p:ph idx="1"/>
          </p:nvPr>
        </p:nvSpPr>
        <p:spPr>
          <a:xfrm>
            <a:off x="-147638" y="517525"/>
            <a:ext cx="10552113" cy="6492875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RESOLUTION  COMPLETENESS R-FACTOR  I/SIGMA   R-</a:t>
            </a:r>
            <a:r>
              <a:rPr lang="en-US" altLang="en-US" sz="1400" dirty="0" err="1" smtClean="0">
                <a:latin typeface="Courier New" pitchFamily="49" charset="0"/>
                <a:cs typeface="Courier New" pitchFamily="49" charset="0"/>
              </a:rPr>
              <a:t>meas</a:t>
            </a: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CC(1/2)  </a:t>
            </a:r>
            <a:r>
              <a:rPr lang="en-US" altLang="en-US" sz="1400" dirty="0" err="1" smtClean="0">
                <a:latin typeface="Courier New" pitchFamily="49" charset="0"/>
                <a:cs typeface="Courier New" pitchFamily="49" charset="0"/>
              </a:rPr>
              <a:t>Anomal</a:t>
            </a: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altLang="en-US" sz="1400" dirty="0" err="1" smtClean="0">
                <a:latin typeface="Courier New" pitchFamily="49" charset="0"/>
                <a:cs typeface="Courier New" pitchFamily="49" charset="0"/>
              </a:rPr>
              <a:t>SigAno</a:t>
            </a: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Nano</a:t>
            </a:r>
          </a:p>
          <a:p>
            <a:pPr marL="0" indent="0">
              <a:buFontTx/>
              <a:buNone/>
            </a:pP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LIMIT        OF DATA   observed                              </a:t>
            </a:r>
            <a:r>
              <a:rPr lang="en-US" altLang="en-US" sz="1400" dirty="0" err="1" smtClean="0">
                <a:latin typeface="Courier New" pitchFamily="49" charset="0"/>
                <a:cs typeface="Courier New" pitchFamily="49" charset="0"/>
              </a:rPr>
              <a:t>Corr</a:t>
            </a:r>
            <a:endParaRPr lang="en-US" altLang="en-US" sz="1400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FontTx/>
              <a:buNone/>
            </a:pPr>
            <a:endParaRPr lang="en-US" altLang="en-US" sz="1400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FontTx/>
              <a:buNone/>
            </a:pP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  9.17         99.1%       3.9%   </a:t>
            </a:r>
            <a:r>
              <a:rPr lang="en-US" altLang="en-US" sz="1400" b="1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257.47</a:t>
            </a: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  3.9%   100.0*    91*   5.024     450</a:t>
            </a:r>
          </a:p>
          <a:p>
            <a:pPr marL="0" indent="0">
              <a:buFontTx/>
              <a:buNone/>
            </a:pP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  6.49        100.0%       5.2%   214.33     5.2%   100.0*    86*   3.836     882</a:t>
            </a:r>
          </a:p>
          <a:p>
            <a:pPr marL="0" indent="0">
              <a:buFontTx/>
              <a:buNone/>
            </a:pP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  5.30        100.0%       7.2%   165.13     7.2%   100.0*    76*   3.257    1175</a:t>
            </a:r>
          </a:p>
          <a:p>
            <a:pPr marL="0" indent="0">
              <a:buFontTx/>
              <a:buNone/>
            </a:pP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  4.59        100.0%       7.2%   175.42     7.3%   100.0*    67*   2.589    1403</a:t>
            </a:r>
          </a:p>
          <a:p>
            <a:pPr marL="0" indent="0">
              <a:buFontTx/>
              <a:buNone/>
            </a:pP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  4.10         99.9%       7.7%   174.13     7.7%   100.0*    59*   2.264    1594</a:t>
            </a:r>
          </a:p>
          <a:p>
            <a:pPr marL="0" indent="0">
              <a:buFontTx/>
              <a:buNone/>
            </a:pP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  3.74         99.9%       9.4%   143.09     9.4%   100.0*    49*   1.953    1783</a:t>
            </a:r>
          </a:p>
          <a:p>
            <a:pPr marL="0" indent="0">
              <a:buFontTx/>
              <a:buNone/>
            </a:pP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  3.47        100.0%      11.2%   120.17    11.2%   100.0*    39*   1.696    1942</a:t>
            </a:r>
          </a:p>
          <a:p>
            <a:pPr marL="0" indent="0">
              <a:buFontTx/>
              <a:buNone/>
            </a:pP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  3.24        100.0%      14.1%    91.14    14.1%   100.0*    30*   1.333    2103</a:t>
            </a:r>
          </a:p>
          <a:p>
            <a:pPr marL="0" indent="0">
              <a:buFontTx/>
              <a:buNone/>
            </a:pP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  3.06         99.9%      19.5%    65.79    19.5%   100.0*    23*   1.117    2214</a:t>
            </a:r>
          </a:p>
          <a:p>
            <a:pPr marL="0" indent="0">
              <a:buFontTx/>
              <a:buNone/>
            </a:pP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  2.90         99.9%      29.0%    44.85    29.1%    99.9*    17*   1.008    2369</a:t>
            </a:r>
          </a:p>
          <a:p>
            <a:pPr marL="0" indent="0">
              <a:buFontTx/>
              <a:buNone/>
            </a:pP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  2.77         99.9%      40.5%    32.58    40.6%    99.8*    11*   0.901    2493</a:t>
            </a:r>
          </a:p>
          <a:p>
            <a:pPr marL="0" indent="0">
              <a:buFontTx/>
              <a:buNone/>
            </a:pP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  2.65         99.9%      52.8%    25.16    52.9%    99.8*    </a:t>
            </a:r>
            <a:r>
              <a:rPr lang="en-US" altLang="en-US" sz="1400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10*</a:t>
            </a: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0.866    2605</a:t>
            </a:r>
          </a:p>
          <a:p>
            <a:pPr marL="0" indent="0">
              <a:buFontTx/>
              <a:buNone/>
            </a:pP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  2.54        100.0%      67.4%    19.47    67.6%    99.6*     2    0.804    2705</a:t>
            </a:r>
          </a:p>
          <a:p>
            <a:pPr marL="0" indent="0">
              <a:buFontTx/>
              <a:buNone/>
            </a:pP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  2.45        100.0%      88.9%    14.58    89.2%    99.2*     4    0.831    2859</a:t>
            </a:r>
          </a:p>
          <a:p>
            <a:pPr marL="0" indent="0">
              <a:buFontTx/>
              <a:buNone/>
            </a:pP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  2.37        100.0%     109.3%     9.97   109.7%    98.1*     5    0.829    2925</a:t>
            </a:r>
          </a:p>
          <a:p>
            <a:pPr marL="0" indent="0">
              <a:buFontTx/>
              <a:buNone/>
            </a:pP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  2.29        100.0%     138.2%     6.87   138.9%    96.1*     1    0.760    3037</a:t>
            </a:r>
          </a:p>
          <a:p>
            <a:pPr marL="0" indent="0">
              <a:buFontTx/>
              <a:buNone/>
            </a:pP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  2.22        100.0%     197.1%     4.03   198.6%    83.5*    -1    0.721    3159</a:t>
            </a:r>
          </a:p>
          <a:p>
            <a:pPr marL="0" indent="0">
              <a:buFontTx/>
              <a:buNone/>
            </a:pP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  2.16        100.0%     227.3%     2.41   230.8%    46.9*    -1    0.677    3224</a:t>
            </a:r>
          </a:p>
          <a:p>
            <a:pPr marL="0" indent="0">
              <a:buFontTx/>
              <a:buNone/>
            </a:pP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  </a:t>
            </a:r>
            <a:r>
              <a:rPr lang="en-US" altLang="en-US" sz="1400" dirty="0" smtClean="0">
                <a:solidFill>
                  <a:srgbClr val="FF0000"/>
                </a:solidFill>
                <a:latin typeface="Courier New" pitchFamily="49" charset="0"/>
                <a:cs typeface="Courier New" pitchFamily="49" charset="0"/>
              </a:rPr>
              <a:t>2.10</a:t>
            </a: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      61.2%     154.4%     1.28   163.6%    47.0*    -2    0.660    1999</a:t>
            </a:r>
          </a:p>
          <a:p>
            <a:pPr marL="0" indent="0">
              <a:buFontTx/>
              <a:buNone/>
            </a:pP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  2.05         47.9%     170.1%     0.68   196.5%    25.7*     3    0.629    1578</a:t>
            </a:r>
          </a:p>
          <a:p>
            <a:pPr marL="0" indent="0">
              <a:buFontTx/>
              <a:buNone/>
            </a:pPr>
            <a:r>
              <a:rPr lang="en-US" altLang="en-US" sz="1400" dirty="0" smtClean="0">
                <a:latin typeface="Courier New" pitchFamily="49" charset="0"/>
                <a:cs typeface="Courier New" pitchFamily="49" charset="0"/>
              </a:rPr>
              <a:t>    total         93.3%      15.7%    54.30    15.8%   100.0*    12*   1.217   42499</a:t>
            </a:r>
          </a:p>
          <a:p>
            <a:pPr marL="0" indent="0">
              <a:buFontTx/>
              <a:buNone/>
            </a:pPr>
            <a:endParaRPr lang="en-US" altLang="en-US" sz="1400" dirty="0" smtClean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39939" name="TextBox 3"/>
          <p:cNvSpPr txBox="1">
            <a:spLocks noChangeArrowheads="1"/>
          </p:cNvSpPr>
          <p:nvPr/>
        </p:nvSpPr>
        <p:spPr bwMode="auto">
          <a:xfrm>
            <a:off x="115888" y="-14288"/>
            <a:ext cx="890111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dirty="0"/>
              <a:t>140-fold multiplicity: </a:t>
            </a:r>
            <a:r>
              <a:rPr lang="en-US" altLang="en-US" sz="2200" dirty="0">
                <a:solidFill>
                  <a:srgbClr val="FF0000"/>
                </a:solidFill>
              </a:rPr>
              <a:t>16</a:t>
            </a:r>
            <a:r>
              <a:rPr lang="en-US" altLang="en-US" sz="2200" dirty="0"/>
              <a:t> crystals,  360° each,  inverse beam,   7235 eV</a:t>
            </a:r>
          </a:p>
        </p:txBody>
      </p:sp>
    </p:spTree>
    <p:extLst>
      <p:ext uri="{BB962C8B-B14F-4D97-AF65-F5344CB8AC3E}">
        <p14:creationId xmlns:p14="http://schemas.microsoft.com/office/powerpoint/2010/main" val="107028692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1" b="-14851"/>
          <a:stretch>
            <a:fillRect/>
          </a:stretch>
        </p:blipFill>
        <p:spPr bwMode="auto">
          <a:xfrm>
            <a:off x="0" y="1189038"/>
            <a:ext cx="9144000" cy="800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itle 1"/>
          <p:cNvSpPr>
            <a:spLocks noGrp="1"/>
          </p:cNvSpPr>
          <p:nvPr>
            <p:ph type="title"/>
          </p:nvPr>
        </p:nvSpPr>
        <p:spPr>
          <a:xfrm>
            <a:off x="457200" y="11113"/>
            <a:ext cx="8229600" cy="1143000"/>
          </a:xfrm>
        </p:spPr>
        <p:txBody>
          <a:bodyPr/>
          <a:lstStyle/>
          <a:p>
            <a:r>
              <a:rPr lang="en-US" altLang="en-US" smtClean="0"/>
              <a:t>140-fold multiplicity</a:t>
            </a:r>
          </a:p>
        </p:txBody>
      </p:sp>
      <p:sp>
        <p:nvSpPr>
          <p:cNvPr id="40964" name="TextBox 6"/>
          <p:cNvSpPr txBox="1">
            <a:spLocks noChangeArrowheads="1"/>
          </p:cNvSpPr>
          <p:nvPr/>
        </p:nvSpPr>
        <p:spPr bwMode="auto">
          <a:xfrm>
            <a:off x="2397125" y="2951163"/>
            <a:ext cx="9064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18 </a:t>
            </a:r>
            <a:r>
              <a:rPr lang="el-GR" altLang="en-US" sz="2800"/>
              <a:t>σ</a:t>
            </a:r>
            <a:endParaRPr lang="en-US" altLang="en-US" sz="2800" baseline="-25000"/>
          </a:p>
        </p:txBody>
      </p:sp>
      <p:sp>
        <p:nvSpPr>
          <p:cNvPr id="40965" name="TextBox 7"/>
          <p:cNvSpPr txBox="1">
            <a:spLocks noChangeArrowheads="1"/>
          </p:cNvSpPr>
          <p:nvPr/>
        </p:nvSpPr>
        <p:spPr bwMode="auto">
          <a:xfrm>
            <a:off x="3827463" y="6105525"/>
            <a:ext cx="5316537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Phased anomalous difference Fourier</a:t>
            </a:r>
          </a:p>
        </p:txBody>
      </p:sp>
      <p:sp>
        <p:nvSpPr>
          <p:cNvPr id="40966" name="TextBox 8"/>
          <p:cNvSpPr txBox="1">
            <a:spLocks noChangeArrowheads="1"/>
          </p:cNvSpPr>
          <p:nvPr/>
        </p:nvSpPr>
        <p:spPr bwMode="auto">
          <a:xfrm>
            <a:off x="5181600" y="3103563"/>
            <a:ext cx="9064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16 </a:t>
            </a:r>
            <a:r>
              <a:rPr lang="el-GR" altLang="en-US" sz="2800"/>
              <a:t>σ</a:t>
            </a:r>
            <a:endParaRPr lang="en-US" altLang="en-US" sz="2800" baseline="-25000"/>
          </a:p>
        </p:txBody>
      </p:sp>
    </p:spTree>
    <p:extLst>
      <p:ext uri="{BB962C8B-B14F-4D97-AF65-F5344CB8AC3E}">
        <p14:creationId xmlns:p14="http://schemas.microsoft.com/office/powerpoint/2010/main" val="184376517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22"/>
          <a:stretch>
            <a:fillRect/>
          </a:stretch>
        </p:blipFill>
        <p:spPr bwMode="auto">
          <a:xfrm>
            <a:off x="0" y="1204913"/>
            <a:ext cx="9144000" cy="709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itle 1"/>
          <p:cNvSpPr>
            <a:spLocks noGrp="1"/>
          </p:cNvSpPr>
          <p:nvPr>
            <p:ph type="title"/>
          </p:nvPr>
        </p:nvSpPr>
        <p:spPr>
          <a:xfrm>
            <a:off x="457200" y="11113"/>
            <a:ext cx="8229600" cy="1143000"/>
          </a:xfrm>
        </p:spPr>
        <p:txBody>
          <a:bodyPr/>
          <a:lstStyle/>
          <a:p>
            <a:r>
              <a:rPr lang="en-US" altLang="en-US" smtClean="0"/>
              <a:t>140-fold multiplicity</a:t>
            </a:r>
          </a:p>
        </p:txBody>
      </p:sp>
      <p:sp>
        <p:nvSpPr>
          <p:cNvPr id="41988" name="TextBox 6"/>
          <p:cNvSpPr txBox="1">
            <a:spLocks noChangeArrowheads="1"/>
          </p:cNvSpPr>
          <p:nvPr/>
        </p:nvSpPr>
        <p:spPr bwMode="auto">
          <a:xfrm rot="465098">
            <a:off x="5348288" y="2509838"/>
            <a:ext cx="18653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15</a:t>
            </a:r>
            <a:r>
              <a:rPr lang="el-GR" altLang="en-US" sz="2800"/>
              <a:t>σ </a:t>
            </a:r>
            <a:r>
              <a:rPr lang="en-US" altLang="en-US" sz="2800"/>
              <a:t>= PO</a:t>
            </a:r>
            <a:r>
              <a:rPr lang="en-US" altLang="en-US" sz="2800" baseline="-25000"/>
              <a:t>4</a:t>
            </a:r>
          </a:p>
        </p:txBody>
      </p:sp>
      <p:sp>
        <p:nvSpPr>
          <p:cNvPr id="41989" name="TextBox 7"/>
          <p:cNvSpPr txBox="1">
            <a:spLocks noChangeArrowheads="1"/>
          </p:cNvSpPr>
          <p:nvPr/>
        </p:nvSpPr>
        <p:spPr bwMode="auto">
          <a:xfrm>
            <a:off x="3827463" y="6105525"/>
            <a:ext cx="5316537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Phased anomalous difference Fourier</a:t>
            </a:r>
          </a:p>
        </p:txBody>
      </p:sp>
    </p:spTree>
    <p:extLst>
      <p:ext uri="{BB962C8B-B14F-4D97-AF65-F5344CB8AC3E}">
        <p14:creationId xmlns:p14="http://schemas.microsoft.com/office/powerpoint/2010/main" val="18958638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7" b="-313"/>
          <a:stretch>
            <a:fillRect/>
          </a:stretch>
        </p:blipFill>
        <p:spPr bwMode="auto">
          <a:xfrm>
            <a:off x="0" y="1189038"/>
            <a:ext cx="9144000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itle 1"/>
          <p:cNvSpPr>
            <a:spLocks noGrp="1"/>
          </p:cNvSpPr>
          <p:nvPr>
            <p:ph type="title"/>
          </p:nvPr>
        </p:nvSpPr>
        <p:spPr>
          <a:xfrm>
            <a:off x="457200" y="11113"/>
            <a:ext cx="8229600" cy="1143000"/>
          </a:xfrm>
        </p:spPr>
        <p:txBody>
          <a:bodyPr/>
          <a:lstStyle/>
          <a:p>
            <a:r>
              <a:rPr lang="en-US" altLang="en-US" smtClean="0"/>
              <a:t>140-fold multiplicity</a:t>
            </a:r>
          </a:p>
        </p:txBody>
      </p:sp>
      <p:sp>
        <p:nvSpPr>
          <p:cNvPr id="43012" name="TextBox 5"/>
          <p:cNvSpPr txBox="1">
            <a:spLocks noChangeArrowheads="1"/>
          </p:cNvSpPr>
          <p:nvPr/>
        </p:nvSpPr>
        <p:spPr bwMode="auto">
          <a:xfrm>
            <a:off x="3435350" y="4605338"/>
            <a:ext cx="1925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~2</a:t>
            </a:r>
            <a:r>
              <a:rPr lang="el-GR" altLang="en-US" sz="2800"/>
              <a:t>σ</a:t>
            </a:r>
            <a:r>
              <a:rPr lang="en-US" altLang="en-US" sz="2800"/>
              <a:t> = Mg?</a:t>
            </a:r>
          </a:p>
        </p:txBody>
      </p:sp>
      <p:sp>
        <p:nvSpPr>
          <p:cNvPr id="43013" name="TextBox 7"/>
          <p:cNvSpPr txBox="1">
            <a:spLocks noChangeArrowheads="1"/>
          </p:cNvSpPr>
          <p:nvPr/>
        </p:nvSpPr>
        <p:spPr bwMode="auto">
          <a:xfrm>
            <a:off x="3827463" y="6105525"/>
            <a:ext cx="5316537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Phased anomalous difference Fourier</a:t>
            </a:r>
          </a:p>
        </p:txBody>
      </p:sp>
    </p:spTree>
    <p:extLst>
      <p:ext uri="{BB962C8B-B14F-4D97-AF65-F5344CB8AC3E}">
        <p14:creationId xmlns:p14="http://schemas.microsoft.com/office/powerpoint/2010/main" val="15091136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13"/>
          <a:stretch>
            <a:fillRect/>
          </a:stretch>
        </p:blipFill>
        <p:spPr bwMode="auto">
          <a:xfrm>
            <a:off x="0" y="1177925"/>
            <a:ext cx="9144000" cy="682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itle 1"/>
          <p:cNvSpPr>
            <a:spLocks noGrp="1"/>
          </p:cNvSpPr>
          <p:nvPr>
            <p:ph type="title"/>
          </p:nvPr>
        </p:nvSpPr>
        <p:spPr>
          <a:xfrm>
            <a:off x="457200" y="11113"/>
            <a:ext cx="8229600" cy="1143000"/>
          </a:xfrm>
        </p:spPr>
        <p:txBody>
          <a:bodyPr/>
          <a:lstStyle/>
          <a:p>
            <a:r>
              <a:rPr lang="en-US" altLang="en-US" smtClean="0"/>
              <a:t>140-fold multiplicity</a:t>
            </a:r>
          </a:p>
        </p:txBody>
      </p:sp>
      <p:sp>
        <p:nvSpPr>
          <p:cNvPr id="44036" name="TextBox 6"/>
          <p:cNvSpPr txBox="1">
            <a:spLocks noChangeArrowheads="1"/>
          </p:cNvSpPr>
          <p:nvPr/>
        </p:nvSpPr>
        <p:spPr bwMode="auto">
          <a:xfrm>
            <a:off x="3422650" y="4713288"/>
            <a:ext cx="20145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/>
              <a:t>8.2</a:t>
            </a:r>
            <a:r>
              <a:rPr lang="el-GR" altLang="en-US" sz="2800"/>
              <a:t>σ</a:t>
            </a:r>
            <a:r>
              <a:rPr lang="en-US" altLang="en-US" sz="2800"/>
              <a:t> = Mg?</a:t>
            </a:r>
          </a:p>
        </p:txBody>
      </p:sp>
      <p:sp>
        <p:nvSpPr>
          <p:cNvPr id="44037" name="TextBox 7"/>
          <p:cNvSpPr txBox="1">
            <a:spLocks noChangeArrowheads="1"/>
          </p:cNvSpPr>
          <p:nvPr/>
        </p:nvSpPr>
        <p:spPr bwMode="auto">
          <a:xfrm>
            <a:off x="3570288" y="6105525"/>
            <a:ext cx="5573712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/>
              <a:t>DELFAN residual anomalous difference</a:t>
            </a:r>
          </a:p>
        </p:txBody>
      </p:sp>
    </p:spTree>
    <p:extLst>
      <p:ext uri="{BB962C8B-B14F-4D97-AF65-F5344CB8AC3E}">
        <p14:creationId xmlns:p14="http://schemas.microsoft.com/office/powerpoint/2010/main" val="33295087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5335"/>
            <a:ext cx="7772400" cy="1481137"/>
          </a:xfrm>
        </p:spPr>
        <p:txBody>
          <a:bodyPr/>
          <a:lstStyle/>
          <a:p>
            <a:r>
              <a:rPr lang="en-US" sz="4800" b="1" dirty="0" smtClean="0"/>
              <a:t>Grand Challenges in Structural Biology</a:t>
            </a:r>
            <a:endParaRPr lang="en-US" sz="4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143250" y="2242640"/>
            <a:ext cx="6457950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4400" dirty="0" smtClean="0">
                <a:solidFill>
                  <a:schemeClr val="accent2">
                    <a:lumMod val="75000"/>
                  </a:schemeClr>
                </a:solidFill>
              </a:rPr>
              <a:t>Phase Problem</a:t>
            </a:r>
            <a:endParaRPr lang="en-US" sz="44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en-US" sz="2400" dirty="0" smtClean="0"/>
              <a:t>	systematic error</a:t>
            </a:r>
            <a:endParaRPr lang="en-US" sz="2400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4400" dirty="0" smtClean="0">
                <a:solidFill>
                  <a:srgbClr val="C00000"/>
                </a:solidFill>
              </a:rPr>
              <a:t>Amplitude Problem</a:t>
            </a:r>
          </a:p>
          <a:p>
            <a:pPr lvl="2">
              <a:spcAft>
                <a:spcPts val="600"/>
              </a:spcAft>
            </a:pPr>
            <a:r>
              <a:rPr lang="en-US" sz="2400" dirty="0" smtClean="0"/>
              <a:t>disorder</a:t>
            </a:r>
            <a:endParaRPr lang="en-US" sz="2400" dirty="0" smtClean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4400" dirty="0" smtClean="0">
                <a:solidFill>
                  <a:srgbClr val="008000"/>
                </a:solidFill>
              </a:rPr>
              <a:t>R-factor Gap</a:t>
            </a:r>
          </a:p>
          <a:p>
            <a:pPr lvl="2">
              <a:spcAft>
                <a:spcPts val="600"/>
              </a:spcAft>
            </a:pPr>
            <a:r>
              <a:rPr lang="en-US" sz="2400" dirty="0" smtClean="0"/>
              <a:t>models</a:t>
            </a:r>
            <a:endParaRPr lang="en-US" sz="2400" dirty="0"/>
          </a:p>
        </p:txBody>
      </p:sp>
      <p:pic>
        <p:nvPicPr>
          <p:cNvPr id="164866" name="Picture 2" descr="When you earnestly believe you can compensate for a lack of skill by doubling your efforts, there's no end to what you can't do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9" t="6989" r="30242" b="26437"/>
          <a:stretch/>
        </p:blipFill>
        <p:spPr bwMode="auto">
          <a:xfrm>
            <a:off x="381001" y="2585540"/>
            <a:ext cx="2286000" cy="275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735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18"/>
          <p:cNvSpPr txBox="1">
            <a:spLocks noChangeArrowheads="1"/>
          </p:cNvSpPr>
          <p:nvPr/>
        </p:nvSpPr>
        <p:spPr bwMode="auto">
          <a:xfrm>
            <a:off x="1773238" y="31276925"/>
            <a:ext cx="5937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AU" altLang="en-US" sz="4800"/>
              <a:t>A</a:t>
            </a:r>
          </a:p>
        </p:txBody>
      </p:sp>
      <p:sp>
        <p:nvSpPr>
          <p:cNvPr id="28675" name="TextBox 19"/>
          <p:cNvSpPr txBox="1">
            <a:spLocks noChangeArrowheads="1"/>
          </p:cNvSpPr>
          <p:nvPr/>
        </p:nvSpPr>
        <p:spPr bwMode="auto">
          <a:xfrm>
            <a:off x="8559800" y="31276925"/>
            <a:ext cx="5953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AU" altLang="en-US" sz="4800"/>
              <a:t>B</a:t>
            </a:r>
          </a:p>
        </p:txBody>
      </p:sp>
      <p:sp>
        <p:nvSpPr>
          <p:cNvPr id="28676" name="Rectangle 10"/>
          <p:cNvSpPr>
            <a:spLocks noChangeArrowheads="1"/>
          </p:cNvSpPr>
          <p:nvPr/>
        </p:nvSpPr>
        <p:spPr bwMode="auto">
          <a:xfrm>
            <a:off x="0" y="10160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AU" altLang="en-US" sz="4400" dirty="0"/>
              <a:t>Metal site: is it Mg</a:t>
            </a:r>
            <a:r>
              <a:rPr lang="en-AU" altLang="en-US" sz="4400" baseline="30000" dirty="0"/>
              <a:t>++</a:t>
            </a:r>
            <a:r>
              <a:rPr lang="en-AU" altLang="en-US" sz="4400" dirty="0"/>
              <a:t> ? Or Na</a:t>
            </a:r>
            <a:r>
              <a:rPr lang="en-AU" altLang="en-US" sz="4400" baseline="30000" dirty="0"/>
              <a:t>+</a:t>
            </a:r>
            <a:r>
              <a:rPr lang="en-AU" altLang="en-US" sz="4400" dirty="0"/>
              <a:t> ?</a:t>
            </a:r>
            <a:endParaRPr lang="en-US" altLang="en-US" sz="4400" baseline="30000" dirty="0"/>
          </a:p>
        </p:txBody>
      </p:sp>
      <p:pic>
        <p:nvPicPr>
          <p:cNvPr id="2867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5" t="13272" r="47629" b="28439"/>
          <a:stretch>
            <a:fillRect/>
          </a:stretch>
        </p:blipFill>
        <p:spPr bwMode="auto">
          <a:xfrm>
            <a:off x="977900" y="1116013"/>
            <a:ext cx="6892925" cy="491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Box 2"/>
          <p:cNvSpPr txBox="1">
            <a:spLocks noChangeArrowheads="1"/>
          </p:cNvSpPr>
          <p:nvPr/>
        </p:nvSpPr>
        <p:spPr bwMode="auto">
          <a:xfrm>
            <a:off x="3763963" y="6202363"/>
            <a:ext cx="16224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 b="1"/>
              <a:t>Position (Å)</a:t>
            </a:r>
          </a:p>
        </p:txBody>
      </p:sp>
      <p:sp>
        <p:nvSpPr>
          <p:cNvPr id="28679" name="TextBox 13"/>
          <p:cNvSpPr txBox="1">
            <a:spLocks noChangeArrowheads="1"/>
          </p:cNvSpPr>
          <p:nvPr/>
        </p:nvSpPr>
        <p:spPr bwMode="auto">
          <a:xfrm rot="-5400000">
            <a:off x="-851694" y="3383757"/>
            <a:ext cx="30400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000" b="1"/>
              <a:t>Electron density (e</a:t>
            </a:r>
            <a:r>
              <a:rPr lang="en-US" altLang="en-US" sz="2000" b="1" baseline="30000"/>
              <a:t>-</a:t>
            </a:r>
            <a:r>
              <a:rPr lang="en-US" altLang="en-US" sz="2000" b="1"/>
              <a:t>/ Å</a:t>
            </a:r>
            <a:r>
              <a:rPr lang="en-US" altLang="en-US" sz="2000" b="1" baseline="30000"/>
              <a:t>3</a:t>
            </a:r>
            <a:r>
              <a:rPr lang="en-US" altLang="en-US" sz="2000" b="1"/>
              <a:t>)</a:t>
            </a:r>
          </a:p>
        </p:txBody>
      </p:sp>
      <p:pic>
        <p:nvPicPr>
          <p:cNvPr id="2868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9" t="13274" r="47624" b="28439"/>
          <a:stretch>
            <a:fillRect/>
          </a:stretch>
        </p:blipFill>
        <p:spPr bwMode="auto">
          <a:xfrm>
            <a:off x="977900" y="1116013"/>
            <a:ext cx="6894513" cy="491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66724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6083" name="Object 3"/>
          <p:cNvGraphicFramePr>
            <a:graphicFrameLocks noChangeAspect="1"/>
          </p:cNvGraphicFramePr>
          <p:nvPr/>
        </p:nvGraphicFramePr>
        <p:xfrm>
          <a:off x="434975" y="938213"/>
          <a:ext cx="8720138" cy="566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091" name="Chart" r:id="rId3" imgW="7115101" imgH="4629091" progId="MSGraph.Chart.8">
                  <p:embed followColorScheme="full"/>
                </p:oleObj>
              </mc:Choice>
              <mc:Fallback>
                <p:oleObj name="Chart" r:id="rId3" imgW="7115101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975" y="938213"/>
                        <a:ext cx="8720138" cy="566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3738563" y="6057900"/>
            <a:ext cx="241776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f’’ (electrons)</a:t>
            </a:r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 rot="-5400000">
            <a:off x="-1751806" y="3044031"/>
            <a:ext cx="4305300" cy="52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/>
              <a:t>DELFAN peak height (</a:t>
            </a:r>
            <a:r>
              <a:rPr lang="el-GR" altLang="en-US" sz="2800" b="1"/>
              <a:t>σ</a:t>
            </a:r>
            <a:r>
              <a:rPr lang="en-US" altLang="en-US" sz="2800" b="1"/>
              <a:t>)</a:t>
            </a:r>
          </a:p>
        </p:txBody>
      </p:sp>
      <p:sp>
        <p:nvSpPr>
          <p:cNvPr id="46086" name="TextBox 1"/>
          <p:cNvSpPr txBox="1">
            <a:spLocks noChangeArrowheads="1"/>
          </p:cNvSpPr>
          <p:nvPr/>
        </p:nvSpPr>
        <p:spPr bwMode="auto">
          <a:xfrm>
            <a:off x="5842000" y="4602163"/>
            <a:ext cx="62865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Mg</a:t>
            </a:r>
            <a:endParaRPr lang="en-US" altLang="en-US" sz="1800" b="1"/>
          </a:p>
        </p:txBody>
      </p:sp>
      <p:sp>
        <p:nvSpPr>
          <p:cNvPr id="46087" name="TextBox 18"/>
          <p:cNvSpPr txBox="1">
            <a:spLocks noChangeArrowheads="1"/>
          </p:cNvSpPr>
          <p:nvPr/>
        </p:nvSpPr>
        <p:spPr bwMode="auto">
          <a:xfrm>
            <a:off x="3502025" y="4573588"/>
            <a:ext cx="579438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Ne</a:t>
            </a:r>
            <a:endParaRPr lang="en-US" altLang="en-US" sz="1800" b="1"/>
          </a:p>
        </p:txBody>
      </p:sp>
      <p:sp>
        <p:nvSpPr>
          <p:cNvPr id="46088" name="TextBox 19"/>
          <p:cNvSpPr txBox="1">
            <a:spLocks noChangeArrowheads="1"/>
          </p:cNvSpPr>
          <p:nvPr/>
        </p:nvSpPr>
        <p:spPr bwMode="auto">
          <a:xfrm>
            <a:off x="4621213" y="4586288"/>
            <a:ext cx="57785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Na</a:t>
            </a:r>
            <a:endParaRPr lang="en-US" altLang="en-US" sz="1800" b="1"/>
          </a:p>
        </p:txBody>
      </p:sp>
      <p:sp>
        <p:nvSpPr>
          <p:cNvPr id="46089" name="TextBox 23"/>
          <p:cNvSpPr txBox="1">
            <a:spLocks noChangeArrowheads="1"/>
          </p:cNvSpPr>
          <p:nvPr/>
        </p:nvSpPr>
        <p:spPr bwMode="auto">
          <a:xfrm>
            <a:off x="2493963" y="4560888"/>
            <a:ext cx="373062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F</a:t>
            </a:r>
            <a:endParaRPr lang="en-US" altLang="en-US" sz="1800" b="1"/>
          </a:p>
        </p:txBody>
      </p:sp>
      <p:sp>
        <p:nvSpPr>
          <p:cNvPr id="46090" name="TextBox 24"/>
          <p:cNvSpPr txBox="1">
            <a:spLocks noChangeArrowheads="1"/>
          </p:cNvSpPr>
          <p:nvPr/>
        </p:nvSpPr>
        <p:spPr bwMode="auto">
          <a:xfrm>
            <a:off x="2008188" y="4589463"/>
            <a:ext cx="423862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O</a:t>
            </a:r>
            <a:endParaRPr lang="en-US" altLang="en-US" sz="1800" b="1"/>
          </a:p>
        </p:txBody>
      </p:sp>
      <p:sp>
        <p:nvSpPr>
          <p:cNvPr id="46091" name="TextBox 25"/>
          <p:cNvSpPr txBox="1">
            <a:spLocks noChangeArrowheads="1"/>
          </p:cNvSpPr>
          <p:nvPr/>
        </p:nvSpPr>
        <p:spPr bwMode="auto">
          <a:xfrm>
            <a:off x="1709738" y="4592638"/>
            <a:ext cx="423862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N</a:t>
            </a:r>
            <a:endParaRPr lang="en-US" altLang="en-US" sz="1800" b="1"/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0" y="101600"/>
            <a:ext cx="91440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AU" altLang="en-US" sz="4400" dirty="0"/>
              <a:t>Metal site: is it Mg</a:t>
            </a:r>
            <a:r>
              <a:rPr lang="en-AU" altLang="en-US" sz="4400" baseline="30000" dirty="0"/>
              <a:t>++</a:t>
            </a:r>
            <a:r>
              <a:rPr lang="en-AU" altLang="en-US" sz="4400" dirty="0"/>
              <a:t> ? Or Na</a:t>
            </a:r>
            <a:r>
              <a:rPr lang="en-AU" altLang="en-US" sz="4400" baseline="30000" dirty="0"/>
              <a:t>+</a:t>
            </a:r>
            <a:r>
              <a:rPr lang="en-AU" altLang="en-US" sz="4400" dirty="0"/>
              <a:t> ?</a:t>
            </a:r>
            <a:endParaRPr lang="en-US" altLang="en-US" sz="4400" baseline="30000" dirty="0"/>
          </a:p>
        </p:txBody>
      </p:sp>
    </p:spTree>
    <p:extLst>
      <p:ext uri="{BB962C8B-B14F-4D97-AF65-F5344CB8AC3E}">
        <p14:creationId xmlns:p14="http://schemas.microsoft.com/office/powerpoint/2010/main" val="9934001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2340551"/>
              </p:ext>
            </p:extLst>
          </p:nvPr>
        </p:nvGraphicFramePr>
        <p:xfrm>
          <a:off x="260350" y="214313"/>
          <a:ext cx="8680450" cy="637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2043" name="Chart" r:id="rId3" imgW="7115101" imgH="5229153" progId="MSGraph.Chart.8">
                  <p:embed followColorScheme="full"/>
                </p:oleObj>
              </mc:Choice>
              <mc:Fallback>
                <p:oleObj name="Chart" r:id="rId3" imgW="7115101" imgH="5229153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350" y="214313"/>
                        <a:ext cx="8680450" cy="6378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895600" y="5867400"/>
            <a:ext cx="35189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latin typeface="Arial" panose="020B0604020202020204" pitchFamily="34" charset="0"/>
              </a:rPr>
              <a:t>Photon Energy (eV)</a:t>
            </a:r>
            <a:endParaRPr lang="en-US" altLang="en-US" sz="2800" b="1" dirty="0"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495778" y="3147444"/>
            <a:ext cx="38603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latin typeface="Arial" panose="020B0604020202020204" pitchFamily="34" charset="0"/>
              </a:rPr>
              <a:t>Anomalous f” (electrons)</a:t>
            </a:r>
            <a:endParaRPr lang="en-US" altLang="en-US" sz="2400" b="1" dirty="0">
              <a:latin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63800" y="76200"/>
            <a:ext cx="19639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2472.7   2473.5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238500" y="469900"/>
            <a:ext cx="0" cy="3683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619500" y="444500"/>
            <a:ext cx="0" cy="13589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514600" y="6488668"/>
            <a:ext cx="662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Bohic</a:t>
            </a:r>
            <a:r>
              <a:rPr lang="en-US" dirty="0"/>
              <a:t> </a:t>
            </a:r>
            <a:r>
              <a:rPr lang="en-US" dirty="0" smtClean="0"/>
              <a:t>et al. </a:t>
            </a:r>
            <a:r>
              <a:rPr lang="en-US" i="1" dirty="0" smtClean="0"/>
              <a:t>Anal. Chem. </a:t>
            </a:r>
            <a:r>
              <a:rPr lang="en-US" dirty="0"/>
              <a:t>2008</a:t>
            </a:r>
            <a:r>
              <a:rPr lang="en-US" dirty="0" smtClean="0"/>
              <a:t>; </a:t>
            </a:r>
            <a:r>
              <a:rPr lang="en-US" b="1" dirty="0" smtClean="0"/>
              <a:t>80</a:t>
            </a:r>
            <a:r>
              <a:rPr lang="en-US" dirty="0" smtClean="0"/>
              <a:t>(24</a:t>
            </a:r>
            <a:r>
              <a:rPr lang="en-US" dirty="0"/>
              <a:t>):</a:t>
            </a:r>
            <a:r>
              <a:rPr lang="en-US" dirty="0" smtClean="0"/>
              <a:t>9557. </a:t>
            </a:r>
            <a:r>
              <a:rPr lang="en-US" dirty="0" err="1"/>
              <a:t>doi</a:t>
            </a:r>
            <a:r>
              <a:rPr lang="en-US" dirty="0"/>
              <a:t>: 10.1021/ac801817k</a:t>
            </a:r>
          </a:p>
        </p:txBody>
      </p:sp>
    </p:spTree>
    <p:extLst>
      <p:ext uri="{BB962C8B-B14F-4D97-AF65-F5344CB8AC3E}">
        <p14:creationId xmlns:p14="http://schemas.microsoft.com/office/powerpoint/2010/main" val="9731159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1139052"/>
              </p:ext>
            </p:extLst>
          </p:nvPr>
        </p:nvGraphicFramePr>
        <p:xfrm>
          <a:off x="260350" y="146050"/>
          <a:ext cx="8680450" cy="6446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3067" name="Chart" r:id="rId3" imgW="7115101" imgH="5276932" progId="MSGraph.Chart.8">
                  <p:embed followColorScheme="full"/>
                </p:oleObj>
              </mc:Choice>
              <mc:Fallback>
                <p:oleObj name="Chart" r:id="rId3" imgW="7115101" imgH="5276932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350" y="146050"/>
                        <a:ext cx="8680450" cy="6446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047827" y="6057900"/>
            <a:ext cx="518443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latin typeface="Arial" panose="020B0604020202020204" pitchFamily="34" charset="0"/>
              </a:rPr>
              <a:t>Required signal-to-noise (I/</a:t>
            </a:r>
            <a:r>
              <a:rPr lang="el-GR" altLang="en-US" sz="2800" b="1" dirty="0" smtClean="0">
                <a:latin typeface="Arial" panose="020B0604020202020204" pitchFamily="34" charset="0"/>
              </a:rPr>
              <a:t>σ</a:t>
            </a:r>
            <a:r>
              <a:rPr lang="en-US" altLang="en-US" sz="2800" b="1" dirty="0" smtClean="0">
                <a:latin typeface="Arial" panose="020B0604020202020204" pitchFamily="34" charset="0"/>
              </a:rPr>
              <a:t>)</a:t>
            </a:r>
            <a:endParaRPr lang="en-US" altLang="en-US" sz="2800" b="1" dirty="0"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645663" y="3030866"/>
            <a:ext cx="41601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latin typeface="Arial" panose="020B0604020202020204" pitchFamily="34" charset="0"/>
              </a:rPr>
              <a:t>Solve-able proteins (%)</a:t>
            </a:r>
            <a:endParaRPr lang="en-US" altLang="en-US" sz="2800" b="1" dirty="0">
              <a:latin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51581" y="1942368"/>
            <a:ext cx="1828799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Single-spot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limit </a:t>
            </a:r>
          </a:p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CCD</a:t>
            </a:r>
          </a:p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arly PAD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7540581" y="682760"/>
            <a:ext cx="1017430" cy="122150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85875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8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/>
              <a:t>Darwin’s Formula</a:t>
            </a:r>
          </a:p>
        </p:txBody>
      </p:sp>
      <p:sp>
        <p:nvSpPr>
          <p:cNvPr id="1918979" name="Text Box 3"/>
          <p:cNvSpPr txBox="1">
            <a:spLocks noChangeArrowheads="1"/>
          </p:cNvSpPr>
          <p:nvPr/>
        </p:nvSpPr>
        <p:spPr bwMode="auto">
          <a:xfrm>
            <a:off x="257175" y="3308350"/>
            <a:ext cx="4237038" cy="297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 err="1" smtClean="0"/>
              <a:t>I</a:t>
            </a:r>
            <a:r>
              <a:rPr lang="en-US" altLang="en-US" b="1" baseline="-25000" dirty="0" err="1" smtClean="0"/>
              <a:t>spot</a:t>
            </a:r>
            <a:r>
              <a:rPr lang="en-US" altLang="en-US" dirty="0"/>
              <a:t>	- photons/spot (fully-recorded)</a:t>
            </a:r>
          </a:p>
          <a:p>
            <a:pPr>
              <a:spcBef>
                <a:spcPct val="50000"/>
              </a:spcBef>
            </a:pPr>
            <a:r>
              <a:rPr lang="en-US" altLang="en-US" b="1" dirty="0" err="1"/>
              <a:t>I</a:t>
            </a:r>
            <a:r>
              <a:rPr lang="en-US" altLang="en-US" b="1" baseline="-25000" dirty="0" err="1"/>
              <a:t>beam</a:t>
            </a:r>
            <a:r>
              <a:rPr lang="en-US" altLang="en-US" dirty="0"/>
              <a:t>	- incident (photons/s/m</a:t>
            </a:r>
            <a:r>
              <a:rPr lang="en-US" altLang="en-US" baseline="30000" dirty="0"/>
              <a:t>2</a:t>
            </a:r>
            <a:r>
              <a:rPr lang="en-US" altLang="en-US" dirty="0"/>
              <a:t> )</a:t>
            </a:r>
          </a:p>
          <a:p>
            <a:pPr>
              <a:spcBef>
                <a:spcPct val="50000"/>
              </a:spcBef>
            </a:pPr>
            <a:r>
              <a:rPr lang="en-US" altLang="en-US" b="1" dirty="0"/>
              <a:t>r</a:t>
            </a:r>
            <a:r>
              <a:rPr lang="en-US" altLang="en-US" b="1" baseline="-25000" dirty="0"/>
              <a:t>e</a:t>
            </a:r>
            <a:r>
              <a:rPr lang="en-US" altLang="en-US" dirty="0"/>
              <a:t>	- classical electron radius 		   (2.818x10</a:t>
            </a:r>
            <a:r>
              <a:rPr lang="en-US" altLang="en-US" baseline="30000" dirty="0"/>
              <a:t>-15</a:t>
            </a:r>
            <a:r>
              <a:rPr lang="en-US" altLang="en-US" dirty="0"/>
              <a:t> m)</a:t>
            </a:r>
          </a:p>
          <a:p>
            <a:pPr>
              <a:spcBef>
                <a:spcPct val="50000"/>
              </a:spcBef>
            </a:pPr>
            <a:r>
              <a:rPr lang="en-US" altLang="en-US" b="1" dirty="0" err="1"/>
              <a:t>V</a:t>
            </a:r>
            <a:r>
              <a:rPr lang="en-US" altLang="en-US" b="1" baseline="-25000" dirty="0" err="1"/>
              <a:t>xtal</a:t>
            </a:r>
            <a:r>
              <a:rPr lang="en-US" altLang="en-US" dirty="0"/>
              <a:t>	- volume of crystal (in m</a:t>
            </a:r>
            <a:r>
              <a:rPr lang="en-US" altLang="en-US" baseline="30000" dirty="0"/>
              <a:t>3</a:t>
            </a:r>
            <a:r>
              <a:rPr lang="en-US" altLang="en-US" dirty="0"/>
              <a:t>)</a:t>
            </a:r>
            <a:endParaRPr lang="en-US" altLang="en-US" baseline="30000" dirty="0"/>
          </a:p>
          <a:p>
            <a:pPr>
              <a:spcBef>
                <a:spcPct val="50000"/>
              </a:spcBef>
            </a:pPr>
            <a:r>
              <a:rPr lang="en-US" altLang="en-US" b="1" dirty="0" err="1"/>
              <a:t>V</a:t>
            </a:r>
            <a:r>
              <a:rPr lang="en-US" altLang="en-US" b="1" baseline="-25000" dirty="0" err="1"/>
              <a:t>cell</a:t>
            </a:r>
            <a:r>
              <a:rPr lang="en-US" altLang="en-US" dirty="0"/>
              <a:t>	- volume of unit cell (in m</a:t>
            </a:r>
            <a:r>
              <a:rPr lang="en-US" altLang="en-US" baseline="30000" dirty="0"/>
              <a:t>3</a:t>
            </a:r>
            <a:r>
              <a:rPr lang="en-US" altLang="en-US" dirty="0"/>
              <a:t>)</a:t>
            </a:r>
            <a:endParaRPr lang="en-US" altLang="en-US" baseline="30000" dirty="0"/>
          </a:p>
          <a:p>
            <a:pPr>
              <a:spcBef>
                <a:spcPct val="50000"/>
              </a:spcBef>
            </a:pPr>
            <a:r>
              <a:rPr lang="el-GR" altLang="en-US" b="1" dirty="0">
                <a:solidFill>
                  <a:srgbClr val="FF0000"/>
                </a:solidFill>
                <a:cs typeface="Arial" pitchFamily="34" charset="0"/>
              </a:rPr>
              <a:t>λ</a:t>
            </a:r>
            <a:r>
              <a:rPr lang="en-US" altLang="en-US" dirty="0">
                <a:solidFill>
                  <a:srgbClr val="FF0000"/>
                </a:solidFill>
              </a:rPr>
              <a:t>	- x-ray wavelength (in meters!)</a:t>
            </a:r>
          </a:p>
          <a:p>
            <a:pPr>
              <a:spcBef>
                <a:spcPct val="50000"/>
              </a:spcBef>
            </a:pPr>
            <a:endParaRPr lang="en-US" altLang="en-US" baseline="30000" dirty="0"/>
          </a:p>
        </p:txBody>
      </p:sp>
      <p:sp>
        <p:nvSpPr>
          <p:cNvPr id="1918980" name="Text Box 4"/>
          <p:cNvSpPr txBox="1">
            <a:spLocks noChangeArrowheads="1"/>
          </p:cNvSpPr>
          <p:nvPr/>
        </p:nvSpPr>
        <p:spPr bwMode="auto">
          <a:xfrm>
            <a:off x="4576763" y="3308350"/>
            <a:ext cx="4357687" cy="327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l-GR" altLang="en-US" b="1" dirty="0">
                <a:cs typeface="Arial" pitchFamily="34" charset="0"/>
              </a:rPr>
              <a:t>ω</a:t>
            </a:r>
            <a:r>
              <a:rPr lang="en-US" altLang="en-US" dirty="0">
                <a:cs typeface="Arial" pitchFamily="34" charset="0"/>
              </a:rPr>
              <a:t>	- rotation speed (radians/s)</a:t>
            </a:r>
          </a:p>
          <a:p>
            <a:pPr>
              <a:spcBef>
                <a:spcPct val="50000"/>
              </a:spcBef>
            </a:pPr>
            <a:r>
              <a:rPr lang="en-US" altLang="en-US" b="1" dirty="0"/>
              <a:t>L</a:t>
            </a:r>
            <a:r>
              <a:rPr lang="en-US" altLang="en-US" dirty="0"/>
              <a:t>	- Lorentz factor (speed/speed)</a:t>
            </a:r>
          </a:p>
          <a:p>
            <a:pPr>
              <a:spcBef>
                <a:spcPct val="50000"/>
              </a:spcBef>
            </a:pPr>
            <a:r>
              <a:rPr lang="en-US" altLang="en-US" b="1" dirty="0">
                <a:cs typeface="Arial" pitchFamily="34" charset="0"/>
              </a:rPr>
              <a:t>P</a:t>
            </a:r>
            <a:r>
              <a:rPr lang="en-US" altLang="en-US" dirty="0">
                <a:cs typeface="Arial" pitchFamily="34" charset="0"/>
              </a:rPr>
              <a:t>	- polarization factor </a:t>
            </a:r>
          </a:p>
          <a:p>
            <a:pPr>
              <a:spcBef>
                <a:spcPct val="50000"/>
              </a:spcBef>
            </a:pPr>
            <a:r>
              <a:rPr lang="en-US" altLang="en-US" b="1" dirty="0" smtClean="0">
                <a:cs typeface="Arial" pitchFamily="34" charset="0"/>
              </a:rPr>
              <a:t>A</a:t>
            </a:r>
            <a:r>
              <a:rPr lang="en-US" altLang="en-US" dirty="0">
                <a:cs typeface="Arial" pitchFamily="34" charset="0"/>
              </a:rPr>
              <a:t>	- </a:t>
            </a:r>
            <a:r>
              <a:rPr lang="en-US" altLang="en-US" dirty="0" smtClean="0">
                <a:cs typeface="Arial" pitchFamily="34" charset="0"/>
              </a:rPr>
              <a:t>attenuation correction </a:t>
            </a:r>
            <a:endParaRPr lang="en-US" altLang="en-US" dirty="0"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US" altLang="en-US" b="1" dirty="0" smtClean="0">
                <a:cs typeface="Arial" pitchFamily="34" charset="0"/>
              </a:rPr>
              <a:t>F</a:t>
            </a:r>
            <a:r>
              <a:rPr lang="en-US" altLang="en-US" b="1" baseline="-25000" dirty="0" smtClean="0">
                <a:cs typeface="Arial" pitchFamily="34" charset="0"/>
              </a:rPr>
              <a:t>0</a:t>
            </a:r>
            <a:r>
              <a:rPr lang="en-US" altLang="en-US" dirty="0" smtClean="0">
                <a:cs typeface="Arial" pitchFamily="34" charset="0"/>
              </a:rPr>
              <a:t>	- structure factor at T = 0</a:t>
            </a:r>
          </a:p>
          <a:p>
            <a:pPr>
              <a:spcBef>
                <a:spcPct val="50000"/>
              </a:spcBef>
            </a:pPr>
            <a:r>
              <a:rPr lang="en-US" altLang="en-US" b="1" dirty="0" smtClean="0">
                <a:cs typeface="Arial" pitchFamily="34" charset="0"/>
              </a:rPr>
              <a:t>B</a:t>
            </a:r>
            <a:r>
              <a:rPr lang="en-US" altLang="en-US" dirty="0" smtClean="0">
                <a:cs typeface="Arial" pitchFamily="34" charset="0"/>
              </a:rPr>
              <a:t>	- Debye-Waller-</a:t>
            </a:r>
            <a:r>
              <a:rPr lang="en-US" altLang="en-US" dirty="0" err="1" smtClean="0">
                <a:cs typeface="Arial" pitchFamily="34" charset="0"/>
              </a:rPr>
              <a:t>Ott</a:t>
            </a:r>
            <a:r>
              <a:rPr lang="en-US" altLang="en-US" dirty="0" smtClean="0">
                <a:cs typeface="Arial" pitchFamily="34" charset="0"/>
              </a:rPr>
              <a:t> factor</a:t>
            </a:r>
          </a:p>
          <a:p>
            <a:pPr>
              <a:spcBef>
                <a:spcPct val="50000"/>
              </a:spcBef>
            </a:pPr>
            <a:r>
              <a:rPr lang="en-US" altLang="en-US" b="1" dirty="0">
                <a:cs typeface="Arial" pitchFamily="34" charset="0"/>
              </a:rPr>
              <a:t>s</a:t>
            </a:r>
            <a:r>
              <a:rPr lang="en-US" altLang="en-US" dirty="0" smtClean="0">
                <a:cs typeface="Arial" pitchFamily="34" charset="0"/>
              </a:rPr>
              <a:t>	- 0.5/d-spacing</a:t>
            </a:r>
            <a:endParaRPr lang="en-US" altLang="en-US" dirty="0">
              <a:cs typeface="Arial" pitchFamily="34" charset="0"/>
            </a:endParaRPr>
          </a:p>
          <a:p>
            <a:pPr algn="r">
              <a:spcBef>
                <a:spcPct val="50000"/>
              </a:spcBef>
            </a:pPr>
            <a:r>
              <a:rPr lang="en-US" altLang="en-US" dirty="0">
                <a:cs typeface="Arial" pitchFamily="34" charset="0"/>
              </a:rPr>
              <a:t>C. G. Darwin (1914)</a:t>
            </a:r>
          </a:p>
        </p:txBody>
      </p:sp>
      <p:sp>
        <p:nvSpPr>
          <p:cNvPr id="1918981" name="Rectangle 5"/>
          <p:cNvSpPr>
            <a:spLocks noChangeArrowheads="1"/>
          </p:cNvSpPr>
          <p:nvPr/>
        </p:nvSpPr>
        <p:spPr bwMode="auto">
          <a:xfrm>
            <a:off x="5503900" y="1816100"/>
            <a:ext cx="30092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600" dirty="0"/>
              <a:t>P A | </a:t>
            </a:r>
            <a:r>
              <a:rPr lang="en-US" altLang="en-US" sz="3600" dirty="0" smtClean="0"/>
              <a:t>F</a:t>
            </a:r>
            <a:r>
              <a:rPr lang="en-US" altLang="en-US" sz="3600" baseline="-25000" dirty="0" smtClean="0"/>
              <a:t>0</a:t>
            </a:r>
            <a:r>
              <a:rPr lang="en-US" altLang="en-US" sz="3600" dirty="0" smtClean="0"/>
              <a:t>e</a:t>
            </a:r>
            <a:r>
              <a:rPr lang="en-US" altLang="en-US" sz="3600" baseline="30000" dirty="0" smtClean="0"/>
              <a:t>-Bs</a:t>
            </a:r>
            <a:r>
              <a:rPr lang="en-US" altLang="en-US" sz="2000" baseline="100000" dirty="0" smtClean="0"/>
              <a:t>2</a:t>
            </a:r>
            <a:r>
              <a:rPr lang="en-US" altLang="en-US" sz="3600" dirty="0" smtClean="0"/>
              <a:t> </a:t>
            </a:r>
            <a:r>
              <a:rPr lang="en-US" altLang="en-US" sz="3600" dirty="0"/>
              <a:t>|</a:t>
            </a:r>
            <a:r>
              <a:rPr lang="en-US" altLang="en-US" sz="3600" baseline="30000" dirty="0"/>
              <a:t>2</a:t>
            </a:r>
          </a:p>
        </p:txBody>
      </p:sp>
      <p:sp>
        <p:nvSpPr>
          <p:cNvPr id="1918982" name="Text Box 6"/>
          <p:cNvSpPr txBox="1">
            <a:spLocks noChangeArrowheads="1"/>
          </p:cNvSpPr>
          <p:nvPr/>
        </p:nvSpPr>
        <p:spPr bwMode="auto">
          <a:xfrm>
            <a:off x="352425" y="1803400"/>
            <a:ext cx="29450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3600" dirty="0" err="1" smtClean="0">
                <a:cs typeface="Arial" pitchFamily="34" charset="0"/>
              </a:rPr>
              <a:t>I</a:t>
            </a:r>
            <a:r>
              <a:rPr lang="en-US" altLang="en-US" sz="3600" baseline="-25000" dirty="0" err="1" smtClean="0">
                <a:cs typeface="Arial" pitchFamily="34" charset="0"/>
              </a:rPr>
              <a:t>spot</a:t>
            </a:r>
            <a:r>
              <a:rPr lang="en-US" altLang="en-US" sz="3600" dirty="0" smtClean="0">
                <a:cs typeface="Arial" pitchFamily="34" charset="0"/>
              </a:rPr>
              <a:t> </a:t>
            </a:r>
            <a:r>
              <a:rPr lang="en-US" altLang="en-US" sz="3600" dirty="0">
                <a:cs typeface="Arial" pitchFamily="34" charset="0"/>
              </a:rPr>
              <a:t>= </a:t>
            </a:r>
            <a:r>
              <a:rPr lang="en-US" altLang="en-US" sz="3600" dirty="0" err="1" smtClean="0">
                <a:cs typeface="Arial" pitchFamily="34" charset="0"/>
              </a:rPr>
              <a:t>I</a:t>
            </a:r>
            <a:r>
              <a:rPr lang="en-US" altLang="en-US" sz="3600" baseline="-25000" dirty="0" err="1" smtClean="0">
                <a:cs typeface="Arial" pitchFamily="34" charset="0"/>
              </a:rPr>
              <a:t>beam</a:t>
            </a:r>
            <a:r>
              <a:rPr lang="en-US" altLang="en-US" sz="3600" dirty="0" smtClean="0">
                <a:cs typeface="Arial" pitchFamily="34" charset="0"/>
              </a:rPr>
              <a:t> r</a:t>
            </a:r>
            <a:r>
              <a:rPr lang="en-US" altLang="en-US" sz="3600" baseline="-25000" dirty="0" smtClean="0">
                <a:cs typeface="Arial" pitchFamily="34" charset="0"/>
              </a:rPr>
              <a:t>e</a:t>
            </a:r>
            <a:r>
              <a:rPr lang="en-US" altLang="en-US" sz="3600" baseline="30000" dirty="0" smtClean="0">
                <a:cs typeface="Arial" pitchFamily="34" charset="0"/>
              </a:rPr>
              <a:t>2</a:t>
            </a:r>
            <a:endParaRPr lang="el-GR" altLang="en-US" sz="3600" baseline="-25000" dirty="0">
              <a:cs typeface="Arial" pitchFamily="34" charset="0"/>
            </a:endParaRPr>
          </a:p>
        </p:txBody>
      </p:sp>
      <p:grpSp>
        <p:nvGrpSpPr>
          <p:cNvPr id="1918983" name="Group 7"/>
          <p:cNvGrpSpPr>
            <a:grpSpLocks/>
          </p:cNvGrpSpPr>
          <p:nvPr/>
        </p:nvGrpSpPr>
        <p:grpSpPr bwMode="auto">
          <a:xfrm>
            <a:off x="3273463" y="1484313"/>
            <a:ext cx="963612" cy="1304925"/>
            <a:chOff x="2149" y="908"/>
            <a:chExt cx="607" cy="822"/>
          </a:xfrm>
        </p:grpSpPr>
        <p:sp>
          <p:nvSpPr>
            <p:cNvPr id="1918984" name="Text Box 8"/>
            <p:cNvSpPr txBox="1">
              <a:spLocks noChangeArrowheads="1"/>
            </p:cNvSpPr>
            <p:nvPr/>
          </p:nvSpPr>
          <p:spPr bwMode="auto">
            <a:xfrm>
              <a:off x="2149" y="908"/>
              <a:ext cx="607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3600" dirty="0" err="1">
                  <a:cs typeface="Arial" pitchFamily="34" charset="0"/>
                </a:rPr>
                <a:t>V</a:t>
              </a:r>
              <a:r>
                <a:rPr lang="en-US" altLang="en-US" sz="3600" baseline="-25000" dirty="0" err="1">
                  <a:cs typeface="Arial" pitchFamily="34" charset="0"/>
                </a:rPr>
                <a:t>xtal</a:t>
              </a:r>
              <a:endParaRPr lang="el-GR" altLang="en-US" sz="3600" baseline="-25000" dirty="0">
                <a:cs typeface="Arial" pitchFamily="34" charset="0"/>
              </a:endParaRPr>
            </a:p>
          </p:txBody>
        </p:sp>
        <p:sp>
          <p:nvSpPr>
            <p:cNvPr id="1918985" name="Text Box 9"/>
            <p:cNvSpPr txBox="1">
              <a:spLocks noChangeArrowheads="1"/>
            </p:cNvSpPr>
            <p:nvPr/>
          </p:nvSpPr>
          <p:spPr bwMode="auto">
            <a:xfrm>
              <a:off x="2154" y="1326"/>
              <a:ext cx="597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3600" dirty="0" err="1">
                  <a:cs typeface="Arial" pitchFamily="34" charset="0"/>
                </a:rPr>
                <a:t>V</a:t>
              </a:r>
              <a:r>
                <a:rPr lang="en-US" altLang="en-US" sz="3600" baseline="-25000" dirty="0" err="1">
                  <a:cs typeface="Arial" pitchFamily="34" charset="0"/>
                </a:rPr>
                <a:t>cell</a:t>
              </a:r>
              <a:endParaRPr lang="el-GR" altLang="en-US" sz="3600" baseline="-25000" dirty="0">
                <a:cs typeface="Arial" pitchFamily="34" charset="0"/>
              </a:endParaRPr>
            </a:p>
          </p:txBody>
        </p:sp>
        <p:sp>
          <p:nvSpPr>
            <p:cNvPr id="1918986" name="Line 10"/>
            <p:cNvSpPr>
              <a:spLocks noChangeShapeType="1"/>
            </p:cNvSpPr>
            <p:nvPr/>
          </p:nvSpPr>
          <p:spPr bwMode="auto">
            <a:xfrm flipV="1">
              <a:off x="2166" y="1333"/>
              <a:ext cx="57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18987" name="Group 11"/>
          <p:cNvGrpSpPr>
            <a:grpSpLocks/>
          </p:cNvGrpSpPr>
          <p:nvPr/>
        </p:nvGrpSpPr>
        <p:grpSpPr bwMode="auto">
          <a:xfrm>
            <a:off x="4246600" y="1484313"/>
            <a:ext cx="1304925" cy="1304925"/>
            <a:chOff x="2874" y="962"/>
            <a:chExt cx="822" cy="822"/>
          </a:xfrm>
        </p:grpSpPr>
        <p:sp>
          <p:nvSpPr>
            <p:cNvPr id="1918988" name="Text Box 12"/>
            <p:cNvSpPr txBox="1">
              <a:spLocks noChangeArrowheads="1"/>
            </p:cNvSpPr>
            <p:nvPr/>
          </p:nvSpPr>
          <p:spPr bwMode="auto">
            <a:xfrm>
              <a:off x="2995" y="962"/>
              <a:ext cx="58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l-GR" altLang="en-US" sz="3600" dirty="0">
                  <a:solidFill>
                    <a:srgbClr val="FF0000"/>
                  </a:solidFill>
                  <a:cs typeface="Arial" pitchFamily="34" charset="0"/>
                </a:rPr>
                <a:t>λ</a:t>
              </a:r>
              <a:r>
                <a:rPr lang="en-US" altLang="en-US" sz="3600" baseline="48000" dirty="0">
                  <a:solidFill>
                    <a:srgbClr val="FF0000"/>
                  </a:solidFill>
                  <a:cs typeface="Arial" pitchFamily="34" charset="0"/>
                </a:rPr>
                <a:t>3</a:t>
              </a:r>
              <a:r>
                <a:rPr lang="en-US" altLang="en-US" sz="3600" baseline="48000" dirty="0">
                  <a:cs typeface="Arial" pitchFamily="34" charset="0"/>
                </a:rPr>
                <a:t> </a:t>
              </a:r>
              <a:r>
                <a:rPr lang="en-US" altLang="en-US" sz="3600" dirty="0">
                  <a:cs typeface="Arial" pitchFamily="34" charset="0"/>
                </a:rPr>
                <a:t>L</a:t>
              </a:r>
              <a:endParaRPr lang="el-GR" altLang="en-US" sz="3600" baseline="-25000" dirty="0">
                <a:cs typeface="Arial" pitchFamily="34" charset="0"/>
              </a:endParaRPr>
            </a:p>
          </p:txBody>
        </p:sp>
        <p:sp>
          <p:nvSpPr>
            <p:cNvPr id="1918989" name="Text Box 13"/>
            <p:cNvSpPr txBox="1">
              <a:spLocks noChangeArrowheads="1"/>
            </p:cNvSpPr>
            <p:nvPr/>
          </p:nvSpPr>
          <p:spPr bwMode="auto">
            <a:xfrm>
              <a:off x="2874" y="1380"/>
              <a:ext cx="82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l-GR" altLang="en-US" sz="3600">
                  <a:cs typeface="Arial" pitchFamily="34" charset="0"/>
                </a:rPr>
                <a:t>ω</a:t>
              </a:r>
              <a:r>
                <a:rPr lang="en-US" altLang="en-US" sz="3600">
                  <a:cs typeface="Arial" pitchFamily="34" charset="0"/>
                </a:rPr>
                <a:t>V</a:t>
              </a:r>
              <a:r>
                <a:rPr lang="en-US" altLang="en-US" sz="3600" baseline="-25000">
                  <a:cs typeface="Arial" pitchFamily="34" charset="0"/>
                </a:rPr>
                <a:t>cell</a:t>
              </a:r>
              <a:endParaRPr lang="el-GR" altLang="en-US" sz="3600" baseline="-25000">
                <a:cs typeface="Arial" pitchFamily="34" charset="0"/>
              </a:endParaRPr>
            </a:p>
          </p:txBody>
        </p:sp>
        <p:sp>
          <p:nvSpPr>
            <p:cNvPr id="1918990" name="Line 14"/>
            <p:cNvSpPr>
              <a:spLocks noChangeShapeType="1"/>
            </p:cNvSpPr>
            <p:nvPr/>
          </p:nvSpPr>
          <p:spPr bwMode="auto">
            <a:xfrm flipV="1">
              <a:off x="2922" y="1387"/>
              <a:ext cx="72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65743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3951614"/>
              </p:ext>
            </p:extLst>
          </p:nvPr>
        </p:nvGraphicFramePr>
        <p:xfrm>
          <a:off x="411163" y="46038"/>
          <a:ext cx="8561387" cy="682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Chart" r:id="rId3" imgW="6096075" imgH="4857725" progId="MSGraph.Chart.8">
                  <p:embed followColorScheme="full"/>
                </p:oleObj>
              </mc:Choice>
              <mc:Fallback>
                <p:oleObj name="Chart" r:id="rId3" imgW="6096075" imgH="4857725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163" y="46038"/>
                        <a:ext cx="8561387" cy="6823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371475" y="241300"/>
            <a:ext cx="8399463" cy="579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>
                <a:solidFill>
                  <a:srgbClr val="000000"/>
                </a:solidFill>
              </a:rPr>
              <a:t>wavelength dependence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 rot="16200000">
            <a:off x="-608012" y="3325813"/>
            <a:ext cx="2708275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>
                <a:solidFill>
                  <a:srgbClr val="000000"/>
                </a:solidFill>
              </a:rPr>
              <a:t>crystal diameter (</a:t>
            </a:r>
            <a:r>
              <a:rPr lang="el-GR" altLang="en-US" sz="2000" dirty="0">
                <a:solidFill>
                  <a:srgbClr val="000000"/>
                </a:solidFill>
                <a:cs typeface="Times New Roman" pitchFamily="18" charset="0"/>
              </a:rPr>
              <a:t>μ</a:t>
            </a:r>
            <a:r>
              <a:rPr lang="en-US" altLang="en-US" sz="2000" dirty="0">
                <a:solidFill>
                  <a:srgbClr val="000000"/>
                </a:solidFill>
              </a:rPr>
              <a:t>m)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4390230" y="2770187"/>
            <a:ext cx="150813" cy="274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Å</a:t>
            </a:r>
            <a:endParaRPr lang="en-US" altLang="en-US" b="1" dirty="0">
              <a:solidFill>
                <a:srgbClr val="000000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4216400" y="3049588"/>
            <a:ext cx="150813" cy="27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Å</a:t>
            </a: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187325" y="163513"/>
            <a:ext cx="8731250" cy="7381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9812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Damage limited crystal size (synchrotron)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8238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AutoShape 2"/>
          <p:cNvSpPr>
            <a:spLocks noChangeArrowheads="1"/>
          </p:cNvSpPr>
          <p:nvPr/>
        </p:nvSpPr>
        <p:spPr bwMode="auto">
          <a:xfrm rot="-54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Where do photons go?</a:t>
            </a:r>
          </a:p>
        </p:txBody>
      </p:sp>
      <p:sp>
        <p:nvSpPr>
          <p:cNvPr id="154628" name="Text Box 4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/>
              <a:t>beamstop</a:t>
            </a:r>
          </a:p>
        </p:txBody>
      </p:sp>
      <p:sp>
        <p:nvSpPr>
          <p:cNvPr id="154633" name="Line 6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34" name="Line 7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35" name="Text Box 8"/>
          <p:cNvSpPr txBox="1">
            <a:spLocks noChangeArrowheads="1"/>
          </p:cNvSpPr>
          <p:nvPr/>
        </p:nvSpPr>
        <p:spPr bwMode="auto">
          <a:xfrm>
            <a:off x="5462270" y="2534285"/>
            <a:ext cx="1579563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/>
              <a:t>97%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/>
              <a:t>transmitted</a:t>
            </a:r>
            <a:endParaRPr lang="en-US" altLang="en-US" sz="2000" b="1" dirty="0"/>
          </a:p>
        </p:txBody>
      </p:sp>
      <p:sp>
        <p:nvSpPr>
          <p:cNvPr id="154630" name="Text Box 9"/>
          <p:cNvSpPr txBox="1">
            <a:spLocks noChangeArrowheads="1"/>
          </p:cNvSpPr>
          <p:nvPr/>
        </p:nvSpPr>
        <p:spPr bwMode="auto">
          <a:xfrm>
            <a:off x="863553" y="2743518"/>
            <a:ext cx="21435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/>
              <a:t>1 Å </a:t>
            </a:r>
            <a:r>
              <a:rPr lang="en-US" altLang="en-US" b="1" dirty="0"/>
              <a:t>x-rays</a:t>
            </a:r>
          </a:p>
        </p:txBody>
      </p:sp>
      <p:pic>
        <p:nvPicPr>
          <p:cNvPr id="154631" name="Picture 10" descr="MCBS00386_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98955" name="Text Box 11"/>
          <p:cNvSpPr txBox="1">
            <a:spLocks noChangeArrowheads="1"/>
          </p:cNvSpPr>
          <p:nvPr/>
        </p:nvSpPr>
        <p:spPr bwMode="auto">
          <a:xfrm>
            <a:off x="2690708" y="4951413"/>
            <a:ext cx="3764172" cy="954107"/>
          </a:xfrm>
          <a:prstGeom prst="rect">
            <a:avLst/>
          </a:prstGeom>
          <a:solidFill>
            <a:srgbClr val="FFFF99"/>
          </a:solidFill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/>
              <a:t>attenuation </a:t>
            </a:r>
            <a:r>
              <a:rPr lang="en-US" altLang="en-US" sz="2800" dirty="0" smtClean="0"/>
              <a:t>correction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/>
              <a:t>e</a:t>
            </a:r>
            <a:r>
              <a:rPr lang="en-US" altLang="en-US" sz="2800" dirty="0" smtClean="0"/>
              <a:t>rror cannot </a:t>
            </a:r>
            <a:r>
              <a:rPr lang="en-US" altLang="en-US" sz="2800" dirty="0"/>
              <a:t>be &gt; </a:t>
            </a:r>
            <a:r>
              <a:rPr lang="en-US" altLang="en-US" sz="2800" dirty="0" smtClean="0"/>
              <a:t>~3%</a:t>
            </a:r>
            <a:endParaRPr lang="en-US" altLang="en-US" sz="2800" dirty="0"/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3885484" y="1981518"/>
            <a:ext cx="106792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/>
              <a:t>100 </a:t>
            </a:r>
            <a:r>
              <a:rPr lang="el-GR" altLang="en-US" sz="2000" b="1" dirty="0" smtClean="0"/>
              <a:t>μ</a:t>
            </a:r>
            <a:r>
              <a:rPr lang="en-US" altLang="en-US" sz="2000" b="1" dirty="0" smtClean="0"/>
              <a:t>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/>
              <a:t>t</a:t>
            </a:r>
            <a:r>
              <a:rPr lang="en-US" altLang="en-US" sz="2000" b="1" dirty="0" smtClean="0"/>
              <a:t>hick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/>
              <a:t>protein</a:t>
            </a:r>
            <a:endParaRPr lang="en-US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67482508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895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AutoShape 2"/>
          <p:cNvSpPr>
            <a:spLocks noChangeArrowheads="1"/>
          </p:cNvSpPr>
          <p:nvPr/>
        </p:nvSpPr>
        <p:spPr bwMode="auto">
          <a:xfrm rot="-54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Where do photons go?</a:t>
            </a:r>
          </a:p>
        </p:txBody>
      </p:sp>
      <p:sp>
        <p:nvSpPr>
          <p:cNvPr id="154628" name="Text Box 4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/>
              <a:t>beamstop</a:t>
            </a:r>
          </a:p>
        </p:txBody>
      </p:sp>
      <p:sp>
        <p:nvSpPr>
          <p:cNvPr id="154633" name="Line 6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DDDD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34" name="Line 7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35" name="Text Box 8"/>
          <p:cNvSpPr txBox="1">
            <a:spLocks noChangeArrowheads="1"/>
          </p:cNvSpPr>
          <p:nvPr/>
        </p:nvSpPr>
        <p:spPr bwMode="auto">
          <a:xfrm>
            <a:off x="5462270" y="2534285"/>
            <a:ext cx="1579563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/>
              <a:t>2</a:t>
            </a:r>
            <a:r>
              <a:rPr lang="en-US" altLang="en-US" b="1" dirty="0" smtClean="0"/>
              <a:t>%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/>
              <a:t>transmitted</a:t>
            </a:r>
            <a:endParaRPr lang="en-US" altLang="en-US" sz="2000" b="1" dirty="0"/>
          </a:p>
        </p:txBody>
      </p:sp>
      <p:sp>
        <p:nvSpPr>
          <p:cNvPr id="154630" name="Text Box 9"/>
          <p:cNvSpPr txBox="1">
            <a:spLocks noChangeArrowheads="1"/>
          </p:cNvSpPr>
          <p:nvPr/>
        </p:nvSpPr>
        <p:spPr bwMode="auto">
          <a:xfrm>
            <a:off x="863553" y="2743518"/>
            <a:ext cx="21435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/>
              <a:t>5</a:t>
            </a:r>
            <a:r>
              <a:rPr lang="en-US" altLang="en-US" b="1" dirty="0" smtClean="0"/>
              <a:t> Å </a:t>
            </a:r>
            <a:r>
              <a:rPr lang="en-US" altLang="en-US" b="1" dirty="0"/>
              <a:t>x-rays</a:t>
            </a:r>
          </a:p>
        </p:txBody>
      </p:sp>
      <p:pic>
        <p:nvPicPr>
          <p:cNvPr id="154631" name="Picture 10" descr="MCBS00386_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98955" name="Text Box 11"/>
          <p:cNvSpPr txBox="1">
            <a:spLocks noChangeArrowheads="1"/>
          </p:cNvSpPr>
          <p:nvPr/>
        </p:nvSpPr>
        <p:spPr bwMode="auto">
          <a:xfrm>
            <a:off x="2750019" y="4951413"/>
            <a:ext cx="3645550" cy="954107"/>
          </a:xfrm>
          <a:prstGeom prst="rect">
            <a:avLst/>
          </a:prstGeom>
          <a:solidFill>
            <a:srgbClr val="FFFF99"/>
          </a:solidFill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/>
              <a:t>attenuation </a:t>
            </a:r>
            <a:r>
              <a:rPr lang="en-US" altLang="en-US" sz="2800" dirty="0" smtClean="0"/>
              <a:t>correction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smtClean="0"/>
              <a:t>error can be ~98%</a:t>
            </a:r>
            <a:endParaRPr lang="en-US" altLang="en-US" sz="2800" dirty="0"/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3885484" y="1981518"/>
            <a:ext cx="106792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/>
              <a:t>100 </a:t>
            </a:r>
            <a:r>
              <a:rPr lang="el-GR" altLang="en-US" sz="2000" b="1" dirty="0" smtClean="0"/>
              <a:t>μ</a:t>
            </a:r>
            <a:r>
              <a:rPr lang="en-US" altLang="en-US" sz="2000" b="1" dirty="0" smtClean="0"/>
              <a:t>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/>
              <a:t>t</a:t>
            </a:r>
            <a:r>
              <a:rPr lang="en-US" altLang="en-US" sz="2000" b="1" dirty="0" smtClean="0"/>
              <a:t>hick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/>
              <a:t>protein</a:t>
            </a:r>
            <a:endParaRPr lang="en-US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05296595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895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AutoShape 2"/>
          <p:cNvSpPr>
            <a:spLocks noChangeArrowheads="1"/>
          </p:cNvSpPr>
          <p:nvPr/>
        </p:nvSpPr>
        <p:spPr bwMode="auto">
          <a:xfrm rot="-5400000">
            <a:off x="8032750" y="3238500"/>
            <a:ext cx="533400" cy="914400"/>
          </a:xfrm>
          <a:prstGeom prst="can">
            <a:avLst>
              <a:gd name="adj" fmla="val 4285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54627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mtClean="0"/>
              <a:t>Where do photons go?</a:t>
            </a:r>
          </a:p>
        </p:txBody>
      </p:sp>
      <p:sp>
        <p:nvSpPr>
          <p:cNvPr id="154628" name="Text Box 4"/>
          <p:cNvSpPr txBox="1">
            <a:spLocks noChangeArrowheads="1"/>
          </p:cNvSpPr>
          <p:nvPr/>
        </p:nvSpPr>
        <p:spPr bwMode="auto">
          <a:xfrm>
            <a:off x="7853363" y="4092575"/>
            <a:ext cx="9032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200" b="1"/>
              <a:t>beamstop</a:t>
            </a:r>
          </a:p>
        </p:txBody>
      </p:sp>
      <p:sp>
        <p:nvSpPr>
          <p:cNvPr id="154633" name="Line 6"/>
          <p:cNvSpPr>
            <a:spLocks noChangeShapeType="1"/>
          </p:cNvSpPr>
          <p:nvPr/>
        </p:nvSpPr>
        <p:spPr bwMode="auto">
          <a:xfrm flipV="1">
            <a:off x="609600" y="3676650"/>
            <a:ext cx="7340600" cy="0"/>
          </a:xfrm>
          <a:prstGeom prst="line">
            <a:avLst/>
          </a:prstGeom>
          <a:noFill/>
          <a:ln w="2540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34" name="Line 7"/>
          <p:cNvSpPr>
            <a:spLocks noChangeShapeType="1"/>
          </p:cNvSpPr>
          <p:nvPr/>
        </p:nvSpPr>
        <p:spPr bwMode="auto">
          <a:xfrm flipV="1">
            <a:off x="609600" y="3676650"/>
            <a:ext cx="3865563" cy="0"/>
          </a:xfrm>
          <a:prstGeom prst="line">
            <a:avLst/>
          </a:prstGeom>
          <a:noFill/>
          <a:ln w="279400">
            <a:solidFill>
              <a:srgbClr val="CC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4635" name="Text Box 8"/>
          <p:cNvSpPr txBox="1">
            <a:spLocks noChangeArrowheads="1"/>
          </p:cNvSpPr>
          <p:nvPr/>
        </p:nvSpPr>
        <p:spPr bwMode="auto">
          <a:xfrm>
            <a:off x="5462270" y="2534285"/>
            <a:ext cx="1579563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 smtClean="0"/>
              <a:t>96%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/>
              <a:t>transmitted</a:t>
            </a:r>
            <a:endParaRPr lang="en-US" altLang="en-US" sz="2000" b="1" dirty="0"/>
          </a:p>
        </p:txBody>
      </p:sp>
      <p:sp>
        <p:nvSpPr>
          <p:cNvPr id="154630" name="Text Box 9"/>
          <p:cNvSpPr txBox="1">
            <a:spLocks noChangeArrowheads="1"/>
          </p:cNvSpPr>
          <p:nvPr/>
        </p:nvSpPr>
        <p:spPr bwMode="auto">
          <a:xfrm>
            <a:off x="863553" y="2743518"/>
            <a:ext cx="21435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/>
              <a:t>5</a:t>
            </a:r>
            <a:r>
              <a:rPr lang="en-US" altLang="en-US" b="1" dirty="0" smtClean="0"/>
              <a:t> Å </a:t>
            </a:r>
            <a:r>
              <a:rPr lang="en-US" altLang="en-US" b="1" dirty="0"/>
              <a:t>x-rays</a:t>
            </a:r>
          </a:p>
        </p:txBody>
      </p:sp>
      <p:pic>
        <p:nvPicPr>
          <p:cNvPr id="154631" name="Picture 10" descr="MCBS00386_0000[1]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888" y="3122613"/>
            <a:ext cx="13604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98955" name="Text Box 11"/>
          <p:cNvSpPr txBox="1">
            <a:spLocks noChangeArrowheads="1"/>
          </p:cNvSpPr>
          <p:nvPr/>
        </p:nvSpPr>
        <p:spPr bwMode="auto">
          <a:xfrm>
            <a:off x="2690708" y="4951413"/>
            <a:ext cx="3764172" cy="954107"/>
          </a:xfrm>
          <a:prstGeom prst="rect">
            <a:avLst/>
          </a:prstGeom>
          <a:solidFill>
            <a:srgbClr val="FFFF99"/>
          </a:solidFill>
          <a:ln w="9525">
            <a:solidFill>
              <a:srgbClr val="8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/>
              <a:t>attenuation </a:t>
            </a:r>
            <a:r>
              <a:rPr lang="en-US" altLang="en-US" sz="2800" dirty="0" smtClean="0"/>
              <a:t>correction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/>
              <a:t>e</a:t>
            </a:r>
            <a:r>
              <a:rPr lang="en-US" altLang="en-US" sz="2800" dirty="0" smtClean="0"/>
              <a:t>rror cannot </a:t>
            </a:r>
            <a:r>
              <a:rPr lang="en-US" altLang="en-US" sz="2800" dirty="0"/>
              <a:t>be &gt; </a:t>
            </a:r>
            <a:r>
              <a:rPr lang="en-US" altLang="en-US" sz="2800" dirty="0" smtClean="0"/>
              <a:t>~4%</a:t>
            </a:r>
            <a:endParaRPr lang="en-US" altLang="en-US" sz="2800" dirty="0"/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3885484" y="1981518"/>
            <a:ext cx="106792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/>
              <a:t>1 </a:t>
            </a:r>
            <a:r>
              <a:rPr lang="el-GR" altLang="en-US" sz="2000" b="1" dirty="0" smtClean="0"/>
              <a:t>μ</a:t>
            </a:r>
            <a:r>
              <a:rPr lang="en-US" altLang="en-US" sz="2000" b="1" dirty="0" smtClean="0"/>
              <a:t>m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/>
              <a:t>t</a:t>
            </a:r>
            <a:r>
              <a:rPr lang="en-US" altLang="en-US" sz="2000" b="1" dirty="0" smtClean="0"/>
              <a:t>hick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smtClean="0"/>
              <a:t>protein</a:t>
            </a:r>
            <a:endParaRPr lang="en-US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40856640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895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“sweet spot” for sample size 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41987"/>
            <a:ext cx="7391400" cy="591601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1905000" y="3962400"/>
            <a:ext cx="52578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828800" y="4953000"/>
            <a:ext cx="52578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874520" y="4404360"/>
            <a:ext cx="52578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935480" y="2529840"/>
            <a:ext cx="52578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859280" y="3520440"/>
            <a:ext cx="52578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905000" y="2971800"/>
            <a:ext cx="52578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389120" y="1845948"/>
            <a:ext cx="0" cy="406908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531166" y="1828800"/>
            <a:ext cx="0" cy="406908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199345" y="1844040"/>
            <a:ext cx="0" cy="406908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674166" y="1847375"/>
            <a:ext cx="0" cy="406908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036118" y="1851664"/>
            <a:ext cx="0" cy="406908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247547" y="1882617"/>
            <a:ext cx="0" cy="406908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535680" y="1835943"/>
            <a:ext cx="0" cy="406908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794760" y="1841659"/>
            <a:ext cx="0" cy="406908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012882" y="1841659"/>
            <a:ext cx="0" cy="406908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214337" y="1833562"/>
            <a:ext cx="0" cy="406908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392680" y="1859280"/>
            <a:ext cx="0" cy="406908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870836" y="1874520"/>
            <a:ext cx="0" cy="406908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5891" name="Group 165890"/>
          <p:cNvGrpSpPr/>
          <p:nvPr/>
        </p:nvGrpSpPr>
        <p:grpSpPr>
          <a:xfrm>
            <a:off x="6294120" y="2804160"/>
            <a:ext cx="2441392" cy="1499771"/>
            <a:chOff x="6294120" y="2804160"/>
            <a:chExt cx="2441392" cy="1499771"/>
          </a:xfrm>
        </p:grpSpPr>
        <p:cxnSp>
          <p:nvCxnSpPr>
            <p:cNvPr id="29" name="Straight Arrow Connector 28"/>
            <p:cNvCxnSpPr/>
            <p:nvPr/>
          </p:nvCxnSpPr>
          <p:spPr>
            <a:xfrm flipH="1" flipV="1">
              <a:off x="6294120" y="2804160"/>
              <a:ext cx="1371600" cy="1143000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7585838" y="3657600"/>
              <a:ext cx="114967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u="sng" dirty="0" smtClean="0">
                  <a:solidFill>
                    <a:srgbClr val="C00000"/>
                  </a:solidFill>
                </a:rPr>
                <a:t>    2 Å    </a:t>
              </a:r>
            </a:p>
            <a:p>
              <a:pPr algn="ctr"/>
              <a:r>
                <a:rPr lang="en-US" b="1" dirty="0" smtClean="0">
                  <a:solidFill>
                    <a:srgbClr val="C00000"/>
                  </a:solidFill>
                </a:rPr>
                <a:t>2sin(90°)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</p:grpSp>
      <p:cxnSp>
        <p:nvCxnSpPr>
          <p:cNvPr id="165888" name="Straight Connector 165887"/>
          <p:cNvCxnSpPr/>
          <p:nvPr/>
        </p:nvCxnSpPr>
        <p:spPr>
          <a:xfrm>
            <a:off x="9555480" y="388620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5892" name="Group 165891"/>
          <p:cNvGrpSpPr/>
          <p:nvPr/>
        </p:nvGrpSpPr>
        <p:grpSpPr>
          <a:xfrm>
            <a:off x="5577840" y="3627120"/>
            <a:ext cx="3199715" cy="1585956"/>
            <a:chOff x="5577840" y="3627120"/>
            <a:chExt cx="3199715" cy="1585956"/>
          </a:xfrm>
        </p:grpSpPr>
        <p:cxnSp>
          <p:nvCxnSpPr>
            <p:cNvPr id="27" name="Straight Arrow Connector 26"/>
            <p:cNvCxnSpPr/>
            <p:nvPr/>
          </p:nvCxnSpPr>
          <p:spPr>
            <a:xfrm flipH="1" flipV="1">
              <a:off x="5577840" y="3627120"/>
              <a:ext cx="2103120" cy="1219200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7627881" y="4566745"/>
              <a:ext cx="114967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u="sng" dirty="0" smtClean="0">
                  <a:solidFill>
                    <a:srgbClr val="C00000"/>
                  </a:solidFill>
                </a:rPr>
                <a:t>    3 Å    </a:t>
              </a:r>
            </a:p>
            <a:p>
              <a:pPr algn="ctr"/>
              <a:r>
                <a:rPr lang="en-US" b="1" dirty="0" smtClean="0">
                  <a:solidFill>
                    <a:srgbClr val="C00000"/>
                  </a:solidFill>
                </a:rPr>
                <a:t>2sin(90°)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65889" name="TextBox 165888"/>
          <p:cNvSpPr txBox="1"/>
          <p:nvPr/>
        </p:nvSpPr>
        <p:spPr>
          <a:xfrm>
            <a:off x="5582569" y="2836216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3300"/>
                </a:solidFill>
              </a:rPr>
              <a:t>S</a:t>
            </a:r>
            <a:endParaRPr lang="en-US" b="1" dirty="0">
              <a:solidFill>
                <a:srgbClr val="0033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339255" y="3069020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3300"/>
                </a:solidFill>
              </a:rPr>
              <a:t>P</a:t>
            </a:r>
            <a:endParaRPr lang="en-US" b="1" dirty="0">
              <a:solidFill>
                <a:srgbClr val="0033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333415" y="3861500"/>
            <a:ext cx="704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3300"/>
                </a:solidFill>
              </a:rPr>
              <a:t>Mg</a:t>
            </a:r>
            <a:endParaRPr lang="en-US" b="1" dirty="0">
              <a:solidFill>
                <a:srgbClr val="0033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104815" y="4196780"/>
            <a:ext cx="644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3300"/>
                </a:solidFill>
              </a:rPr>
              <a:t>Na</a:t>
            </a:r>
            <a:endParaRPr lang="en-US" b="1" dirty="0">
              <a:solidFill>
                <a:srgbClr val="0033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62655" y="4333940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3300"/>
                </a:solidFill>
              </a:rPr>
              <a:t>C</a:t>
            </a:r>
            <a:endParaRPr lang="en-US" b="1" dirty="0">
              <a:solidFill>
                <a:srgbClr val="0033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571415" y="4913060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3300"/>
                </a:solidFill>
              </a:rPr>
              <a:t>F</a:t>
            </a:r>
            <a:endParaRPr lang="en-US" b="1" dirty="0">
              <a:solidFill>
                <a:srgbClr val="0033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626535" y="4867340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3300"/>
                </a:solidFill>
              </a:rPr>
              <a:t>N</a:t>
            </a:r>
            <a:endParaRPr lang="en-US" b="1" dirty="0">
              <a:solidFill>
                <a:srgbClr val="0033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098975" y="4974020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3300"/>
                </a:solidFill>
              </a:rPr>
              <a:t>O</a:t>
            </a:r>
            <a:endParaRPr lang="en-US" b="1" dirty="0">
              <a:solidFill>
                <a:srgbClr val="0033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826409" y="2409496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3300"/>
                </a:solidFill>
              </a:rPr>
              <a:t>Cl</a:t>
            </a:r>
            <a:endParaRPr lang="en-US" b="1" dirty="0">
              <a:solidFill>
                <a:srgbClr val="0033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055009" y="2089456"/>
            <a:ext cx="583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003300"/>
                </a:solidFill>
              </a:rPr>
              <a:t>Ar</a:t>
            </a:r>
            <a:endParaRPr lang="en-US" b="1" dirty="0">
              <a:solidFill>
                <a:srgbClr val="0033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390289" y="2561896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3300"/>
                </a:solidFill>
              </a:rPr>
              <a:t>K</a:t>
            </a:r>
            <a:endParaRPr lang="en-US" b="1" dirty="0">
              <a:solidFill>
                <a:srgbClr val="0033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359809" y="1738936"/>
            <a:ext cx="644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3300"/>
                </a:solidFill>
              </a:rPr>
              <a:t>Ca</a:t>
            </a:r>
            <a:endParaRPr lang="en-US" b="1" dirty="0">
              <a:solidFill>
                <a:srgbClr val="0033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815255" y="4486340"/>
            <a:ext cx="644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3300"/>
                </a:solidFill>
              </a:rPr>
              <a:t>Ne</a:t>
            </a:r>
            <a:endParaRPr lang="en-US" b="1" dirty="0">
              <a:solidFill>
                <a:srgbClr val="0033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816890" y="4250383"/>
            <a:ext cx="62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3300"/>
                </a:solidFill>
              </a:rPr>
              <a:t>Se</a:t>
            </a:r>
            <a:endParaRPr lang="en-US" b="1" dirty="0">
              <a:solidFill>
                <a:srgbClr val="003300"/>
              </a:solidFill>
            </a:endParaRPr>
          </a:p>
        </p:txBody>
      </p:sp>
      <p:grpSp>
        <p:nvGrpSpPr>
          <p:cNvPr id="165895" name="Group 165894"/>
          <p:cNvGrpSpPr/>
          <p:nvPr/>
        </p:nvGrpSpPr>
        <p:grpSpPr>
          <a:xfrm>
            <a:off x="5155324" y="4177862"/>
            <a:ext cx="3648507" cy="1770938"/>
            <a:chOff x="5155324" y="4177862"/>
            <a:chExt cx="3648507" cy="1770938"/>
          </a:xfrm>
        </p:grpSpPr>
        <p:cxnSp>
          <p:nvCxnSpPr>
            <p:cNvPr id="54" name="Straight Arrow Connector 53"/>
            <p:cNvCxnSpPr/>
            <p:nvPr/>
          </p:nvCxnSpPr>
          <p:spPr>
            <a:xfrm flipH="1" flipV="1">
              <a:off x="5155324" y="4177862"/>
              <a:ext cx="2551912" cy="1404182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7654157" y="5302469"/>
              <a:ext cx="114967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u="sng" dirty="0" smtClean="0">
                  <a:solidFill>
                    <a:srgbClr val="C00000"/>
                  </a:solidFill>
                </a:rPr>
                <a:t>    4 Å    </a:t>
              </a:r>
            </a:p>
            <a:p>
              <a:pPr algn="ctr"/>
              <a:r>
                <a:rPr lang="en-US" b="1" dirty="0" smtClean="0">
                  <a:solidFill>
                    <a:srgbClr val="C00000"/>
                  </a:solidFill>
                </a:rPr>
                <a:t>2sin(90°)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6427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89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5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5335"/>
            <a:ext cx="7772400" cy="1481137"/>
          </a:xfrm>
        </p:spPr>
        <p:txBody>
          <a:bodyPr/>
          <a:lstStyle/>
          <a:p>
            <a:r>
              <a:rPr lang="en-US" sz="4800" b="1" dirty="0" smtClean="0"/>
              <a:t>Grand Challenges in Structural Biology</a:t>
            </a:r>
            <a:endParaRPr lang="en-US" sz="4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143250" y="2242640"/>
            <a:ext cx="6457950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4400" dirty="0" smtClean="0">
                <a:solidFill>
                  <a:schemeClr val="accent2">
                    <a:lumMod val="75000"/>
                  </a:schemeClr>
                </a:solidFill>
              </a:rPr>
              <a:t>Phase Problem</a:t>
            </a:r>
            <a:endParaRPr lang="en-US" sz="44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en-US" sz="2400" dirty="0" smtClean="0"/>
              <a:t>	systematic error</a:t>
            </a:r>
            <a:endParaRPr lang="en-US" sz="2400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4400" dirty="0" smtClean="0">
                <a:solidFill>
                  <a:schemeClr val="bg1">
                    <a:lumMod val="50000"/>
                  </a:schemeClr>
                </a:solidFill>
              </a:rPr>
              <a:t>Amplitude Problem</a:t>
            </a:r>
          </a:p>
          <a:p>
            <a:pPr lvl="2">
              <a:spcAft>
                <a:spcPts val="600"/>
              </a:spcAft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disorder</a:t>
            </a:r>
            <a:endParaRPr lang="en-US" sz="24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4400" dirty="0" smtClean="0">
                <a:solidFill>
                  <a:schemeClr val="bg1">
                    <a:lumMod val="50000"/>
                  </a:schemeClr>
                </a:solidFill>
              </a:rPr>
              <a:t>R-factor Gap</a:t>
            </a:r>
          </a:p>
          <a:p>
            <a:pPr lvl="2">
              <a:spcAft>
                <a:spcPts val="600"/>
              </a:spcAft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models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4866" name="Picture 2" descr="When you earnestly believe you can compensate for a lack of skill by doubling your efforts, there's no end to what you can't do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9" t="6989" r="30242" b="26437"/>
          <a:stretch/>
        </p:blipFill>
        <p:spPr bwMode="auto">
          <a:xfrm>
            <a:off x="381001" y="2585540"/>
            <a:ext cx="2286000" cy="275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53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Dose-rate dependence of damage</a:t>
            </a:r>
          </a:p>
        </p:txBody>
      </p:sp>
      <p:graphicFrame>
        <p:nvGraphicFramePr>
          <p:cNvPr id="149507" name="Object 3"/>
          <p:cNvGraphicFramePr>
            <a:graphicFrameLocks noChangeAspect="1"/>
          </p:cNvGraphicFramePr>
          <p:nvPr/>
        </p:nvGraphicFramePr>
        <p:xfrm>
          <a:off x="823913" y="1158875"/>
          <a:ext cx="7702550" cy="598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3" name="Chart" r:id="rId3" imgW="6258039" imgH="4876890" progId="MSGraph.Chart.8">
                  <p:embed followColorScheme="full"/>
                </p:oleObj>
              </mc:Choice>
              <mc:Fallback>
                <p:oleObj name="Chart" r:id="rId3" imgW="6258039" imgH="4876890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3913" y="1158875"/>
                        <a:ext cx="7702550" cy="5989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9508" name="Text Box 4"/>
          <p:cNvSpPr txBox="1">
            <a:spLocks noChangeArrowheads="1"/>
          </p:cNvSpPr>
          <p:nvPr/>
        </p:nvSpPr>
        <p:spPr bwMode="auto">
          <a:xfrm>
            <a:off x="3779838" y="6338888"/>
            <a:ext cx="2038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dose rate (kGy/s)</a:t>
            </a:r>
          </a:p>
        </p:txBody>
      </p:sp>
      <p:sp>
        <p:nvSpPr>
          <p:cNvPr id="149509" name="Text Box 5"/>
          <p:cNvSpPr txBox="1">
            <a:spLocks noChangeArrowheads="1"/>
          </p:cNvSpPr>
          <p:nvPr/>
        </p:nvSpPr>
        <p:spPr bwMode="auto">
          <a:xfrm rot="-5400000">
            <a:off x="-785018" y="3263106"/>
            <a:ext cx="3295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maximum useful dose (MGy)</a:t>
            </a:r>
          </a:p>
        </p:txBody>
      </p:sp>
    </p:spTree>
    <p:extLst>
      <p:ext uri="{BB962C8B-B14F-4D97-AF65-F5344CB8AC3E}">
        <p14:creationId xmlns:p14="http://schemas.microsoft.com/office/powerpoint/2010/main" val="2777201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The “partiality problem”</a:t>
            </a:r>
          </a:p>
        </p:txBody>
      </p:sp>
      <p:sp>
        <p:nvSpPr>
          <p:cNvPr id="92163" name="Freeform 22"/>
          <p:cNvSpPr>
            <a:spLocks/>
          </p:cNvSpPr>
          <p:nvPr/>
        </p:nvSpPr>
        <p:spPr bwMode="auto">
          <a:xfrm>
            <a:off x="1735138" y="2263775"/>
            <a:ext cx="6116637" cy="4064000"/>
          </a:xfrm>
          <a:custGeom>
            <a:avLst/>
            <a:gdLst>
              <a:gd name="T0" fmla="*/ 0 w 32564"/>
              <a:gd name="T1" fmla="*/ 3994280 h 10101"/>
              <a:gd name="T2" fmla="*/ 2387492 w 32564"/>
              <a:gd name="T3" fmla="*/ 4007154 h 10101"/>
              <a:gd name="T4" fmla="*/ 2441399 w 32564"/>
              <a:gd name="T5" fmla="*/ 3947610 h 10101"/>
              <a:gd name="T6" fmla="*/ 2506387 w 32564"/>
              <a:gd name="T7" fmla="*/ 3828120 h 10101"/>
              <a:gd name="T8" fmla="*/ 2546207 w 32564"/>
              <a:gd name="T9" fmla="*/ 3661557 h 10101"/>
              <a:gd name="T10" fmla="*/ 2593728 w 32564"/>
              <a:gd name="T11" fmla="*/ 3369067 h 10101"/>
              <a:gd name="T12" fmla="*/ 2635050 w 32564"/>
              <a:gd name="T13" fmla="*/ 3023873 h 10101"/>
              <a:gd name="T14" fmla="*/ 2682571 w 32564"/>
              <a:gd name="T15" fmla="*/ 2551946 h 10101"/>
              <a:gd name="T16" fmla="*/ 2716004 w 32564"/>
              <a:gd name="T17" fmla="*/ 2153242 h 10101"/>
              <a:gd name="T18" fmla="*/ 2754134 w 32564"/>
              <a:gd name="T19" fmla="*/ 1714306 h 10101"/>
              <a:gd name="T20" fmla="*/ 2797146 w 32564"/>
              <a:gd name="T21" fmla="*/ 1269334 h 10101"/>
              <a:gd name="T22" fmla="*/ 2831895 w 32564"/>
              <a:gd name="T23" fmla="*/ 910461 h 10101"/>
              <a:gd name="T24" fmla="*/ 2868334 w 32564"/>
              <a:gd name="T25" fmla="*/ 631650 h 10101"/>
              <a:gd name="T26" fmla="*/ 2893690 w 32564"/>
              <a:gd name="T27" fmla="*/ 491641 h 10101"/>
              <a:gd name="T28" fmla="*/ 2941399 w 32564"/>
              <a:gd name="T29" fmla="*/ 272776 h 10101"/>
              <a:gd name="T30" fmla="*/ 2987417 w 32564"/>
              <a:gd name="T31" fmla="*/ 152883 h 10101"/>
              <a:gd name="T32" fmla="*/ 3044705 w 32564"/>
              <a:gd name="T33" fmla="*/ 53107 h 10101"/>
              <a:gd name="T34" fmla="*/ 3111196 w 32564"/>
              <a:gd name="T35" fmla="*/ 20116 h 10101"/>
              <a:gd name="T36" fmla="*/ 3201730 w 32564"/>
              <a:gd name="T37" fmla="*/ 0 h 10101"/>
              <a:gd name="T38" fmla="*/ 3303345 w 32564"/>
              <a:gd name="T39" fmla="*/ 13277 h 10101"/>
              <a:gd name="T40" fmla="*/ 3406651 w 32564"/>
              <a:gd name="T41" fmla="*/ 33393 h 10101"/>
              <a:gd name="T42" fmla="*/ 3470137 w 32564"/>
              <a:gd name="T43" fmla="*/ 79660 h 10101"/>
              <a:gd name="T44" fmla="*/ 3549401 w 32564"/>
              <a:gd name="T45" fmla="*/ 232946 h 10101"/>
              <a:gd name="T46" fmla="*/ 3589221 w 32564"/>
              <a:gd name="T47" fmla="*/ 398704 h 10101"/>
              <a:gd name="T48" fmla="*/ 3635051 w 32564"/>
              <a:gd name="T49" fmla="*/ 658203 h 10101"/>
              <a:gd name="T50" fmla="*/ 3665291 w 32564"/>
              <a:gd name="T51" fmla="*/ 930175 h 10101"/>
              <a:gd name="T52" fmla="*/ 3713000 w 32564"/>
              <a:gd name="T53" fmla="*/ 1375548 h 10101"/>
              <a:gd name="T54" fmla="*/ 3744743 w 32564"/>
              <a:gd name="T55" fmla="*/ 1734422 h 10101"/>
              <a:gd name="T56" fmla="*/ 3778176 w 32564"/>
              <a:gd name="T57" fmla="*/ 2126688 h 10101"/>
              <a:gd name="T58" fmla="*/ 3811422 w 32564"/>
              <a:gd name="T59" fmla="*/ 2485562 h 10101"/>
              <a:gd name="T60" fmla="*/ 3846358 w 32564"/>
              <a:gd name="T61" fmla="*/ 2890703 h 10101"/>
              <a:gd name="T62" fmla="*/ 3889183 w 32564"/>
              <a:gd name="T63" fmla="*/ 3229863 h 10101"/>
              <a:gd name="T64" fmla="*/ 3927312 w 32564"/>
              <a:gd name="T65" fmla="*/ 3542067 h 10101"/>
              <a:gd name="T66" fmla="*/ 3974833 w 32564"/>
              <a:gd name="T67" fmla="*/ 3761334 h 10101"/>
              <a:gd name="T68" fmla="*/ 4021039 w 32564"/>
              <a:gd name="T69" fmla="*/ 3900940 h 10101"/>
              <a:gd name="T70" fmla="*/ 4070062 w 32564"/>
              <a:gd name="T71" fmla="*/ 3967324 h 10101"/>
              <a:gd name="T72" fmla="*/ 4117771 w 32564"/>
              <a:gd name="T73" fmla="*/ 4020431 h 10101"/>
              <a:gd name="T74" fmla="*/ 6116457 w 32564"/>
              <a:gd name="T75" fmla="*/ 4063882 h 1010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2564" h="10101">
                <a:moveTo>
                  <a:pt x="0" y="9928"/>
                </a:moveTo>
                <a:lnTo>
                  <a:pt x="12711" y="9960"/>
                </a:lnTo>
                <a:cubicBezTo>
                  <a:pt x="13563" y="9618"/>
                  <a:pt x="12893" y="9886"/>
                  <a:pt x="12998" y="9812"/>
                </a:cubicBezTo>
                <a:cubicBezTo>
                  <a:pt x="13100" y="9746"/>
                  <a:pt x="13252" y="9630"/>
                  <a:pt x="13344" y="9515"/>
                </a:cubicBezTo>
                <a:cubicBezTo>
                  <a:pt x="13437" y="9398"/>
                  <a:pt x="13479" y="9299"/>
                  <a:pt x="13556" y="9101"/>
                </a:cubicBezTo>
                <a:cubicBezTo>
                  <a:pt x="13632" y="8903"/>
                  <a:pt x="13734" y="8639"/>
                  <a:pt x="13809" y="8374"/>
                </a:cubicBezTo>
                <a:cubicBezTo>
                  <a:pt x="13886" y="8110"/>
                  <a:pt x="13953" y="7846"/>
                  <a:pt x="14029" y="7516"/>
                </a:cubicBezTo>
                <a:cubicBezTo>
                  <a:pt x="14105" y="7185"/>
                  <a:pt x="14215" y="6707"/>
                  <a:pt x="14282" y="6343"/>
                </a:cubicBezTo>
                <a:cubicBezTo>
                  <a:pt x="14350" y="5980"/>
                  <a:pt x="14401" y="5699"/>
                  <a:pt x="14460" y="5352"/>
                </a:cubicBezTo>
                <a:cubicBezTo>
                  <a:pt x="14519" y="5005"/>
                  <a:pt x="14586" y="4625"/>
                  <a:pt x="14663" y="4261"/>
                </a:cubicBezTo>
                <a:cubicBezTo>
                  <a:pt x="14739" y="3898"/>
                  <a:pt x="14823" y="3485"/>
                  <a:pt x="14892" y="3155"/>
                </a:cubicBezTo>
                <a:cubicBezTo>
                  <a:pt x="14959" y="2825"/>
                  <a:pt x="15018" y="2528"/>
                  <a:pt x="15077" y="2263"/>
                </a:cubicBezTo>
                <a:cubicBezTo>
                  <a:pt x="15136" y="1999"/>
                  <a:pt x="15213" y="1735"/>
                  <a:pt x="15271" y="1570"/>
                </a:cubicBezTo>
                <a:cubicBezTo>
                  <a:pt x="15331" y="1404"/>
                  <a:pt x="15339" y="1371"/>
                  <a:pt x="15406" y="1222"/>
                </a:cubicBezTo>
                <a:cubicBezTo>
                  <a:pt x="15474" y="1074"/>
                  <a:pt x="15575" y="810"/>
                  <a:pt x="15660" y="678"/>
                </a:cubicBezTo>
                <a:cubicBezTo>
                  <a:pt x="15744" y="546"/>
                  <a:pt x="15812" y="462"/>
                  <a:pt x="15905" y="380"/>
                </a:cubicBezTo>
                <a:cubicBezTo>
                  <a:pt x="15998" y="297"/>
                  <a:pt x="16100" y="182"/>
                  <a:pt x="16210" y="132"/>
                </a:cubicBezTo>
                <a:cubicBezTo>
                  <a:pt x="16320" y="83"/>
                  <a:pt x="16429" y="66"/>
                  <a:pt x="16564" y="50"/>
                </a:cubicBezTo>
                <a:cubicBezTo>
                  <a:pt x="16700" y="33"/>
                  <a:pt x="16877" y="0"/>
                  <a:pt x="17046" y="0"/>
                </a:cubicBezTo>
                <a:cubicBezTo>
                  <a:pt x="17215" y="0"/>
                  <a:pt x="17410" y="17"/>
                  <a:pt x="17587" y="33"/>
                </a:cubicBezTo>
                <a:cubicBezTo>
                  <a:pt x="17765" y="50"/>
                  <a:pt x="17993" y="50"/>
                  <a:pt x="18137" y="83"/>
                </a:cubicBezTo>
                <a:cubicBezTo>
                  <a:pt x="18280" y="116"/>
                  <a:pt x="18348" y="116"/>
                  <a:pt x="18475" y="198"/>
                </a:cubicBezTo>
                <a:cubicBezTo>
                  <a:pt x="18602" y="281"/>
                  <a:pt x="18796" y="446"/>
                  <a:pt x="18897" y="579"/>
                </a:cubicBezTo>
                <a:cubicBezTo>
                  <a:pt x="18999" y="711"/>
                  <a:pt x="19032" y="810"/>
                  <a:pt x="19109" y="991"/>
                </a:cubicBezTo>
                <a:cubicBezTo>
                  <a:pt x="19184" y="1173"/>
                  <a:pt x="19286" y="1420"/>
                  <a:pt x="19353" y="1636"/>
                </a:cubicBezTo>
                <a:cubicBezTo>
                  <a:pt x="19421" y="1850"/>
                  <a:pt x="19447" y="2015"/>
                  <a:pt x="19514" y="2312"/>
                </a:cubicBezTo>
                <a:cubicBezTo>
                  <a:pt x="19582" y="2610"/>
                  <a:pt x="19700" y="3089"/>
                  <a:pt x="19768" y="3419"/>
                </a:cubicBezTo>
                <a:cubicBezTo>
                  <a:pt x="19835" y="3750"/>
                  <a:pt x="19878" y="3997"/>
                  <a:pt x="19937" y="4311"/>
                </a:cubicBezTo>
                <a:cubicBezTo>
                  <a:pt x="19996" y="4625"/>
                  <a:pt x="20055" y="4972"/>
                  <a:pt x="20115" y="5286"/>
                </a:cubicBezTo>
                <a:cubicBezTo>
                  <a:pt x="20173" y="5600"/>
                  <a:pt x="20233" y="5864"/>
                  <a:pt x="20292" y="6178"/>
                </a:cubicBezTo>
                <a:cubicBezTo>
                  <a:pt x="20351" y="6491"/>
                  <a:pt x="20410" y="6872"/>
                  <a:pt x="20478" y="7185"/>
                </a:cubicBezTo>
                <a:cubicBezTo>
                  <a:pt x="20545" y="7499"/>
                  <a:pt x="20639" y="7764"/>
                  <a:pt x="20706" y="8028"/>
                </a:cubicBezTo>
                <a:cubicBezTo>
                  <a:pt x="20774" y="8292"/>
                  <a:pt x="20832" y="8590"/>
                  <a:pt x="20909" y="8804"/>
                </a:cubicBezTo>
                <a:cubicBezTo>
                  <a:pt x="20984" y="9019"/>
                  <a:pt x="21078" y="9200"/>
                  <a:pt x="21162" y="9349"/>
                </a:cubicBezTo>
                <a:cubicBezTo>
                  <a:pt x="21247" y="9497"/>
                  <a:pt x="21323" y="9614"/>
                  <a:pt x="21408" y="9696"/>
                </a:cubicBezTo>
                <a:cubicBezTo>
                  <a:pt x="21492" y="9779"/>
                  <a:pt x="21585" y="9812"/>
                  <a:pt x="21669" y="9861"/>
                </a:cubicBezTo>
                <a:cubicBezTo>
                  <a:pt x="21754" y="9911"/>
                  <a:pt x="21034" y="9448"/>
                  <a:pt x="21923" y="9993"/>
                </a:cubicBezTo>
                <a:cubicBezTo>
                  <a:pt x="23739" y="10033"/>
                  <a:pt x="30347" y="10079"/>
                  <a:pt x="32564" y="10101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4456113" y="4194175"/>
            <a:ext cx="28575" cy="2119313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4498975" y="1422400"/>
            <a:ext cx="1230313" cy="550863"/>
            <a:chOff x="4499428" y="1422400"/>
            <a:chExt cx="1229824" cy="551543"/>
          </a:xfrm>
        </p:grpSpPr>
        <p:cxnSp>
          <p:nvCxnSpPr>
            <p:cNvPr id="17" name="Straight Arrow Connector 16"/>
            <p:cNvCxnSpPr/>
            <p:nvPr/>
          </p:nvCxnSpPr>
          <p:spPr>
            <a:xfrm>
              <a:off x="4615270" y="1973943"/>
              <a:ext cx="89975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169" name="TextBox 19"/>
            <p:cNvSpPr txBox="1">
              <a:spLocks noChangeArrowheads="1"/>
            </p:cNvSpPr>
            <p:nvPr/>
          </p:nvSpPr>
          <p:spPr bwMode="auto">
            <a:xfrm>
              <a:off x="4499428" y="1422400"/>
              <a:ext cx="122982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</a:rPr>
                <a:t>0.006°</a:t>
              </a:r>
            </a:p>
          </p:txBody>
        </p:sp>
      </p:grp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211888" y="2786063"/>
            <a:ext cx="15700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1 </a:t>
            </a:r>
            <a:r>
              <a:rPr lang="el-GR" altLang="en-US" sz="2400">
                <a:solidFill>
                  <a:srgbClr val="000000"/>
                </a:solidFill>
              </a:rPr>
              <a:t>μ</a:t>
            </a:r>
            <a:r>
              <a:rPr lang="en-US" altLang="en-US" sz="2400">
                <a:solidFill>
                  <a:srgbClr val="000000"/>
                </a:solidFill>
              </a:rPr>
              <a:t>m xtal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>
                <a:solidFill>
                  <a:srgbClr val="000000"/>
                </a:solidFill>
              </a:rPr>
              <a:t>1 Å x-rays</a:t>
            </a:r>
          </a:p>
        </p:txBody>
      </p:sp>
      <p:cxnSp>
        <p:nvCxnSpPr>
          <p:cNvPr id="9" name="Straight Connector 8"/>
          <p:cNvCxnSpPr>
            <a:endCxn id="92163" idx="19"/>
          </p:cNvCxnSpPr>
          <p:nvPr/>
        </p:nvCxnSpPr>
        <p:spPr>
          <a:xfrm flipV="1">
            <a:off x="4956175" y="2278063"/>
            <a:ext cx="82550" cy="4029075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735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damage at high </a:t>
            </a:r>
            <a:r>
              <a:rPr lang="en-US" dirty="0" err="1" smtClean="0"/>
              <a:t>fluence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-15240" y="6211669"/>
            <a:ext cx="9159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Abbey </a:t>
            </a:r>
            <a:r>
              <a:rPr lang="en-US" dirty="0" smtClean="0"/>
              <a:t> et al. </a:t>
            </a:r>
            <a:r>
              <a:rPr lang="en-US" dirty="0"/>
              <a:t>(2012)."Femtosecond X-ray Laser induced transient electronic phase change observed in fullerene C60", </a:t>
            </a:r>
            <a:r>
              <a:rPr lang="en-US" i="1" dirty="0" smtClean="0"/>
              <a:t>arXiv:1209.5168</a:t>
            </a:r>
            <a:r>
              <a:rPr lang="en-US" dirty="0"/>
              <a:t>. 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5" t="27586" r="17483" b="17242"/>
          <a:stretch/>
        </p:blipFill>
        <p:spPr bwMode="auto">
          <a:xfrm>
            <a:off x="304800" y="1676400"/>
            <a:ext cx="8387255" cy="4035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Fullerene C6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022387"/>
            <a:ext cx="2286000" cy="230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333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0850" name="Group 2"/>
          <p:cNvGrpSpPr>
            <a:grpSpLocks/>
          </p:cNvGrpSpPr>
          <p:nvPr/>
        </p:nvGrpSpPr>
        <p:grpSpPr bwMode="auto">
          <a:xfrm>
            <a:off x="2509838" y="-317500"/>
            <a:ext cx="10160000" cy="8002588"/>
            <a:chOff x="1581" y="-200"/>
            <a:chExt cx="6400" cy="5041"/>
          </a:xfrm>
        </p:grpSpPr>
        <p:sp>
          <p:nvSpPr>
            <p:cNvPr id="590851" name="Line 3"/>
            <p:cNvSpPr>
              <a:spLocks noChangeShapeType="1"/>
            </p:cNvSpPr>
            <p:nvPr/>
          </p:nvSpPr>
          <p:spPr bwMode="auto">
            <a:xfrm flipH="1">
              <a:off x="3285" y="2336"/>
              <a:ext cx="2142" cy="52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852" name="Rectangle 4"/>
            <p:cNvSpPr>
              <a:spLocks noChangeArrowheads="1"/>
            </p:cNvSpPr>
            <p:nvPr/>
          </p:nvSpPr>
          <p:spPr bwMode="auto">
            <a:xfrm rot="15584641">
              <a:off x="3513" y="2768"/>
              <a:ext cx="80" cy="3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853" name="Line 5"/>
            <p:cNvSpPr>
              <a:spLocks noChangeShapeType="1"/>
            </p:cNvSpPr>
            <p:nvPr/>
          </p:nvSpPr>
          <p:spPr bwMode="auto">
            <a:xfrm flipH="1">
              <a:off x="2980" y="2330"/>
              <a:ext cx="2452" cy="1570"/>
            </a:xfrm>
            <a:prstGeom prst="line">
              <a:avLst/>
            </a:prstGeom>
            <a:noFill/>
            <a:ln w="38100">
              <a:solidFill>
                <a:srgbClr val="FFC26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854" name="Rectangle 6"/>
            <p:cNvSpPr>
              <a:spLocks noChangeArrowheads="1"/>
            </p:cNvSpPr>
            <p:nvPr/>
          </p:nvSpPr>
          <p:spPr bwMode="auto">
            <a:xfrm rot="281921">
              <a:off x="4630" y="2792"/>
              <a:ext cx="99" cy="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855" name="Rectangle 7"/>
            <p:cNvSpPr>
              <a:spLocks noChangeArrowheads="1"/>
            </p:cNvSpPr>
            <p:nvPr/>
          </p:nvSpPr>
          <p:spPr bwMode="auto">
            <a:xfrm>
              <a:off x="2844" y="730"/>
              <a:ext cx="75" cy="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856" name="Rectangle 8"/>
            <p:cNvSpPr>
              <a:spLocks noChangeArrowheads="1"/>
            </p:cNvSpPr>
            <p:nvPr/>
          </p:nvSpPr>
          <p:spPr bwMode="auto">
            <a:xfrm flipH="1" flipV="1">
              <a:off x="3374" y="3824"/>
              <a:ext cx="81" cy="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857" name="Rectangle 9"/>
            <p:cNvSpPr>
              <a:spLocks noChangeArrowheads="1"/>
            </p:cNvSpPr>
            <p:nvPr/>
          </p:nvSpPr>
          <p:spPr bwMode="auto">
            <a:xfrm flipH="1" flipV="1">
              <a:off x="2840" y="3840"/>
              <a:ext cx="75" cy="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858" name="Oval 10"/>
            <p:cNvSpPr>
              <a:spLocks noChangeArrowheads="1"/>
            </p:cNvSpPr>
            <p:nvPr/>
          </p:nvSpPr>
          <p:spPr bwMode="auto">
            <a:xfrm flipH="1" flipV="1">
              <a:off x="2883" y="-200"/>
              <a:ext cx="5096" cy="504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859" name="Rectangle 11"/>
            <p:cNvSpPr>
              <a:spLocks noChangeArrowheads="1"/>
            </p:cNvSpPr>
            <p:nvPr/>
          </p:nvSpPr>
          <p:spPr bwMode="auto">
            <a:xfrm rot="3799929" flipH="1" flipV="1">
              <a:off x="3846" y="3756"/>
              <a:ext cx="70" cy="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860" name="Line 12"/>
            <p:cNvSpPr>
              <a:spLocks noChangeShapeType="1"/>
            </p:cNvSpPr>
            <p:nvPr/>
          </p:nvSpPr>
          <p:spPr bwMode="auto">
            <a:xfrm flipH="1" flipV="1">
              <a:off x="3519" y="2007"/>
              <a:ext cx="1915" cy="325"/>
            </a:xfrm>
            <a:prstGeom prst="line">
              <a:avLst/>
            </a:prstGeom>
            <a:noFill/>
            <a:ln w="19050">
              <a:solidFill>
                <a:srgbClr val="FFCC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861" name="Rectangle 13"/>
            <p:cNvSpPr>
              <a:spLocks noChangeArrowheads="1"/>
            </p:cNvSpPr>
            <p:nvPr/>
          </p:nvSpPr>
          <p:spPr bwMode="auto">
            <a:xfrm rot="8724962" flipH="1" flipV="1">
              <a:off x="3268" y="3653"/>
              <a:ext cx="24" cy="1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862" name="Text Box 14"/>
            <p:cNvSpPr txBox="1">
              <a:spLocks noChangeArrowheads="1"/>
            </p:cNvSpPr>
            <p:nvPr/>
          </p:nvSpPr>
          <p:spPr bwMode="auto">
            <a:xfrm flipH="1">
              <a:off x="4056" y="986"/>
              <a:ext cx="11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 dirty="0">
                  <a:latin typeface="Arial" panose="020B0604020202020204" pitchFamily="34" charset="0"/>
                </a:rPr>
                <a:t>Ewald sphere 2</a:t>
              </a:r>
            </a:p>
          </p:txBody>
        </p:sp>
        <p:sp>
          <p:nvSpPr>
            <p:cNvPr id="590863" name="Text Box 15"/>
            <p:cNvSpPr txBox="1">
              <a:spLocks noChangeArrowheads="1"/>
            </p:cNvSpPr>
            <p:nvPr/>
          </p:nvSpPr>
          <p:spPr bwMode="auto">
            <a:xfrm rot="-12762713" flipH="1" flipV="1">
              <a:off x="3577" y="2972"/>
              <a:ext cx="10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 dirty="0">
                  <a:latin typeface="Arial" panose="020B0604020202020204" pitchFamily="34" charset="0"/>
                </a:rPr>
                <a:t>diffracted ray</a:t>
              </a:r>
            </a:p>
          </p:txBody>
        </p:sp>
        <p:sp>
          <p:nvSpPr>
            <p:cNvPr id="590864" name="Text Box 16"/>
            <p:cNvSpPr txBox="1">
              <a:spLocks noChangeArrowheads="1"/>
            </p:cNvSpPr>
            <p:nvPr/>
          </p:nvSpPr>
          <p:spPr bwMode="auto">
            <a:xfrm flipH="1">
              <a:off x="4442" y="2984"/>
              <a:ext cx="25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altLang="en-US" b="1" dirty="0">
                  <a:latin typeface="Arial" panose="020B0604020202020204" pitchFamily="34" charset="0"/>
                </a:rPr>
                <a:t>λ</a:t>
              </a:r>
              <a:r>
                <a:rPr lang="en-US" altLang="en-US" b="1" dirty="0">
                  <a:latin typeface="Arial" panose="020B0604020202020204" pitchFamily="34" charset="0"/>
                </a:rPr>
                <a:t>*</a:t>
              </a:r>
            </a:p>
          </p:txBody>
        </p:sp>
        <p:sp>
          <p:nvSpPr>
            <p:cNvPr id="590865" name="Line 17"/>
            <p:cNvSpPr>
              <a:spLocks noChangeShapeType="1"/>
            </p:cNvSpPr>
            <p:nvPr/>
          </p:nvSpPr>
          <p:spPr bwMode="auto">
            <a:xfrm flipH="1">
              <a:off x="3250" y="2792"/>
              <a:ext cx="75" cy="20"/>
            </a:xfrm>
            <a:prstGeom prst="line">
              <a:avLst/>
            </a:prstGeom>
            <a:noFill/>
            <a:ln w="9525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866" name="Line 18"/>
            <p:cNvSpPr>
              <a:spLocks noChangeShapeType="1"/>
            </p:cNvSpPr>
            <p:nvPr/>
          </p:nvSpPr>
          <p:spPr bwMode="auto">
            <a:xfrm>
              <a:off x="3324" y="2792"/>
              <a:ext cx="34" cy="45"/>
            </a:xfrm>
            <a:prstGeom prst="line">
              <a:avLst/>
            </a:prstGeom>
            <a:noFill/>
            <a:ln w="9525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867" name="Arc 19"/>
            <p:cNvSpPr>
              <a:spLocks/>
            </p:cNvSpPr>
            <p:nvPr/>
          </p:nvSpPr>
          <p:spPr bwMode="auto">
            <a:xfrm flipH="1" flipV="1">
              <a:off x="4927" y="2332"/>
              <a:ext cx="507" cy="104"/>
            </a:xfrm>
            <a:custGeom>
              <a:avLst/>
              <a:gdLst>
                <a:gd name="G0" fmla="+- 0 0 0"/>
                <a:gd name="G1" fmla="+- 11770 0 0"/>
                <a:gd name="G2" fmla="+- 21600 0 0"/>
                <a:gd name="T0" fmla="*/ 18112 w 21600"/>
                <a:gd name="T1" fmla="*/ 0 h 11830"/>
                <a:gd name="T2" fmla="*/ 21600 w 21600"/>
                <a:gd name="T3" fmla="*/ 11830 h 11830"/>
                <a:gd name="T4" fmla="*/ 0 w 21600"/>
                <a:gd name="T5" fmla="*/ 11770 h 11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1830" fill="none" extrusionOk="0">
                  <a:moveTo>
                    <a:pt x="18111" y="0"/>
                  </a:moveTo>
                  <a:cubicBezTo>
                    <a:pt x="20388" y="3503"/>
                    <a:pt x="21600" y="7591"/>
                    <a:pt x="21600" y="11770"/>
                  </a:cubicBezTo>
                  <a:cubicBezTo>
                    <a:pt x="21600" y="11789"/>
                    <a:pt x="21599" y="11809"/>
                    <a:pt x="21599" y="11829"/>
                  </a:cubicBezTo>
                </a:path>
                <a:path w="21600" h="11830" stroke="0" extrusionOk="0">
                  <a:moveTo>
                    <a:pt x="18111" y="0"/>
                  </a:moveTo>
                  <a:cubicBezTo>
                    <a:pt x="20388" y="3503"/>
                    <a:pt x="21600" y="7591"/>
                    <a:pt x="21600" y="11770"/>
                  </a:cubicBezTo>
                  <a:cubicBezTo>
                    <a:pt x="21600" y="11789"/>
                    <a:pt x="21599" y="11809"/>
                    <a:pt x="21599" y="11829"/>
                  </a:cubicBezTo>
                  <a:lnTo>
                    <a:pt x="0" y="11770"/>
                  </a:lnTo>
                  <a:close/>
                </a:path>
              </a:pathLst>
            </a:cu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868" name="Rectangle 20"/>
            <p:cNvSpPr>
              <a:spLocks noChangeArrowheads="1"/>
            </p:cNvSpPr>
            <p:nvPr/>
          </p:nvSpPr>
          <p:spPr bwMode="auto">
            <a:xfrm rot="8724962" flipH="1" flipV="1">
              <a:off x="3299" y="3672"/>
              <a:ext cx="25" cy="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869" name="Oval 21"/>
            <p:cNvSpPr>
              <a:spLocks noChangeArrowheads="1"/>
            </p:cNvSpPr>
            <p:nvPr/>
          </p:nvSpPr>
          <p:spPr bwMode="auto">
            <a:xfrm flipH="1" flipV="1">
              <a:off x="3519" y="-200"/>
              <a:ext cx="3823" cy="5041"/>
            </a:xfrm>
            <a:prstGeom prst="ellipse">
              <a:avLst/>
            </a:prstGeom>
            <a:noFill/>
            <a:ln w="25400">
              <a:solidFill>
                <a:srgbClr val="EAEAE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870" name="Rectangle 22"/>
            <p:cNvSpPr>
              <a:spLocks noChangeArrowheads="1"/>
            </p:cNvSpPr>
            <p:nvPr/>
          </p:nvSpPr>
          <p:spPr bwMode="auto">
            <a:xfrm rot="1886337">
              <a:off x="2948" y="2462"/>
              <a:ext cx="81" cy="3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871" name="Rectangle 23"/>
            <p:cNvSpPr>
              <a:spLocks noChangeArrowheads="1"/>
            </p:cNvSpPr>
            <p:nvPr/>
          </p:nvSpPr>
          <p:spPr bwMode="auto">
            <a:xfrm rot="741832">
              <a:off x="3496" y="2649"/>
              <a:ext cx="81" cy="3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872" name="Rectangle 24"/>
            <p:cNvSpPr>
              <a:spLocks noChangeArrowheads="1"/>
            </p:cNvSpPr>
            <p:nvPr/>
          </p:nvSpPr>
          <p:spPr bwMode="auto">
            <a:xfrm rot="741832">
              <a:off x="3794" y="2703"/>
              <a:ext cx="81" cy="3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873" name="Oval 25"/>
            <p:cNvSpPr>
              <a:spLocks noChangeAspect="1" noChangeArrowheads="1"/>
            </p:cNvSpPr>
            <p:nvPr/>
          </p:nvSpPr>
          <p:spPr bwMode="auto">
            <a:xfrm flipH="1">
              <a:off x="2884" y="1835"/>
              <a:ext cx="5097" cy="99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874" name="Line 26"/>
            <p:cNvSpPr>
              <a:spLocks noChangeShapeType="1"/>
            </p:cNvSpPr>
            <p:nvPr/>
          </p:nvSpPr>
          <p:spPr bwMode="auto">
            <a:xfrm flipH="1" flipV="1">
              <a:off x="2885" y="2329"/>
              <a:ext cx="25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875" name="Oval 27"/>
            <p:cNvSpPr>
              <a:spLocks noChangeAspect="1" noChangeArrowheads="1"/>
            </p:cNvSpPr>
            <p:nvPr/>
          </p:nvSpPr>
          <p:spPr bwMode="auto">
            <a:xfrm flipH="1">
              <a:off x="2874" y="1820"/>
              <a:ext cx="5107" cy="1013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alpha val="39999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876" name="Text Box 28"/>
            <p:cNvSpPr txBox="1">
              <a:spLocks noChangeArrowheads="1"/>
            </p:cNvSpPr>
            <p:nvPr/>
          </p:nvSpPr>
          <p:spPr bwMode="auto">
            <a:xfrm flipH="1">
              <a:off x="3894" y="2304"/>
              <a:ext cx="25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altLang="en-US" b="1" dirty="0">
                  <a:latin typeface="Arial" panose="020B0604020202020204" pitchFamily="34" charset="0"/>
                </a:rPr>
                <a:t>λ</a:t>
              </a:r>
              <a:r>
                <a:rPr lang="en-US" altLang="en-US" b="1" dirty="0">
                  <a:latin typeface="Arial" panose="020B0604020202020204" pitchFamily="34" charset="0"/>
                </a:rPr>
                <a:t>*</a:t>
              </a:r>
            </a:p>
          </p:txBody>
        </p:sp>
        <p:sp>
          <p:nvSpPr>
            <p:cNvPr id="590877" name="Text Box 29"/>
            <p:cNvSpPr txBox="1">
              <a:spLocks noChangeArrowheads="1"/>
            </p:cNvSpPr>
            <p:nvPr/>
          </p:nvSpPr>
          <p:spPr bwMode="auto">
            <a:xfrm flipH="1" flipV="1">
              <a:off x="4742" y="2271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altLang="en-US" dirty="0">
                  <a:latin typeface="Arial" panose="020B0604020202020204" pitchFamily="34" charset="0"/>
                  <a:cs typeface="Arial" panose="020B0604020202020204" pitchFamily="34" charset="0"/>
                </a:rPr>
                <a:t>θ</a:t>
              </a:r>
            </a:p>
          </p:txBody>
        </p:sp>
        <p:sp>
          <p:nvSpPr>
            <p:cNvPr id="590878" name="Text Box 30"/>
            <p:cNvSpPr txBox="1">
              <a:spLocks noChangeArrowheads="1"/>
            </p:cNvSpPr>
            <p:nvPr/>
          </p:nvSpPr>
          <p:spPr bwMode="auto">
            <a:xfrm>
              <a:off x="1581" y="3414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 dirty="0">
                  <a:latin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590879" name="Rectangle 31"/>
          <p:cNvSpPr>
            <a:spLocks noChangeArrowheads="1"/>
          </p:cNvSpPr>
          <p:nvPr/>
        </p:nvSpPr>
        <p:spPr bwMode="auto">
          <a:xfrm>
            <a:off x="3657600" y="1208088"/>
            <a:ext cx="128588" cy="114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90880" name="Oval 32"/>
          <p:cNvSpPr>
            <a:spLocks noChangeAspect="1" noChangeArrowheads="1"/>
          </p:cNvSpPr>
          <p:nvPr/>
        </p:nvSpPr>
        <p:spPr bwMode="auto">
          <a:xfrm>
            <a:off x="-3524250" y="2908300"/>
            <a:ext cx="8091488" cy="15843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90881" name="Rectangle 33"/>
          <p:cNvSpPr>
            <a:spLocks noChangeArrowheads="1"/>
          </p:cNvSpPr>
          <p:nvPr/>
        </p:nvSpPr>
        <p:spPr bwMode="auto">
          <a:xfrm>
            <a:off x="-2089150" y="2868613"/>
            <a:ext cx="6500813" cy="890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590882" name="Oval 34"/>
          <p:cNvSpPr>
            <a:spLocks noChangeArrowheads="1"/>
          </p:cNvSpPr>
          <p:nvPr/>
        </p:nvSpPr>
        <p:spPr bwMode="auto">
          <a:xfrm>
            <a:off x="-3524250" y="-292100"/>
            <a:ext cx="8091488" cy="8002588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90883" name="Rectangle 35"/>
          <p:cNvSpPr>
            <a:spLocks noChangeArrowheads="1"/>
          </p:cNvSpPr>
          <p:nvPr/>
        </p:nvSpPr>
        <p:spPr bwMode="auto">
          <a:xfrm rot="3799929">
            <a:off x="2925762" y="1322388"/>
            <a:ext cx="111125" cy="107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90884" name="Oval 36"/>
          <p:cNvSpPr>
            <a:spLocks noChangeArrowheads="1"/>
          </p:cNvSpPr>
          <p:nvPr/>
        </p:nvSpPr>
        <p:spPr bwMode="auto">
          <a:xfrm>
            <a:off x="-2513013" y="-292100"/>
            <a:ext cx="6069013" cy="8002588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90885" name="Line 37"/>
          <p:cNvSpPr>
            <a:spLocks noChangeShapeType="1"/>
          </p:cNvSpPr>
          <p:nvPr/>
        </p:nvSpPr>
        <p:spPr bwMode="auto">
          <a:xfrm>
            <a:off x="519113" y="3706813"/>
            <a:ext cx="2992437" cy="5334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90886" name="Rectangle 38"/>
          <p:cNvSpPr>
            <a:spLocks noChangeArrowheads="1"/>
          </p:cNvSpPr>
          <p:nvPr/>
        </p:nvSpPr>
        <p:spPr bwMode="auto">
          <a:xfrm rot="3438604">
            <a:off x="4173537" y="854076"/>
            <a:ext cx="104775" cy="933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90887" name="Text Box 39"/>
          <p:cNvSpPr txBox="1">
            <a:spLocks noChangeArrowheads="1"/>
          </p:cNvSpPr>
          <p:nvPr/>
        </p:nvSpPr>
        <p:spPr bwMode="auto">
          <a:xfrm>
            <a:off x="973138" y="5419725"/>
            <a:ext cx="1657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latin typeface="Arial" panose="020B0604020202020204" pitchFamily="34" charset="0"/>
              </a:rPr>
              <a:t>Ewald sphere</a:t>
            </a:r>
          </a:p>
        </p:txBody>
      </p:sp>
      <p:grpSp>
        <p:nvGrpSpPr>
          <p:cNvPr id="590888" name="Group 40"/>
          <p:cNvGrpSpPr>
            <a:grpSpLocks/>
          </p:cNvGrpSpPr>
          <p:nvPr/>
        </p:nvGrpSpPr>
        <p:grpSpPr bwMode="auto">
          <a:xfrm>
            <a:off x="515938" y="3414713"/>
            <a:ext cx="4046537" cy="369887"/>
            <a:chOff x="325" y="2151"/>
            <a:chExt cx="2549" cy="233"/>
          </a:xfrm>
        </p:grpSpPr>
        <p:sp>
          <p:nvSpPr>
            <p:cNvPr id="590889" name="Line 41"/>
            <p:cNvSpPr>
              <a:spLocks noChangeShapeType="1"/>
            </p:cNvSpPr>
            <p:nvPr/>
          </p:nvSpPr>
          <p:spPr bwMode="auto">
            <a:xfrm>
              <a:off x="325" y="2329"/>
              <a:ext cx="2549" cy="0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890" name="Text Box 42"/>
            <p:cNvSpPr txBox="1">
              <a:spLocks noChangeArrowheads="1"/>
            </p:cNvSpPr>
            <p:nvPr/>
          </p:nvSpPr>
          <p:spPr bwMode="auto">
            <a:xfrm>
              <a:off x="1644" y="2151"/>
              <a:ext cx="25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altLang="en-US" b="1" dirty="0">
                  <a:latin typeface="Arial" panose="020B0604020202020204" pitchFamily="34" charset="0"/>
                </a:rPr>
                <a:t>λ</a:t>
              </a:r>
              <a:r>
                <a:rPr lang="en-US" altLang="en-US" b="1" dirty="0">
                  <a:latin typeface="Arial" panose="020B0604020202020204" pitchFamily="34" charset="0"/>
                </a:rPr>
                <a:t>*</a:t>
              </a:r>
            </a:p>
          </p:txBody>
        </p:sp>
      </p:grpSp>
      <p:grpSp>
        <p:nvGrpSpPr>
          <p:cNvPr id="590891" name="Group 43"/>
          <p:cNvGrpSpPr>
            <a:grpSpLocks/>
          </p:cNvGrpSpPr>
          <p:nvPr/>
        </p:nvGrpSpPr>
        <p:grpSpPr bwMode="auto">
          <a:xfrm>
            <a:off x="2093913" y="1547813"/>
            <a:ext cx="1093787" cy="376237"/>
            <a:chOff x="1319" y="975"/>
            <a:chExt cx="689" cy="237"/>
          </a:xfrm>
        </p:grpSpPr>
        <p:sp>
          <p:nvSpPr>
            <p:cNvPr id="590892" name="Text Box 44"/>
            <p:cNvSpPr txBox="1">
              <a:spLocks noChangeArrowheads="1"/>
            </p:cNvSpPr>
            <p:nvPr/>
          </p:nvSpPr>
          <p:spPr bwMode="auto">
            <a:xfrm flipH="1">
              <a:off x="1319" y="975"/>
              <a:ext cx="50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 dirty="0">
                  <a:solidFill>
                    <a:srgbClr val="008000"/>
                  </a:solidFill>
                  <a:latin typeface="Arial" panose="020B0604020202020204" pitchFamily="34" charset="0"/>
                </a:rPr>
                <a:t>(</a:t>
              </a:r>
              <a:r>
                <a:rPr lang="en-US" altLang="en-US" b="1" dirty="0" err="1">
                  <a:solidFill>
                    <a:srgbClr val="008000"/>
                  </a:solidFill>
                  <a:latin typeface="Arial" panose="020B0604020202020204" pitchFamily="34" charset="0"/>
                </a:rPr>
                <a:t>h,k,l</a:t>
              </a:r>
              <a:r>
                <a:rPr lang="en-US" altLang="en-US" b="1" dirty="0">
                  <a:solidFill>
                    <a:srgbClr val="008000"/>
                  </a:solidFill>
                  <a:latin typeface="Arial" panose="020B0604020202020204" pitchFamily="34" charset="0"/>
                </a:rPr>
                <a:t>)</a:t>
              </a:r>
            </a:p>
          </p:txBody>
        </p:sp>
        <p:sp>
          <p:nvSpPr>
            <p:cNvPr id="590893" name="Freeform 45"/>
            <p:cNvSpPr>
              <a:spLocks/>
            </p:cNvSpPr>
            <p:nvPr/>
          </p:nvSpPr>
          <p:spPr bwMode="auto">
            <a:xfrm>
              <a:off x="1741" y="1057"/>
              <a:ext cx="267" cy="155"/>
            </a:xfrm>
            <a:custGeom>
              <a:avLst/>
              <a:gdLst>
                <a:gd name="T0" fmla="*/ 0 w 302"/>
                <a:gd name="T1" fmla="*/ 12 h 177"/>
                <a:gd name="T2" fmla="*/ 105 w 302"/>
                <a:gd name="T3" fmla="*/ 12 h 177"/>
                <a:gd name="T4" fmla="*/ 192 w 302"/>
                <a:gd name="T5" fmla="*/ 82 h 177"/>
                <a:gd name="T6" fmla="*/ 302 w 302"/>
                <a:gd name="T7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2" h="177">
                  <a:moveTo>
                    <a:pt x="0" y="12"/>
                  </a:moveTo>
                  <a:cubicBezTo>
                    <a:pt x="37" y="6"/>
                    <a:pt x="73" y="0"/>
                    <a:pt x="105" y="12"/>
                  </a:cubicBezTo>
                  <a:cubicBezTo>
                    <a:pt x="137" y="24"/>
                    <a:pt x="159" y="55"/>
                    <a:pt x="192" y="82"/>
                  </a:cubicBezTo>
                  <a:cubicBezTo>
                    <a:pt x="225" y="109"/>
                    <a:pt x="284" y="161"/>
                    <a:pt x="302" y="177"/>
                  </a:cubicBezTo>
                </a:path>
              </a:pathLst>
            </a:custGeom>
            <a:noFill/>
            <a:ln w="9525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590894" name="Rectangle 46"/>
          <p:cNvSpPr>
            <a:spLocks noChangeArrowheads="1"/>
          </p:cNvSpPr>
          <p:nvPr/>
        </p:nvSpPr>
        <p:spPr bwMode="auto">
          <a:xfrm rot="4254391">
            <a:off x="3191670" y="1904206"/>
            <a:ext cx="112712" cy="793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590895" name="Group 47"/>
          <p:cNvGrpSpPr>
            <a:grpSpLocks/>
          </p:cNvGrpSpPr>
          <p:nvPr/>
        </p:nvGrpSpPr>
        <p:grpSpPr bwMode="auto">
          <a:xfrm>
            <a:off x="519113" y="1060450"/>
            <a:ext cx="4114800" cy="2633663"/>
            <a:chOff x="327" y="668"/>
            <a:chExt cx="2592" cy="1659"/>
          </a:xfrm>
        </p:grpSpPr>
        <p:sp>
          <p:nvSpPr>
            <p:cNvPr id="590896" name="Text Box 48"/>
            <p:cNvSpPr txBox="1">
              <a:spLocks noChangeArrowheads="1"/>
            </p:cNvSpPr>
            <p:nvPr/>
          </p:nvSpPr>
          <p:spPr bwMode="auto">
            <a:xfrm rot="-2052373">
              <a:off x="1062" y="1545"/>
              <a:ext cx="10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 dirty="0">
                  <a:latin typeface="Arial" panose="020B0604020202020204" pitchFamily="34" charset="0"/>
                </a:rPr>
                <a:t>diffracted ray</a:t>
              </a:r>
            </a:p>
          </p:txBody>
        </p:sp>
        <p:sp>
          <p:nvSpPr>
            <p:cNvPr id="590897" name="Text Box 49"/>
            <p:cNvSpPr txBox="1">
              <a:spLocks noChangeArrowheads="1"/>
            </p:cNvSpPr>
            <p:nvPr/>
          </p:nvSpPr>
          <p:spPr bwMode="auto">
            <a:xfrm>
              <a:off x="1096" y="1470"/>
              <a:ext cx="25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altLang="en-US" b="1" dirty="0">
                  <a:latin typeface="Arial" panose="020B0604020202020204" pitchFamily="34" charset="0"/>
                </a:rPr>
                <a:t>λ</a:t>
              </a:r>
              <a:r>
                <a:rPr lang="en-US" altLang="en-US" b="1" dirty="0">
                  <a:latin typeface="Arial" panose="020B0604020202020204" pitchFamily="34" charset="0"/>
                </a:rPr>
                <a:t>*</a:t>
              </a:r>
            </a:p>
          </p:txBody>
        </p:sp>
        <p:sp>
          <p:nvSpPr>
            <p:cNvPr id="590898" name="Line 50"/>
            <p:cNvSpPr>
              <a:spLocks noChangeShapeType="1"/>
            </p:cNvSpPr>
            <p:nvPr/>
          </p:nvSpPr>
          <p:spPr bwMode="auto">
            <a:xfrm flipV="1">
              <a:off x="327" y="668"/>
              <a:ext cx="2592" cy="1659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590899" name="Group 51"/>
          <p:cNvGrpSpPr>
            <a:grpSpLocks/>
          </p:cNvGrpSpPr>
          <p:nvPr/>
        </p:nvGrpSpPr>
        <p:grpSpPr bwMode="auto">
          <a:xfrm>
            <a:off x="517525" y="2859088"/>
            <a:ext cx="3465513" cy="928687"/>
            <a:chOff x="326" y="1801"/>
            <a:chExt cx="2183" cy="585"/>
          </a:xfrm>
        </p:grpSpPr>
        <p:sp>
          <p:nvSpPr>
            <p:cNvPr id="590900" name="Text Box 52"/>
            <p:cNvSpPr txBox="1">
              <a:spLocks noChangeArrowheads="1"/>
            </p:cNvSpPr>
            <p:nvPr/>
          </p:nvSpPr>
          <p:spPr bwMode="auto">
            <a:xfrm>
              <a:off x="821" y="2155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altLang="en-US" dirty="0">
                  <a:latin typeface="Arial" panose="020B0604020202020204" pitchFamily="34" charset="0"/>
                  <a:cs typeface="Arial" panose="020B0604020202020204" pitchFamily="34" charset="0"/>
                </a:rPr>
                <a:t>θ</a:t>
              </a:r>
            </a:p>
          </p:txBody>
        </p:sp>
        <p:grpSp>
          <p:nvGrpSpPr>
            <p:cNvPr id="590901" name="Group 53"/>
            <p:cNvGrpSpPr>
              <a:grpSpLocks/>
            </p:cNvGrpSpPr>
            <p:nvPr/>
          </p:nvGrpSpPr>
          <p:grpSpPr bwMode="auto">
            <a:xfrm>
              <a:off x="332" y="1801"/>
              <a:ext cx="2177" cy="520"/>
              <a:chOff x="332" y="1801"/>
              <a:chExt cx="2177" cy="520"/>
            </a:xfrm>
          </p:grpSpPr>
          <p:sp>
            <p:nvSpPr>
              <p:cNvPr id="590902" name="Line 54"/>
              <p:cNvSpPr>
                <a:spLocks noChangeShapeType="1"/>
              </p:cNvSpPr>
              <p:nvPr/>
            </p:nvSpPr>
            <p:spPr bwMode="auto">
              <a:xfrm flipV="1">
                <a:off x="332" y="1801"/>
                <a:ext cx="2143" cy="5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90903" name="Line 55"/>
              <p:cNvSpPr>
                <a:spLocks noChangeShapeType="1"/>
              </p:cNvSpPr>
              <p:nvPr/>
            </p:nvSpPr>
            <p:spPr bwMode="auto">
              <a:xfrm flipV="1">
                <a:off x="2434" y="1845"/>
                <a:ext cx="75" cy="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590904" name="Line 56"/>
              <p:cNvSpPr>
                <a:spLocks noChangeShapeType="1"/>
              </p:cNvSpPr>
              <p:nvPr/>
            </p:nvSpPr>
            <p:spPr bwMode="auto">
              <a:xfrm flipH="1" flipV="1">
                <a:off x="2401" y="1820"/>
                <a:ext cx="34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590905" name="Arc 57"/>
            <p:cNvSpPr>
              <a:spLocks/>
            </p:cNvSpPr>
            <p:nvPr/>
          </p:nvSpPr>
          <p:spPr bwMode="auto">
            <a:xfrm>
              <a:off x="326" y="2221"/>
              <a:ext cx="506" cy="104"/>
            </a:xfrm>
            <a:custGeom>
              <a:avLst/>
              <a:gdLst>
                <a:gd name="G0" fmla="+- 0 0 0"/>
                <a:gd name="G1" fmla="+- 11770 0 0"/>
                <a:gd name="G2" fmla="+- 21600 0 0"/>
                <a:gd name="T0" fmla="*/ 18112 w 21600"/>
                <a:gd name="T1" fmla="*/ 0 h 11830"/>
                <a:gd name="T2" fmla="*/ 21600 w 21600"/>
                <a:gd name="T3" fmla="*/ 11830 h 11830"/>
                <a:gd name="T4" fmla="*/ 0 w 21600"/>
                <a:gd name="T5" fmla="*/ 11770 h 11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1830" fill="none" extrusionOk="0">
                  <a:moveTo>
                    <a:pt x="18111" y="0"/>
                  </a:moveTo>
                  <a:cubicBezTo>
                    <a:pt x="20388" y="3503"/>
                    <a:pt x="21600" y="7591"/>
                    <a:pt x="21600" y="11770"/>
                  </a:cubicBezTo>
                  <a:cubicBezTo>
                    <a:pt x="21600" y="11789"/>
                    <a:pt x="21599" y="11809"/>
                    <a:pt x="21599" y="11829"/>
                  </a:cubicBezTo>
                </a:path>
                <a:path w="21600" h="11830" stroke="0" extrusionOk="0">
                  <a:moveTo>
                    <a:pt x="18111" y="0"/>
                  </a:moveTo>
                  <a:cubicBezTo>
                    <a:pt x="20388" y="3503"/>
                    <a:pt x="21600" y="7591"/>
                    <a:pt x="21600" y="11770"/>
                  </a:cubicBezTo>
                  <a:cubicBezTo>
                    <a:pt x="21600" y="11789"/>
                    <a:pt x="21599" y="11809"/>
                    <a:pt x="21599" y="11829"/>
                  </a:cubicBezTo>
                  <a:lnTo>
                    <a:pt x="0" y="1177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590906" name="Group 58"/>
          <p:cNvGrpSpPr>
            <a:grpSpLocks/>
          </p:cNvGrpSpPr>
          <p:nvPr/>
        </p:nvGrpSpPr>
        <p:grpSpPr bwMode="auto">
          <a:xfrm>
            <a:off x="3271838" y="1973263"/>
            <a:ext cx="1298575" cy="1731962"/>
            <a:chOff x="2061" y="1243"/>
            <a:chExt cx="818" cy="1091"/>
          </a:xfrm>
        </p:grpSpPr>
        <p:sp>
          <p:nvSpPr>
            <p:cNvPr id="590907" name="Text Box 59"/>
            <p:cNvSpPr txBox="1">
              <a:spLocks noChangeArrowheads="1"/>
            </p:cNvSpPr>
            <p:nvPr/>
          </p:nvSpPr>
          <p:spPr bwMode="auto">
            <a:xfrm>
              <a:off x="2419" y="1630"/>
              <a:ext cx="2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 dirty="0">
                  <a:latin typeface="Arial" panose="020B0604020202020204" pitchFamily="34" charset="0"/>
                </a:rPr>
                <a:t>d*</a:t>
              </a:r>
            </a:p>
          </p:txBody>
        </p:sp>
        <p:sp>
          <p:nvSpPr>
            <p:cNvPr id="590908" name="Line 60"/>
            <p:cNvSpPr>
              <a:spLocks noChangeShapeType="1"/>
            </p:cNvSpPr>
            <p:nvPr/>
          </p:nvSpPr>
          <p:spPr bwMode="auto">
            <a:xfrm flipH="1" flipV="1">
              <a:off x="2061" y="1243"/>
              <a:ext cx="818" cy="10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590912" name="Group 64"/>
          <p:cNvGrpSpPr>
            <a:grpSpLocks/>
          </p:cNvGrpSpPr>
          <p:nvPr/>
        </p:nvGrpSpPr>
        <p:grpSpPr bwMode="auto">
          <a:xfrm>
            <a:off x="4572000" y="3687763"/>
            <a:ext cx="2797175" cy="2233612"/>
            <a:chOff x="2880" y="2323"/>
            <a:chExt cx="1762" cy="1407"/>
          </a:xfrm>
        </p:grpSpPr>
        <p:sp>
          <p:nvSpPr>
            <p:cNvPr id="590913" name="Line 65"/>
            <p:cNvSpPr>
              <a:spLocks noChangeShapeType="1"/>
            </p:cNvSpPr>
            <p:nvPr/>
          </p:nvSpPr>
          <p:spPr bwMode="auto">
            <a:xfrm>
              <a:off x="2880" y="2323"/>
              <a:ext cx="818" cy="1091"/>
            </a:xfrm>
            <a:prstGeom prst="line">
              <a:avLst/>
            </a:prstGeom>
            <a:noFill/>
            <a:ln w="9525">
              <a:solidFill>
                <a:srgbClr val="96969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914" name="Text Box 66"/>
            <p:cNvSpPr txBox="1">
              <a:spLocks noChangeArrowheads="1"/>
            </p:cNvSpPr>
            <p:nvPr/>
          </p:nvSpPr>
          <p:spPr bwMode="auto">
            <a:xfrm>
              <a:off x="3998" y="3499"/>
              <a:ext cx="64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 dirty="0">
                  <a:solidFill>
                    <a:srgbClr val="00A400"/>
                  </a:solidFill>
                  <a:latin typeface="Arial" panose="020B0604020202020204" pitchFamily="34" charset="0"/>
                </a:rPr>
                <a:t>(-h,-k,-l)</a:t>
              </a:r>
            </a:p>
          </p:txBody>
        </p:sp>
        <p:sp>
          <p:nvSpPr>
            <p:cNvPr id="590915" name="Freeform 67"/>
            <p:cNvSpPr>
              <a:spLocks/>
            </p:cNvSpPr>
            <p:nvPr/>
          </p:nvSpPr>
          <p:spPr bwMode="auto">
            <a:xfrm>
              <a:off x="3743" y="3450"/>
              <a:ext cx="276" cy="170"/>
            </a:xfrm>
            <a:custGeom>
              <a:avLst/>
              <a:gdLst>
                <a:gd name="T0" fmla="*/ 312 w 312"/>
                <a:gd name="T1" fmla="*/ 182 h 194"/>
                <a:gd name="T2" fmla="*/ 207 w 312"/>
                <a:gd name="T3" fmla="*/ 182 h 194"/>
                <a:gd name="T4" fmla="*/ 120 w 312"/>
                <a:gd name="T5" fmla="*/ 112 h 194"/>
                <a:gd name="T6" fmla="*/ 0 w 312"/>
                <a:gd name="T7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2" h="194">
                  <a:moveTo>
                    <a:pt x="312" y="182"/>
                  </a:moveTo>
                  <a:cubicBezTo>
                    <a:pt x="275" y="188"/>
                    <a:pt x="239" y="194"/>
                    <a:pt x="207" y="182"/>
                  </a:cubicBezTo>
                  <a:cubicBezTo>
                    <a:pt x="175" y="170"/>
                    <a:pt x="155" y="142"/>
                    <a:pt x="120" y="112"/>
                  </a:cubicBezTo>
                  <a:cubicBezTo>
                    <a:pt x="85" y="82"/>
                    <a:pt x="20" y="19"/>
                    <a:pt x="0" y="0"/>
                  </a:cubicBezTo>
                </a:path>
              </a:pathLst>
            </a:custGeom>
            <a:noFill/>
            <a:ln w="9525">
              <a:solidFill>
                <a:srgbClr val="00A4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590916" name="Text Box 68"/>
            <p:cNvSpPr txBox="1">
              <a:spLocks noChangeArrowheads="1"/>
            </p:cNvSpPr>
            <p:nvPr/>
          </p:nvSpPr>
          <p:spPr bwMode="auto">
            <a:xfrm flipH="1">
              <a:off x="3110" y="2825"/>
              <a:ext cx="2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 dirty="0">
                  <a:solidFill>
                    <a:schemeClr val="bg2"/>
                  </a:solidFill>
                  <a:latin typeface="Arial" panose="020B0604020202020204" pitchFamily="34" charset="0"/>
                </a:rPr>
                <a:t>d*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9517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0884" grpId="0" animBg="1"/>
      <p:bldP spid="590885" grpId="0" animBg="1"/>
      <p:bldP spid="590886" grpId="0" animBg="1"/>
      <p:bldP spid="59089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4451350" y="2432050"/>
            <a:ext cx="2166938" cy="1819275"/>
            <a:chOff x="3484" y="1533"/>
            <a:chExt cx="1365" cy="1146"/>
          </a:xfrm>
        </p:grpSpPr>
        <p:sp>
          <p:nvSpPr>
            <p:cNvPr id="128048" name="Line 3"/>
            <p:cNvSpPr>
              <a:spLocks noChangeShapeType="1"/>
            </p:cNvSpPr>
            <p:nvPr/>
          </p:nvSpPr>
          <p:spPr bwMode="auto">
            <a:xfrm flipH="1" flipV="1">
              <a:off x="3733" y="1533"/>
              <a:ext cx="714" cy="11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8049" name="Text Box 4"/>
            <p:cNvSpPr txBox="1">
              <a:spLocks noChangeArrowheads="1"/>
            </p:cNvSpPr>
            <p:nvPr/>
          </p:nvSpPr>
          <p:spPr bwMode="auto">
            <a:xfrm>
              <a:off x="3484" y="1634"/>
              <a:ext cx="38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dirty="0" err="1">
                  <a:solidFill>
                    <a:srgbClr val="000000"/>
                  </a:solidFill>
                </a:rPr>
                <a:t>h,k,l</a:t>
              </a:r>
              <a:endParaRPr lang="en-US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128050" name="Text Box 5"/>
            <p:cNvSpPr txBox="1">
              <a:spLocks noChangeArrowheads="1"/>
            </p:cNvSpPr>
            <p:nvPr/>
          </p:nvSpPr>
          <p:spPr bwMode="auto">
            <a:xfrm>
              <a:off x="4325" y="2308"/>
              <a:ext cx="5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dirty="0">
                  <a:solidFill>
                    <a:srgbClr val="000000"/>
                  </a:solidFill>
                </a:rPr>
                <a:t>-h,-k,-l</a:t>
              </a:r>
            </a:p>
          </p:txBody>
        </p:sp>
      </p:grpSp>
      <p:grpSp>
        <p:nvGrpSpPr>
          <p:cNvPr id="128003" name="Group 6"/>
          <p:cNvGrpSpPr>
            <a:grpSpLocks/>
          </p:cNvGrpSpPr>
          <p:nvPr/>
        </p:nvGrpSpPr>
        <p:grpSpPr bwMode="auto">
          <a:xfrm rot="5400000">
            <a:off x="6444457" y="1821656"/>
            <a:ext cx="165100" cy="3074987"/>
            <a:chOff x="1877" y="1257"/>
            <a:chExt cx="104" cy="1937"/>
          </a:xfrm>
        </p:grpSpPr>
        <p:sp>
          <p:nvSpPr>
            <p:cNvPr id="128046" name="Line 7"/>
            <p:cNvSpPr>
              <a:spLocks noChangeShapeType="1"/>
            </p:cNvSpPr>
            <p:nvPr/>
          </p:nvSpPr>
          <p:spPr bwMode="auto">
            <a:xfrm flipH="1">
              <a:off x="1930" y="1536"/>
              <a:ext cx="9" cy="1658"/>
            </a:xfrm>
            <a:prstGeom prst="line">
              <a:avLst/>
            </a:prstGeom>
            <a:noFill/>
            <a:ln w="38100" cap="rnd">
              <a:solidFill>
                <a:srgbClr val="00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8047" name="AutoShape 8"/>
            <p:cNvSpPr>
              <a:spLocks noChangeArrowheads="1"/>
            </p:cNvSpPr>
            <p:nvPr/>
          </p:nvSpPr>
          <p:spPr bwMode="auto">
            <a:xfrm>
              <a:off x="1877" y="1257"/>
              <a:ext cx="104" cy="855"/>
            </a:xfrm>
            <a:prstGeom prst="roundRect">
              <a:avLst>
                <a:gd name="adj" fmla="val 16667"/>
              </a:avLst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5136" name="AutoShape 16"/>
          <p:cNvSpPr>
            <a:spLocks noChangeArrowheads="1"/>
          </p:cNvSpPr>
          <p:nvPr/>
        </p:nvSpPr>
        <p:spPr bwMode="auto">
          <a:xfrm>
            <a:off x="5270500" y="3255963"/>
            <a:ext cx="333375" cy="228600"/>
          </a:xfrm>
          <a:prstGeom prst="irregularSeal1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28005" name="Rectangle 17"/>
          <p:cNvSpPr>
            <a:spLocks noChangeArrowheads="1"/>
          </p:cNvSpPr>
          <p:nvPr/>
        </p:nvSpPr>
        <p:spPr bwMode="auto">
          <a:xfrm rot="-8100000">
            <a:off x="3220244" y="4228307"/>
            <a:ext cx="2243137" cy="285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128006" name="Rectangle 18"/>
          <p:cNvSpPr>
            <a:spLocks noChangeArrowheads="1"/>
          </p:cNvSpPr>
          <p:nvPr/>
        </p:nvSpPr>
        <p:spPr bwMode="auto">
          <a:xfrm rot="8100000">
            <a:off x="5799138" y="4371975"/>
            <a:ext cx="2243137" cy="285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128007" name="Rectangle 19"/>
          <p:cNvSpPr>
            <a:spLocks noChangeArrowheads="1"/>
          </p:cNvSpPr>
          <p:nvPr/>
        </p:nvSpPr>
        <p:spPr bwMode="auto">
          <a:xfrm rot="-2700000">
            <a:off x="3221038" y="2162175"/>
            <a:ext cx="2243137" cy="285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128008" name="Rectangle 20"/>
          <p:cNvSpPr>
            <a:spLocks noChangeArrowheads="1"/>
          </p:cNvSpPr>
          <p:nvPr/>
        </p:nvSpPr>
        <p:spPr bwMode="auto">
          <a:xfrm rot="2700000">
            <a:off x="5780088" y="2260600"/>
            <a:ext cx="2243137" cy="2206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128009" name="Text Box 21"/>
          <p:cNvSpPr txBox="1">
            <a:spLocks noChangeArrowheads="1"/>
          </p:cNvSpPr>
          <p:nvPr/>
        </p:nvSpPr>
        <p:spPr bwMode="auto">
          <a:xfrm>
            <a:off x="92075" y="26924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142" name="Text Box 22"/>
          <p:cNvSpPr txBox="1">
            <a:spLocks noChangeArrowheads="1"/>
          </p:cNvSpPr>
          <p:nvPr/>
        </p:nvSpPr>
        <p:spPr bwMode="auto">
          <a:xfrm>
            <a:off x="161925" y="2317750"/>
            <a:ext cx="901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en-US" dirty="0">
                <a:solidFill>
                  <a:srgbClr val="000000"/>
                </a:solidFill>
                <a:cs typeface="Arial" panose="020B0604020202020204" pitchFamily="34" charset="0"/>
              </a:rPr>
              <a:t>λ</a:t>
            </a:r>
            <a:r>
              <a:rPr lang="en-US" altLang="en-US" dirty="0">
                <a:solidFill>
                  <a:srgbClr val="000000"/>
                </a:solidFill>
                <a:cs typeface="Arial" panose="020B0604020202020204" pitchFamily="34" charset="0"/>
              </a:rPr>
              <a:t> = 5 Å</a:t>
            </a:r>
          </a:p>
        </p:txBody>
      </p:sp>
      <p:sp>
        <p:nvSpPr>
          <p:cNvPr id="128011" name="Text Box 27"/>
          <p:cNvSpPr txBox="1">
            <a:spLocks noChangeArrowheads="1"/>
          </p:cNvSpPr>
          <p:nvPr/>
        </p:nvSpPr>
        <p:spPr bwMode="auto">
          <a:xfrm rot="81537">
            <a:off x="7800975" y="2890838"/>
            <a:ext cx="992188" cy="92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sample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injector</a:t>
            </a:r>
          </a:p>
        </p:txBody>
      </p:sp>
      <p:sp>
        <p:nvSpPr>
          <p:cNvPr id="128012" name="Rectangle 47"/>
          <p:cNvSpPr>
            <a:spLocks noChangeArrowheads="1"/>
          </p:cNvSpPr>
          <p:nvPr/>
        </p:nvSpPr>
        <p:spPr bwMode="auto">
          <a:xfrm rot="-3496212">
            <a:off x="899319" y="3340894"/>
            <a:ext cx="1077912" cy="2222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28013" name="Rectangle 48"/>
          <p:cNvSpPr>
            <a:spLocks noChangeArrowheads="1"/>
          </p:cNvSpPr>
          <p:nvPr/>
        </p:nvSpPr>
        <p:spPr bwMode="auto">
          <a:xfrm rot="-6954412">
            <a:off x="2369344" y="2528094"/>
            <a:ext cx="1077912" cy="2222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28014" name="Rectangle 49"/>
          <p:cNvSpPr>
            <a:spLocks noChangeArrowheads="1"/>
          </p:cNvSpPr>
          <p:nvPr/>
        </p:nvSpPr>
        <p:spPr bwMode="auto">
          <a:xfrm rot="-7164033">
            <a:off x="1256506" y="5755482"/>
            <a:ext cx="1077913" cy="2222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28015" name="Rectangle 50"/>
          <p:cNvSpPr>
            <a:spLocks noChangeArrowheads="1"/>
          </p:cNvSpPr>
          <p:nvPr/>
        </p:nvSpPr>
        <p:spPr bwMode="auto">
          <a:xfrm rot="-6998364">
            <a:off x="5564982" y="505619"/>
            <a:ext cx="1077912" cy="2222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28016" name="Rectangle 51"/>
          <p:cNvSpPr>
            <a:spLocks noChangeArrowheads="1"/>
          </p:cNvSpPr>
          <p:nvPr/>
        </p:nvSpPr>
        <p:spPr bwMode="auto">
          <a:xfrm rot="-3496212">
            <a:off x="53181" y="599282"/>
            <a:ext cx="1077913" cy="2222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174" name="Line 54"/>
          <p:cNvSpPr>
            <a:spLocks noChangeShapeType="1"/>
          </p:cNvSpPr>
          <p:nvPr/>
        </p:nvSpPr>
        <p:spPr bwMode="auto">
          <a:xfrm flipH="1" flipV="1">
            <a:off x="774700" y="711200"/>
            <a:ext cx="681038" cy="2401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75" name="Line 55"/>
          <p:cNvSpPr>
            <a:spLocks noChangeShapeType="1"/>
          </p:cNvSpPr>
          <p:nvPr/>
        </p:nvSpPr>
        <p:spPr bwMode="auto">
          <a:xfrm flipH="1">
            <a:off x="5464175" y="657225"/>
            <a:ext cx="528638" cy="163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77" name="Line 57"/>
          <p:cNvSpPr>
            <a:spLocks noChangeShapeType="1"/>
          </p:cNvSpPr>
          <p:nvPr/>
        </p:nvSpPr>
        <p:spPr bwMode="auto">
          <a:xfrm rot="244142">
            <a:off x="5399088" y="2162175"/>
            <a:ext cx="80962" cy="1177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8020" name="Rectangle 58"/>
          <p:cNvSpPr>
            <a:spLocks noChangeArrowheads="1"/>
          </p:cNvSpPr>
          <p:nvPr/>
        </p:nvSpPr>
        <p:spPr bwMode="auto">
          <a:xfrm rot="1198243">
            <a:off x="5583238" y="1304925"/>
            <a:ext cx="339725" cy="587375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28021" name="Rectangle 59"/>
          <p:cNvSpPr>
            <a:spLocks noChangeArrowheads="1"/>
          </p:cNvSpPr>
          <p:nvPr/>
        </p:nvSpPr>
        <p:spPr bwMode="auto">
          <a:xfrm rot="250395">
            <a:off x="5295900" y="1990725"/>
            <a:ext cx="111125" cy="701675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28022" name="Rectangle 62"/>
          <p:cNvSpPr>
            <a:spLocks noChangeArrowheads="1"/>
          </p:cNvSpPr>
          <p:nvPr/>
        </p:nvSpPr>
        <p:spPr bwMode="auto">
          <a:xfrm rot="-256763">
            <a:off x="5334000" y="3733800"/>
            <a:ext cx="111125" cy="701675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28023" name="Rectangle 64"/>
          <p:cNvSpPr>
            <a:spLocks noChangeArrowheads="1"/>
          </p:cNvSpPr>
          <p:nvPr/>
        </p:nvSpPr>
        <p:spPr bwMode="auto">
          <a:xfrm rot="-903458">
            <a:off x="5518150" y="4489450"/>
            <a:ext cx="339725" cy="587375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28024" name="Rectangle 65"/>
          <p:cNvSpPr>
            <a:spLocks noChangeArrowheads="1"/>
          </p:cNvSpPr>
          <p:nvPr/>
        </p:nvSpPr>
        <p:spPr bwMode="auto">
          <a:xfrm rot="-4261901">
            <a:off x="5676106" y="5755482"/>
            <a:ext cx="1077913" cy="2222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186" name="Line 66"/>
          <p:cNvSpPr>
            <a:spLocks noChangeShapeType="1"/>
          </p:cNvSpPr>
          <p:nvPr/>
        </p:nvSpPr>
        <p:spPr bwMode="auto">
          <a:xfrm>
            <a:off x="814388" y="657225"/>
            <a:ext cx="5108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87" name="Line 67"/>
          <p:cNvSpPr>
            <a:spLocks noChangeShapeType="1"/>
          </p:cNvSpPr>
          <p:nvPr/>
        </p:nvSpPr>
        <p:spPr bwMode="auto">
          <a:xfrm>
            <a:off x="0" y="3113088"/>
            <a:ext cx="154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88" name="Line 68"/>
          <p:cNvSpPr>
            <a:spLocks noChangeShapeType="1"/>
          </p:cNvSpPr>
          <p:nvPr/>
        </p:nvSpPr>
        <p:spPr bwMode="auto">
          <a:xfrm>
            <a:off x="0" y="2895600"/>
            <a:ext cx="2927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89" name="Line 69"/>
          <p:cNvSpPr>
            <a:spLocks noChangeShapeType="1"/>
          </p:cNvSpPr>
          <p:nvPr/>
        </p:nvSpPr>
        <p:spPr bwMode="auto">
          <a:xfrm flipH="1">
            <a:off x="1906588" y="2935288"/>
            <a:ext cx="962025" cy="2873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90" name="Line 70"/>
          <p:cNvSpPr>
            <a:spLocks noChangeShapeType="1"/>
          </p:cNvSpPr>
          <p:nvPr/>
        </p:nvSpPr>
        <p:spPr bwMode="auto">
          <a:xfrm>
            <a:off x="1906588" y="5808663"/>
            <a:ext cx="4197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92" name="Line 72"/>
          <p:cNvSpPr>
            <a:spLocks noChangeShapeType="1"/>
          </p:cNvSpPr>
          <p:nvPr/>
        </p:nvSpPr>
        <p:spPr bwMode="auto">
          <a:xfrm flipH="1" flipV="1">
            <a:off x="5464175" y="4029075"/>
            <a:ext cx="549275" cy="1812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193" name="Line 73"/>
          <p:cNvSpPr>
            <a:spLocks noChangeShapeType="1"/>
          </p:cNvSpPr>
          <p:nvPr/>
        </p:nvSpPr>
        <p:spPr bwMode="auto">
          <a:xfrm flipH="1" flipV="1">
            <a:off x="5448300" y="3397250"/>
            <a:ext cx="38100" cy="631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8032" name="Text Box 74"/>
          <p:cNvSpPr txBox="1">
            <a:spLocks noChangeArrowheads="1"/>
          </p:cNvSpPr>
          <p:nvPr/>
        </p:nvSpPr>
        <p:spPr bwMode="auto">
          <a:xfrm>
            <a:off x="2336800" y="59531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Si(111)</a:t>
            </a:r>
          </a:p>
        </p:txBody>
      </p:sp>
      <p:sp>
        <p:nvSpPr>
          <p:cNvPr id="128033" name="Text Box 75"/>
          <p:cNvSpPr txBox="1">
            <a:spLocks noChangeArrowheads="1"/>
          </p:cNvSpPr>
          <p:nvPr/>
        </p:nvSpPr>
        <p:spPr bwMode="auto">
          <a:xfrm>
            <a:off x="4551363" y="171450"/>
            <a:ext cx="1136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52.87deg</a:t>
            </a:r>
          </a:p>
        </p:txBody>
      </p:sp>
      <p:sp>
        <p:nvSpPr>
          <p:cNvPr id="128034" name="Line 76"/>
          <p:cNvSpPr>
            <a:spLocks noChangeShapeType="1"/>
          </p:cNvSpPr>
          <p:nvPr/>
        </p:nvSpPr>
        <p:spPr bwMode="auto">
          <a:xfrm flipV="1">
            <a:off x="5576888" y="171450"/>
            <a:ext cx="266700" cy="485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8035" name="Text Box 78"/>
          <p:cNvSpPr txBox="1">
            <a:spLocks noChangeArrowheads="1"/>
          </p:cNvSpPr>
          <p:nvPr/>
        </p:nvSpPr>
        <p:spPr bwMode="auto">
          <a:xfrm>
            <a:off x="1063625" y="288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Si(111)</a:t>
            </a:r>
          </a:p>
        </p:txBody>
      </p:sp>
      <p:sp>
        <p:nvSpPr>
          <p:cNvPr id="128036" name="Text Box 79"/>
          <p:cNvSpPr txBox="1">
            <a:spLocks noChangeArrowheads="1"/>
          </p:cNvSpPr>
          <p:nvPr/>
        </p:nvSpPr>
        <p:spPr bwMode="auto">
          <a:xfrm>
            <a:off x="6326188" y="47307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Si(111)</a:t>
            </a:r>
          </a:p>
        </p:txBody>
      </p:sp>
      <p:sp>
        <p:nvSpPr>
          <p:cNvPr id="128037" name="Text Box 80"/>
          <p:cNvSpPr txBox="1">
            <a:spLocks noChangeArrowheads="1"/>
          </p:cNvSpPr>
          <p:nvPr/>
        </p:nvSpPr>
        <p:spPr bwMode="auto">
          <a:xfrm>
            <a:off x="2782888" y="1758950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Si(111)</a:t>
            </a:r>
          </a:p>
        </p:txBody>
      </p:sp>
      <p:sp>
        <p:nvSpPr>
          <p:cNvPr id="128038" name="Text Box 81"/>
          <p:cNvSpPr txBox="1">
            <a:spLocks noChangeArrowheads="1"/>
          </p:cNvSpPr>
          <p:nvPr/>
        </p:nvSpPr>
        <p:spPr bwMode="auto">
          <a:xfrm>
            <a:off x="868363" y="406717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Si(111)</a:t>
            </a:r>
          </a:p>
        </p:txBody>
      </p:sp>
      <p:sp>
        <p:nvSpPr>
          <p:cNvPr id="128039" name="Text Box 82"/>
          <p:cNvSpPr txBox="1">
            <a:spLocks noChangeArrowheads="1"/>
          </p:cNvSpPr>
          <p:nvPr/>
        </p:nvSpPr>
        <p:spPr bwMode="auto">
          <a:xfrm>
            <a:off x="6543675" y="607377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Si(111)</a:t>
            </a:r>
          </a:p>
        </p:txBody>
      </p:sp>
      <p:sp>
        <p:nvSpPr>
          <p:cNvPr id="128040" name="Text Box 83"/>
          <p:cNvSpPr txBox="1">
            <a:spLocks noChangeArrowheads="1"/>
          </p:cNvSpPr>
          <p:nvPr/>
        </p:nvSpPr>
        <p:spPr bwMode="auto">
          <a:xfrm>
            <a:off x="6557963" y="938213"/>
            <a:ext cx="2127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2 Multilayer mirrors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d=2nm, W/B4C</a:t>
            </a:r>
          </a:p>
        </p:txBody>
      </p:sp>
      <p:sp>
        <p:nvSpPr>
          <p:cNvPr id="128041" name="Text Box 84"/>
          <p:cNvSpPr txBox="1">
            <a:spLocks noChangeArrowheads="1"/>
          </p:cNvSpPr>
          <p:nvPr/>
        </p:nvSpPr>
        <p:spPr bwMode="auto">
          <a:xfrm>
            <a:off x="6846888" y="1249363"/>
            <a:ext cx="18859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KB </a:t>
            </a:r>
            <a:r>
              <a:rPr lang="en-US" altLang="en-US" dirty="0" err="1">
                <a:solidFill>
                  <a:srgbClr val="000000"/>
                </a:solidFill>
              </a:rPr>
              <a:t>Horiz</a:t>
            </a:r>
            <a:r>
              <a:rPr lang="en-US" altLang="en-US" dirty="0">
                <a:solidFill>
                  <a:srgbClr val="000000"/>
                </a:solidFill>
              </a:rPr>
              <a:t> focus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KB vertical focus</a:t>
            </a:r>
          </a:p>
        </p:txBody>
      </p:sp>
      <p:sp>
        <p:nvSpPr>
          <p:cNvPr id="128042" name="Line 85"/>
          <p:cNvSpPr>
            <a:spLocks noChangeShapeType="1"/>
          </p:cNvSpPr>
          <p:nvPr/>
        </p:nvSpPr>
        <p:spPr bwMode="auto">
          <a:xfrm flipH="1">
            <a:off x="5427663" y="1990725"/>
            <a:ext cx="1419225" cy="441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8043" name="Line 86"/>
          <p:cNvSpPr>
            <a:spLocks noChangeShapeType="1"/>
          </p:cNvSpPr>
          <p:nvPr/>
        </p:nvSpPr>
        <p:spPr bwMode="auto">
          <a:xfrm flipH="1" flipV="1">
            <a:off x="5922963" y="1550988"/>
            <a:ext cx="923925" cy="139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8044" name="Line 87"/>
          <p:cNvSpPr>
            <a:spLocks noChangeShapeType="1"/>
          </p:cNvSpPr>
          <p:nvPr/>
        </p:nvSpPr>
        <p:spPr bwMode="auto">
          <a:xfrm>
            <a:off x="8967788" y="3373438"/>
            <a:ext cx="0" cy="2579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8045" name="Text Box 88"/>
          <p:cNvSpPr txBox="1">
            <a:spLocks noChangeArrowheads="1"/>
          </p:cNvSpPr>
          <p:nvPr/>
        </p:nvSpPr>
        <p:spPr bwMode="auto">
          <a:xfrm>
            <a:off x="8234363" y="4587875"/>
            <a:ext cx="698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~ 1m</a:t>
            </a:r>
          </a:p>
        </p:txBody>
      </p:sp>
    </p:spTree>
    <p:extLst>
      <p:ext uri="{BB962C8B-B14F-4D97-AF65-F5344CB8AC3E}">
        <p14:creationId xmlns:p14="http://schemas.microsoft.com/office/powerpoint/2010/main" val="61659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5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900"/>
                                        <p:tgtEl>
                                          <p:spTgt spid="5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600"/>
                                        <p:tgtEl>
                                          <p:spTgt spid="5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5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700"/>
                            </p:stCondLst>
                            <p:childTnLst>
                              <p:par>
                                <p:cTn id="42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6" grpId="0" animBg="1"/>
      <p:bldP spid="5142" grpId="0" autoUpdateAnimBg="0"/>
      <p:bldP spid="5174" grpId="0" animBg="1"/>
      <p:bldP spid="5175" grpId="0" animBg="1"/>
      <p:bldP spid="5177" grpId="0" animBg="1"/>
      <p:bldP spid="5186" grpId="0" animBg="1"/>
      <p:bldP spid="5187" grpId="0" animBg="1"/>
      <p:bldP spid="5188" grpId="0" animBg="1"/>
      <p:bldP spid="5189" grpId="0" animBg="1"/>
      <p:bldP spid="5190" grpId="0" animBg="1"/>
      <p:bldP spid="5192" grpId="0" animBg="1"/>
      <p:bldP spid="519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8650" y="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sz="5400" b="1" smtClean="0"/>
              <a:t>Fractional error</a:t>
            </a:r>
          </a:p>
        </p:txBody>
      </p:sp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-165100" y="2062163"/>
            <a:ext cx="91440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9600" baseline="30000">
                <a:solidFill>
                  <a:srgbClr val="000066"/>
                </a:solidFill>
              </a:rPr>
              <a:t>mult &gt;</a:t>
            </a:r>
            <a:r>
              <a:rPr lang="en-US" altLang="en-US" sz="6600">
                <a:solidFill>
                  <a:srgbClr val="000066"/>
                </a:solidFill>
              </a:rPr>
              <a:t> </a:t>
            </a:r>
            <a:r>
              <a:rPr lang="en-US" altLang="en-US" sz="18900">
                <a:solidFill>
                  <a:srgbClr val="000000"/>
                </a:solidFill>
              </a:rPr>
              <a:t>(</a:t>
            </a:r>
            <a:r>
              <a:rPr lang="en-US" altLang="en-US" sz="189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—</a:t>
            </a:r>
            <a:r>
              <a:rPr lang="en-US" altLang="en-US" sz="18900">
                <a:solidFill>
                  <a:srgbClr val="000000"/>
                </a:solidFill>
              </a:rPr>
              <a:t>)</a:t>
            </a:r>
            <a:r>
              <a:rPr lang="en-US" altLang="en-US" sz="9600" baseline="100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3848100" y="2532063"/>
            <a:ext cx="3208338" cy="260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6600">
                <a:solidFill>
                  <a:srgbClr val="CC6600"/>
                </a:solidFill>
              </a:rPr>
              <a:t>~3%</a:t>
            </a:r>
            <a:endParaRPr lang="en-US" altLang="en-US" sz="6600" baseline="-25000">
              <a:solidFill>
                <a:srgbClr val="CC6600"/>
              </a:solidFill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6600">
                <a:solidFill>
                  <a:srgbClr val="006600"/>
                </a:solidFill>
              </a:rPr>
              <a:t>&lt;</a:t>
            </a:r>
            <a:r>
              <a:rPr lang="el-GR" altLang="en-US" sz="6600">
                <a:solidFill>
                  <a:srgbClr val="006600"/>
                </a:solidFill>
                <a:cs typeface="Arial" pitchFamily="34" charset="0"/>
              </a:rPr>
              <a:t>Δ</a:t>
            </a:r>
            <a:r>
              <a:rPr lang="en-US" altLang="en-US" sz="6600">
                <a:solidFill>
                  <a:srgbClr val="006600"/>
                </a:solidFill>
                <a:cs typeface="Arial" pitchFamily="34" charset="0"/>
              </a:rPr>
              <a:t>F</a:t>
            </a:r>
            <a:r>
              <a:rPr lang="en-US" altLang="en-US" sz="6600">
                <a:solidFill>
                  <a:srgbClr val="006600"/>
                </a:solidFill>
              </a:rPr>
              <a:t>/F&gt;</a:t>
            </a:r>
          </a:p>
        </p:txBody>
      </p:sp>
    </p:spTree>
    <p:extLst>
      <p:ext uri="{BB962C8B-B14F-4D97-AF65-F5344CB8AC3E}">
        <p14:creationId xmlns:p14="http://schemas.microsoft.com/office/powerpoint/2010/main" val="22092168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1470025"/>
          </a:xfrm>
        </p:spPr>
        <p:txBody>
          <a:bodyPr/>
          <a:lstStyle/>
          <a:p>
            <a:pPr eaLnBrk="1" hangingPunct="1"/>
            <a:r>
              <a:rPr lang="en-US" altLang="en-US" sz="5400" b="1" smtClean="0"/>
              <a:t>Fractional error at XFEL</a:t>
            </a:r>
          </a:p>
        </p:txBody>
      </p:sp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-165100" y="2062163"/>
            <a:ext cx="91440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9600" baseline="30000">
                <a:solidFill>
                  <a:srgbClr val="000066"/>
                </a:solidFill>
              </a:rPr>
              <a:t>mult &gt;</a:t>
            </a:r>
            <a:r>
              <a:rPr lang="en-US" altLang="en-US" sz="6600">
                <a:solidFill>
                  <a:srgbClr val="000066"/>
                </a:solidFill>
              </a:rPr>
              <a:t> </a:t>
            </a:r>
            <a:r>
              <a:rPr lang="en-US" altLang="en-US" sz="18900">
                <a:solidFill>
                  <a:srgbClr val="000000"/>
                </a:solidFill>
              </a:rPr>
              <a:t>(</a:t>
            </a:r>
            <a:r>
              <a:rPr lang="en-US" altLang="en-US" sz="1890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—</a:t>
            </a:r>
            <a:r>
              <a:rPr lang="en-US" altLang="en-US" sz="18900">
                <a:solidFill>
                  <a:srgbClr val="000000"/>
                </a:solidFill>
              </a:rPr>
              <a:t>)</a:t>
            </a:r>
            <a:r>
              <a:rPr lang="en-US" altLang="en-US" sz="9600" baseline="100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91140" name="Text Box 4"/>
          <p:cNvSpPr txBox="1">
            <a:spLocks noChangeArrowheads="1"/>
          </p:cNvSpPr>
          <p:nvPr/>
        </p:nvSpPr>
        <p:spPr bwMode="auto">
          <a:xfrm>
            <a:off x="3848100" y="2532063"/>
            <a:ext cx="3208338" cy="260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6600">
                <a:solidFill>
                  <a:srgbClr val="CC6600"/>
                </a:solidFill>
              </a:rPr>
              <a:t>~100%</a:t>
            </a:r>
            <a:endParaRPr lang="en-US" altLang="en-US" sz="6600" baseline="-25000">
              <a:solidFill>
                <a:srgbClr val="CC6600"/>
              </a:solidFill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6600">
                <a:solidFill>
                  <a:srgbClr val="006600"/>
                </a:solidFill>
              </a:rPr>
              <a:t>&lt;</a:t>
            </a:r>
            <a:r>
              <a:rPr lang="el-GR" altLang="en-US" sz="6600">
                <a:solidFill>
                  <a:srgbClr val="006600"/>
                </a:solidFill>
                <a:cs typeface="Arial" pitchFamily="34" charset="0"/>
              </a:rPr>
              <a:t>Δ</a:t>
            </a:r>
            <a:r>
              <a:rPr lang="en-US" altLang="en-US" sz="6600">
                <a:solidFill>
                  <a:srgbClr val="006600"/>
                </a:solidFill>
                <a:cs typeface="Arial" pitchFamily="34" charset="0"/>
              </a:rPr>
              <a:t>F</a:t>
            </a:r>
            <a:r>
              <a:rPr lang="en-US" altLang="en-US" sz="6600">
                <a:solidFill>
                  <a:srgbClr val="006600"/>
                </a:solidFill>
              </a:rPr>
              <a:t>/F&gt;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652463" y="5776913"/>
            <a:ext cx="77009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000000"/>
                </a:solidFill>
              </a:rPr>
              <a:t>Gd lyso: </a:t>
            </a:r>
            <a:r>
              <a:rPr lang="el-GR" altLang="en-US" sz="3600">
                <a:solidFill>
                  <a:srgbClr val="000000"/>
                </a:solidFill>
              </a:rPr>
              <a:t>Δ</a:t>
            </a:r>
            <a:r>
              <a:rPr lang="en-US" altLang="en-US" sz="3600">
                <a:solidFill>
                  <a:srgbClr val="000000"/>
                </a:solidFill>
              </a:rPr>
              <a:t>F/F = 8.7%  → mult = 132 </a:t>
            </a:r>
          </a:p>
        </p:txBody>
      </p:sp>
    </p:spTree>
    <p:extLst>
      <p:ext uri="{BB962C8B-B14F-4D97-AF65-F5344CB8AC3E}">
        <p14:creationId xmlns:p14="http://schemas.microsoft.com/office/powerpoint/2010/main" val="27609126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7963" y="-304800"/>
            <a:ext cx="8709025" cy="7543800"/>
          </a:xfrm>
        </p:spPr>
      </p:pic>
      <p:sp>
        <p:nvSpPr>
          <p:cNvPr id="121859" name="TextBox 5"/>
          <p:cNvSpPr txBox="1">
            <a:spLocks noChangeArrowheads="1"/>
          </p:cNvSpPr>
          <p:nvPr/>
        </p:nvSpPr>
        <p:spPr bwMode="auto">
          <a:xfrm>
            <a:off x="304800" y="6019800"/>
            <a:ext cx="340029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rgbClr val="000000"/>
                </a:solidFill>
                <a:latin typeface="+mn-lt"/>
                <a:cs typeface="Arial" pitchFamily="34" charset="0"/>
              </a:rPr>
              <a:t>RH 84.2% vs 71.9%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781800" y="6049963"/>
            <a:ext cx="217880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000000"/>
                </a:solidFill>
                <a:latin typeface="+mn-lt"/>
                <a:cs typeface="Arial" pitchFamily="34" charset="0"/>
              </a:rPr>
              <a:t>R</a:t>
            </a:r>
            <a:r>
              <a:rPr lang="en-US" altLang="en-US" sz="2800" baseline="-25000">
                <a:solidFill>
                  <a:srgbClr val="000000"/>
                </a:solidFill>
                <a:latin typeface="+mn-lt"/>
                <a:cs typeface="Arial" pitchFamily="34" charset="0"/>
              </a:rPr>
              <a:t>iso</a:t>
            </a:r>
            <a:r>
              <a:rPr lang="en-US" altLang="en-US" sz="2800">
                <a:solidFill>
                  <a:srgbClr val="000000"/>
                </a:solidFill>
                <a:latin typeface="+mn-lt"/>
                <a:cs typeface="Arial" pitchFamily="34" charset="0"/>
              </a:rPr>
              <a:t> = 44.5%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3671888" y="6049963"/>
            <a:ext cx="26901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rgbClr val="000000"/>
                </a:solidFill>
                <a:latin typeface="+mn-lt"/>
                <a:cs typeface="Arial" pitchFamily="34" charset="0"/>
              </a:rPr>
              <a:t>RMSD = 0.18 Å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381000" y="-152400"/>
            <a:ext cx="1524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1863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Non-isomorphism in lysozyme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84827" y="1154243"/>
            <a:ext cx="6735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PDB:</a:t>
            </a:r>
          </a:p>
          <a:p>
            <a:r>
              <a:rPr lang="en-US" sz="1600" dirty="0" smtClean="0"/>
              <a:t>3aw6</a:t>
            </a:r>
          </a:p>
          <a:p>
            <a:r>
              <a:rPr lang="en-US" sz="1600" dirty="0" smtClean="0"/>
              <a:t>3aw7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6925455" y="5531371"/>
            <a:ext cx="18533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Δ</a:t>
            </a:r>
            <a:r>
              <a:rPr lang="en-US" sz="2800" dirty="0" err="1" smtClean="0"/>
              <a:t>a</a:t>
            </a:r>
            <a:r>
              <a:rPr lang="en-US" sz="2800" dirty="0" smtClean="0"/>
              <a:t> = 0.8%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87136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859" grpId="0"/>
      <p:bldP spid="8" grpId="0"/>
      <p:bldP spid="10" grpId="0"/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Text Box 3"/>
          <p:cNvSpPr txBox="1">
            <a:spLocks noChangeArrowheads="1"/>
          </p:cNvSpPr>
          <p:nvPr/>
        </p:nvSpPr>
        <p:spPr bwMode="auto">
          <a:xfrm>
            <a:off x="563562" y="1784350"/>
            <a:ext cx="8580437" cy="4426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ts val="1000"/>
              </a:spcBef>
              <a:buFontTx/>
              <a:buNone/>
            </a:pPr>
            <a:r>
              <a:rPr lang="en-US" altLang="en-US" sz="4000" dirty="0">
                <a:solidFill>
                  <a:srgbClr val="000000"/>
                </a:solidFill>
                <a:cs typeface="Arial" pitchFamily="34" charset="0"/>
              </a:rPr>
              <a:t>1 </a:t>
            </a:r>
            <a:r>
              <a:rPr lang="el-GR" altLang="en-US" sz="4000" dirty="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4000" dirty="0">
                <a:solidFill>
                  <a:srgbClr val="000000"/>
                </a:solidFill>
                <a:cs typeface="Arial" pitchFamily="34" charset="0"/>
              </a:rPr>
              <a:t>m crystal	≈ 	1 </a:t>
            </a:r>
            <a:r>
              <a:rPr lang="el-GR" altLang="en-US" sz="4000" dirty="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4000" dirty="0">
                <a:solidFill>
                  <a:srgbClr val="000000"/>
                </a:solidFill>
                <a:cs typeface="Arial" pitchFamily="34" charset="0"/>
              </a:rPr>
              <a:t>m water</a:t>
            </a:r>
          </a:p>
          <a:p>
            <a:pPr eaLnBrk="1" hangingPunct="1">
              <a:spcBef>
                <a:spcPts val="1000"/>
              </a:spcBef>
              <a:buFontTx/>
              <a:buNone/>
            </a:pPr>
            <a:r>
              <a:rPr lang="en-US" altLang="en-US" sz="4000" dirty="0">
                <a:solidFill>
                  <a:srgbClr val="000000"/>
                </a:solidFill>
                <a:cs typeface="Arial" pitchFamily="34" charset="0"/>
              </a:rPr>
              <a:t>				≈ 	1 </a:t>
            </a:r>
            <a:r>
              <a:rPr lang="el-GR" altLang="en-US" sz="4000" dirty="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4000" dirty="0">
                <a:solidFill>
                  <a:srgbClr val="000000"/>
                </a:solidFill>
                <a:cs typeface="Arial" pitchFamily="34" charset="0"/>
              </a:rPr>
              <a:t>m plastic</a:t>
            </a:r>
          </a:p>
          <a:p>
            <a:pPr eaLnBrk="1" hangingPunct="1">
              <a:spcBef>
                <a:spcPts val="1000"/>
              </a:spcBef>
              <a:buFontTx/>
              <a:buNone/>
            </a:pPr>
            <a:r>
              <a:rPr lang="en-US" altLang="en-US" sz="4000" dirty="0">
                <a:solidFill>
                  <a:srgbClr val="000000"/>
                </a:solidFill>
                <a:cs typeface="Arial" pitchFamily="34" charset="0"/>
              </a:rPr>
              <a:t>				≈ 	0.1 </a:t>
            </a:r>
            <a:r>
              <a:rPr lang="el-GR" altLang="en-US" sz="4000" dirty="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4000" dirty="0">
                <a:solidFill>
                  <a:srgbClr val="000000"/>
                </a:solidFill>
                <a:cs typeface="Arial" pitchFamily="34" charset="0"/>
              </a:rPr>
              <a:t>m glass</a:t>
            </a:r>
          </a:p>
          <a:p>
            <a:pPr eaLnBrk="1" hangingPunct="1">
              <a:spcBef>
                <a:spcPts val="1000"/>
              </a:spcBef>
              <a:buNone/>
            </a:pPr>
            <a:r>
              <a:rPr lang="en-US" altLang="en-US" sz="4000" dirty="0">
                <a:solidFill>
                  <a:srgbClr val="000000"/>
                </a:solidFill>
                <a:cs typeface="Arial" pitchFamily="34" charset="0"/>
              </a:rPr>
              <a:t>				≈ 	</a:t>
            </a:r>
            <a:r>
              <a:rPr lang="en-US" altLang="en-US" sz="4000" dirty="0" smtClean="0">
                <a:solidFill>
                  <a:srgbClr val="000000"/>
                </a:solidFill>
                <a:cs typeface="Arial" pitchFamily="34" charset="0"/>
              </a:rPr>
              <a:t>1000 </a:t>
            </a:r>
            <a:r>
              <a:rPr lang="el-GR" altLang="en-US" sz="4000" dirty="0" smtClean="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4000" dirty="0" smtClean="0">
                <a:solidFill>
                  <a:srgbClr val="000000"/>
                </a:solidFill>
                <a:cs typeface="Arial" pitchFamily="34" charset="0"/>
              </a:rPr>
              <a:t>m air</a:t>
            </a:r>
          </a:p>
          <a:p>
            <a:pPr eaLnBrk="1" hangingPunct="1">
              <a:spcBef>
                <a:spcPts val="1000"/>
              </a:spcBef>
              <a:buNone/>
            </a:pPr>
            <a:r>
              <a:rPr lang="en-US" altLang="en-US" sz="4000" dirty="0" smtClean="0">
                <a:solidFill>
                  <a:srgbClr val="000000"/>
                </a:solidFill>
                <a:cs typeface="Arial" pitchFamily="34" charset="0"/>
              </a:rPr>
              <a:t>				~     50 mm He</a:t>
            </a:r>
          </a:p>
          <a:p>
            <a:pPr eaLnBrk="1" hangingPunct="1">
              <a:spcBef>
                <a:spcPts val="1000"/>
              </a:spcBef>
              <a:buNone/>
            </a:pPr>
            <a:r>
              <a:rPr lang="en-US" altLang="en-US" sz="4000" dirty="0">
                <a:solidFill>
                  <a:srgbClr val="000000"/>
                </a:solidFill>
                <a:cs typeface="Arial" pitchFamily="34" charset="0"/>
              </a:rPr>
              <a:t>	</a:t>
            </a:r>
            <a:r>
              <a:rPr lang="en-US" altLang="en-US" sz="4000" dirty="0" smtClean="0">
                <a:solidFill>
                  <a:srgbClr val="000000"/>
                </a:solidFill>
                <a:cs typeface="Arial" pitchFamily="34" charset="0"/>
              </a:rPr>
              <a:t>≈ 370 mm water vapor @ 4C</a:t>
            </a:r>
            <a:endParaRPr lang="el-GR" altLang="en-US" sz="4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37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Scattering/absorption “rules”:</a:t>
            </a:r>
          </a:p>
        </p:txBody>
      </p:sp>
    </p:spTree>
    <p:extLst>
      <p:ext uri="{BB962C8B-B14F-4D97-AF65-F5344CB8AC3E}">
        <p14:creationId xmlns:p14="http://schemas.microsoft.com/office/powerpoint/2010/main" val="7268918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981"/>
            <a:ext cx="6741886" cy="1143000"/>
          </a:xfrm>
        </p:spPr>
        <p:txBody>
          <a:bodyPr/>
          <a:lstStyle/>
          <a:p>
            <a:r>
              <a:rPr lang="en-US" dirty="0" smtClean="0"/>
              <a:t>Alternative tools?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43" y="1175657"/>
            <a:ext cx="8998857" cy="2394857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Assume:</a:t>
            </a:r>
          </a:p>
          <a:p>
            <a:r>
              <a:rPr lang="en-US" dirty="0" smtClean="0"/>
              <a:t>50% absorption: 1 </a:t>
            </a:r>
            <a:r>
              <a:rPr lang="en-US" dirty="0" err="1" smtClean="0"/>
              <a:t>mJ</a:t>
            </a:r>
            <a:r>
              <a:rPr lang="en-US" dirty="0" smtClean="0"/>
              <a:t>/</a:t>
            </a:r>
            <a:r>
              <a:rPr lang="en-US" dirty="0" err="1" smtClean="0"/>
              <a:t>xtal</a:t>
            </a:r>
            <a:endParaRPr lang="en-US" dirty="0" smtClean="0"/>
          </a:p>
          <a:p>
            <a:r>
              <a:rPr lang="en-US" dirty="0" smtClean="0"/>
              <a:t>Zero-dose extrapolation</a:t>
            </a:r>
          </a:p>
          <a:p>
            <a:r>
              <a:rPr lang="en-US" dirty="0" smtClean="0"/>
              <a:t>Linear to half-reaction point (5% error)</a:t>
            </a:r>
          </a:p>
          <a:p>
            <a:r>
              <a:rPr lang="en-US" dirty="0" smtClean="0"/>
              <a:t>XFEL worthy?</a:t>
            </a:r>
          </a:p>
          <a:p>
            <a:pPr marL="0" indent="0">
              <a:buNone/>
            </a:pPr>
            <a:r>
              <a:rPr lang="en-US" dirty="0" smtClean="0"/>
              <a:t> </a:t>
            </a:r>
          </a:p>
          <a:p>
            <a:endParaRPr lang="en-US" dirty="0" smtClean="0"/>
          </a:p>
        </p:txBody>
      </p:sp>
      <p:pic>
        <p:nvPicPr>
          <p:cNvPr id="169988" name="Picture 4" descr="http://3.bp.blogspot.com/_-_0pu-oDs_c/TFrD7b6FqFI/AAAAAAAAAF4/wmHgF8NcYvo/s1600/Nail-Screw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7" r="18666"/>
          <a:stretch/>
        </p:blipFill>
        <p:spPr bwMode="auto">
          <a:xfrm>
            <a:off x="6746335" y="319314"/>
            <a:ext cx="2136408" cy="2648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3307418"/>
              </p:ext>
            </p:extLst>
          </p:nvPr>
        </p:nvGraphicFramePr>
        <p:xfrm>
          <a:off x="3338286" y="3541485"/>
          <a:ext cx="5646057" cy="30459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2019"/>
                <a:gridCol w="1882019"/>
                <a:gridCol w="1882019"/>
              </a:tblGrid>
              <a:tr h="610855">
                <a:tc>
                  <a:txBody>
                    <a:bodyPr/>
                    <a:lstStyle/>
                    <a:p>
                      <a:pPr algn="ctr"/>
                      <a:r>
                        <a:rPr lang="en-US" sz="2800" baseline="0" dirty="0" smtClean="0">
                          <a:solidFill>
                            <a:schemeClr val="tx1"/>
                          </a:solidFill>
                        </a:rPr>
                        <a:t>Size (</a:t>
                      </a:r>
                      <a:r>
                        <a:rPr lang="el-GR" sz="2800" baseline="0" dirty="0" smtClean="0">
                          <a:solidFill>
                            <a:schemeClr val="tx1"/>
                          </a:solidFill>
                        </a:rPr>
                        <a:t>μ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</a:rPr>
                        <a:t>m)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D</a:t>
                      </a:r>
                      <a:r>
                        <a:rPr lang="en-US" sz="2800" baseline="-25000" dirty="0" smtClean="0">
                          <a:solidFill>
                            <a:schemeClr val="tx1"/>
                          </a:solidFill>
                        </a:rPr>
                        <a:t>1/2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 (</a:t>
                      </a:r>
                      <a:r>
                        <a:rPr lang="en-US" sz="2800" dirty="0" err="1" smtClean="0">
                          <a:solidFill>
                            <a:schemeClr val="tx1"/>
                          </a:solidFill>
                        </a:rPr>
                        <a:t>MGy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example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1085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>
                          <a:solidFill>
                            <a:schemeClr val="tx1"/>
                          </a:solidFill>
                        </a:rPr>
                        <a:t>Cryo</a:t>
                      </a:r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 MX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1085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118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0.5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PS II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02486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160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0.2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RT</a:t>
                      </a:r>
                      <a:r>
                        <a:rPr lang="en-US" sz="2800" baseline="0" dirty="0" smtClean="0">
                          <a:solidFill>
                            <a:schemeClr val="tx1"/>
                          </a:solidFill>
                        </a:rPr>
                        <a:t> MX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61085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350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0.02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chemeClr val="tx1"/>
                          </a:solidFill>
                        </a:rPr>
                        <a:t>Myoglobin</a:t>
                      </a:r>
                      <a:endParaRPr lang="en-US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8609852"/>
              </p:ext>
            </p:extLst>
          </p:nvPr>
        </p:nvGraphicFramePr>
        <p:xfrm>
          <a:off x="0" y="3865198"/>
          <a:ext cx="4572714" cy="3050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0014" name="Chart" r:id="rId4" imgW="6096075" imgH="4067089" progId="MSGraph.Chart.8">
                  <p:embed followColorScheme="full"/>
                </p:oleObj>
              </mc:Choice>
              <mc:Fallback>
                <p:oleObj name="Chart" r:id="rId4" imgW="6096075" imgH="4067089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3865198"/>
                        <a:ext cx="4572714" cy="30508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19522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3714979"/>
              </p:ext>
            </p:extLst>
          </p:nvPr>
        </p:nvGraphicFramePr>
        <p:xfrm>
          <a:off x="254000" y="936625"/>
          <a:ext cx="8709025" cy="567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1020" name="Chart" r:id="rId3" imgW="7115101" imgH="4629091" progId="MSGraph.Chart.8">
                  <p:embed followColorScheme="full"/>
                </p:oleObj>
              </mc:Choice>
              <mc:Fallback>
                <p:oleObj name="Chart" r:id="rId3" imgW="7115101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000" y="936625"/>
                        <a:ext cx="8709025" cy="567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047827" y="6057900"/>
            <a:ext cx="518443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Required signal-to-noise (I/</a:t>
            </a:r>
            <a:r>
              <a:rPr lang="el-GR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σ</a:t>
            </a: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645663" y="3030866"/>
            <a:ext cx="41601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Solve-able proteins (%)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371600" y="1447800"/>
            <a:ext cx="1803044" cy="3962400"/>
            <a:chOff x="1371600" y="1447800"/>
            <a:chExt cx="1803044" cy="3962400"/>
          </a:xfrm>
        </p:grpSpPr>
        <p:sp>
          <p:nvSpPr>
            <p:cNvPr id="14" name="TextBox 13"/>
            <p:cNvSpPr txBox="1"/>
            <p:nvPr/>
          </p:nvSpPr>
          <p:spPr>
            <a:xfrm>
              <a:off x="1371600" y="1447800"/>
              <a:ext cx="1803044" cy="120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CCD</a:t>
              </a:r>
            </a:p>
            <a:p>
              <a:pPr algn="ctr"/>
              <a:r>
                <a:rPr lang="en-US" sz="24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&amp; early PADs</a:t>
              </a:r>
            </a:p>
          </p:txBody>
        </p:sp>
        <p:cxnSp>
          <p:nvCxnSpPr>
            <p:cNvPr id="18" name="Straight Arrow Connector 17"/>
            <p:cNvCxnSpPr>
              <a:stCxn id="14" idx="2"/>
            </p:cNvCxnSpPr>
            <p:nvPr/>
          </p:nvCxnSpPr>
          <p:spPr>
            <a:xfrm>
              <a:off x="2273122" y="2648129"/>
              <a:ext cx="12878" cy="276207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3212205" y="1524000"/>
            <a:ext cx="1740795" cy="2262389"/>
            <a:chOff x="3212205" y="1524000"/>
            <a:chExt cx="1740795" cy="2262389"/>
          </a:xfrm>
        </p:grpSpPr>
        <p:sp>
          <p:nvSpPr>
            <p:cNvPr id="33" name="TextBox 32"/>
            <p:cNvSpPr txBox="1"/>
            <p:nvPr/>
          </p:nvSpPr>
          <p:spPr>
            <a:xfrm>
              <a:off x="3212205" y="1524000"/>
              <a:ext cx="1740795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  <a:r>
                <a:rPr lang="en-US" sz="24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ew PADs</a:t>
              </a:r>
            </a:p>
            <a:p>
              <a:pPr algn="ctr"/>
              <a:r>
                <a:rPr lang="en-US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b="1" dirty="0" err="1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uncalibrated</a:t>
              </a:r>
              <a:r>
                <a:rPr lang="en-US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4077238" y="2286000"/>
              <a:ext cx="0" cy="1500389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5867400" y="1765300"/>
            <a:ext cx="1740795" cy="1358900"/>
            <a:chOff x="5867400" y="1765300"/>
            <a:chExt cx="1740795" cy="1358900"/>
          </a:xfrm>
        </p:grpSpPr>
        <p:sp>
          <p:nvSpPr>
            <p:cNvPr id="43" name="TextBox 42"/>
            <p:cNvSpPr txBox="1"/>
            <p:nvPr/>
          </p:nvSpPr>
          <p:spPr>
            <a:xfrm>
              <a:off x="5867400" y="2662535"/>
              <a:ext cx="174079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Goal</a:t>
              </a:r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 flipV="1">
              <a:off x="6741025" y="1765300"/>
              <a:ext cx="0" cy="8255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0" y="22860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Threshold of a revolution in phasing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47038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45335"/>
            <a:ext cx="7772400" cy="1481137"/>
          </a:xfrm>
        </p:spPr>
        <p:txBody>
          <a:bodyPr/>
          <a:lstStyle/>
          <a:p>
            <a:r>
              <a:rPr lang="en-US" sz="4800" b="1" dirty="0" smtClean="0"/>
              <a:t>Grand Challenges in Structural Biology</a:t>
            </a:r>
            <a:endParaRPr lang="en-US" sz="4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143250" y="2242640"/>
            <a:ext cx="6457950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4400" dirty="0" smtClean="0">
                <a:solidFill>
                  <a:schemeClr val="bg1">
                    <a:lumMod val="75000"/>
                  </a:schemeClr>
                </a:solidFill>
              </a:rPr>
              <a:t>Phase Problem</a:t>
            </a:r>
            <a:endParaRPr lang="en-US" sz="4400" dirty="0" smtClean="0">
              <a:solidFill>
                <a:schemeClr val="bg1">
                  <a:lumMod val="75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	spots, but no maps</a:t>
            </a:r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4400" dirty="0" smtClean="0">
                <a:solidFill>
                  <a:srgbClr val="FF0000"/>
                </a:solidFill>
              </a:rPr>
              <a:t>Amplitude Problem</a:t>
            </a:r>
          </a:p>
          <a:p>
            <a:pPr lvl="2">
              <a:spcAft>
                <a:spcPts val="600"/>
              </a:spcAft>
            </a:pPr>
            <a:r>
              <a:rPr lang="en-US" sz="2400" dirty="0" smtClean="0">
                <a:solidFill>
                  <a:srgbClr val="FF0000"/>
                </a:solidFill>
              </a:rPr>
              <a:t>Crystals, but no spots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4400" dirty="0" smtClean="0">
                <a:solidFill>
                  <a:schemeClr val="bg1">
                    <a:lumMod val="75000"/>
                  </a:schemeClr>
                </a:solidFill>
              </a:rPr>
              <a:t>R-factor Gap</a:t>
            </a:r>
          </a:p>
          <a:p>
            <a:pPr lvl="2">
              <a:spcAft>
                <a:spcPts val="600"/>
              </a:spcAft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Can’t/shouldn’t publish</a:t>
            </a:r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64866" name="Picture 2" descr="When you earnestly believe you can compensate for a lack of skill by doubling your efforts, there's no end to what you can't do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9" t="6989" r="30242" b="26437"/>
          <a:stretch/>
        </p:blipFill>
        <p:spPr bwMode="auto">
          <a:xfrm>
            <a:off x="381001" y="2585540"/>
            <a:ext cx="2286000" cy="275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536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8978" name="Rectangle 2"/>
          <p:cNvSpPr>
            <a:spLocks noGrp="1" noChangeArrowheads="1"/>
          </p:cNvSpPr>
          <p:nvPr>
            <p:ph type="title"/>
          </p:nvPr>
        </p:nvSpPr>
        <p:spPr>
          <a:xfrm>
            <a:off x="656772" y="275771"/>
            <a:ext cx="7772400" cy="1143000"/>
          </a:xfrm>
        </p:spPr>
        <p:txBody>
          <a:bodyPr/>
          <a:lstStyle/>
          <a:p>
            <a:r>
              <a:rPr lang="en-US" altLang="en-US" b="1" dirty="0"/>
              <a:t>Darwin’s Formula</a:t>
            </a:r>
          </a:p>
        </p:txBody>
      </p:sp>
      <p:sp>
        <p:nvSpPr>
          <p:cNvPr id="1918979" name="Text Box 3"/>
          <p:cNvSpPr txBox="1">
            <a:spLocks noChangeArrowheads="1"/>
          </p:cNvSpPr>
          <p:nvPr/>
        </p:nvSpPr>
        <p:spPr bwMode="auto">
          <a:xfrm>
            <a:off x="257175" y="3308350"/>
            <a:ext cx="4237038" cy="297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err="1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I</a:t>
            </a:r>
            <a:r>
              <a:rPr lang="en-US" altLang="en-US" b="1" baseline="-25000" dirty="0" err="1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spot</a:t>
            </a:r>
            <a:r>
              <a:rPr lang="en-US" altLang="en-US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	- photons/spot (fully-recorded)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err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I</a:t>
            </a:r>
            <a:r>
              <a:rPr lang="en-US" altLang="en-US" b="1" baseline="-25000" dirty="0" err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beam</a:t>
            </a:r>
            <a:r>
              <a:rPr lang="en-US" altLang="en-US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	- incident (photons/s/m</a:t>
            </a:r>
            <a:r>
              <a:rPr lang="en-US" altLang="en-US" baseline="300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2</a:t>
            </a:r>
            <a:r>
              <a:rPr lang="en-US" altLang="en-US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r</a:t>
            </a:r>
            <a:r>
              <a:rPr lang="en-US" altLang="en-US" b="1" baseline="-250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e</a:t>
            </a:r>
            <a:r>
              <a:rPr lang="en-US" altLang="en-US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	- classical electron radius 		   (2.818x10</a:t>
            </a:r>
            <a:r>
              <a:rPr lang="en-US" altLang="en-US" baseline="300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-15</a:t>
            </a:r>
            <a:r>
              <a:rPr lang="en-US" altLang="en-US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m)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err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V</a:t>
            </a:r>
            <a:r>
              <a:rPr lang="en-US" altLang="en-US" b="1" baseline="-25000" dirty="0" err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xtal</a:t>
            </a:r>
            <a:r>
              <a:rPr lang="en-US" altLang="en-US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	- volume of crystal (in m</a:t>
            </a:r>
            <a:r>
              <a:rPr lang="en-US" altLang="en-US" baseline="300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3</a:t>
            </a:r>
            <a:r>
              <a:rPr lang="en-US" altLang="en-US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)</a:t>
            </a:r>
            <a:endParaRPr lang="en-US" altLang="en-US" baseline="300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err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V</a:t>
            </a:r>
            <a:r>
              <a:rPr lang="en-US" altLang="en-US" b="1" baseline="-25000" dirty="0" err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cell</a:t>
            </a:r>
            <a:r>
              <a:rPr lang="en-US" altLang="en-US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	- volume of unit cell (in m</a:t>
            </a:r>
            <a:r>
              <a:rPr lang="en-US" altLang="en-US" baseline="300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3</a:t>
            </a:r>
            <a:r>
              <a:rPr lang="en-US" altLang="en-US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)</a:t>
            </a:r>
            <a:endParaRPr lang="en-US" altLang="en-US" baseline="300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l-GR" altLang="en-US" b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λ</a:t>
            </a:r>
            <a:r>
              <a:rPr lang="en-US" altLang="en-US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	- x-ray wavelength (in meters!)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baseline="300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918980" name="Text Box 4"/>
          <p:cNvSpPr txBox="1">
            <a:spLocks noChangeArrowheads="1"/>
          </p:cNvSpPr>
          <p:nvPr/>
        </p:nvSpPr>
        <p:spPr bwMode="auto">
          <a:xfrm>
            <a:off x="4576763" y="3308350"/>
            <a:ext cx="4357687" cy="327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l-GR" altLang="en-US" b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ω</a:t>
            </a:r>
            <a:r>
              <a:rPr lang="en-US" altLang="en-US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	- rotation speed (radians/s)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L</a:t>
            </a:r>
            <a:r>
              <a:rPr lang="en-US" altLang="en-US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	- Lorentz factor (speed/speed)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P</a:t>
            </a:r>
            <a:r>
              <a:rPr lang="en-US" altLang="en-US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	- polarization factor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A</a:t>
            </a:r>
            <a:r>
              <a:rPr lang="en-US" altLang="en-US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	- attenuation factor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F</a:t>
            </a:r>
            <a:r>
              <a:rPr lang="en-US" altLang="en-US" b="1" baseline="-250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0</a:t>
            </a:r>
            <a:r>
              <a:rPr lang="en-US" altLang="en-US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	- structure factor at T = 0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B</a:t>
            </a:r>
            <a:r>
              <a:rPr lang="en-US" altLang="en-US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	- Debye-Waller-</a:t>
            </a:r>
            <a:r>
              <a:rPr lang="en-US" altLang="en-US" dirty="0" err="1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Ott</a:t>
            </a:r>
            <a:r>
              <a:rPr lang="en-US" altLang="en-US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factor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s</a:t>
            </a:r>
            <a:r>
              <a:rPr lang="en-US" altLang="en-US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	- 0.5/d-spacing</a:t>
            </a:r>
            <a:endParaRPr lang="en-US" altLang="en-US" dirty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C. G. Darwin (1914)</a:t>
            </a:r>
          </a:p>
        </p:txBody>
      </p:sp>
      <p:sp>
        <p:nvSpPr>
          <p:cNvPr id="1918981" name="Rectangle 5"/>
          <p:cNvSpPr>
            <a:spLocks noChangeArrowheads="1"/>
          </p:cNvSpPr>
          <p:nvPr/>
        </p:nvSpPr>
        <p:spPr bwMode="auto">
          <a:xfrm>
            <a:off x="5503900" y="1816100"/>
            <a:ext cx="30092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P A | </a:t>
            </a:r>
            <a:r>
              <a:rPr lang="en-US" altLang="en-US" sz="36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F</a:t>
            </a:r>
            <a:r>
              <a:rPr lang="en-US" altLang="en-US" sz="3600" baseline="-250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0</a:t>
            </a:r>
            <a:r>
              <a:rPr lang="en-US" altLang="en-US" sz="36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e</a:t>
            </a:r>
            <a:r>
              <a:rPr lang="en-US" altLang="en-US" sz="3600" baseline="300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-Bs</a:t>
            </a:r>
            <a:r>
              <a:rPr lang="en-US" altLang="en-US" sz="2000" baseline="1000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2</a:t>
            </a:r>
            <a:r>
              <a:rPr lang="en-US" altLang="en-US" sz="36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</a:t>
            </a:r>
            <a:r>
              <a:rPr lang="en-US" altLang="en-US" sz="36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|</a:t>
            </a:r>
            <a:r>
              <a:rPr lang="en-US" altLang="en-US" sz="3600" baseline="300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2</a:t>
            </a:r>
          </a:p>
        </p:txBody>
      </p:sp>
      <p:sp>
        <p:nvSpPr>
          <p:cNvPr id="1918982" name="Text Box 6"/>
          <p:cNvSpPr txBox="1">
            <a:spLocks noChangeArrowheads="1"/>
          </p:cNvSpPr>
          <p:nvPr/>
        </p:nvSpPr>
        <p:spPr bwMode="auto">
          <a:xfrm>
            <a:off x="352425" y="1803400"/>
            <a:ext cx="29450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 err="1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I</a:t>
            </a:r>
            <a:r>
              <a:rPr lang="en-US" altLang="en-US" sz="3600" baseline="-25000" dirty="0" err="1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spot</a:t>
            </a:r>
            <a:r>
              <a:rPr lang="en-US" altLang="en-US" sz="36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en-US" altLang="en-US" sz="36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= </a:t>
            </a:r>
            <a:r>
              <a:rPr lang="en-US" altLang="en-US" sz="3600" dirty="0" err="1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I</a:t>
            </a:r>
            <a:r>
              <a:rPr lang="en-US" altLang="en-US" sz="3600" baseline="-25000" dirty="0" err="1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beam</a:t>
            </a:r>
            <a:r>
              <a:rPr lang="en-US" altLang="en-US" sz="36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r</a:t>
            </a:r>
            <a:r>
              <a:rPr lang="en-US" altLang="en-US" sz="3600" baseline="-250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e</a:t>
            </a:r>
            <a:r>
              <a:rPr lang="en-US" altLang="en-US" sz="3600" baseline="300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2</a:t>
            </a:r>
            <a:endParaRPr lang="el-GR" altLang="en-US" sz="3600" baseline="-25000" dirty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grpSp>
        <p:nvGrpSpPr>
          <p:cNvPr id="1918983" name="Group 7"/>
          <p:cNvGrpSpPr>
            <a:grpSpLocks/>
          </p:cNvGrpSpPr>
          <p:nvPr/>
        </p:nvGrpSpPr>
        <p:grpSpPr bwMode="auto">
          <a:xfrm>
            <a:off x="3273463" y="1484313"/>
            <a:ext cx="963612" cy="1304925"/>
            <a:chOff x="2149" y="908"/>
            <a:chExt cx="607" cy="822"/>
          </a:xfrm>
        </p:grpSpPr>
        <p:sp>
          <p:nvSpPr>
            <p:cNvPr id="1918984" name="Text Box 8"/>
            <p:cNvSpPr txBox="1">
              <a:spLocks noChangeArrowheads="1"/>
            </p:cNvSpPr>
            <p:nvPr/>
          </p:nvSpPr>
          <p:spPr bwMode="auto">
            <a:xfrm>
              <a:off x="2149" y="908"/>
              <a:ext cx="607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600" dirty="0" err="1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V</a:t>
              </a:r>
              <a:r>
                <a:rPr lang="en-US" altLang="en-US" sz="3600" baseline="-25000" dirty="0" err="1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xtal</a:t>
              </a:r>
              <a:endParaRPr lang="el-GR" altLang="en-US" sz="3600" baseline="-250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1918985" name="Text Box 9"/>
            <p:cNvSpPr txBox="1">
              <a:spLocks noChangeArrowheads="1"/>
            </p:cNvSpPr>
            <p:nvPr/>
          </p:nvSpPr>
          <p:spPr bwMode="auto">
            <a:xfrm>
              <a:off x="2154" y="1326"/>
              <a:ext cx="597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6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V</a:t>
              </a:r>
              <a:r>
                <a:rPr lang="en-US" altLang="en-US" sz="3600" baseline="-250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cell</a:t>
              </a:r>
              <a:endParaRPr lang="el-GR" altLang="en-US" sz="3600" baseline="-25000">
                <a:solidFill>
                  <a:srgbClr val="000000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1918986" name="Line 10"/>
            <p:cNvSpPr>
              <a:spLocks noChangeShapeType="1"/>
            </p:cNvSpPr>
            <p:nvPr/>
          </p:nvSpPr>
          <p:spPr bwMode="auto">
            <a:xfrm flipV="1">
              <a:off x="2166" y="1333"/>
              <a:ext cx="57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</p:grpSp>
      <p:grpSp>
        <p:nvGrpSpPr>
          <p:cNvPr id="1918987" name="Group 11"/>
          <p:cNvGrpSpPr>
            <a:grpSpLocks/>
          </p:cNvGrpSpPr>
          <p:nvPr/>
        </p:nvGrpSpPr>
        <p:grpSpPr bwMode="auto">
          <a:xfrm>
            <a:off x="4246600" y="1484313"/>
            <a:ext cx="1304925" cy="1304925"/>
            <a:chOff x="2874" y="962"/>
            <a:chExt cx="822" cy="822"/>
          </a:xfrm>
        </p:grpSpPr>
        <p:sp>
          <p:nvSpPr>
            <p:cNvPr id="1918988" name="Text Box 12"/>
            <p:cNvSpPr txBox="1">
              <a:spLocks noChangeArrowheads="1"/>
            </p:cNvSpPr>
            <p:nvPr/>
          </p:nvSpPr>
          <p:spPr bwMode="auto">
            <a:xfrm>
              <a:off x="2995" y="962"/>
              <a:ext cx="58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l-GR" altLang="en-US" sz="36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λ</a:t>
              </a:r>
              <a:r>
                <a:rPr lang="en-US" altLang="en-US" sz="3600" baseline="480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3 </a:t>
              </a:r>
              <a:r>
                <a:rPr lang="en-US" altLang="en-US" sz="36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L</a:t>
              </a:r>
              <a:endParaRPr lang="el-GR" altLang="en-US" sz="3600" baseline="-25000">
                <a:solidFill>
                  <a:srgbClr val="000000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1918989" name="Text Box 13"/>
            <p:cNvSpPr txBox="1">
              <a:spLocks noChangeArrowheads="1"/>
            </p:cNvSpPr>
            <p:nvPr/>
          </p:nvSpPr>
          <p:spPr bwMode="auto">
            <a:xfrm>
              <a:off x="2874" y="1380"/>
              <a:ext cx="82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l-GR" altLang="en-US" sz="36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ω</a:t>
              </a:r>
              <a:r>
                <a:rPr lang="en-US" altLang="en-US" sz="36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V</a:t>
              </a:r>
              <a:r>
                <a:rPr lang="en-US" altLang="en-US" sz="3600" baseline="-250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cell</a:t>
              </a:r>
              <a:endParaRPr lang="el-GR" altLang="en-US" sz="3600" baseline="-25000">
                <a:solidFill>
                  <a:srgbClr val="000000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1918990" name="Line 14"/>
            <p:cNvSpPr>
              <a:spLocks noChangeShapeType="1"/>
            </p:cNvSpPr>
            <p:nvPr/>
          </p:nvSpPr>
          <p:spPr bwMode="auto">
            <a:xfrm flipV="1">
              <a:off x="2922" y="1387"/>
              <a:ext cx="72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54932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8979" name="Text Box 3"/>
          <p:cNvSpPr txBox="1">
            <a:spLocks noChangeArrowheads="1"/>
          </p:cNvSpPr>
          <p:nvPr/>
        </p:nvSpPr>
        <p:spPr bwMode="auto">
          <a:xfrm>
            <a:off x="257175" y="3308350"/>
            <a:ext cx="4237038" cy="297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err="1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I</a:t>
            </a:r>
            <a:r>
              <a:rPr lang="en-US" altLang="en-US" b="1" baseline="-25000" dirty="0" err="1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spot</a:t>
            </a:r>
            <a:r>
              <a:rPr lang="en-US" altLang="en-US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	- photons/spot (fully-recorded)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err="1">
                <a:solidFill>
                  <a:srgbClr val="FF0000"/>
                </a:solidFill>
                <a:latin typeface="Calibri" pitchFamily="34" charset="0"/>
                <a:cs typeface="Arial" charset="0"/>
              </a:rPr>
              <a:t>I</a:t>
            </a:r>
            <a:r>
              <a:rPr lang="en-US" altLang="en-US" b="1" baseline="-25000" dirty="0" err="1">
                <a:solidFill>
                  <a:srgbClr val="FF0000"/>
                </a:solidFill>
                <a:latin typeface="Calibri" pitchFamily="34" charset="0"/>
                <a:cs typeface="Arial" charset="0"/>
              </a:rPr>
              <a:t>beam</a:t>
            </a:r>
            <a:r>
              <a:rPr lang="en-US" altLang="en-US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	- incident (photons/s/m</a:t>
            </a:r>
            <a:r>
              <a:rPr lang="en-US" altLang="en-US" baseline="30000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2</a:t>
            </a:r>
            <a:r>
              <a:rPr lang="en-US" altLang="en-US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 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r</a:t>
            </a:r>
            <a:r>
              <a:rPr lang="en-US" altLang="en-US" b="1" baseline="-250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e</a:t>
            </a:r>
            <a:r>
              <a:rPr lang="en-US" altLang="en-US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	- classical electron radius 		   (2.818x10</a:t>
            </a:r>
            <a:r>
              <a:rPr lang="en-US" altLang="en-US" baseline="300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-15</a:t>
            </a:r>
            <a:r>
              <a:rPr lang="en-US" altLang="en-US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m)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err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V</a:t>
            </a:r>
            <a:r>
              <a:rPr lang="en-US" altLang="en-US" b="1" baseline="-25000" dirty="0" err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xtal</a:t>
            </a:r>
            <a:r>
              <a:rPr lang="en-US" altLang="en-US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	- volume of crystal (in m</a:t>
            </a:r>
            <a:r>
              <a:rPr lang="en-US" altLang="en-US" baseline="300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3</a:t>
            </a:r>
            <a:r>
              <a:rPr lang="en-US" altLang="en-US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)</a:t>
            </a:r>
            <a:endParaRPr lang="en-US" altLang="en-US" baseline="300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err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V</a:t>
            </a:r>
            <a:r>
              <a:rPr lang="en-US" altLang="en-US" b="1" baseline="-25000" dirty="0" err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cell</a:t>
            </a:r>
            <a:r>
              <a:rPr lang="en-US" altLang="en-US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	- volume of unit cell (in m</a:t>
            </a:r>
            <a:r>
              <a:rPr lang="en-US" altLang="en-US" baseline="300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3</a:t>
            </a:r>
            <a:r>
              <a:rPr lang="en-US" altLang="en-US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)</a:t>
            </a:r>
            <a:endParaRPr lang="en-US" altLang="en-US" baseline="300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l-GR" altLang="en-US" b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λ</a:t>
            </a:r>
            <a:r>
              <a:rPr lang="en-US" altLang="en-US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	- x-ray wavelength (in meters!)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baseline="300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918980" name="Text Box 4"/>
          <p:cNvSpPr txBox="1">
            <a:spLocks noChangeArrowheads="1"/>
          </p:cNvSpPr>
          <p:nvPr/>
        </p:nvSpPr>
        <p:spPr bwMode="auto">
          <a:xfrm>
            <a:off x="4576763" y="3308350"/>
            <a:ext cx="4357687" cy="327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l-GR" altLang="en-US" b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ω</a:t>
            </a:r>
            <a:r>
              <a:rPr lang="en-US" altLang="en-US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	- rotation speed (radians/s)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L</a:t>
            </a:r>
            <a:r>
              <a:rPr lang="en-US" altLang="en-US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	- Lorentz factor (speed/speed)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P</a:t>
            </a:r>
            <a:r>
              <a:rPr lang="en-US" altLang="en-US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	- polarization factor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A</a:t>
            </a:r>
            <a:r>
              <a:rPr lang="en-US" altLang="en-US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	- attenuation factor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F</a:t>
            </a:r>
            <a:r>
              <a:rPr lang="en-US" altLang="en-US" b="1" baseline="-250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0</a:t>
            </a:r>
            <a:r>
              <a:rPr lang="en-US" altLang="en-US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	- </a:t>
            </a:r>
            <a:r>
              <a:rPr lang="en-US" altLang="en-US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structure factor at T = 0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B</a:t>
            </a:r>
            <a:r>
              <a:rPr lang="en-US" altLang="en-US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	- Debye-Waller-</a:t>
            </a:r>
            <a:r>
              <a:rPr lang="en-US" altLang="en-US" dirty="0" err="1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Ott</a:t>
            </a:r>
            <a:r>
              <a:rPr lang="en-US" altLang="en-US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factor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s</a:t>
            </a:r>
            <a:r>
              <a:rPr lang="en-US" altLang="en-US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	- 0.5/d-spacing</a:t>
            </a:r>
            <a:endParaRPr lang="en-US" altLang="en-US" dirty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C. G. Darwin (1914)</a:t>
            </a:r>
          </a:p>
        </p:txBody>
      </p:sp>
      <p:sp>
        <p:nvSpPr>
          <p:cNvPr id="1918981" name="Rectangle 5"/>
          <p:cNvSpPr>
            <a:spLocks noChangeArrowheads="1"/>
          </p:cNvSpPr>
          <p:nvPr/>
        </p:nvSpPr>
        <p:spPr bwMode="auto">
          <a:xfrm>
            <a:off x="5503900" y="1816100"/>
            <a:ext cx="30092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P A | </a:t>
            </a:r>
            <a:r>
              <a:rPr lang="en-US" altLang="en-US" sz="36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F</a:t>
            </a:r>
            <a:r>
              <a:rPr lang="en-US" altLang="en-US" sz="3600" baseline="-250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0</a:t>
            </a:r>
            <a:r>
              <a:rPr lang="en-US" altLang="en-US" sz="36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e</a:t>
            </a:r>
            <a:r>
              <a:rPr lang="en-US" altLang="en-US" sz="3600" baseline="300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-Bs</a:t>
            </a:r>
            <a:r>
              <a:rPr lang="en-US" altLang="en-US" sz="2000" baseline="1000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2</a:t>
            </a:r>
            <a:r>
              <a:rPr lang="en-US" altLang="en-US" sz="36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</a:t>
            </a:r>
            <a:r>
              <a:rPr lang="en-US" altLang="en-US" sz="36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|</a:t>
            </a:r>
            <a:r>
              <a:rPr lang="en-US" altLang="en-US" sz="3600" baseline="300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2</a:t>
            </a:r>
          </a:p>
        </p:txBody>
      </p:sp>
      <p:sp>
        <p:nvSpPr>
          <p:cNvPr id="1918982" name="Text Box 6"/>
          <p:cNvSpPr txBox="1">
            <a:spLocks noChangeArrowheads="1"/>
          </p:cNvSpPr>
          <p:nvPr/>
        </p:nvSpPr>
        <p:spPr bwMode="auto">
          <a:xfrm>
            <a:off x="352425" y="1803400"/>
            <a:ext cx="29450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 err="1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I</a:t>
            </a:r>
            <a:r>
              <a:rPr lang="en-US" altLang="en-US" sz="3600" baseline="-25000" dirty="0" err="1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spot</a:t>
            </a:r>
            <a:r>
              <a:rPr lang="en-US" altLang="en-US" sz="36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en-US" altLang="en-US" sz="36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= </a:t>
            </a:r>
            <a:r>
              <a:rPr lang="en-US" altLang="en-US" sz="3600" dirty="0" err="1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I</a:t>
            </a:r>
            <a:r>
              <a:rPr lang="en-US" altLang="en-US" sz="3600" baseline="-25000" dirty="0" err="1" smtClean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beam</a:t>
            </a:r>
            <a:r>
              <a:rPr lang="en-US" altLang="en-US" sz="36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r</a:t>
            </a:r>
            <a:r>
              <a:rPr lang="en-US" altLang="en-US" sz="3600" baseline="-250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e</a:t>
            </a:r>
            <a:r>
              <a:rPr lang="en-US" altLang="en-US" sz="3600" baseline="300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2</a:t>
            </a:r>
            <a:endParaRPr lang="el-GR" altLang="en-US" sz="3600" baseline="-25000" dirty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grpSp>
        <p:nvGrpSpPr>
          <p:cNvPr id="1918983" name="Group 7"/>
          <p:cNvGrpSpPr>
            <a:grpSpLocks/>
          </p:cNvGrpSpPr>
          <p:nvPr/>
        </p:nvGrpSpPr>
        <p:grpSpPr bwMode="auto">
          <a:xfrm>
            <a:off x="3273463" y="1484313"/>
            <a:ext cx="963612" cy="1304925"/>
            <a:chOff x="2149" y="908"/>
            <a:chExt cx="607" cy="822"/>
          </a:xfrm>
        </p:grpSpPr>
        <p:sp>
          <p:nvSpPr>
            <p:cNvPr id="1918984" name="Text Box 8"/>
            <p:cNvSpPr txBox="1">
              <a:spLocks noChangeArrowheads="1"/>
            </p:cNvSpPr>
            <p:nvPr/>
          </p:nvSpPr>
          <p:spPr bwMode="auto">
            <a:xfrm>
              <a:off x="2149" y="908"/>
              <a:ext cx="607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600" dirty="0" err="1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V</a:t>
              </a:r>
              <a:r>
                <a:rPr lang="en-US" altLang="en-US" sz="3600" baseline="-25000" dirty="0" err="1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xtal</a:t>
              </a:r>
              <a:endParaRPr lang="el-GR" altLang="en-US" sz="3600" baseline="-250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1918985" name="Text Box 9"/>
            <p:cNvSpPr txBox="1">
              <a:spLocks noChangeArrowheads="1"/>
            </p:cNvSpPr>
            <p:nvPr/>
          </p:nvSpPr>
          <p:spPr bwMode="auto">
            <a:xfrm>
              <a:off x="2154" y="1326"/>
              <a:ext cx="597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6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V</a:t>
              </a:r>
              <a:r>
                <a:rPr lang="en-US" altLang="en-US" sz="3600" baseline="-250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cell</a:t>
              </a:r>
              <a:endParaRPr lang="el-GR" altLang="en-US" sz="3600" baseline="-25000">
                <a:solidFill>
                  <a:srgbClr val="000000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1918986" name="Line 10"/>
            <p:cNvSpPr>
              <a:spLocks noChangeShapeType="1"/>
            </p:cNvSpPr>
            <p:nvPr/>
          </p:nvSpPr>
          <p:spPr bwMode="auto">
            <a:xfrm flipV="1">
              <a:off x="2166" y="1333"/>
              <a:ext cx="57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</p:grpSp>
      <p:grpSp>
        <p:nvGrpSpPr>
          <p:cNvPr id="1918987" name="Group 11"/>
          <p:cNvGrpSpPr>
            <a:grpSpLocks/>
          </p:cNvGrpSpPr>
          <p:nvPr/>
        </p:nvGrpSpPr>
        <p:grpSpPr bwMode="auto">
          <a:xfrm>
            <a:off x="4246600" y="1484313"/>
            <a:ext cx="1304925" cy="1304925"/>
            <a:chOff x="2874" y="962"/>
            <a:chExt cx="822" cy="822"/>
          </a:xfrm>
        </p:grpSpPr>
        <p:sp>
          <p:nvSpPr>
            <p:cNvPr id="1918988" name="Text Box 12"/>
            <p:cNvSpPr txBox="1">
              <a:spLocks noChangeArrowheads="1"/>
            </p:cNvSpPr>
            <p:nvPr/>
          </p:nvSpPr>
          <p:spPr bwMode="auto">
            <a:xfrm>
              <a:off x="2995" y="962"/>
              <a:ext cx="58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l-GR" altLang="en-US" sz="36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λ</a:t>
              </a:r>
              <a:r>
                <a:rPr lang="en-US" altLang="en-US" sz="3600" baseline="480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3 </a:t>
              </a:r>
              <a:r>
                <a:rPr lang="en-US" altLang="en-US" sz="36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L</a:t>
              </a:r>
              <a:endParaRPr lang="el-GR" altLang="en-US" sz="3600" baseline="-25000">
                <a:solidFill>
                  <a:srgbClr val="000000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1918989" name="Text Box 13"/>
            <p:cNvSpPr txBox="1">
              <a:spLocks noChangeArrowheads="1"/>
            </p:cNvSpPr>
            <p:nvPr/>
          </p:nvSpPr>
          <p:spPr bwMode="auto">
            <a:xfrm>
              <a:off x="2874" y="1380"/>
              <a:ext cx="82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l-GR" altLang="en-US" sz="36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ω</a:t>
              </a:r>
              <a:r>
                <a:rPr lang="en-US" altLang="en-US" sz="36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V</a:t>
              </a:r>
              <a:r>
                <a:rPr lang="en-US" altLang="en-US" sz="3600" baseline="-250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cell</a:t>
              </a:r>
              <a:endParaRPr lang="el-GR" altLang="en-US" sz="3600" baseline="-25000">
                <a:solidFill>
                  <a:srgbClr val="000000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1918990" name="Line 14"/>
            <p:cNvSpPr>
              <a:spLocks noChangeShapeType="1"/>
            </p:cNvSpPr>
            <p:nvPr/>
          </p:nvSpPr>
          <p:spPr bwMode="auto">
            <a:xfrm flipV="1">
              <a:off x="2922" y="1387"/>
              <a:ext cx="72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656772" y="275771"/>
            <a:ext cx="7772400" cy="1143000"/>
          </a:xfrm>
        </p:spPr>
        <p:txBody>
          <a:bodyPr/>
          <a:lstStyle/>
          <a:p>
            <a:r>
              <a:rPr lang="en-US" altLang="en-US" b="1" dirty="0"/>
              <a:t>Darwin’s Formula</a:t>
            </a:r>
          </a:p>
        </p:txBody>
      </p:sp>
    </p:spTree>
    <p:extLst>
      <p:ext uri="{BB962C8B-B14F-4D97-AF65-F5344CB8AC3E}">
        <p14:creationId xmlns:p14="http://schemas.microsoft.com/office/powerpoint/2010/main" val="636812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8979" name="Text Box 3"/>
          <p:cNvSpPr txBox="1">
            <a:spLocks noChangeArrowheads="1"/>
          </p:cNvSpPr>
          <p:nvPr/>
        </p:nvSpPr>
        <p:spPr bwMode="auto">
          <a:xfrm>
            <a:off x="257175" y="3308350"/>
            <a:ext cx="4237038" cy="2979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err="1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I</a:t>
            </a:r>
            <a:r>
              <a:rPr lang="en-US" altLang="en-US" b="1" baseline="-25000" dirty="0" err="1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spot</a:t>
            </a:r>
            <a:r>
              <a:rPr lang="en-US" altLang="en-US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	- photons/spot (fully-recorded)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err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I</a:t>
            </a:r>
            <a:r>
              <a:rPr lang="en-US" altLang="en-US" b="1" baseline="-25000" dirty="0" err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beam</a:t>
            </a:r>
            <a:r>
              <a:rPr lang="en-US" altLang="en-US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	- incident (photons/s/m</a:t>
            </a:r>
            <a:r>
              <a:rPr lang="en-US" altLang="en-US" baseline="300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2</a:t>
            </a:r>
            <a:r>
              <a:rPr lang="en-US" altLang="en-US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r</a:t>
            </a:r>
            <a:r>
              <a:rPr lang="en-US" altLang="en-US" b="1" baseline="-250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e</a:t>
            </a:r>
            <a:r>
              <a:rPr lang="en-US" altLang="en-US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	- classical electron radius 		   (2.818x10</a:t>
            </a:r>
            <a:r>
              <a:rPr lang="en-US" altLang="en-US" baseline="300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-15</a:t>
            </a:r>
            <a:r>
              <a:rPr lang="en-US" altLang="en-US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m)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err="1">
                <a:solidFill>
                  <a:srgbClr val="FF0000"/>
                </a:solidFill>
                <a:latin typeface="Calibri" pitchFamily="34" charset="0"/>
                <a:cs typeface="Arial" charset="0"/>
              </a:rPr>
              <a:t>V</a:t>
            </a:r>
            <a:r>
              <a:rPr lang="en-US" altLang="en-US" b="1" baseline="-25000" dirty="0" err="1">
                <a:solidFill>
                  <a:srgbClr val="FF0000"/>
                </a:solidFill>
                <a:latin typeface="Calibri" pitchFamily="34" charset="0"/>
                <a:cs typeface="Arial" charset="0"/>
              </a:rPr>
              <a:t>xtal</a:t>
            </a:r>
            <a:r>
              <a:rPr lang="en-US" altLang="en-US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	- volume of crystal (in m</a:t>
            </a:r>
            <a:r>
              <a:rPr lang="en-US" altLang="en-US" baseline="30000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3</a:t>
            </a:r>
            <a:r>
              <a:rPr lang="en-US" altLang="en-US" dirty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)</a:t>
            </a:r>
            <a:endParaRPr lang="en-US" altLang="en-US" baseline="30000" dirty="0">
              <a:solidFill>
                <a:srgbClr val="FF0000"/>
              </a:solidFill>
              <a:latin typeface="Calibri" pitchFamily="34" charset="0"/>
              <a:cs typeface="Arial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err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V</a:t>
            </a:r>
            <a:r>
              <a:rPr lang="en-US" altLang="en-US" b="1" baseline="-25000" dirty="0" err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cell</a:t>
            </a:r>
            <a:r>
              <a:rPr lang="en-US" altLang="en-US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	- volume of unit cell (in m</a:t>
            </a:r>
            <a:r>
              <a:rPr lang="en-US" altLang="en-US" baseline="300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3</a:t>
            </a:r>
            <a:r>
              <a:rPr lang="en-US" altLang="en-US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)</a:t>
            </a:r>
            <a:endParaRPr lang="en-US" altLang="en-US" baseline="300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l-GR" altLang="en-US" b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λ</a:t>
            </a:r>
            <a:r>
              <a:rPr lang="en-US" altLang="en-US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	- x-ray wavelength (in meters!)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altLang="en-US" baseline="300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918980" name="Text Box 4"/>
          <p:cNvSpPr txBox="1">
            <a:spLocks noChangeArrowheads="1"/>
          </p:cNvSpPr>
          <p:nvPr/>
        </p:nvSpPr>
        <p:spPr bwMode="auto">
          <a:xfrm>
            <a:off x="4576763" y="3308350"/>
            <a:ext cx="4357687" cy="327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l-GR" altLang="en-US" b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ω</a:t>
            </a:r>
            <a:r>
              <a:rPr lang="en-US" altLang="en-US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	- rotation speed (radians/s)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L</a:t>
            </a:r>
            <a:r>
              <a:rPr lang="en-US" altLang="en-US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	- Lorentz factor (speed/speed)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P</a:t>
            </a:r>
            <a:r>
              <a:rPr lang="en-US" altLang="en-US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	- polarization factor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A</a:t>
            </a:r>
            <a:r>
              <a:rPr lang="en-US" altLang="en-US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	- attenuation factor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F</a:t>
            </a:r>
            <a:r>
              <a:rPr lang="en-US" altLang="en-US" b="1" baseline="-250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0</a:t>
            </a:r>
            <a:r>
              <a:rPr lang="en-US" altLang="en-US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	- structure factor at T = 0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B</a:t>
            </a:r>
            <a:r>
              <a:rPr lang="en-US" altLang="en-US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	- Debye-Waller-</a:t>
            </a:r>
            <a:r>
              <a:rPr lang="en-US" altLang="en-US" dirty="0" err="1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Ott</a:t>
            </a:r>
            <a:r>
              <a:rPr lang="en-US" altLang="en-US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factor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s</a:t>
            </a:r>
            <a:r>
              <a:rPr lang="en-US" altLang="en-US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	- 0.5/d-spacing</a:t>
            </a:r>
            <a:endParaRPr lang="en-US" altLang="en-US" dirty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C. G. Darwin (1914)</a:t>
            </a:r>
          </a:p>
        </p:txBody>
      </p:sp>
      <p:sp>
        <p:nvSpPr>
          <p:cNvPr id="1918981" name="Rectangle 5"/>
          <p:cNvSpPr>
            <a:spLocks noChangeArrowheads="1"/>
          </p:cNvSpPr>
          <p:nvPr/>
        </p:nvSpPr>
        <p:spPr bwMode="auto">
          <a:xfrm>
            <a:off x="5503900" y="1816100"/>
            <a:ext cx="30092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P A | </a:t>
            </a:r>
            <a:r>
              <a:rPr lang="en-US" altLang="en-US" sz="36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F</a:t>
            </a:r>
            <a:r>
              <a:rPr lang="en-US" altLang="en-US" sz="3600" baseline="-250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0</a:t>
            </a:r>
            <a:r>
              <a:rPr lang="en-US" altLang="en-US" sz="36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e</a:t>
            </a:r>
            <a:r>
              <a:rPr lang="en-US" altLang="en-US" sz="3600" baseline="300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-Bs</a:t>
            </a:r>
            <a:r>
              <a:rPr lang="en-US" altLang="en-US" sz="2000" baseline="1000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2</a:t>
            </a:r>
            <a:r>
              <a:rPr lang="en-US" altLang="en-US" sz="3600" dirty="0" smtClean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 </a:t>
            </a:r>
            <a:r>
              <a:rPr lang="en-US" altLang="en-US" sz="36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|</a:t>
            </a:r>
            <a:r>
              <a:rPr lang="en-US" altLang="en-US" sz="3600" baseline="300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2</a:t>
            </a:r>
          </a:p>
        </p:txBody>
      </p:sp>
      <p:sp>
        <p:nvSpPr>
          <p:cNvPr id="1918982" name="Text Box 6"/>
          <p:cNvSpPr txBox="1">
            <a:spLocks noChangeArrowheads="1"/>
          </p:cNvSpPr>
          <p:nvPr/>
        </p:nvSpPr>
        <p:spPr bwMode="auto">
          <a:xfrm>
            <a:off x="352425" y="1803400"/>
            <a:ext cx="29450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 err="1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I</a:t>
            </a:r>
            <a:r>
              <a:rPr lang="en-US" altLang="en-US" sz="3600" baseline="-25000" dirty="0" err="1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spot</a:t>
            </a:r>
            <a:r>
              <a:rPr lang="en-US" altLang="en-US" sz="36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en-US" altLang="en-US" sz="3600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= </a:t>
            </a:r>
            <a:r>
              <a:rPr lang="en-US" altLang="en-US" sz="3600" dirty="0" err="1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I</a:t>
            </a:r>
            <a:r>
              <a:rPr lang="en-US" altLang="en-US" sz="3600" baseline="-25000" dirty="0" err="1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beam</a:t>
            </a:r>
            <a:r>
              <a:rPr lang="en-US" altLang="en-US" sz="36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 r</a:t>
            </a:r>
            <a:r>
              <a:rPr lang="en-US" altLang="en-US" sz="3600" baseline="-250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e</a:t>
            </a:r>
            <a:r>
              <a:rPr lang="en-US" altLang="en-US" sz="3600" baseline="30000" dirty="0" smtClean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2</a:t>
            </a:r>
            <a:endParaRPr lang="el-GR" altLang="en-US" sz="3600" baseline="-25000" dirty="0">
              <a:solidFill>
                <a:srgbClr val="000000"/>
              </a:solidFill>
              <a:latin typeface="Calibri" pitchFamily="34" charset="0"/>
              <a:cs typeface="Arial" pitchFamily="34" charset="0"/>
            </a:endParaRPr>
          </a:p>
        </p:txBody>
      </p:sp>
      <p:grpSp>
        <p:nvGrpSpPr>
          <p:cNvPr id="1918983" name="Group 7"/>
          <p:cNvGrpSpPr>
            <a:grpSpLocks/>
          </p:cNvGrpSpPr>
          <p:nvPr/>
        </p:nvGrpSpPr>
        <p:grpSpPr bwMode="auto">
          <a:xfrm>
            <a:off x="3273463" y="1484313"/>
            <a:ext cx="963612" cy="1304925"/>
            <a:chOff x="2149" y="908"/>
            <a:chExt cx="607" cy="822"/>
          </a:xfrm>
        </p:grpSpPr>
        <p:sp>
          <p:nvSpPr>
            <p:cNvPr id="1918984" name="Text Box 8"/>
            <p:cNvSpPr txBox="1">
              <a:spLocks noChangeArrowheads="1"/>
            </p:cNvSpPr>
            <p:nvPr/>
          </p:nvSpPr>
          <p:spPr bwMode="auto">
            <a:xfrm>
              <a:off x="2149" y="908"/>
              <a:ext cx="607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600" dirty="0" err="1">
                  <a:solidFill>
                    <a:srgbClr val="FF0000"/>
                  </a:solidFill>
                  <a:latin typeface="Calibri" pitchFamily="34" charset="0"/>
                  <a:cs typeface="Arial" pitchFamily="34" charset="0"/>
                </a:rPr>
                <a:t>V</a:t>
              </a:r>
              <a:r>
                <a:rPr lang="en-US" altLang="en-US" sz="3600" baseline="-25000" dirty="0" err="1">
                  <a:solidFill>
                    <a:srgbClr val="FF0000"/>
                  </a:solidFill>
                  <a:latin typeface="Calibri" pitchFamily="34" charset="0"/>
                  <a:cs typeface="Arial" pitchFamily="34" charset="0"/>
                </a:rPr>
                <a:t>xtal</a:t>
              </a:r>
              <a:endParaRPr lang="el-GR" altLang="en-US" sz="3600" baseline="-25000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1918985" name="Text Box 9"/>
            <p:cNvSpPr txBox="1">
              <a:spLocks noChangeArrowheads="1"/>
            </p:cNvSpPr>
            <p:nvPr/>
          </p:nvSpPr>
          <p:spPr bwMode="auto">
            <a:xfrm>
              <a:off x="2154" y="1326"/>
              <a:ext cx="597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6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V</a:t>
              </a:r>
              <a:r>
                <a:rPr lang="en-US" altLang="en-US" sz="3600" baseline="-250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cell</a:t>
              </a:r>
              <a:endParaRPr lang="el-GR" altLang="en-US" sz="3600" baseline="-25000">
                <a:solidFill>
                  <a:srgbClr val="000000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1918986" name="Line 10"/>
            <p:cNvSpPr>
              <a:spLocks noChangeShapeType="1"/>
            </p:cNvSpPr>
            <p:nvPr/>
          </p:nvSpPr>
          <p:spPr bwMode="auto">
            <a:xfrm flipV="1">
              <a:off x="2166" y="1333"/>
              <a:ext cx="573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</p:grpSp>
      <p:grpSp>
        <p:nvGrpSpPr>
          <p:cNvPr id="1918987" name="Group 11"/>
          <p:cNvGrpSpPr>
            <a:grpSpLocks/>
          </p:cNvGrpSpPr>
          <p:nvPr/>
        </p:nvGrpSpPr>
        <p:grpSpPr bwMode="auto">
          <a:xfrm>
            <a:off x="4246600" y="1484313"/>
            <a:ext cx="1304925" cy="1304925"/>
            <a:chOff x="2874" y="962"/>
            <a:chExt cx="822" cy="822"/>
          </a:xfrm>
        </p:grpSpPr>
        <p:sp>
          <p:nvSpPr>
            <p:cNvPr id="1918988" name="Text Box 12"/>
            <p:cNvSpPr txBox="1">
              <a:spLocks noChangeArrowheads="1"/>
            </p:cNvSpPr>
            <p:nvPr/>
          </p:nvSpPr>
          <p:spPr bwMode="auto">
            <a:xfrm>
              <a:off x="2995" y="962"/>
              <a:ext cx="580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l-GR" altLang="en-US" sz="36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λ</a:t>
              </a:r>
              <a:r>
                <a:rPr lang="en-US" altLang="en-US" sz="3600" baseline="480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3 </a:t>
              </a:r>
              <a:r>
                <a:rPr lang="en-US" altLang="en-US" sz="36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L</a:t>
              </a:r>
              <a:endParaRPr lang="el-GR" altLang="en-US" sz="3600" baseline="-25000">
                <a:solidFill>
                  <a:srgbClr val="000000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1918989" name="Text Box 13"/>
            <p:cNvSpPr txBox="1">
              <a:spLocks noChangeArrowheads="1"/>
            </p:cNvSpPr>
            <p:nvPr/>
          </p:nvSpPr>
          <p:spPr bwMode="auto">
            <a:xfrm>
              <a:off x="2874" y="1380"/>
              <a:ext cx="82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l-GR" altLang="en-US" sz="36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ω</a:t>
              </a:r>
              <a:r>
                <a:rPr lang="en-US" altLang="en-US" sz="36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V</a:t>
              </a:r>
              <a:r>
                <a:rPr lang="en-US" altLang="en-US" sz="3600" baseline="-25000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cell</a:t>
              </a:r>
              <a:endParaRPr lang="el-GR" altLang="en-US" sz="3600" baseline="-25000">
                <a:solidFill>
                  <a:srgbClr val="000000"/>
                </a:solidFill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1918990" name="Line 14"/>
            <p:cNvSpPr>
              <a:spLocks noChangeShapeType="1"/>
            </p:cNvSpPr>
            <p:nvPr/>
          </p:nvSpPr>
          <p:spPr bwMode="auto">
            <a:xfrm flipV="1">
              <a:off x="2922" y="1387"/>
              <a:ext cx="72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latin typeface="Calibri" pitchFamily="34" charset="0"/>
                <a:cs typeface="Arial" charset="0"/>
              </a:endParaRPr>
            </a:p>
          </p:txBody>
        </p:sp>
      </p:grp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656772" y="275771"/>
            <a:ext cx="7772400" cy="1143000"/>
          </a:xfrm>
        </p:spPr>
        <p:txBody>
          <a:bodyPr/>
          <a:lstStyle/>
          <a:p>
            <a:r>
              <a:rPr lang="en-US" altLang="en-US" b="1" dirty="0"/>
              <a:t>Darwin’s Formula</a:t>
            </a:r>
          </a:p>
        </p:txBody>
      </p:sp>
    </p:spTree>
    <p:extLst>
      <p:ext uri="{BB962C8B-B14F-4D97-AF65-F5344CB8AC3E}">
        <p14:creationId xmlns:p14="http://schemas.microsoft.com/office/powerpoint/2010/main" val="16374958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490" name="Object 2"/>
          <p:cNvGraphicFramePr>
            <a:graphicFrameLocks noChangeAspect="1"/>
          </p:cNvGraphicFramePr>
          <p:nvPr/>
        </p:nvGraphicFramePr>
        <p:xfrm>
          <a:off x="446088" y="936625"/>
          <a:ext cx="9440862" cy="567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1255" name="Chart" r:id="rId3" imgW="7715180" imgH="4629091" progId="MSGraph.Chart.8">
                  <p:embed followColorScheme="full"/>
                </p:oleObj>
              </mc:Choice>
              <mc:Fallback>
                <p:oleObj name="Chart" r:id="rId3" imgW="7715180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088" y="936625"/>
                        <a:ext cx="9440862" cy="567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491" name="Text Box 3"/>
          <p:cNvSpPr txBox="1">
            <a:spLocks noChangeArrowheads="1"/>
          </p:cNvSpPr>
          <p:nvPr/>
        </p:nvSpPr>
        <p:spPr bwMode="auto">
          <a:xfrm rot="-5400000">
            <a:off x="-1527968" y="3175793"/>
            <a:ext cx="3575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cs typeface="Arial" charset="0"/>
              </a:rPr>
              <a:t>maximum tolerable dose (MGy)</a:t>
            </a:r>
          </a:p>
        </p:txBody>
      </p:sp>
      <p:sp>
        <p:nvSpPr>
          <p:cNvPr id="63492" name="Text Box 4"/>
          <p:cNvSpPr txBox="1">
            <a:spLocks noChangeArrowheads="1"/>
          </p:cNvSpPr>
          <p:nvPr/>
        </p:nvSpPr>
        <p:spPr bwMode="auto">
          <a:xfrm>
            <a:off x="1089025" y="5764213"/>
            <a:ext cx="59610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cs typeface="Arial" charset="0"/>
              </a:rPr>
              <a:t>1          2      3       5    7   10        20         40      70  100</a:t>
            </a:r>
          </a:p>
        </p:txBody>
      </p:sp>
      <p:sp>
        <p:nvSpPr>
          <p:cNvPr id="63493" name="Text Box 5"/>
          <p:cNvSpPr txBox="1">
            <a:spLocks noChangeArrowheads="1"/>
          </p:cNvSpPr>
          <p:nvPr/>
        </p:nvSpPr>
        <p:spPr bwMode="auto">
          <a:xfrm>
            <a:off x="544513" y="5530850"/>
            <a:ext cx="5730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cs typeface="Arial" charset="0"/>
              </a:rPr>
              <a:t>1</a:t>
            </a:r>
          </a:p>
        </p:txBody>
      </p:sp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455613" y="4059238"/>
            <a:ext cx="6619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cs typeface="Arial" charset="0"/>
              </a:rPr>
              <a:t>10</a:t>
            </a:r>
          </a:p>
        </p:txBody>
      </p:sp>
      <p:sp>
        <p:nvSpPr>
          <p:cNvPr id="63495" name="Text Box 7"/>
          <p:cNvSpPr txBox="1">
            <a:spLocks noChangeArrowheads="1"/>
          </p:cNvSpPr>
          <p:nvPr/>
        </p:nvSpPr>
        <p:spPr bwMode="auto">
          <a:xfrm>
            <a:off x="455613" y="2549525"/>
            <a:ext cx="661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cs typeface="Arial" charset="0"/>
              </a:rPr>
              <a:t>100</a:t>
            </a:r>
          </a:p>
        </p:txBody>
      </p:sp>
      <p:sp>
        <p:nvSpPr>
          <p:cNvPr id="63496" name="Text Box 8"/>
          <p:cNvSpPr txBox="1">
            <a:spLocks noChangeArrowheads="1"/>
          </p:cNvSpPr>
          <p:nvPr/>
        </p:nvSpPr>
        <p:spPr bwMode="auto">
          <a:xfrm>
            <a:off x="455613" y="1066800"/>
            <a:ext cx="661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cs typeface="Arial" charset="0"/>
              </a:rPr>
              <a:t>10</a:t>
            </a:r>
            <a:r>
              <a:rPr lang="en-US" altLang="en-US" b="1" baseline="30000">
                <a:solidFill>
                  <a:srgbClr val="000000"/>
                </a:solidFill>
                <a:cs typeface="Arial" charset="0"/>
              </a:rPr>
              <a:t>3</a:t>
            </a:r>
          </a:p>
        </p:txBody>
      </p:sp>
      <p:sp>
        <p:nvSpPr>
          <p:cNvPr id="63497" name="Text Box 9"/>
          <p:cNvSpPr txBox="1">
            <a:spLocks noChangeArrowheads="1"/>
          </p:cNvSpPr>
          <p:nvPr/>
        </p:nvSpPr>
        <p:spPr bwMode="auto">
          <a:xfrm>
            <a:off x="2944813" y="6105525"/>
            <a:ext cx="167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cs typeface="Arial" charset="0"/>
              </a:rPr>
              <a:t>resolution (</a:t>
            </a:r>
            <a:r>
              <a:rPr lang="en-US" altLang="en-US" b="1">
                <a:solidFill>
                  <a:srgbClr val="000000"/>
                </a:solidFill>
                <a:cs typeface="Arial" pitchFamily="34" charset="0"/>
              </a:rPr>
              <a:t>Å</a:t>
            </a:r>
            <a:r>
              <a:rPr lang="en-US" altLang="en-US" b="1">
                <a:solidFill>
                  <a:srgbClr val="000000"/>
                </a:solidFill>
                <a:cs typeface="Arial" charset="0"/>
              </a:rPr>
              <a:t>)</a:t>
            </a:r>
          </a:p>
        </p:txBody>
      </p:sp>
      <p:sp>
        <p:nvSpPr>
          <p:cNvPr id="63498" name="Rectangle 10"/>
          <p:cNvSpPr>
            <a:spLocks noChangeArrowheads="1"/>
          </p:cNvSpPr>
          <p:nvPr/>
        </p:nvSpPr>
        <p:spPr bwMode="auto">
          <a:xfrm>
            <a:off x="0" y="6491288"/>
            <a:ext cx="7975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>
                <a:solidFill>
                  <a:srgbClr val="000000"/>
                </a:solidFill>
                <a:cs typeface="Arial" charset="0"/>
              </a:rPr>
              <a:t>Howells </a:t>
            </a:r>
            <a:r>
              <a:rPr lang="en-GB" altLang="en-US" i="1">
                <a:solidFill>
                  <a:srgbClr val="000000"/>
                </a:solidFill>
                <a:cs typeface="Arial" charset="0"/>
              </a:rPr>
              <a:t>et al. </a:t>
            </a:r>
            <a:r>
              <a:rPr lang="en-GB" altLang="en-US">
                <a:solidFill>
                  <a:srgbClr val="000000"/>
                </a:solidFill>
                <a:cs typeface="Arial" charset="0"/>
              </a:rPr>
              <a:t>(2009)  </a:t>
            </a:r>
            <a:r>
              <a:rPr lang="en-GB" altLang="en-US" i="1">
                <a:solidFill>
                  <a:srgbClr val="000000"/>
                </a:solidFill>
                <a:cs typeface="Arial" charset="0"/>
              </a:rPr>
              <a:t>J. Electron. Spectrosc. Relat. Phenom.</a:t>
            </a:r>
            <a:r>
              <a:rPr lang="en-GB" altLang="en-US">
                <a:solidFill>
                  <a:srgbClr val="000000"/>
                </a:solidFill>
                <a:cs typeface="Arial" charset="0"/>
              </a:rPr>
              <a:t> </a:t>
            </a:r>
            <a:r>
              <a:rPr lang="en-GB" altLang="en-US" b="1">
                <a:solidFill>
                  <a:srgbClr val="000000"/>
                </a:solidFill>
                <a:cs typeface="Arial" charset="0"/>
              </a:rPr>
              <a:t>170</a:t>
            </a:r>
            <a:r>
              <a:rPr lang="en-GB" altLang="en-US">
                <a:solidFill>
                  <a:srgbClr val="000000"/>
                </a:solidFill>
                <a:cs typeface="Arial" charset="0"/>
              </a:rPr>
              <a:t> 4-12</a:t>
            </a:r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3499" name="Rectangle 11"/>
          <p:cNvSpPr>
            <a:spLocks noChangeArrowheads="1"/>
          </p:cNvSpPr>
          <p:nvPr/>
        </p:nvSpPr>
        <p:spPr bwMode="auto">
          <a:xfrm>
            <a:off x="457200" y="0"/>
            <a:ext cx="8229600" cy="136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  <a:cs typeface="Arial" charset="0"/>
              </a:rPr>
              <a:t>Cryo damage</a:t>
            </a:r>
          </a:p>
        </p:txBody>
      </p:sp>
    </p:spTree>
    <p:extLst>
      <p:ext uri="{BB962C8B-B14F-4D97-AF65-F5344CB8AC3E}">
        <p14:creationId xmlns:p14="http://schemas.microsoft.com/office/powerpoint/2010/main" val="17230654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514" name="Object 2"/>
          <p:cNvGraphicFramePr>
            <a:graphicFrameLocks noChangeAspect="1"/>
          </p:cNvGraphicFramePr>
          <p:nvPr/>
        </p:nvGraphicFramePr>
        <p:xfrm>
          <a:off x="446088" y="936625"/>
          <a:ext cx="9440862" cy="567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2279" name="Chart" r:id="rId3" imgW="7715180" imgH="4629091" progId="MSGraph.Chart.8">
                  <p:embed followColorScheme="full"/>
                </p:oleObj>
              </mc:Choice>
              <mc:Fallback>
                <p:oleObj name="Chart" r:id="rId3" imgW="7715180" imgH="462909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088" y="936625"/>
                        <a:ext cx="9440862" cy="567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2944813" y="6105525"/>
            <a:ext cx="167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cs typeface="Arial" charset="0"/>
              </a:rPr>
              <a:t>resolution (</a:t>
            </a:r>
            <a:r>
              <a:rPr lang="en-US" altLang="en-US" b="1">
                <a:solidFill>
                  <a:srgbClr val="000000"/>
                </a:solidFill>
                <a:cs typeface="Arial" pitchFamily="34" charset="0"/>
              </a:rPr>
              <a:t>Å</a:t>
            </a:r>
            <a:r>
              <a:rPr lang="en-US" altLang="en-US" b="1">
                <a:solidFill>
                  <a:srgbClr val="000000"/>
                </a:solidFill>
                <a:cs typeface="Arial" charset="0"/>
              </a:rPr>
              <a:t>)</a:t>
            </a:r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 rot="-5400000">
            <a:off x="-1527968" y="3175793"/>
            <a:ext cx="3575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cs typeface="Arial" charset="0"/>
              </a:rPr>
              <a:t>maximum tolerable dose (MGy)</a:t>
            </a: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1089025" y="5764213"/>
            <a:ext cx="59610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cs typeface="Arial" charset="0"/>
              </a:rPr>
              <a:t>1          2      3       5    7   10        20         40      70  100</a:t>
            </a:r>
          </a:p>
        </p:txBody>
      </p:sp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544513" y="5530850"/>
            <a:ext cx="5730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cs typeface="Arial" charset="0"/>
              </a:rPr>
              <a:t>1</a:t>
            </a:r>
          </a:p>
        </p:txBody>
      </p:sp>
      <p:sp>
        <p:nvSpPr>
          <p:cNvPr id="64519" name="Text Box 7"/>
          <p:cNvSpPr txBox="1">
            <a:spLocks noChangeArrowheads="1"/>
          </p:cNvSpPr>
          <p:nvPr/>
        </p:nvSpPr>
        <p:spPr bwMode="auto">
          <a:xfrm>
            <a:off x="455613" y="4059238"/>
            <a:ext cx="6619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cs typeface="Arial" charset="0"/>
              </a:rPr>
              <a:t>10</a:t>
            </a:r>
          </a:p>
        </p:txBody>
      </p:sp>
      <p:sp>
        <p:nvSpPr>
          <p:cNvPr id="64520" name="Text Box 8"/>
          <p:cNvSpPr txBox="1">
            <a:spLocks noChangeArrowheads="1"/>
          </p:cNvSpPr>
          <p:nvPr/>
        </p:nvSpPr>
        <p:spPr bwMode="auto">
          <a:xfrm>
            <a:off x="455613" y="2549525"/>
            <a:ext cx="661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cs typeface="Arial" charset="0"/>
              </a:rPr>
              <a:t>100</a:t>
            </a:r>
          </a:p>
        </p:txBody>
      </p:sp>
      <p:sp>
        <p:nvSpPr>
          <p:cNvPr id="64521" name="Text Box 9"/>
          <p:cNvSpPr txBox="1">
            <a:spLocks noChangeArrowheads="1"/>
          </p:cNvSpPr>
          <p:nvPr/>
        </p:nvSpPr>
        <p:spPr bwMode="auto">
          <a:xfrm>
            <a:off x="455613" y="1066800"/>
            <a:ext cx="661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  <a:cs typeface="Arial" charset="0"/>
              </a:rPr>
              <a:t>10</a:t>
            </a:r>
            <a:r>
              <a:rPr lang="en-US" altLang="en-US" b="1" baseline="30000">
                <a:solidFill>
                  <a:srgbClr val="000000"/>
                </a:solidFill>
                <a:cs typeface="Arial" charset="0"/>
              </a:rPr>
              <a:t>3</a:t>
            </a:r>
          </a:p>
        </p:txBody>
      </p:sp>
      <p:sp>
        <p:nvSpPr>
          <p:cNvPr id="64522" name="Rectangle 10"/>
          <p:cNvSpPr>
            <a:spLocks noChangeArrowheads="1"/>
          </p:cNvSpPr>
          <p:nvPr/>
        </p:nvSpPr>
        <p:spPr bwMode="auto">
          <a:xfrm>
            <a:off x="0" y="6491288"/>
            <a:ext cx="7975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GB" altLang="en-US">
                <a:solidFill>
                  <a:srgbClr val="000000"/>
                </a:solidFill>
                <a:cs typeface="Arial" charset="0"/>
              </a:rPr>
              <a:t>Howells </a:t>
            </a:r>
            <a:r>
              <a:rPr lang="en-GB" altLang="en-US" i="1">
                <a:solidFill>
                  <a:srgbClr val="000000"/>
                </a:solidFill>
                <a:cs typeface="Arial" charset="0"/>
              </a:rPr>
              <a:t>et al. </a:t>
            </a:r>
            <a:r>
              <a:rPr lang="en-GB" altLang="en-US">
                <a:solidFill>
                  <a:srgbClr val="000000"/>
                </a:solidFill>
                <a:cs typeface="Arial" charset="0"/>
              </a:rPr>
              <a:t>(2009)  </a:t>
            </a:r>
            <a:r>
              <a:rPr lang="en-GB" altLang="en-US" i="1">
                <a:solidFill>
                  <a:srgbClr val="000000"/>
                </a:solidFill>
                <a:cs typeface="Arial" charset="0"/>
              </a:rPr>
              <a:t>J. Electron. Spectrosc. Relat. Phenom.</a:t>
            </a:r>
            <a:r>
              <a:rPr lang="en-GB" altLang="en-US">
                <a:solidFill>
                  <a:srgbClr val="000000"/>
                </a:solidFill>
                <a:cs typeface="Arial" charset="0"/>
              </a:rPr>
              <a:t> </a:t>
            </a:r>
            <a:r>
              <a:rPr lang="en-GB" altLang="en-US" b="1">
                <a:solidFill>
                  <a:srgbClr val="000000"/>
                </a:solidFill>
                <a:cs typeface="Arial" charset="0"/>
              </a:rPr>
              <a:t>170</a:t>
            </a:r>
            <a:r>
              <a:rPr lang="en-GB" altLang="en-US">
                <a:solidFill>
                  <a:srgbClr val="000000"/>
                </a:solidFill>
                <a:cs typeface="Arial" charset="0"/>
              </a:rPr>
              <a:t> 4-12</a:t>
            </a:r>
            <a:endParaRPr lang="en-US" altLang="en-U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64523" name="Rectangle 11"/>
          <p:cNvSpPr>
            <a:spLocks noChangeArrowheads="1"/>
          </p:cNvSpPr>
          <p:nvPr/>
        </p:nvSpPr>
        <p:spPr bwMode="auto">
          <a:xfrm>
            <a:off x="457200" y="0"/>
            <a:ext cx="8229600" cy="136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5400">
                <a:solidFill>
                  <a:srgbClr val="000000"/>
                </a:solidFill>
                <a:cs typeface="Arial" charset="0"/>
              </a:rPr>
              <a:t>Cryo damage</a:t>
            </a:r>
          </a:p>
        </p:txBody>
      </p:sp>
      <p:sp>
        <p:nvSpPr>
          <p:cNvPr id="2692108" name="Oval 12"/>
          <p:cNvSpPr>
            <a:spLocks noChangeArrowheads="1"/>
          </p:cNvSpPr>
          <p:nvPr/>
        </p:nvSpPr>
        <p:spPr bwMode="auto">
          <a:xfrm>
            <a:off x="0" y="2435225"/>
            <a:ext cx="9144000" cy="4684713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600">
                <a:solidFill>
                  <a:srgbClr val="CC0066"/>
                </a:solidFill>
                <a:cs typeface="Arial" charset="0"/>
              </a:rPr>
              <a:t>10 MGy/Å</a:t>
            </a:r>
          </a:p>
        </p:txBody>
      </p:sp>
    </p:spTree>
    <p:extLst>
      <p:ext uri="{BB962C8B-B14F-4D97-AF65-F5344CB8AC3E}">
        <p14:creationId xmlns:p14="http://schemas.microsoft.com/office/powerpoint/2010/main" val="171346984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210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ext Box 2"/>
          <p:cNvSpPr txBox="1">
            <a:spLocks noChangeArrowheads="1"/>
          </p:cNvSpPr>
          <p:nvPr/>
        </p:nvSpPr>
        <p:spPr bwMode="auto">
          <a:xfrm>
            <a:off x="871538" y="2165350"/>
            <a:ext cx="7432675" cy="404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Where: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</a:t>
            </a: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I</a:t>
            </a:r>
            <a:r>
              <a:rPr lang="en-US" altLang="en-US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</a:t>
            </a:r>
            <a:r>
              <a:rPr lang="en-US" altLang="en-US" sz="1400" i="1" baseline="-30000">
                <a:solidFill>
                  <a:srgbClr val="000000"/>
                </a:solidFill>
                <a:cs typeface="Times New Roman" pitchFamily="18" charset="0"/>
              </a:rPr>
              <a:t>DL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average damage-limited intensity (photons/hkl) at a given resolution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10</a:t>
            </a:r>
            <a:r>
              <a:rPr lang="en-US" altLang="en-US" sz="1200" baseline="30000">
                <a:solidFill>
                  <a:srgbClr val="000000"/>
                </a:solidFill>
                <a:cs typeface="Times New Roman" pitchFamily="18" charset="0"/>
              </a:rPr>
              <a:t>5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converting </a:t>
            </a: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R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 from μm to m, </a:t>
            </a: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r</a:t>
            </a:r>
            <a:r>
              <a:rPr lang="en-US" altLang="en-US" sz="1200" i="1" baseline="-30000">
                <a:solidFill>
                  <a:srgbClr val="000000"/>
                </a:solidFill>
                <a:cs typeface="Times New Roman" pitchFamily="18" charset="0"/>
              </a:rPr>
              <a:t>e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 from m to Å, </a:t>
            </a: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ρ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 from g/cm</a:t>
            </a:r>
            <a:r>
              <a:rPr lang="en-US" altLang="en-US" sz="1200" baseline="30000">
                <a:solidFill>
                  <a:srgbClr val="000000"/>
                </a:solidFill>
                <a:cs typeface="Times New Roman" pitchFamily="18" charset="0"/>
              </a:rPr>
              <a:t>3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 to kg/m</a:t>
            </a:r>
            <a:r>
              <a:rPr lang="en-US" altLang="en-US" sz="1200" baseline="30000">
                <a:solidFill>
                  <a:srgbClr val="000000"/>
                </a:solidFill>
                <a:cs typeface="Times New Roman" pitchFamily="18" charset="0"/>
              </a:rPr>
              <a:t>3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 and MGy to Gy</a:t>
            </a:r>
            <a:endParaRPr lang="en-US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r</a:t>
            </a:r>
            <a:r>
              <a:rPr lang="en-US" altLang="en-US" sz="1200" i="1" baseline="-30000">
                <a:solidFill>
                  <a:srgbClr val="000000"/>
                </a:solidFill>
                <a:cs typeface="Times New Roman" pitchFamily="18" charset="0"/>
              </a:rPr>
              <a:t>e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classical electron radius (2.818 x 10</a:t>
            </a:r>
            <a:r>
              <a:rPr lang="en-US" altLang="en-US" sz="1200" baseline="30000">
                <a:solidFill>
                  <a:srgbClr val="000000"/>
                </a:solidFill>
                <a:cs typeface="Times New Roman" pitchFamily="18" charset="0"/>
              </a:rPr>
              <a:t>-15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 m/electron)</a:t>
            </a:r>
            <a:endParaRPr lang="fr-FR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1200" i="1">
                <a:solidFill>
                  <a:srgbClr val="000000"/>
                </a:solidFill>
                <a:cs typeface="Times New Roman" pitchFamily="18" charset="0"/>
              </a:rPr>
              <a:t>h</a:t>
            </a:r>
            <a:r>
              <a:rPr lang="fr-FR" altLang="en-US" sz="1200">
                <a:solidFill>
                  <a:srgbClr val="000000"/>
                </a:solidFill>
                <a:cs typeface="Times New Roman" pitchFamily="18" charset="0"/>
              </a:rPr>
              <a:t>	- Planck’s constant (6.626 x 10</a:t>
            </a:r>
            <a:r>
              <a:rPr lang="fr-FR" altLang="en-US" sz="1200" baseline="30000">
                <a:solidFill>
                  <a:srgbClr val="000000"/>
                </a:solidFill>
                <a:cs typeface="Times New Roman" pitchFamily="18" charset="0"/>
              </a:rPr>
              <a:t>-34</a:t>
            </a:r>
            <a:r>
              <a:rPr lang="fr-FR" altLang="en-US" sz="1200">
                <a:solidFill>
                  <a:srgbClr val="000000"/>
                </a:solidFill>
                <a:cs typeface="Times New Roman" pitchFamily="18" charset="0"/>
              </a:rPr>
              <a:t> J∙s)</a:t>
            </a:r>
            <a:endParaRPr lang="en-US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c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speed of light (299792458 m/s)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f</a:t>
            </a:r>
            <a:r>
              <a:rPr lang="en-US" altLang="en-US" sz="1200" i="1" baseline="-30000">
                <a:solidFill>
                  <a:srgbClr val="000000"/>
                </a:solidFill>
                <a:cs typeface="Times New Roman" pitchFamily="18" charset="0"/>
              </a:rPr>
              <a:t>decayed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fractional progress toward completely faded spots at end of data set</a:t>
            </a:r>
            <a:endParaRPr lang="en-US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ρ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density of crystal (~1.2 g/cm</a:t>
            </a:r>
            <a:r>
              <a:rPr lang="en-US" altLang="en-US" sz="1200" baseline="30000">
                <a:solidFill>
                  <a:srgbClr val="000000"/>
                </a:solidFill>
                <a:cs typeface="Times New Roman" pitchFamily="18" charset="0"/>
              </a:rPr>
              <a:t>3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en-US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R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radius of the spherical crystal (μm)</a:t>
            </a:r>
            <a:endParaRPr lang="en-US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λ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X-ray wavelength (Å)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f</a:t>
            </a:r>
            <a:r>
              <a:rPr lang="en-US" altLang="en-US" sz="1200" i="1" baseline="-30000">
                <a:solidFill>
                  <a:srgbClr val="000000"/>
                </a:solidFill>
                <a:cs typeface="Times New Roman" pitchFamily="18" charset="0"/>
              </a:rPr>
              <a:t>NH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the Nave &amp; Hill (2005) dose capture fraction (1 for large crystals)</a:t>
            </a:r>
            <a:endParaRPr lang="en-US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n</a:t>
            </a:r>
            <a:r>
              <a:rPr lang="en-US" altLang="en-US" sz="1200" i="1" baseline="-30000">
                <a:solidFill>
                  <a:srgbClr val="000000"/>
                </a:solidFill>
                <a:cs typeface="Times New Roman" pitchFamily="18" charset="0"/>
              </a:rPr>
              <a:t>ASU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number of proteins in the asymmetric unit</a:t>
            </a:r>
            <a:endParaRPr lang="en-US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M</a:t>
            </a:r>
            <a:r>
              <a:rPr lang="en-US" altLang="en-US" sz="1200" i="1" baseline="-30000">
                <a:solidFill>
                  <a:srgbClr val="000000"/>
                </a:solidFill>
                <a:cs typeface="Times New Roman" pitchFamily="18" charset="0"/>
              </a:rPr>
              <a:t>r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molecular weight of the protein (Daltons or g/mol)</a:t>
            </a:r>
            <a:endParaRPr lang="en-US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V</a:t>
            </a:r>
            <a:r>
              <a:rPr lang="en-US" altLang="en-US" sz="1200" i="1" baseline="-30000">
                <a:solidFill>
                  <a:srgbClr val="000000"/>
                </a:solidFill>
                <a:cs typeface="Times New Roman" pitchFamily="18" charset="0"/>
              </a:rPr>
              <a:t>M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Matthews’s coefficient (~2.4 Å</a:t>
            </a:r>
            <a:r>
              <a:rPr lang="en-US" altLang="en-US" sz="1200" baseline="30000">
                <a:solidFill>
                  <a:srgbClr val="000000"/>
                </a:solidFill>
                <a:cs typeface="Times New Roman" pitchFamily="18" charset="0"/>
              </a:rPr>
              <a:t>3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/Dalton)</a:t>
            </a:r>
            <a:endParaRPr lang="en-US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H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Howells’s criterion (10 MGy/Å)</a:t>
            </a:r>
            <a:endParaRPr lang="en-US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θ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Bragg angle</a:t>
            </a:r>
            <a:endParaRPr lang="en-US" altLang="en-US" sz="120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</a:t>
            </a:r>
            <a:r>
              <a:rPr lang="en-US" altLang="en-US" sz="1200" baseline="-30000">
                <a:solidFill>
                  <a:srgbClr val="000000"/>
                </a:solidFill>
                <a:cs typeface="Times New Roman" pitchFamily="18" charset="0"/>
              </a:rPr>
              <a:t>a</a:t>
            </a:r>
            <a:r>
              <a:rPr lang="en-US" altLang="en-US" sz="1200" baseline="30000">
                <a:solidFill>
                  <a:srgbClr val="000000"/>
                </a:solidFill>
                <a:cs typeface="Times New Roman" pitchFamily="18" charset="0"/>
              </a:rPr>
              <a:t>2</a:t>
            </a:r>
            <a:r>
              <a:rPr lang="en-US" altLang="en-US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</a:t>
            </a:r>
            <a:r>
              <a:rPr lang="en-US" altLang="en-US" sz="1400">
                <a:solidFill>
                  <a:srgbClr val="000000"/>
                </a:solidFill>
                <a:cs typeface="Times New Roman" pitchFamily="18" charset="0"/>
              </a:rPr>
              <a:t>	- 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number-averaged squared structure factor per protein atom (electron</a:t>
            </a:r>
            <a:r>
              <a:rPr lang="en-US" altLang="en-US" sz="1200" baseline="30000">
                <a:solidFill>
                  <a:srgbClr val="000000"/>
                </a:solidFill>
                <a:cs typeface="Times New Roman" pitchFamily="18" charset="0"/>
              </a:rPr>
              <a:t>2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en-US" altLang="en-US" sz="120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</a:t>
            </a: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M</a:t>
            </a:r>
            <a:r>
              <a:rPr lang="en-US" altLang="en-US" sz="1200" i="1" baseline="-30000">
                <a:solidFill>
                  <a:srgbClr val="000000"/>
                </a:solidFill>
                <a:cs typeface="Times New Roman" pitchFamily="18" charset="0"/>
              </a:rPr>
              <a:t>a</a:t>
            </a:r>
            <a:r>
              <a:rPr lang="en-US" altLang="en-US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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number-averaged atomic weight of a protein atom (~7.1 Daltons)</a:t>
            </a:r>
            <a:endParaRPr lang="en-US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B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average (Wilson) temperature factor (Å</a:t>
            </a:r>
            <a:r>
              <a:rPr lang="en-US" altLang="en-US" sz="1200" baseline="30000">
                <a:solidFill>
                  <a:srgbClr val="000000"/>
                </a:solidFill>
                <a:cs typeface="Times New Roman" pitchFamily="18" charset="0"/>
              </a:rPr>
              <a:t>2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fr-FR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1200" i="1">
                <a:solidFill>
                  <a:srgbClr val="000000"/>
                </a:solidFill>
                <a:cs typeface="Times New Roman" pitchFamily="18" charset="0"/>
              </a:rPr>
              <a:t>μ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attenuation coefficient of sphere material (m</a:t>
            </a:r>
            <a:r>
              <a:rPr lang="en-US" altLang="en-US" sz="1200" baseline="30000">
                <a:solidFill>
                  <a:srgbClr val="000000"/>
                </a:solidFill>
                <a:cs typeface="Times New Roman" pitchFamily="18" charset="0"/>
              </a:rPr>
              <a:t>-1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fr-FR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1200" i="1">
                <a:solidFill>
                  <a:srgbClr val="000000"/>
                </a:solidFill>
                <a:cs typeface="Times New Roman" pitchFamily="18" charset="0"/>
              </a:rPr>
              <a:t>μ</a:t>
            </a:r>
            <a:r>
              <a:rPr lang="en-US" altLang="en-US" sz="1200" i="1" baseline="-30000">
                <a:solidFill>
                  <a:srgbClr val="000000"/>
                </a:solidFill>
                <a:cs typeface="Times New Roman" pitchFamily="18" charset="0"/>
              </a:rPr>
              <a:t>en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mass energy-absorption coefficient of sphere material (m</a:t>
            </a:r>
            <a:r>
              <a:rPr lang="en-US" altLang="en-US" sz="1200" baseline="30000">
                <a:solidFill>
                  <a:srgbClr val="000000"/>
                </a:solidFill>
                <a:cs typeface="Times New Roman" pitchFamily="18" charset="0"/>
              </a:rPr>
              <a:t>-1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)</a:t>
            </a:r>
          </a:p>
        </p:txBody>
      </p:sp>
      <p:sp>
        <p:nvSpPr>
          <p:cNvPr id="173059" name="Rectangle 3"/>
          <p:cNvSpPr>
            <a:spLocks noChangeArrowheads="1"/>
          </p:cNvSpPr>
          <p:nvPr/>
        </p:nvSpPr>
        <p:spPr bwMode="auto">
          <a:xfrm>
            <a:off x="0" y="31956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3060" name="Rectangle 4"/>
          <p:cNvSpPr>
            <a:spLocks noChangeArrowheads="1"/>
          </p:cNvSpPr>
          <p:nvPr/>
        </p:nvSpPr>
        <p:spPr bwMode="auto">
          <a:xfrm>
            <a:off x="457200" y="3968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800">
                <a:solidFill>
                  <a:srgbClr val="000000"/>
                </a:solidFill>
                <a:cs typeface="Arial" charset="0"/>
              </a:rPr>
              <a:t>Self-calibrated damage limit</a:t>
            </a:r>
          </a:p>
        </p:txBody>
      </p:sp>
      <p:sp>
        <p:nvSpPr>
          <p:cNvPr id="173061" name="Rectangle 5"/>
          <p:cNvSpPr>
            <a:spLocks noChangeArrowheads="1"/>
          </p:cNvSpPr>
          <p:nvPr/>
        </p:nvSpPr>
        <p:spPr bwMode="auto">
          <a:xfrm>
            <a:off x="0" y="31670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73062" name="Object 6"/>
          <p:cNvGraphicFramePr>
            <a:graphicFrameLocks noChangeAspect="1"/>
          </p:cNvGraphicFramePr>
          <p:nvPr/>
        </p:nvGraphicFramePr>
        <p:xfrm>
          <a:off x="234950" y="1343025"/>
          <a:ext cx="8670925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303" name="Equation" r:id="rId3" imgW="6184900" imgH="558800" progId="Equation.3">
                  <p:embed/>
                </p:oleObj>
              </mc:Choice>
              <mc:Fallback>
                <p:oleObj name="Equation" r:id="rId3" imgW="6184900" imgH="558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950" y="1343025"/>
                        <a:ext cx="8670925" cy="779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3063" name="Text Box 7"/>
          <p:cNvSpPr txBox="1">
            <a:spLocks noChangeArrowheads="1"/>
          </p:cNvSpPr>
          <p:nvPr/>
        </p:nvSpPr>
        <p:spPr bwMode="auto">
          <a:xfrm>
            <a:off x="0" y="6491288"/>
            <a:ext cx="62722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cs typeface="Arial" charset="0"/>
              </a:rPr>
              <a:t>Holton &amp; Frankel (2010) </a:t>
            </a:r>
            <a:r>
              <a:rPr lang="en-US" altLang="en-US" sz="1800" i="1" dirty="0" err="1">
                <a:solidFill>
                  <a:srgbClr val="000000"/>
                </a:solidFill>
                <a:cs typeface="Arial" charset="0"/>
              </a:rPr>
              <a:t>Acta</a:t>
            </a:r>
            <a:r>
              <a:rPr lang="en-US" altLang="en-US" sz="1800" i="1" dirty="0">
                <a:solidFill>
                  <a:srgbClr val="000000"/>
                </a:solidFill>
                <a:cs typeface="Arial" charset="0"/>
              </a:rPr>
              <a:t> D</a:t>
            </a:r>
            <a:r>
              <a:rPr lang="en-US" altLang="en-US" sz="18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800" b="1" dirty="0">
                <a:solidFill>
                  <a:srgbClr val="000000"/>
                </a:solidFill>
                <a:cs typeface="Arial" charset="0"/>
              </a:rPr>
              <a:t>66</a:t>
            </a:r>
            <a:r>
              <a:rPr lang="en-US" altLang="en-US" sz="1800" dirty="0">
                <a:solidFill>
                  <a:srgbClr val="000000"/>
                </a:solidFill>
                <a:cs typeface="Arial" charset="0"/>
              </a:rPr>
              <a:t> 393-408.</a:t>
            </a:r>
          </a:p>
        </p:txBody>
      </p:sp>
      <p:sp>
        <p:nvSpPr>
          <p:cNvPr id="3537928" name="Oval 8"/>
          <p:cNvSpPr>
            <a:spLocks noChangeArrowheads="1"/>
          </p:cNvSpPr>
          <p:nvPr/>
        </p:nvSpPr>
        <p:spPr bwMode="auto">
          <a:xfrm>
            <a:off x="777875" y="3722688"/>
            <a:ext cx="3641725" cy="261937"/>
          </a:xfrm>
          <a:custGeom>
            <a:avLst/>
            <a:gdLst>
              <a:gd name="T0" fmla="*/ 20986 w 3641640"/>
              <a:gd name="T1" fmla="*/ 128087 h 262533"/>
              <a:gd name="T2" fmla="*/ 219592 w 3641640"/>
              <a:gd name="T3" fmla="*/ 31346 h 262533"/>
              <a:gd name="T4" fmla="*/ 1831528 w 3641640"/>
              <a:gd name="T5" fmla="*/ 5659 h 262533"/>
              <a:gd name="T6" fmla="*/ 3642065 w 3641640"/>
              <a:gd name="T7" fmla="*/ 128087 h 262533"/>
              <a:gd name="T8" fmla="*/ 1831528 w 3641640"/>
              <a:gd name="T9" fmla="*/ 250513 h 262533"/>
              <a:gd name="T10" fmla="*/ 275016 w 3641640"/>
              <a:gd name="T11" fmla="*/ 236815 h 262533"/>
              <a:gd name="T12" fmla="*/ 20986 w 3641640"/>
              <a:gd name="T13" fmla="*/ 128087 h 2625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41640" h="262533">
                <a:moveTo>
                  <a:pt x="20986" y="129550"/>
                </a:moveTo>
                <a:cubicBezTo>
                  <a:pt x="11750" y="94914"/>
                  <a:pt x="-82154" y="52342"/>
                  <a:pt x="219567" y="31704"/>
                </a:cubicBezTo>
                <a:cubicBezTo>
                  <a:pt x="521288" y="11066"/>
                  <a:pt x="1260968" y="-10584"/>
                  <a:pt x="1831313" y="5724"/>
                </a:cubicBezTo>
                <a:cubicBezTo>
                  <a:pt x="2401659" y="22032"/>
                  <a:pt x="3641640" y="15253"/>
                  <a:pt x="3641640" y="129550"/>
                </a:cubicBezTo>
                <a:cubicBezTo>
                  <a:pt x="3641640" y="243847"/>
                  <a:pt x="2392422" y="235047"/>
                  <a:pt x="1831313" y="253376"/>
                </a:cubicBezTo>
                <a:cubicBezTo>
                  <a:pt x="1270204" y="271705"/>
                  <a:pt x="576707" y="260160"/>
                  <a:pt x="274986" y="239522"/>
                </a:cubicBezTo>
                <a:cubicBezTo>
                  <a:pt x="-26735" y="218884"/>
                  <a:pt x="30222" y="164186"/>
                  <a:pt x="20986" y="129550"/>
                </a:cubicBez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537929" name="Oval 9"/>
          <p:cNvSpPr>
            <a:spLocks noChangeArrowheads="1"/>
          </p:cNvSpPr>
          <p:nvPr/>
        </p:nvSpPr>
        <p:spPr bwMode="auto">
          <a:xfrm>
            <a:off x="2430463" y="1343025"/>
            <a:ext cx="395287" cy="401638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871538" y="4429125"/>
            <a:ext cx="3270250" cy="263525"/>
          </a:xfrm>
          <a:custGeom>
            <a:avLst/>
            <a:gdLst>
              <a:gd name="T0" fmla="*/ 11010 w 3641640"/>
              <a:gd name="T1" fmla="*/ 132016 h 262533"/>
              <a:gd name="T2" fmla="*/ 115177 w 3641640"/>
              <a:gd name="T3" fmla="*/ 32308 h 262533"/>
              <a:gd name="T4" fmla="*/ 960642 w 3641640"/>
              <a:gd name="T5" fmla="*/ 5834 h 262533"/>
              <a:gd name="T6" fmla="*/ 1910277 w 3641640"/>
              <a:gd name="T7" fmla="*/ 132016 h 262533"/>
              <a:gd name="T8" fmla="*/ 960642 w 3641640"/>
              <a:gd name="T9" fmla="*/ 258199 h 262533"/>
              <a:gd name="T10" fmla="*/ 144247 w 3641640"/>
              <a:gd name="T11" fmla="*/ 244081 h 262533"/>
              <a:gd name="T12" fmla="*/ 11010 w 3641640"/>
              <a:gd name="T13" fmla="*/ 132016 h 2625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41640" h="262533">
                <a:moveTo>
                  <a:pt x="20986" y="129550"/>
                </a:moveTo>
                <a:cubicBezTo>
                  <a:pt x="11750" y="94914"/>
                  <a:pt x="-82154" y="52342"/>
                  <a:pt x="219567" y="31704"/>
                </a:cubicBezTo>
                <a:cubicBezTo>
                  <a:pt x="521288" y="11066"/>
                  <a:pt x="1260968" y="-10584"/>
                  <a:pt x="1831313" y="5724"/>
                </a:cubicBezTo>
                <a:cubicBezTo>
                  <a:pt x="2401659" y="22032"/>
                  <a:pt x="3641640" y="15253"/>
                  <a:pt x="3641640" y="129550"/>
                </a:cubicBezTo>
                <a:cubicBezTo>
                  <a:pt x="3641640" y="243847"/>
                  <a:pt x="2392422" y="235047"/>
                  <a:pt x="1831313" y="253376"/>
                </a:cubicBezTo>
                <a:cubicBezTo>
                  <a:pt x="1270204" y="271705"/>
                  <a:pt x="576707" y="260160"/>
                  <a:pt x="274986" y="239522"/>
                </a:cubicBezTo>
                <a:cubicBezTo>
                  <a:pt x="-26735" y="218884"/>
                  <a:pt x="30222" y="164186"/>
                  <a:pt x="20986" y="129550"/>
                </a:cubicBez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2" name="Oval 9"/>
          <p:cNvSpPr>
            <a:spLocks noChangeArrowheads="1"/>
          </p:cNvSpPr>
          <p:nvPr/>
        </p:nvSpPr>
        <p:spPr bwMode="auto">
          <a:xfrm>
            <a:off x="5118100" y="1357313"/>
            <a:ext cx="395288" cy="401637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5316538" y="1697038"/>
            <a:ext cx="395287" cy="401637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" name="Oval 9"/>
          <p:cNvSpPr>
            <a:spLocks noChangeArrowheads="1"/>
          </p:cNvSpPr>
          <p:nvPr/>
        </p:nvSpPr>
        <p:spPr bwMode="auto">
          <a:xfrm>
            <a:off x="2400300" y="1717675"/>
            <a:ext cx="396875" cy="401638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68457" y="3831771"/>
            <a:ext cx="1544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No flux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0000"/>
                </a:solidFill>
                <a:latin typeface="Calibri" pitchFamily="34" charset="0"/>
                <a:cs typeface="Arial" charset="0"/>
              </a:rPr>
              <a:t>No symmetry</a:t>
            </a:r>
            <a:endParaRPr lang="en-US" dirty="0">
              <a:solidFill>
                <a:srgbClr val="FF0000"/>
              </a:solidFill>
              <a:latin typeface="Calibri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01161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7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7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37928" grpId="0" animBg="1"/>
      <p:bldP spid="3537929" grpId="0" animBg="1"/>
      <p:bldP spid="11" grpId="0" animBg="1"/>
      <p:bldP spid="11" grpId="1" animBg="1"/>
      <p:bldP spid="12" grpId="0" animBg="1"/>
      <p:bldP spid="13" grpId="0" animBg="1"/>
      <p:bldP spid="14" grpId="0" animBg="1"/>
      <p:bldP spid="14" grpId="1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Text Box 2"/>
          <p:cNvSpPr txBox="1">
            <a:spLocks noChangeArrowheads="1"/>
          </p:cNvSpPr>
          <p:nvPr/>
        </p:nvSpPr>
        <p:spPr bwMode="auto">
          <a:xfrm>
            <a:off x="871538" y="2165350"/>
            <a:ext cx="7432675" cy="404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cs typeface="Arial" charset="0"/>
              </a:rPr>
              <a:t>Where: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</a:t>
            </a: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I</a:t>
            </a:r>
            <a:r>
              <a:rPr lang="en-US" altLang="en-US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</a:t>
            </a:r>
            <a:r>
              <a:rPr lang="en-US" altLang="en-US" sz="1400" i="1" baseline="-30000">
                <a:solidFill>
                  <a:srgbClr val="000000"/>
                </a:solidFill>
                <a:cs typeface="Times New Roman" pitchFamily="18" charset="0"/>
              </a:rPr>
              <a:t>DL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average damage-limited intensity (photons/hkl) at a given resolution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10</a:t>
            </a:r>
            <a:r>
              <a:rPr lang="en-US" altLang="en-US" sz="1200" baseline="30000">
                <a:solidFill>
                  <a:srgbClr val="000000"/>
                </a:solidFill>
                <a:cs typeface="Times New Roman" pitchFamily="18" charset="0"/>
              </a:rPr>
              <a:t>5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converting </a:t>
            </a: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R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 from μm to m, </a:t>
            </a: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r</a:t>
            </a:r>
            <a:r>
              <a:rPr lang="en-US" altLang="en-US" sz="1200" i="1" baseline="-30000">
                <a:solidFill>
                  <a:srgbClr val="000000"/>
                </a:solidFill>
                <a:cs typeface="Times New Roman" pitchFamily="18" charset="0"/>
              </a:rPr>
              <a:t>e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 from m to Å, </a:t>
            </a: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ρ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 from g/cm</a:t>
            </a:r>
            <a:r>
              <a:rPr lang="en-US" altLang="en-US" sz="1200" baseline="30000">
                <a:solidFill>
                  <a:srgbClr val="000000"/>
                </a:solidFill>
                <a:cs typeface="Times New Roman" pitchFamily="18" charset="0"/>
              </a:rPr>
              <a:t>3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 to kg/m</a:t>
            </a:r>
            <a:r>
              <a:rPr lang="en-US" altLang="en-US" sz="1200" baseline="30000">
                <a:solidFill>
                  <a:srgbClr val="000000"/>
                </a:solidFill>
                <a:cs typeface="Times New Roman" pitchFamily="18" charset="0"/>
              </a:rPr>
              <a:t>3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 and MGy to Gy</a:t>
            </a:r>
            <a:endParaRPr lang="en-US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r</a:t>
            </a:r>
            <a:r>
              <a:rPr lang="en-US" altLang="en-US" sz="1200" i="1" baseline="-30000">
                <a:solidFill>
                  <a:srgbClr val="000000"/>
                </a:solidFill>
                <a:cs typeface="Times New Roman" pitchFamily="18" charset="0"/>
              </a:rPr>
              <a:t>e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classical electron radius (2.818 x 10</a:t>
            </a:r>
            <a:r>
              <a:rPr lang="en-US" altLang="en-US" sz="1200" baseline="30000">
                <a:solidFill>
                  <a:srgbClr val="000000"/>
                </a:solidFill>
                <a:cs typeface="Times New Roman" pitchFamily="18" charset="0"/>
              </a:rPr>
              <a:t>-15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 m/electron)</a:t>
            </a:r>
            <a:endParaRPr lang="fr-FR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1200" i="1">
                <a:solidFill>
                  <a:srgbClr val="000000"/>
                </a:solidFill>
                <a:cs typeface="Times New Roman" pitchFamily="18" charset="0"/>
              </a:rPr>
              <a:t>h</a:t>
            </a:r>
            <a:r>
              <a:rPr lang="fr-FR" altLang="en-US" sz="1200">
                <a:solidFill>
                  <a:srgbClr val="000000"/>
                </a:solidFill>
                <a:cs typeface="Times New Roman" pitchFamily="18" charset="0"/>
              </a:rPr>
              <a:t>	- Planck’s constant (6.626 x 10</a:t>
            </a:r>
            <a:r>
              <a:rPr lang="fr-FR" altLang="en-US" sz="1200" baseline="30000">
                <a:solidFill>
                  <a:srgbClr val="000000"/>
                </a:solidFill>
                <a:cs typeface="Times New Roman" pitchFamily="18" charset="0"/>
              </a:rPr>
              <a:t>-34</a:t>
            </a:r>
            <a:r>
              <a:rPr lang="fr-FR" altLang="en-US" sz="1200">
                <a:solidFill>
                  <a:srgbClr val="000000"/>
                </a:solidFill>
                <a:cs typeface="Times New Roman" pitchFamily="18" charset="0"/>
              </a:rPr>
              <a:t> J∙s)</a:t>
            </a:r>
            <a:endParaRPr lang="en-US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c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speed of light (299792458 m/s)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f</a:t>
            </a:r>
            <a:r>
              <a:rPr lang="en-US" altLang="en-US" sz="1200" i="1" baseline="-30000">
                <a:solidFill>
                  <a:srgbClr val="000000"/>
                </a:solidFill>
                <a:cs typeface="Times New Roman" pitchFamily="18" charset="0"/>
              </a:rPr>
              <a:t>decayed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fractional progress toward completely faded spots at end of data set</a:t>
            </a:r>
            <a:endParaRPr lang="en-US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ρ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density of crystal (~1.2 g/cm</a:t>
            </a:r>
            <a:r>
              <a:rPr lang="en-US" altLang="en-US" sz="1200" baseline="30000">
                <a:solidFill>
                  <a:srgbClr val="000000"/>
                </a:solidFill>
                <a:cs typeface="Times New Roman" pitchFamily="18" charset="0"/>
              </a:rPr>
              <a:t>3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en-US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R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radius of the spherical crystal (μm)</a:t>
            </a:r>
            <a:endParaRPr lang="en-US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λ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X-ray wavelength (Å)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f</a:t>
            </a:r>
            <a:r>
              <a:rPr lang="en-US" altLang="en-US" sz="1200" i="1" baseline="-30000">
                <a:solidFill>
                  <a:srgbClr val="000000"/>
                </a:solidFill>
                <a:cs typeface="Times New Roman" pitchFamily="18" charset="0"/>
              </a:rPr>
              <a:t>NH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the Nave &amp; Hill (2005) dose capture fraction (1 for large crystals)</a:t>
            </a:r>
            <a:endParaRPr lang="en-US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n</a:t>
            </a:r>
            <a:r>
              <a:rPr lang="en-US" altLang="en-US" sz="1200" i="1" baseline="-30000">
                <a:solidFill>
                  <a:srgbClr val="000000"/>
                </a:solidFill>
                <a:cs typeface="Times New Roman" pitchFamily="18" charset="0"/>
              </a:rPr>
              <a:t>ASU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number of proteins in the asymmetric unit</a:t>
            </a:r>
            <a:endParaRPr lang="en-US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M</a:t>
            </a:r>
            <a:r>
              <a:rPr lang="en-US" altLang="en-US" sz="1200" i="1" baseline="-30000">
                <a:solidFill>
                  <a:srgbClr val="000000"/>
                </a:solidFill>
                <a:cs typeface="Times New Roman" pitchFamily="18" charset="0"/>
              </a:rPr>
              <a:t>r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molecular weight of the protein (Daltons or g/mol)</a:t>
            </a:r>
            <a:endParaRPr lang="en-US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V</a:t>
            </a:r>
            <a:r>
              <a:rPr lang="en-US" altLang="en-US" sz="1200" i="1" baseline="-30000">
                <a:solidFill>
                  <a:srgbClr val="000000"/>
                </a:solidFill>
                <a:cs typeface="Times New Roman" pitchFamily="18" charset="0"/>
              </a:rPr>
              <a:t>M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Matthews’s coefficient (~2.4 Å</a:t>
            </a:r>
            <a:r>
              <a:rPr lang="en-US" altLang="en-US" sz="1200" baseline="30000">
                <a:solidFill>
                  <a:srgbClr val="000000"/>
                </a:solidFill>
                <a:cs typeface="Times New Roman" pitchFamily="18" charset="0"/>
              </a:rPr>
              <a:t>3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/Dalton)</a:t>
            </a:r>
            <a:endParaRPr lang="en-US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H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Howells’s criterion (10 MGy/Å)</a:t>
            </a:r>
            <a:endParaRPr lang="en-US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θ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Bragg angle</a:t>
            </a:r>
            <a:endParaRPr lang="en-US" altLang="en-US" sz="120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</a:t>
            </a:r>
            <a:r>
              <a:rPr lang="en-US" altLang="en-US" sz="1200" baseline="-30000">
                <a:solidFill>
                  <a:srgbClr val="000000"/>
                </a:solidFill>
                <a:cs typeface="Times New Roman" pitchFamily="18" charset="0"/>
              </a:rPr>
              <a:t>a</a:t>
            </a:r>
            <a:r>
              <a:rPr lang="en-US" altLang="en-US" sz="1200" baseline="30000">
                <a:solidFill>
                  <a:srgbClr val="000000"/>
                </a:solidFill>
                <a:cs typeface="Times New Roman" pitchFamily="18" charset="0"/>
              </a:rPr>
              <a:t>2</a:t>
            </a:r>
            <a:r>
              <a:rPr lang="en-US" altLang="en-US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</a:t>
            </a:r>
            <a:r>
              <a:rPr lang="en-US" altLang="en-US" sz="1400">
                <a:solidFill>
                  <a:srgbClr val="000000"/>
                </a:solidFill>
                <a:cs typeface="Times New Roman" pitchFamily="18" charset="0"/>
              </a:rPr>
              <a:t>	- 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number-averaged squared structure factor per protein atom (electron</a:t>
            </a:r>
            <a:r>
              <a:rPr lang="en-US" altLang="en-US" sz="1200" baseline="30000">
                <a:solidFill>
                  <a:srgbClr val="000000"/>
                </a:solidFill>
                <a:cs typeface="Times New Roman" pitchFamily="18" charset="0"/>
              </a:rPr>
              <a:t>2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en-US" altLang="en-US" sz="120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</a:t>
            </a: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M</a:t>
            </a:r>
            <a:r>
              <a:rPr lang="en-US" altLang="en-US" sz="1200" i="1" baseline="-30000">
                <a:solidFill>
                  <a:srgbClr val="000000"/>
                </a:solidFill>
                <a:cs typeface="Times New Roman" pitchFamily="18" charset="0"/>
              </a:rPr>
              <a:t>a</a:t>
            </a:r>
            <a:r>
              <a:rPr lang="en-US" altLang="en-US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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number-averaged atomic weight of a protein atom (~7.1 Daltons)</a:t>
            </a:r>
            <a:endParaRPr lang="en-US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>
                <a:solidFill>
                  <a:srgbClr val="000000"/>
                </a:solidFill>
                <a:cs typeface="Times New Roman" pitchFamily="18" charset="0"/>
              </a:rPr>
              <a:t>B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average (Wilson) temperature factor (Å</a:t>
            </a:r>
            <a:r>
              <a:rPr lang="en-US" altLang="en-US" sz="1200" baseline="30000">
                <a:solidFill>
                  <a:srgbClr val="000000"/>
                </a:solidFill>
                <a:cs typeface="Times New Roman" pitchFamily="18" charset="0"/>
              </a:rPr>
              <a:t>2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fr-FR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1200" i="1">
                <a:solidFill>
                  <a:srgbClr val="000000"/>
                </a:solidFill>
                <a:cs typeface="Times New Roman" pitchFamily="18" charset="0"/>
              </a:rPr>
              <a:t>μ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attenuation coefficient of sphere material (m</a:t>
            </a:r>
            <a:r>
              <a:rPr lang="en-US" altLang="en-US" sz="1200" baseline="30000">
                <a:solidFill>
                  <a:srgbClr val="000000"/>
                </a:solidFill>
                <a:cs typeface="Times New Roman" pitchFamily="18" charset="0"/>
              </a:rPr>
              <a:t>-1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fr-FR" altLang="en-US" sz="1200" i="1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1200" i="1">
                <a:solidFill>
                  <a:srgbClr val="000000"/>
                </a:solidFill>
                <a:cs typeface="Times New Roman" pitchFamily="18" charset="0"/>
              </a:rPr>
              <a:t>μ</a:t>
            </a:r>
            <a:r>
              <a:rPr lang="en-US" altLang="en-US" sz="1200" i="1" baseline="-30000">
                <a:solidFill>
                  <a:srgbClr val="000000"/>
                </a:solidFill>
                <a:cs typeface="Times New Roman" pitchFamily="18" charset="0"/>
              </a:rPr>
              <a:t>en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	- mass energy-absorption coefficient of sphere material (m</a:t>
            </a:r>
            <a:r>
              <a:rPr lang="en-US" altLang="en-US" sz="1200" baseline="30000">
                <a:solidFill>
                  <a:srgbClr val="000000"/>
                </a:solidFill>
                <a:cs typeface="Times New Roman" pitchFamily="18" charset="0"/>
              </a:rPr>
              <a:t>-1</a:t>
            </a:r>
            <a:r>
              <a:rPr lang="en-US" altLang="en-US" sz="1200">
                <a:solidFill>
                  <a:srgbClr val="000000"/>
                </a:solidFill>
                <a:cs typeface="Times New Roman" pitchFamily="18" charset="0"/>
              </a:rPr>
              <a:t>)</a:t>
            </a:r>
          </a:p>
        </p:txBody>
      </p:sp>
      <p:sp>
        <p:nvSpPr>
          <p:cNvPr id="174083" name="Rectangle 3"/>
          <p:cNvSpPr>
            <a:spLocks noChangeArrowheads="1"/>
          </p:cNvSpPr>
          <p:nvPr/>
        </p:nvSpPr>
        <p:spPr bwMode="auto">
          <a:xfrm>
            <a:off x="0" y="31956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74084" name="Rectangle 4"/>
          <p:cNvSpPr>
            <a:spLocks noChangeArrowheads="1"/>
          </p:cNvSpPr>
          <p:nvPr/>
        </p:nvSpPr>
        <p:spPr bwMode="auto">
          <a:xfrm>
            <a:off x="457200" y="3968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800">
                <a:solidFill>
                  <a:srgbClr val="000000"/>
                </a:solidFill>
                <a:cs typeface="Arial" charset="0"/>
              </a:rPr>
              <a:t>Self-calibrated damage limit</a:t>
            </a:r>
          </a:p>
        </p:txBody>
      </p:sp>
      <p:sp>
        <p:nvSpPr>
          <p:cNvPr id="174085" name="Rectangle 5"/>
          <p:cNvSpPr>
            <a:spLocks noChangeArrowheads="1"/>
          </p:cNvSpPr>
          <p:nvPr/>
        </p:nvSpPr>
        <p:spPr bwMode="auto">
          <a:xfrm>
            <a:off x="0" y="31670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174086" name="Object 6"/>
          <p:cNvGraphicFramePr>
            <a:graphicFrameLocks noChangeAspect="1"/>
          </p:cNvGraphicFramePr>
          <p:nvPr/>
        </p:nvGraphicFramePr>
        <p:xfrm>
          <a:off x="234950" y="1343025"/>
          <a:ext cx="8670925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27" name="Equation" r:id="rId3" imgW="6184900" imgH="558800" progId="Equation.3">
                  <p:embed/>
                </p:oleObj>
              </mc:Choice>
              <mc:Fallback>
                <p:oleObj name="Equation" r:id="rId3" imgW="6184900" imgH="558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950" y="1343025"/>
                        <a:ext cx="8670925" cy="779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087" name="Text Box 7"/>
          <p:cNvSpPr txBox="1">
            <a:spLocks noChangeArrowheads="1"/>
          </p:cNvSpPr>
          <p:nvPr/>
        </p:nvSpPr>
        <p:spPr bwMode="auto">
          <a:xfrm>
            <a:off x="0" y="6491288"/>
            <a:ext cx="62722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Holton &amp; Frankel (2010) </a:t>
            </a:r>
            <a:r>
              <a:rPr lang="en-US" altLang="en-US" sz="1800" i="1">
                <a:solidFill>
                  <a:srgbClr val="000000"/>
                </a:solidFill>
                <a:cs typeface="Arial" charset="0"/>
              </a:rPr>
              <a:t>Acta D</a:t>
            </a: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1800" b="1">
                <a:solidFill>
                  <a:srgbClr val="000000"/>
                </a:solidFill>
                <a:cs typeface="Arial" charset="0"/>
              </a:rPr>
              <a:t>66</a:t>
            </a:r>
            <a:r>
              <a:rPr lang="en-US" altLang="en-US" sz="1800">
                <a:solidFill>
                  <a:srgbClr val="000000"/>
                </a:solidFill>
                <a:cs typeface="Arial" charset="0"/>
              </a:rPr>
              <a:t> 393-408.</a:t>
            </a:r>
          </a:p>
        </p:txBody>
      </p:sp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871538" y="5575300"/>
            <a:ext cx="4078287" cy="244475"/>
          </a:xfrm>
          <a:custGeom>
            <a:avLst/>
            <a:gdLst>
              <a:gd name="T0" fmla="*/ 13728 w 3641640"/>
              <a:gd name="T1" fmla="*/ 122473 h 262533"/>
              <a:gd name="T2" fmla="*/ 143620 w 3641640"/>
              <a:gd name="T3" fmla="*/ 29972 h 262533"/>
              <a:gd name="T4" fmla="*/ 1197872 w 3641640"/>
              <a:gd name="T5" fmla="*/ 5412 h 262533"/>
              <a:gd name="T6" fmla="*/ 2382017 w 3641640"/>
              <a:gd name="T7" fmla="*/ 122473 h 262533"/>
              <a:gd name="T8" fmla="*/ 1197872 w 3641640"/>
              <a:gd name="T9" fmla="*/ 239534 h 262533"/>
              <a:gd name="T10" fmla="*/ 179869 w 3641640"/>
              <a:gd name="T11" fmla="*/ 226436 h 262533"/>
              <a:gd name="T12" fmla="*/ 13728 w 3641640"/>
              <a:gd name="T13" fmla="*/ 122473 h 2625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41640" h="262533">
                <a:moveTo>
                  <a:pt x="20986" y="129550"/>
                </a:moveTo>
                <a:cubicBezTo>
                  <a:pt x="11750" y="94914"/>
                  <a:pt x="-82154" y="52342"/>
                  <a:pt x="219567" y="31704"/>
                </a:cubicBezTo>
                <a:cubicBezTo>
                  <a:pt x="521288" y="11066"/>
                  <a:pt x="1260968" y="-10584"/>
                  <a:pt x="1831313" y="5724"/>
                </a:cubicBezTo>
                <a:cubicBezTo>
                  <a:pt x="2401659" y="22032"/>
                  <a:pt x="3641640" y="15253"/>
                  <a:pt x="3641640" y="129550"/>
                </a:cubicBezTo>
                <a:cubicBezTo>
                  <a:pt x="3641640" y="243847"/>
                  <a:pt x="2392422" y="235047"/>
                  <a:pt x="1831313" y="253376"/>
                </a:cubicBezTo>
                <a:cubicBezTo>
                  <a:pt x="1270204" y="271705"/>
                  <a:pt x="576707" y="260160"/>
                  <a:pt x="274986" y="239522"/>
                </a:cubicBezTo>
                <a:cubicBezTo>
                  <a:pt x="-26735" y="218884"/>
                  <a:pt x="30222" y="164186"/>
                  <a:pt x="20986" y="129550"/>
                </a:cubicBez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7881938" y="1508125"/>
            <a:ext cx="173037" cy="401638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6742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4629328"/>
              </p:ext>
            </p:extLst>
          </p:nvPr>
        </p:nvGraphicFramePr>
        <p:xfrm>
          <a:off x="384175" y="514799"/>
          <a:ext cx="8680450" cy="598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160" name="Chart" r:id="rId3" imgW="7115101" imgH="4914951" progId="MSGraph.Chart.8">
                  <p:embed followColorScheme="full"/>
                </p:oleObj>
              </mc:Choice>
              <mc:Fallback>
                <p:oleObj name="Chart" r:id="rId3" imgW="7115101" imgH="491495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175" y="514799"/>
                        <a:ext cx="8680450" cy="5983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370048" y="6290124"/>
            <a:ext cx="45400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</a:rPr>
              <a:t>Crystal diameter (micron)</a:t>
            </a:r>
            <a:endParaRPr lang="en-US" altLang="en-US" sz="2800" b="1" dirty="0">
              <a:solidFill>
                <a:prstClr val="black"/>
              </a:solidFill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886631" y="3263090"/>
            <a:ext cx="26420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</a:rPr>
              <a:t>Resolution (Å)</a:t>
            </a:r>
            <a:endParaRPr lang="en-US" altLang="en-US" sz="2800" b="1" dirty="0">
              <a:solidFill>
                <a:prstClr val="black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 rot="18273637">
            <a:off x="2013955" y="1691001"/>
            <a:ext cx="841828" cy="20384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0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 rot="20348632">
            <a:off x="3375698" y="1549442"/>
            <a:ext cx="962468" cy="1716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20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 rot="20797676">
            <a:off x="4533450" y="1649221"/>
            <a:ext cx="950550" cy="1950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60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 rot="21117235">
            <a:off x="5601982" y="2002100"/>
            <a:ext cx="1049650" cy="1950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170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 rot="21082296">
            <a:off x="5601348" y="2480450"/>
            <a:ext cx="1138005" cy="1950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330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 rot="21002143">
            <a:off x="5630376" y="2974617"/>
            <a:ext cx="1138005" cy="1950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560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 rot="20842646">
            <a:off x="5664167" y="3473996"/>
            <a:ext cx="1138005" cy="1950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850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8914" y="0"/>
            <a:ext cx="76872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Bigger is better, but not by much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730847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9596683"/>
              </p:ext>
            </p:extLst>
          </p:nvPr>
        </p:nvGraphicFramePr>
        <p:xfrm>
          <a:off x="384175" y="485771"/>
          <a:ext cx="8680450" cy="598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184" name="Chart" r:id="rId3" imgW="7115101" imgH="4914951" progId="MSGraph.Chart.8">
                  <p:embed followColorScheme="full"/>
                </p:oleObj>
              </mc:Choice>
              <mc:Fallback>
                <p:oleObj name="Chart" r:id="rId3" imgW="7115101" imgH="491495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175" y="485771"/>
                        <a:ext cx="8680450" cy="5983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400508" y="6261096"/>
            <a:ext cx="447911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</a:rPr>
              <a:t>Home Lab Resolution </a:t>
            </a:r>
            <a:r>
              <a:rPr lang="en-US" altLang="en-US" sz="2800" b="1" dirty="0">
                <a:solidFill>
                  <a:prstClr val="black"/>
                </a:solidFill>
              </a:rPr>
              <a:t>(Å)</a:t>
            </a: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2004721" y="3234062"/>
            <a:ext cx="487825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</a:rPr>
              <a:t>Synchrotron Resolution (Å)</a:t>
            </a:r>
            <a:endParaRPr lang="en-US" altLang="en-US" sz="28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69142" y="0"/>
            <a:ext cx="57576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Predicting resolution limits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2605052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012"/>
            <a:ext cx="8229600" cy="1143000"/>
          </a:xfrm>
        </p:spPr>
        <p:txBody>
          <a:bodyPr/>
          <a:lstStyle/>
          <a:p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Can you count to 1,000,000 ?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317071" y="1673160"/>
            <a:ext cx="1814286" cy="68942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Tx/>
              <a:buNone/>
            </a:pPr>
            <a:r>
              <a:rPr lang="en-US" sz="3600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0.1%</a:t>
            </a:r>
            <a:endParaRPr lang="en-US" sz="36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023039" y="1345978"/>
            <a:ext cx="3418120" cy="1200329"/>
            <a:chOff x="1567555" y="1175894"/>
            <a:chExt cx="3418120" cy="1200329"/>
          </a:xfrm>
          <a:noFill/>
        </p:grpSpPr>
        <p:sp>
          <p:nvSpPr>
            <p:cNvPr id="6" name="Rectangle 5"/>
            <p:cNvSpPr/>
            <p:nvPr/>
          </p:nvSpPr>
          <p:spPr>
            <a:xfrm>
              <a:off x="1567555" y="1175894"/>
              <a:ext cx="3418120" cy="120032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sqrt</a:t>
              </a:r>
              <a:r>
                <a:rPr lang="en-US" sz="3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(1,000,000)</a:t>
              </a:r>
            </a:p>
            <a:p>
              <a:pPr algn="ctr"/>
              <a:r>
                <a:rPr lang="en-US" sz="3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1,000,000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1790950" y="1814197"/>
              <a:ext cx="2982686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386970" y="5060022"/>
            <a:ext cx="3599535" cy="1077218"/>
            <a:chOff x="3178641" y="5428580"/>
            <a:chExt cx="3599535" cy="1077218"/>
          </a:xfrm>
          <a:noFill/>
        </p:grpSpPr>
        <p:sp>
          <p:nvSpPr>
            <p:cNvPr id="18" name="Content Placeholder 2"/>
            <p:cNvSpPr txBox="1">
              <a:spLocks/>
            </p:cNvSpPr>
            <p:nvPr/>
          </p:nvSpPr>
          <p:spPr bwMode="auto">
            <a:xfrm>
              <a:off x="4963890" y="5687785"/>
              <a:ext cx="1814286" cy="689427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 algn="ctr">
                <a:buFontTx/>
                <a:buNone/>
              </a:pPr>
              <a:r>
                <a:rPr lang="en-US" kern="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3%</a:t>
              </a:r>
              <a:endParaRPr lang="en-US" kern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3178641" y="5428580"/>
              <a:ext cx="2293244" cy="1077218"/>
              <a:chOff x="1567555" y="1175894"/>
              <a:chExt cx="2394845" cy="1077218"/>
            </a:xfrm>
            <a:grpFill/>
          </p:grpSpPr>
          <p:sp>
            <p:nvSpPr>
              <p:cNvPr id="20" name="Rectangle 19"/>
              <p:cNvSpPr/>
              <p:nvPr/>
            </p:nvSpPr>
            <p:spPr>
              <a:xfrm>
                <a:off x="1567555" y="1175894"/>
                <a:ext cx="2394845" cy="1077218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dirty="0" err="1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sqrt</a:t>
                </a:r>
                <a:r>
                  <a:rPr lang="en-US" sz="32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(1,000)</a:t>
                </a:r>
                <a:endPara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32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1,000</a:t>
                </a:r>
                <a:endPara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>
                <a:off x="1703958" y="1743531"/>
                <a:ext cx="2078449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1" name="Group 40"/>
          <p:cNvGrpSpPr/>
          <p:nvPr/>
        </p:nvGrpSpPr>
        <p:grpSpPr>
          <a:xfrm>
            <a:off x="3911555" y="5156019"/>
            <a:ext cx="4992602" cy="1291435"/>
            <a:chOff x="3986505" y="5319227"/>
            <a:chExt cx="4992602" cy="1291435"/>
          </a:xfrm>
        </p:grpSpPr>
        <p:sp>
          <p:nvSpPr>
            <p:cNvPr id="40" name="Rounded Rectangle 39"/>
            <p:cNvSpPr/>
            <p:nvPr/>
          </p:nvSpPr>
          <p:spPr>
            <a:xfrm>
              <a:off x="3986505" y="5319227"/>
              <a:ext cx="4992602" cy="1291435"/>
            </a:xfrm>
            <a:prstGeom prst="round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073798" y="5680381"/>
              <a:ext cx="49053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&gt; 1000             is a waste!</a:t>
              </a:r>
              <a:endPara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5365971" y="5421176"/>
              <a:ext cx="1513099" cy="1077218"/>
              <a:chOff x="1900710" y="1161380"/>
              <a:chExt cx="1580137" cy="1077218"/>
            </a:xfrm>
            <a:noFill/>
          </p:grpSpPr>
          <p:sp>
            <p:nvSpPr>
              <p:cNvPr id="25" name="Rectangle 24"/>
              <p:cNvSpPr/>
              <p:nvPr/>
            </p:nvSpPr>
            <p:spPr>
              <a:xfrm>
                <a:off x="1900710" y="1161380"/>
                <a:ext cx="1580137" cy="1077218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2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photon</a:t>
                </a:r>
                <a:endPara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3200" dirty="0" smtClean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spot</a:t>
                </a:r>
                <a:endParaRPr lang="en-US" sz="32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>
                <a:off x="2021966" y="1729017"/>
                <a:ext cx="1383101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7" name="TextBox 26"/>
          <p:cNvSpPr txBox="1"/>
          <p:nvPr/>
        </p:nvSpPr>
        <p:spPr>
          <a:xfrm>
            <a:off x="368965" y="1557048"/>
            <a:ext cx="25234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Theoretically: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7200" y="4020337"/>
            <a:ext cx="1782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reality: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546368" y="3998090"/>
            <a:ext cx="1915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ISa</a:t>
            </a:r>
            <a:r>
              <a:rPr lang="en-US" sz="3600" dirty="0" smtClean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~ 33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90889" y="2726261"/>
            <a:ext cx="3174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3600" baseline="-25000" dirty="0" err="1" smtClean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</a:t>
            </a:r>
            <a:r>
              <a:rPr lang="en-US" sz="3600" baseline="-250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smtClean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≈ 0.1% ?</a:t>
            </a:r>
            <a:endParaRPr lang="en-US" sz="3600" dirty="0">
              <a:solidFill>
                <a:srgbClr val="4F81BD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4034976" y="2726261"/>
            <a:ext cx="3865051" cy="646331"/>
            <a:chOff x="4034976" y="2726261"/>
            <a:chExt cx="3865051" cy="646331"/>
          </a:xfrm>
        </p:grpSpPr>
        <p:sp>
          <p:nvSpPr>
            <p:cNvPr id="9" name="TextBox 8"/>
            <p:cNvSpPr txBox="1"/>
            <p:nvPr/>
          </p:nvSpPr>
          <p:spPr>
            <a:xfrm>
              <a:off x="5471157" y="2726261"/>
              <a:ext cx="242887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err="1" smtClean="0">
                  <a:solidFill>
                    <a:srgbClr val="4F81BD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ISa</a:t>
              </a:r>
              <a:r>
                <a:rPr lang="en-US" sz="3600" dirty="0" smtClean="0">
                  <a:solidFill>
                    <a:srgbClr val="4F81BD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1000</a:t>
              </a: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>
              <a:off x="4034976" y="3078991"/>
              <a:ext cx="1203957" cy="2426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4631961" y="4013080"/>
            <a:ext cx="3670420" cy="646331"/>
            <a:chOff x="4631961" y="4013080"/>
            <a:chExt cx="3670420" cy="646331"/>
          </a:xfrm>
        </p:grpSpPr>
        <p:sp>
          <p:nvSpPr>
            <p:cNvPr id="30" name="TextBox 29"/>
            <p:cNvSpPr txBox="1"/>
            <p:nvPr/>
          </p:nvSpPr>
          <p:spPr>
            <a:xfrm>
              <a:off x="5589779" y="4013080"/>
              <a:ext cx="271260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err="1" smtClean="0">
                  <a:solidFill>
                    <a:srgbClr val="4F81BD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en-US" sz="3600" baseline="-25000" dirty="0" err="1" smtClean="0">
                  <a:solidFill>
                    <a:srgbClr val="4F81BD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meas</a:t>
              </a:r>
              <a:r>
                <a:rPr lang="en-US" sz="3600" baseline="-25000" dirty="0">
                  <a:solidFill>
                    <a:srgbClr val="4F81BD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aseline="-25000" dirty="0" smtClean="0">
                  <a:solidFill>
                    <a:srgbClr val="4F81BD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  <a:r>
                <a:rPr lang="en-US" sz="3600" dirty="0" smtClean="0">
                  <a:solidFill>
                    <a:srgbClr val="4F81BD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≈ 3%</a:t>
              </a:r>
              <a:endParaRPr lang="en-US" sz="3600" dirty="0">
                <a:solidFill>
                  <a:srgbClr val="4F81B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>
              <a:off x="4631961" y="4343089"/>
              <a:ext cx="759372" cy="0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1863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7" grpId="0"/>
      <p:bldP spid="28" grpId="0"/>
      <p:bldP spid="29" grpId="0"/>
      <p:bldP spid="3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7685680"/>
              </p:ext>
            </p:extLst>
          </p:nvPr>
        </p:nvGraphicFramePr>
        <p:xfrm>
          <a:off x="384175" y="485771"/>
          <a:ext cx="8680450" cy="598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9208" name="Chart" r:id="rId3" imgW="7115101" imgH="4914951" progId="MSGraph.Chart.8">
                  <p:embed followColorScheme="full"/>
                </p:oleObj>
              </mc:Choice>
              <mc:Fallback>
                <p:oleObj name="Chart" r:id="rId3" imgW="7115101" imgH="491495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175" y="485771"/>
                        <a:ext cx="8680450" cy="5983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200933" y="6261096"/>
            <a:ext cx="487825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</a:rPr>
              <a:t>Synchrotron </a:t>
            </a:r>
            <a:r>
              <a:rPr lang="en-US" altLang="en-US" sz="2800" b="1" dirty="0">
                <a:solidFill>
                  <a:prstClr val="black"/>
                </a:solidFill>
              </a:rPr>
              <a:t>Resolution (Å)</a:t>
            </a: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391542" y="3234062"/>
            <a:ext cx="365189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</a:rPr>
              <a:t>XFEL Resolution (Å)</a:t>
            </a:r>
            <a:endParaRPr lang="en-US" altLang="en-US" sz="2800" b="1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69142" y="0"/>
            <a:ext cx="57576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/>
              <a:t>Predicting resolution limits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825169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6405796"/>
              </p:ext>
            </p:extLst>
          </p:nvPr>
        </p:nvGraphicFramePr>
        <p:xfrm>
          <a:off x="384175" y="282575"/>
          <a:ext cx="8680450" cy="598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233" name="Chart" r:id="rId3" imgW="7115101" imgH="4914951" progId="MSGraph.Chart.8">
                  <p:embed followColorScheme="full"/>
                </p:oleObj>
              </mc:Choice>
              <mc:Fallback>
                <p:oleObj name="Chart" r:id="rId3" imgW="7115101" imgH="491495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175" y="282575"/>
                        <a:ext cx="8680450" cy="5983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749969" y="6057900"/>
            <a:ext cx="378020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</a:rPr>
              <a:t>X-ray beam size (</a:t>
            </a:r>
            <a:r>
              <a:rPr lang="el-GR" altLang="en-US" sz="2800" b="1" dirty="0" smtClean="0">
                <a:solidFill>
                  <a:prstClr val="black"/>
                </a:solidFill>
              </a:rPr>
              <a:t>μ</a:t>
            </a:r>
            <a:r>
              <a:rPr lang="en-US" altLang="en-US" sz="2800" b="1" dirty="0" smtClean="0">
                <a:solidFill>
                  <a:prstClr val="black"/>
                </a:solidFill>
              </a:rPr>
              <a:t>m)</a:t>
            </a:r>
            <a:endParaRPr lang="en-US" altLang="en-US" sz="2800" b="1" dirty="0">
              <a:solidFill>
                <a:prstClr val="black"/>
              </a:solidFill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886629" y="2784123"/>
            <a:ext cx="26420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prstClr val="black"/>
                </a:solidFill>
              </a:rPr>
              <a:t>R</a:t>
            </a:r>
            <a:r>
              <a:rPr lang="en-US" altLang="en-US" sz="2800" b="1" dirty="0" smtClean="0">
                <a:solidFill>
                  <a:prstClr val="black"/>
                </a:solidFill>
              </a:rPr>
              <a:t>esolution (Å)</a:t>
            </a:r>
            <a:endParaRPr lang="en-US" altLang="en-US" sz="2800" b="1" dirty="0">
              <a:solidFill>
                <a:prstClr val="black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045041" y="3773713"/>
            <a:ext cx="1219402" cy="1097280"/>
            <a:chOff x="2378869" y="3265714"/>
            <a:chExt cx="1219402" cy="1097280"/>
          </a:xfrm>
        </p:grpSpPr>
        <p:sp>
          <p:nvSpPr>
            <p:cNvPr id="3" name="Arc 2"/>
            <p:cNvSpPr/>
            <p:nvPr/>
          </p:nvSpPr>
          <p:spPr>
            <a:xfrm>
              <a:off x="2924177" y="3271837"/>
              <a:ext cx="445294" cy="1064417"/>
            </a:xfrm>
            <a:prstGeom prst="arc">
              <a:avLst>
                <a:gd name="adj1" fmla="val 16200000"/>
                <a:gd name="adj2" fmla="val 5371115"/>
              </a:avLst>
            </a:prstGeom>
            <a:solidFill>
              <a:srgbClr val="FF9393"/>
            </a:solidFill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Arc 10"/>
            <p:cNvSpPr/>
            <p:nvPr/>
          </p:nvSpPr>
          <p:spPr>
            <a:xfrm>
              <a:off x="2717000" y="3278980"/>
              <a:ext cx="445294" cy="1064417"/>
            </a:xfrm>
            <a:prstGeom prst="arc">
              <a:avLst>
                <a:gd name="adj1" fmla="val 5381432"/>
                <a:gd name="adj2" fmla="val 16198100"/>
              </a:avLst>
            </a:prstGeom>
            <a:solidFill>
              <a:srgbClr val="FF9393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" name="Freeform 3"/>
            <p:cNvSpPr/>
            <p:nvPr/>
          </p:nvSpPr>
          <p:spPr>
            <a:xfrm>
              <a:off x="2814416" y="3267371"/>
              <a:ext cx="383622" cy="1085906"/>
            </a:xfrm>
            <a:custGeom>
              <a:avLst/>
              <a:gdLst>
                <a:gd name="connsiteX0" fmla="*/ 359791 w 359791"/>
                <a:gd name="connsiteY0" fmla="*/ 13991 h 1085906"/>
                <a:gd name="connsiteX1" fmla="*/ 276448 w 359791"/>
                <a:gd name="connsiteY1" fmla="*/ 4466 h 1085906"/>
                <a:gd name="connsiteX2" fmla="*/ 231204 w 359791"/>
                <a:gd name="connsiteY2" fmla="*/ 2085 h 1085906"/>
                <a:gd name="connsiteX3" fmla="*/ 152623 w 359791"/>
                <a:gd name="connsiteY3" fmla="*/ 2085 h 1085906"/>
                <a:gd name="connsiteX4" fmla="*/ 93091 w 359791"/>
                <a:gd name="connsiteY4" fmla="*/ 16373 h 1085906"/>
                <a:gd name="connsiteX5" fmla="*/ 45466 w 359791"/>
                <a:gd name="connsiteY5" fmla="*/ 164010 h 1085906"/>
                <a:gd name="connsiteX6" fmla="*/ 223 w 359791"/>
                <a:gd name="connsiteY6" fmla="*/ 595016 h 1085906"/>
                <a:gd name="connsiteX7" fmla="*/ 31179 w 359791"/>
                <a:gd name="connsiteY7" fmla="*/ 976016 h 1085906"/>
                <a:gd name="connsiteX8" fmla="*/ 97854 w 359791"/>
                <a:gd name="connsiteY8" fmla="*/ 1073648 h 1085906"/>
                <a:gd name="connsiteX9" fmla="*/ 159766 w 359791"/>
                <a:gd name="connsiteY9" fmla="*/ 1080791 h 1085906"/>
                <a:gd name="connsiteX10" fmla="*/ 219298 w 359791"/>
                <a:gd name="connsiteY10" fmla="*/ 1085554 h 1085906"/>
                <a:gd name="connsiteX11" fmla="*/ 276448 w 359791"/>
                <a:gd name="connsiteY11" fmla="*/ 1085554 h 1085906"/>
                <a:gd name="connsiteX12" fmla="*/ 340741 w 359791"/>
                <a:gd name="connsiteY12" fmla="*/ 1085554 h 1085906"/>
                <a:gd name="connsiteX13" fmla="*/ 359791 w 359791"/>
                <a:gd name="connsiteY13" fmla="*/ 1083173 h 1085906"/>
                <a:gd name="connsiteX0" fmla="*/ 359791 w 359791"/>
                <a:gd name="connsiteY0" fmla="*/ 13991 h 1085906"/>
                <a:gd name="connsiteX1" fmla="*/ 276448 w 359791"/>
                <a:gd name="connsiteY1" fmla="*/ 4466 h 1085906"/>
                <a:gd name="connsiteX2" fmla="*/ 231204 w 359791"/>
                <a:gd name="connsiteY2" fmla="*/ 2085 h 1085906"/>
                <a:gd name="connsiteX3" fmla="*/ 152623 w 359791"/>
                <a:gd name="connsiteY3" fmla="*/ 2085 h 1085906"/>
                <a:gd name="connsiteX4" fmla="*/ 93091 w 359791"/>
                <a:gd name="connsiteY4" fmla="*/ 16373 h 1085906"/>
                <a:gd name="connsiteX5" fmla="*/ 45466 w 359791"/>
                <a:gd name="connsiteY5" fmla="*/ 164010 h 1085906"/>
                <a:gd name="connsiteX6" fmla="*/ 223 w 359791"/>
                <a:gd name="connsiteY6" fmla="*/ 595016 h 1085906"/>
                <a:gd name="connsiteX7" fmla="*/ 31179 w 359791"/>
                <a:gd name="connsiteY7" fmla="*/ 976016 h 1085906"/>
                <a:gd name="connsiteX8" fmla="*/ 97854 w 359791"/>
                <a:gd name="connsiteY8" fmla="*/ 1073648 h 1085906"/>
                <a:gd name="connsiteX9" fmla="*/ 159766 w 359791"/>
                <a:gd name="connsiteY9" fmla="*/ 1080791 h 1085906"/>
                <a:gd name="connsiteX10" fmla="*/ 219298 w 359791"/>
                <a:gd name="connsiteY10" fmla="*/ 1085554 h 1085906"/>
                <a:gd name="connsiteX11" fmla="*/ 276448 w 359791"/>
                <a:gd name="connsiteY11" fmla="*/ 1085554 h 1085906"/>
                <a:gd name="connsiteX12" fmla="*/ 340741 w 359791"/>
                <a:gd name="connsiteY12" fmla="*/ 1085554 h 1085906"/>
                <a:gd name="connsiteX13" fmla="*/ 359791 w 359791"/>
                <a:gd name="connsiteY13" fmla="*/ 1083173 h 1085906"/>
                <a:gd name="connsiteX14" fmla="*/ 359791 w 359791"/>
                <a:gd name="connsiteY14" fmla="*/ 13991 h 1085906"/>
                <a:gd name="connsiteX0" fmla="*/ 359791 w 383622"/>
                <a:gd name="connsiteY0" fmla="*/ 13991 h 1085906"/>
                <a:gd name="connsiteX1" fmla="*/ 276448 w 383622"/>
                <a:gd name="connsiteY1" fmla="*/ 4466 h 1085906"/>
                <a:gd name="connsiteX2" fmla="*/ 231204 w 383622"/>
                <a:gd name="connsiteY2" fmla="*/ 2085 h 1085906"/>
                <a:gd name="connsiteX3" fmla="*/ 152623 w 383622"/>
                <a:gd name="connsiteY3" fmla="*/ 2085 h 1085906"/>
                <a:gd name="connsiteX4" fmla="*/ 93091 w 383622"/>
                <a:gd name="connsiteY4" fmla="*/ 16373 h 1085906"/>
                <a:gd name="connsiteX5" fmla="*/ 45466 w 383622"/>
                <a:gd name="connsiteY5" fmla="*/ 164010 h 1085906"/>
                <a:gd name="connsiteX6" fmla="*/ 223 w 383622"/>
                <a:gd name="connsiteY6" fmla="*/ 595016 h 1085906"/>
                <a:gd name="connsiteX7" fmla="*/ 31179 w 383622"/>
                <a:gd name="connsiteY7" fmla="*/ 976016 h 1085906"/>
                <a:gd name="connsiteX8" fmla="*/ 97854 w 383622"/>
                <a:gd name="connsiteY8" fmla="*/ 1073648 h 1085906"/>
                <a:gd name="connsiteX9" fmla="*/ 159766 w 383622"/>
                <a:gd name="connsiteY9" fmla="*/ 1080791 h 1085906"/>
                <a:gd name="connsiteX10" fmla="*/ 219298 w 383622"/>
                <a:gd name="connsiteY10" fmla="*/ 1085554 h 1085906"/>
                <a:gd name="connsiteX11" fmla="*/ 276448 w 383622"/>
                <a:gd name="connsiteY11" fmla="*/ 1085554 h 1085906"/>
                <a:gd name="connsiteX12" fmla="*/ 340741 w 383622"/>
                <a:gd name="connsiteY12" fmla="*/ 1085554 h 1085906"/>
                <a:gd name="connsiteX13" fmla="*/ 359791 w 383622"/>
                <a:gd name="connsiteY13" fmla="*/ 1083173 h 1085906"/>
                <a:gd name="connsiteX14" fmla="*/ 383604 w 383622"/>
                <a:gd name="connsiteY14" fmla="*/ 466429 h 1085906"/>
                <a:gd name="connsiteX15" fmla="*/ 359791 w 383622"/>
                <a:gd name="connsiteY15" fmla="*/ 13991 h 1085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83622" h="1085906">
                  <a:moveTo>
                    <a:pt x="359791" y="13991"/>
                  </a:moveTo>
                  <a:lnTo>
                    <a:pt x="276448" y="4466"/>
                  </a:lnTo>
                  <a:cubicBezTo>
                    <a:pt x="255017" y="2482"/>
                    <a:pt x="251841" y="2482"/>
                    <a:pt x="231204" y="2085"/>
                  </a:cubicBezTo>
                  <a:cubicBezTo>
                    <a:pt x="210567" y="1688"/>
                    <a:pt x="175642" y="-296"/>
                    <a:pt x="152623" y="2085"/>
                  </a:cubicBezTo>
                  <a:cubicBezTo>
                    <a:pt x="129604" y="4466"/>
                    <a:pt x="110950" y="-10614"/>
                    <a:pt x="93091" y="16373"/>
                  </a:cubicBezTo>
                  <a:cubicBezTo>
                    <a:pt x="75232" y="43360"/>
                    <a:pt x="60944" y="67570"/>
                    <a:pt x="45466" y="164010"/>
                  </a:cubicBezTo>
                  <a:cubicBezTo>
                    <a:pt x="29988" y="260450"/>
                    <a:pt x="2604" y="459682"/>
                    <a:pt x="223" y="595016"/>
                  </a:cubicBezTo>
                  <a:cubicBezTo>
                    <a:pt x="-2158" y="730350"/>
                    <a:pt x="14907" y="896244"/>
                    <a:pt x="31179" y="976016"/>
                  </a:cubicBezTo>
                  <a:cubicBezTo>
                    <a:pt x="47451" y="1055788"/>
                    <a:pt x="76423" y="1056185"/>
                    <a:pt x="97854" y="1073648"/>
                  </a:cubicBezTo>
                  <a:cubicBezTo>
                    <a:pt x="119285" y="1091111"/>
                    <a:pt x="139525" y="1078807"/>
                    <a:pt x="159766" y="1080791"/>
                  </a:cubicBezTo>
                  <a:cubicBezTo>
                    <a:pt x="180007" y="1082775"/>
                    <a:pt x="199851" y="1084760"/>
                    <a:pt x="219298" y="1085554"/>
                  </a:cubicBezTo>
                  <a:cubicBezTo>
                    <a:pt x="238745" y="1086348"/>
                    <a:pt x="276448" y="1085554"/>
                    <a:pt x="276448" y="1085554"/>
                  </a:cubicBezTo>
                  <a:lnTo>
                    <a:pt x="340741" y="1085554"/>
                  </a:lnTo>
                  <a:cubicBezTo>
                    <a:pt x="354631" y="1085157"/>
                    <a:pt x="357211" y="1084165"/>
                    <a:pt x="359791" y="1083173"/>
                  </a:cubicBezTo>
                  <a:cubicBezTo>
                    <a:pt x="358997" y="875210"/>
                    <a:pt x="384398" y="674392"/>
                    <a:pt x="383604" y="466429"/>
                  </a:cubicBezTo>
                  <a:lnTo>
                    <a:pt x="359791" y="13991"/>
                  </a:lnTo>
                  <a:close/>
                </a:path>
              </a:pathLst>
            </a:custGeom>
            <a:solidFill>
              <a:srgbClr val="FF93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Arc 8"/>
            <p:cNvSpPr/>
            <p:nvPr/>
          </p:nvSpPr>
          <p:spPr>
            <a:xfrm>
              <a:off x="2702714" y="3276599"/>
              <a:ext cx="423869" cy="1064417"/>
            </a:xfrm>
            <a:prstGeom prst="arc">
              <a:avLst>
                <a:gd name="adj1" fmla="val 16200000"/>
                <a:gd name="adj2" fmla="val 5371115"/>
              </a:avLst>
            </a:prstGeom>
            <a:ln w="127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Arc 9"/>
            <p:cNvSpPr/>
            <p:nvPr/>
          </p:nvSpPr>
          <p:spPr>
            <a:xfrm>
              <a:off x="2921795" y="3274218"/>
              <a:ext cx="445294" cy="1064417"/>
            </a:xfrm>
            <a:prstGeom prst="arc">
              <a:avLst>
                <a:gd name="adj1" fmla="val 5340443"/>
                <a:gd name="adj2" fmla="val 16483218"/>
              </a:avLst>
            </a:prstGeom>
            <a:solidFill>
              <a:srgbClr val="FF9393"/>
            </a:solidFill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" name="Oval 1"/>
            <p:cNvSpPr/>
            <p:nvPr/>
          </p:nvSpPr>
          <p:spPr>
            <a:xfrm>
              <a:off x="2500991" y="3265714"/>
              <a:ext cx="1097280" cy="109728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2719388" y="3700463"/>
              <a:ext cx="200025" cy="22860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Can 4"/>
            <p:cNvSpPr/>
            <p:nvPr/>
          </p:nvSpPr>
          <p:spPr>
            <a:xfrm rot="16200000">
              <a:off x="2534841" y="3542110"/>
              <a:ext cx="235744" cy="547688"/>
            </a:xfrm>
            <a:prstGeom prst="can">
              <a:avLst>
                <a:gd name="adj" fmla="val 93434"/>
              </a:avLst>
            </a:prstGeom>
            <a:solidFill>
              <a:srgbClr val="69A12B">
                <a:alpha val="50196"/>
              </a:srgbClr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20" name="Oval 19"/>
          <p:cNvSpPr/>
          <p:nvPr/>
        </p:nvSpPr>
        <p:spPr>
          <a:xfrm>
            <a:off x="6775448" y="3751942"/>
            <a:ext cx="1097280" cy="1097280"/>
          </a:xfrm>
          <a:prstGeom prst="ellipse">
            <a:avLst/>
          </a:prstGeom>
          <a:solidFill>
            <a:srgbClr val="FF939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Can 21"/>
          <p:cNvSpPr/>
          <p:nvPr/>
        </p:nvSpPr>
        <p:spPr>
          <a:xfrm rot="16200000">
            <a:off x="6342746" y="3585031"/>
            <a:ext cx="1901371" cy="1436912"/>
          </a:xfrm>
          <a:prstGeom prst="can">
            <a:avLst>
              <a:gd name="adj" fmla="val 58036"/>
            </a:avLst>
          </a:prstGeom>
          <a:solidFill>
            <a:srgbClr val="69A12B">
              <a:alpha val="50196"/>
            </a:srgb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Oval 23"/>
          <p:cNvSpPr/>
          <p:nvPr/>
        </p:nvSpPr>
        <p:spPr>
          <a:xfrm>
            <a:off x="4373334" y="3788227"/>
            <a:ext cx="1097280" cy="1097280"/>
          </a:xfrm>
          <a:prstGeom prst="ellipse">
            <a:avLst/>
          </a:prstGeom>
          <a:solidFill>
            <a:srgbClr val="FF939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Can 24"/>
          <p:cNvSpPr/>
          <p:nvPr/>
        </p:nvSpPr>
        <p:spPr>
          <a:xfrm rot="16200000">
            <a:off x="4321635" y="3523342"/>
            <a:ext cx="1088571" cy="1647372"/>
          </a:xfrm>
          <a:prstGeom prst="can">
            <a:avLst>
              <a:gd name="adj" fmla="val 70036"/>
            </a:avLst>
          </a:prstGeom>
          <a:solidFill>
            <a:srgbClr val="69A12B">
              <a:alpha val="50196"/>
            </a:srgb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33029" y="2975428"/>
            <a:ext cx="117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too big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111828" y="3345542"/>
            <a:ext cx="117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too small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288972" y="3360057"/>
            <a:ext cx="117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</a:rPr>
              <a:t>j</a:t>
            </a:r>
            <a:r>
              <a:rPr lang="en-US" dirty="0" smtClean="0">
                <a:solidFill>
                  <a:prstClr val="black"/>
                </a:solidFill>
              </a:rPr>
              <a:t>ust right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8036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48392" y="1496311"/>
            <a:ext cx="7847215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kern="0" dirty="0" smtClean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>Disorder</a:t>
            </a:r>
          </a:p>
          <a:p>
            <a:pPr algn="ctr">
              <a:lnSpc>
                <a:spcPct val="150000"/>
              </a:lnSpc>
            </a:pPr>
            <a:r>
              <a:rPr lang="en-US" sz="6600" kern="0" dirty="0" smtClean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>Trumps</a:t>
            </a:r>
          </a:p>
          <a:p>
            <a:pPr algn="ctr">
              <a:lnSpc>
                <a:spcPct val="150000"/>
              </a:lnSpc>
            </a:pPr>
            <a:r>
              <a:rPr lang="en-US" sz="6600" kern="0" dirty="0" smtClean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>Everything</a:t>
            </a:r>
            <a:r>
              <a:rPr lang="en-US" sz="6600" kern="0" dirty="0">
                <a:solidFill>
                  <a:srgbClr val="000000"/>
                </a:solidFill>
                <a:latin typeface="Arial"/>
                <a:ea typeface="+mj-ea"/>
                <a:cs typeface="+mj-cs"/>
              </a:rPr>
              <a:t>!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315879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/>
              <a:t>Diffraction Take-Home Lesson: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147012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tx1"/>
                </a:solidFill>
              </a:rPr>
              <a:t>lysozyme: real and reciprocal</a:t>
            </a:r>
          </a:p>
        </p:txBody>
      </p:sp>
      <p:pic>
        <p:nvPicPr>
          <p:cNvPr id="3" name="lyso_rotate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9275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195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>
                <a:solidFill>
                  <a:schemeClr val="tx1"/>
                </a:solidFill>
              </a:rPr>
              <a:t>lysozyme: thermal motion</a:t>
            </a:r>
          </a:p>
        </p:txBody>
      </p:sp>
      <p:pic>
        <p:nvPicPr>
          <p:cNvPr id="25600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9275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258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Muybridge’s galloping horse (1878)</a:t>
            </a:r>
          </a:p>
        </p:txBody>
      </p:sp>
      <p:pic>
        <p:nvPicPr>
          <p:cNvPr id="25907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3600"/>
            <a:ext cx="90741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9076" name="TextBox 3"/>
          <p:cNvSpPr txBox="1">
            <a:spLocks noChangeArrowheads="1"/>
          </p:cNvSpPr>
          <p:nvPr/>
        </p:nvSpPr>
        <p:spPr bwMode="auto">
          <a:xfrm>
            <a:off x="2362200" y="6410325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Real space </a:t>
            </a:r>
          </a:p>
        </p:txBody>
      </p:sp>
      <p:sp>
        <p:nvSpPr>
          <p:cNvPr id="259077" name="TextBox 7"/>
          <p:cNvSpPr txBox="1">
            <a:spLocks noChangeArrowheads="1"/>
          </p:cNvSpPr>
          <p:nvPr/>
        </p:nvSpPr>
        <p:spPr bwMode="auto">
          <a:xfrm>
            <a:off x="7121525" y="6410325"/>
            <a:ext cx="1184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reciprocal</a:t>
            </a:r>
          </a:p>
        </p:txBody>
      </p:sp>
      <p:sp>
        <p:nvSpPr>
          <p:cNvPr id="259078" name="TextBox 4"/>
          <p:cNvSpPr txBox="1">
            <a:spLocks noChangeArrowheads="1"/>
          </p:cNvSpPr>
          <p:nvPr/>
        </p:nvSpPr>
        <p:spPr bwMode="auto">
          <a:xfrm>
            <a:off x="2695575" y="1293813"/>
            <a:ext cx="37528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“Time-resolved” diffraction</a:t>
            </a:r>
          </a:p>
        </p:txBody>
      </p:sp>
    </p:spTree>
    <p:extLst>
      <p:ext uri="{BB962C8B-B14F-4D97-AF65-F5344CB8AC3E}">
        <p14:creationId xmlns:p14="http://schemas.microsoft.com/office/powerpoint/2010/main" val="223578051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Muybridge’s galloping horse (1878)</a:t>
            </a:r>
          </a:p>
        </p:txBody>
      </p:sp>
      <p:pic>
        <p:nvPicPr>
          <p:cNvPr id="26009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0425"/>
            <a:ext cx="90741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0100" name="TextBox 5"/>
          <p:cNvSpPr txBox="1">
            <a:spLocks noChangeArrowheads="1"/>
          </p:cNvSpPr>
          <p:nvPr/>
        </p:nvSpPr>
        <p:spPr bwMode="auto">
          <a:xfrm>
            <a:off x="2362200" y="6410325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Real space </a:t>
            </a:r>
          </a:p>
        </p:txBody>
      </p:sp>
      <p:sp>
        <p:nvSpPr>
          <p:cNvPr id="260101" name="TextBox 6"/>
          <p:cNvSpPr txBox="1">
            <a:spLocks noChangeArrowheads="1"/>
          </p:cNvSpPr>
          <p:nvPr/>
        </p:nvSpPr>
        <p:spPr bwMode="auto">
          <a:xfrm>
            <a:off x="7121525" y="6410325"/>
            <a:ext cx="1184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reciprocal</a:t>
            </a:r>
          </a:p>
        </p:txBody>
      </p:sp>
      <p:sp>
        <p:nvSpPr>
          <p:cNvPr id="260102" name="TextBox 7"/>
          <p:cNvSpPr txBox="1">
            <a:spLocks noChangeArrowheads="1"/>
          </p:cNvSpPr>
          <p:nvPr/>
        </p:nvSpPr>
        <p:spPr bwMode="auto">
          <a:xfrm>
            <a:off x="3300413" y="1293813"/>
            <a:ext cx="25431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Average intensity</a:t>
            </a:r>
          </a:p>
        </p:txBody>
      </p:sp>
    </p:spTree>
    <p:extLst>
      <p:ext uri="{BB962C8B-B14F-4D97-AF65-F5344CB8AC3E}">
        <p14:creationId xmlns:p14="http://schemas.microsoft.com/office/powerpoint/2010/main" val="1647405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Muybridge’s galloping horse (1878)</a:t>
            </a:r>
          </a:p>
        </p:txBody>
      </p:sp>
      <p:pic>
        <p:nvPicPr>
          <p:cNvPr id="26112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0425"/>
            <a:ext cx="90741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1124" name="TextBox 4"/>
          <p:cNvSpPr txBox="1">
            <a:spLocks noChangeArrowheads="1"/>
          </p:cNvSpPr>
          <p:nvPr/>
        </p:nvSpPr>
        <p:spPr bwMode="auto">
          <a:xfrm>
            <a:off x="2362200" y="6410325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Real space </a:t>
            </a:r>
          </a:p>
        </p:txBody>
      </p:sp>
      <p:sp>
        <p:nvSpPr>
          <p:cNvPr id="261125" name="TextBox 5"/>
          <p:cNvSpPr txBox="1">
            <a:spLocks noChangeArrowheads="1"/>
          </p:cNvSpPr>
          <p:nvPr/>
        </p:nvSpPr>
        <p:spPr bwMode="auto">
          <a:xfrm>
            <a:off x="7121525" y="6410325"/>
            <a:ext cx="1184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reciprocal</a:t>
            </a:r>
          </a:p>
        </p:txBody>
      </p:sp>
      <p:sp>
        <p:nvSpPr>
          <p:cNvPr id="261126" name="TextBox 6"/>
          <p:cNvSpPr txBox="1">
            <a:spLocks noChangeArrowheads="1"/>
          </p:cNvSpPr>
          <p:nvPr/>
        </p:nvSpPr>
        <p:spPr bwMode="auto">
          <a:xfrm>
            <a:off x="2787650" y="1293813"/>
            <a:ext cx="35687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Average electron density</a:t>
            </a:r>
          </a:p>
        </p:txBody>
      </p:sp>
    </p:spTree>
    <p:extLst>
      <p:ext uri="{BB962C8B-B14F-4D97-AF65-F5344CB8AC3E}">
        <p14:creationId xmlns:p14="http://schemas.microsoft.com/office/powerpoint/2010/main" val="39885009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50" y="4737100"/>
            <a:ext cx="63341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013" y="4776788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" y="3692525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3700463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838" y="4737100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3" y="5829300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25" y="5788025"/>
            <a:ext cx="63341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3673475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963" y="5853113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3717925"/>
            <a:ext cx="63341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8" y="5816600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463" y="5762625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75" y="3663950"/>
            <a:ext cx="63341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4776788"/>
            <a:ext cx="63341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523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Supporting a model with data</a:t>
            </a:r>
          </a:p>
        </p:txBody>
      </p:sp>
      <p:pic>
        <p:nvPicPr>
          <p:cNvPr id="265233" name="Picture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7850"/>
            <a:ext cx="91440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9" name="Straight Arrow Connector 38"/>
          <p:cNvCxnSpPr/>
          <p:nvPr/>
        </p:nvCxnSpPr>
        <p:spPr>
          <a:xfrm flipV="1">
            <a:off x="982663" y="2254250"/>
            <a:ext cx="1119187" cy="141763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976313" y="2254250"/>
            <a:ext cx="2362200" cy="25336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H="1" flipV="1">
            <a:off x="1541463" y="2239963"/>
            <a:ext cx="149225" cy="259556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 flipV="1">
            <a:off x="2717800" y="2251075"/>
            <a:ext cx="3100388" cy="142081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2619375" y="2251075"/>
            <a:ext cx="5565775" cy="14255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H="1" flipV="1">
            <a:off x="268288" y="2254250"/>
            <a:ext cx="7902575" cy="24828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6496050" y="2254250"/>
            <a:ext cx="2374900" cy="252253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2665413" y="2254250"/>
            <a:ext cx="1346200" cy="35750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1176338" y="2254250"/>
            <a:ext cx="5892800" cy="359886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H="1" flipV="1">
            <a:off x="3379788" y="2254250"/>
            <a:ext cx="1587500" cy="24828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4398963" y="2254250"/>
            <a:ext cx="3284537" cy="34861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 flipV="1">
            <a:off x="5818188" y="2254250"/>
            <a:ext cx="1692275" cy="356235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endCxn id="265233" idx="2"/>
          </p:cNvCxnSpPr>
          <p:nvPr/>
        </p:nvCxnSpPr>
        <p:spPr>
          <a:xfrm flipH="1" flipV="1">
            <a:off x="4572000" y="2254250"/>
            <a:ext cx="1368425" cy="35337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 flipV="1">
            <a:off x="4271963" y="2239963"/>
            <a:ext cx="954087" cy="143033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 flipV="1">
            <a:off x="6373813" y="2254250"/>
            <a:ext cx="1096962" cy="142716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5249" name="Picture 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538" y="4832350"/>
            <a:ext cx="6350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81263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1463"/>
            <a:ext cx="7772400" cy="1481137"/>
          </a:xfrm>
        </p:spPr>
        <p:txBody>
          <a:bodyPr/>
          <a:lstStyle/>
          <a:p>
            <a:r>
              <a:rPr lang="en-US" sz="4800" b="1" dirty="0" smtClean="0"/>
              <a:t>Grand Challenges in Structural Biology</a:t>
            </a:r>
            <a:endParaRPr lang="en-US" sz="4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1714500" y="2400300"/>
            <a:ext cx="6457950" cy="361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pt-BR" sz="4400" dirty="0">
                <a:solidFill>
                  <a:srgbClr val="FFFFFF">
                    <a:lumMod val="75000"/>
                  </a:srgbClr>
                </a:solidFill>
              </a:rPr>
              <a:t>Phase Problem</a:t>
            </a:r>
            <a:endParaRPr lang="en-US" sz="4400" dirty="0">
              <a:solidFill>
                <a:srgbClr val="FFFFFF">
                  <a:lumMod val="75000"/>
                </a:srgbClr>
              </a:solidFill>
            </a:endParaRPr>
          </a:p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FFFFFF">
                    <a:lumMod val="75000"/>
                  </a:srgbClr>
                </a:solidFill>
              </a:rPr>
              <a:t>	spots, but no maps</a:t>
            </a:r>
          </a:p>
          <a:p>
            <a:pPr marL="285750" indent="-285750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4400" dirty="0">
                <a:solidFill>
                  <a:srgbClr val="FFFFFF">
                    <a:lumMod val="75000"/>
                  </a:srgbClr>
                </a:solidFill>
              </a:rPr>
              <a:t>Amplitude Problem</a:t>
            </a:r>
          </a:p>
          <a:p>
            <a:pPr lvl="2" fontAlgn="base"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FFFFFF">
                    <a:lumMod val="75000"/>
                  </a:srgbClr>
                </a:solidFill>
              </a:rPr>
              <a:t>Crystals, but no spots</a:t>
            </a:r>
          </a:p>
          <a:p>
            <a:pPr marL="285750" indent="-285750" fontAlgn="base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4400" dirty="0">
                <a:solidFill>
                  <a:srgbClr val="FF0000"/>
                </a:solidFill>
              </a:rPr>
              <a:t>R-factor Gap</a:t>
            </a:r>
          </a:p>
          <a:p>
            <a:pPr lvl="2" fontAlgn="base"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FF0000"/>
                </a:solidFill>
              </a:rPr>
              <a:t>Can’t/shouldn’t publish</a:t>
            </a:r>
          </a:p>
        </p:txBody>
      </p:sp>
    </p:spTree>
    <p:extLst>
      <p:ext uri="{BB962C8B-B14F-4D97-AF65-F5344CB8AC3E}">
        <p14:creationId xmlns:p14="http://schemas.microsoft.com/office/powerpoint/2010/main" val="193909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3897940"/>
              </p:ext>
            </p:extLst>
          </p:nvPr>
        </p:nvGraphicFramePr>
        <p:xfrm>
          <a:off x="400958" y="928919"/>
          <a:ext cx="8242301" cy="54322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31525"/>
                <a:gridCol w="1816796"/>
                <a:gridCol w="1507399"/>
                <a:gridCol w="1586581"/>
              </a:tblGrid>
              <a:tr h="72460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Source of error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realistic</a:t>
                      </a:r>
                      <a:endParaRPr lang="en-US" sz="32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simulation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SHSSS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Perfect detector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Photon counting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Shutter jitter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 flicker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absorption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Radiation damage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Imperfect spindle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vignette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9354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Corner correction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SHSSS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sz="2400" baseline="-25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meas</a:t>
                      </a: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(∞-10 Å)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2.8%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0.7%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0.7%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37325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I/σ asymptotic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26.8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74.2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81.0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97974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Threshold of a revolution in phasing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89944" y="6488668"/>
            <a:ext cx="6154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Holton </a:t>
            </a:r>
            <a:r>
              <a:rPr lang="en-US" i="1" dirty="0" smtClean="0"/>
              <a:t>et al</a:t>
            </a:r>
            <a:r>
              <a:rPr lang="en-US" dirty="0" smtClean="0"/>
              <a:t> (2014) "R-factor gap", </a:t>
            </a:r>
            <a:r>
              <a:rPr lang="en-US" i="1" dirty="0"/>
              <a:t>FEBS Journal</a:t>
            </a:r>
            <a:r>
              <a:rPr lang="en-US" dirty="0"/>
              <a:t> </a:t>
            </a:r>
            <a:r>
              <a:rPr lang="en-US" b="1" dirty="0"/>
              <a:t>281</a:t>
            </a:r>
            <a:r>
              <a:rPr lang="en-US" dirty="0"/>
              <a:t>, 4046-4060.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63343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6000"/>
              <a:t>Is this good enough?</a:t>
            </a:r>
          </a:p>
        </p:txBody>
      </p:sp>
      <p:sp>
        <p:nvSpPr>
          <p:cNvPr id="32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endParaRPr lang="en-US" altLang="en-US" sz="2400">
              <a:cs typeface="Arial" pitchFamily="34" charset="0"/>
            </a:endParaRPr>
          </a:p>
          <a:p>
            <a:pPr algn="ctr">
              <a:buFontTx/>
              <a:buNone/>
            </a:pPr>
            <a:r>
              <a:rPr lang="en-US" altLang="en-US" sz="5400">
                <a:cs typeface="Arial" pitchFamily="34" charset="0"/>
              </a:rPr>
              <a:t>d</a:t>
            </a:r>
            <a:r>
              <a:rPr lang="en-US" altLang="en-US" sz="5400" baseline="-25000">
                <a:cs typeface="Arial" pitchFamily="34" charset="0"/>
              </a:rPr>
              <a:t>max</a:t>
            </a:r>
            <a:r>
              <a:rPr lang="en-US" altLang="en-US" sz="5400">
                <a:cs typeface="Arial" pitchFamily="34" charset="0"/>
              </a:rPr>
              <a:t> = 4.5 Å</a:t>
            </a:r>
          </a:p>
          <a:p>
            <a:pPr algn="ctr">
              <a:buFontTx/>
              <a:buNone/>
            </a:pPr>
            <a:r>
              <a:rPr lang="en-US" altLang="en-US" sz="5400">
                <a:cs typeface="Arial" pitchFamily="34" charset="0"/>
              </a:rPr>
              <a:t> </a:t>
            </a:r>
          </a:p>
          <a:p>
            <a:pPr algn="ctr">
              <a:buFontTx/>
              <a:buNone/>
            </a:pPr>
            <a:r>
              <a:rPr lang="en-US" altLang="en-US" sz="5400">
                <a:cs typeface="Arial" pitchFamily="34" charset="0"/>
              </a:rPr>
              <a:t>R</a:t>
            </a:r>
            <a:r>
              <a:rPr lang="en-US" altLang="en-US" sz="5400" baseline="-25000">
                <a:cs typeface="Arial" pitchFamily="34" charset="0"/>
              </a:rPr>
              <a:t>cryst</a:t>
            </a:r>
            <a:r>
              <a:rPr lang="en-US" altLang="en-US" sz="5400">
                <a:cs typeface="Arial" pitchFamily="34" charset="0"/>
              </a:rPr>
              <a:t> = 27%</a:t>
            </a:r>
          </a:p>
          <a:p>
            <a:pPr algn="ctr">
              <a:buFontTx/>
              <a:buNone/>
            </a:pPr>
            <a:r>
              <a:rPr lang="en-US" altLang="en-US" sz="5400">
                <a:cs typeface="Arial" pitchFamily="34" charset="0"/>
              </a:rPr>
              <a:t>R</a:t>
            </a:r>
            <a:r>
              <a:rPr lang="en-US" altLang="en-US" sz="5400" baseline="-25000">
                <a:cs typeface="Arial" pitchFamily="34" charset="0"/>
              </a:rPr>
              <a:t>free</a:t>
            </a:r>
            <a:r>
              <a:rPr lang="en-US" altLang="en-US" sz="5400">
                <a:cs typeface="Arial" pitchFamily="34" charset="0"/>
              </a:rPr>
              <a:t> = 38%</a:t>
            </a:r>
            <a:endParaRPr lang="en-US" altLang="en-US" sz="5400" baseline="-25000">
              <a:cs typeface="Arial" pitchFamily="34" charset="0"/>
            </a:endParaRPr>
          </a:p>
          <a:p>
            <a:pPr algn="ctr">
              <a:buFontTx/>
              <a:buNone/>
            </a:pPr>
            <a:endParaRPr lang="el-GR" altLang="en-US" sz="540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17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93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9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6000"/>
              <a:t>Is this good enough?</a:t>
            </a:r>
          </a:p>
        </p:txBody>
      </p:sp>
      <p:pic>
        <p:nvPicPr>
          <p:cNvPr id="326042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7" t="25771" r="9317" b="52332"/>
          <a:stretch>
            <a:fillRect/>
          </a:stretch>
        </p:blipFill>
        <p:spPr bwMode="auto">
          <a:xfrm>
            <a:off x="323850" y="1970088"/>
            <a:ext cx="8628063" cy="153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60423" name="Text Box 7"/>
          <p:cNvSpPr txBox="1">
            <a:spLocks noChangeArrowheads="1"/>
          </p:cNvSpPr>
          <p:nvPr/>
        </p:nvSpPr>
        <p:spPr bwMode="auto">
          <a:xfrm>
            <a:off x="0" y="1571625"/>
            <a:ext cx="502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>
                <a:solidFill>
                  <a:srgbClr val="000000"/>
                </a:solidFill>
              </a:rPr>
              <a:t>3a8n  4.5 </a:t>
            </a:r>
            <a:r>
              <a:rPr lang="en-US" altLang="en-US">
                <a:solidFill>
                  <a:srgbClr val="000000"/>
                </a:solidFill>
                <a:cs typeface="Arial" pitchFamily="34" charset="0"/>
              </a:rPr>
              <a:t>Å</a:t>
            </a:r>
            <a:r>
              <a:rPr lang="en-US" altLang="en-US">
                <a:solidFill>
                  <a:srgbClr val="000000"/>
                </a:solidFill>
              </a:rPr>
              <a:t>  R</a:t>
            </a:r>
            <a:r>
              <a:rPr lang="en-US" altLang="en-US" baseline="-25000">
                <a:solidFill>
                  <a:srgbClr val="000000"/>
                </a:solidFill>
              </a:rPr>
              <a:t>merge</a:t>
            </a:r>
            <a:r>
              <a:rPr lang="en-US" altLang="en-US">
                <a:solidFill>
                  <a:srgbClr val="000000"/>
                </a:solidFill>
              </a:rPr>
              <a:t> = 0.15  </a:t>
            </a:r>
            <a:r>
              <a:rPr lang="pt-BR" altLang="en-US">
                <a:solidFill>
                  <a:srgbClr val="000000"/>
                </a:solidFill>
              </a:rPr>
              <a:t>R/R</a:t>
            </a:r>
            <a:r>
              <a:rPr lang="pt-BR" altLang="en-US" baseline="-25000">
                <a:solidFill>
                  <a:srgbClr val="000000"/>
                </a:solidFill>
              </a:rPr>
              <a:t>free</a:t>
            </a:r>
            <a:r>
              <a:rPr lang="pt-BR" altLang="en-US">
                <a:solidFill>
                  <a:srgbClr val="000000"/>
                </a:solidFill>
              </a:rPr>
              <a:t> =</a:t>
            </a:r>
            <a:r>
              <a:rPr lang="en-US" altLang="en-US">
                <a:solidFill>
                  <a:srgbClr val="000000"/>
                </a:solidFill>
              </a:rPr>
              <a:t> 0.306/0.396</a:t>
            </a:r>
          </a:p>
        </p:txBody>
      </p:sp>
      <p:grpSp>
        <p:nvGrpSpPr>
          <p:cNvPr id="3260428" name="Group 12"/>
          <p:cNvGrpSpPr>
            <a:grpSpLocks/>
          </p:cNvGrpSpPr>
          <p:nvPr/>
        </p:nvGrpSpPr>
        <p:grpSpPr bwMode="auto">
          <a:xfrm>
            <a:off x="0" y="5170488"/>
            <a:ext cx="9144000" cy="1487487"/>
            <a:chOff x="0" y="3159"/>
            <a:chExt cx="5760" cy="937"/>
          </a:xfrm>
        </p:grpSpPr>
        <p:sp>
          <p:nvSpPr>
            <p:cNvPr id="3260425" name="Rectangle 9"/>
            <p:cNvSpPr>
              <a:spLocks noChangeArrowheads="1"/>
            </p:cNvSpPr>
            <p:nvPr/>
          </p:nvSpPr>
          <p:spPr bwMode="auto">
            <a:xfrm>
              <a:off x="0" y="3159"/>
              <a:ext cx="308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l-PL" altLang="en-US">
                  <a:solidFill>
                    <a:srgbClr val="000000"/>
                  </a:solidFill>
                </a:rPr>
                <a:t>1grz 5</a:t>
              </a:r>
              <a:r>
                <a:rPr lang="en-US" altLang="en-US">
                  <a:solidFill>
                    <a:srgbClr val="000000"/>
                  </a:solidFill>
                </a:rPr>
                <a:t> </a:t>
              </a:r>
              <a:r>
                <a:rPr lang="en-US" altLang="en-US">
                  <a:solidFill>
                    <a:srgbClr val="000000"/>
                  </a:solidFill>
                  <a:cs typeface="Arial" pitchFamily="34" charset="0"/>
                </a:rPr>
                <a:t>Å   R</a:t>
              </a:r>
              <a:r>
                <a:rPr lang="en-US" altLang="en-US" baseline="-25000">
                  <a:solidFill>
                    <a:srgbClr val="000000"/>
                  </a:solidFill>
                  <a:cs typeface="Arial" pitchFamily="34" charset="0"/>
                </a:rPr>
                <a:t>merge</a:t>
              </a:r>
              <a:r>
                <a:rPr lang="en-US" altLang="en-US">
                  <a:solidFill>
                    <a:srgbClr val="000000"/>
                  </a:solidFill>
                </a:rPr>
                <a:t> = 0.052 </a:t>
              </a:r>
              <a:r>
                <a:rPr lang="pl-PL" altLang="en-US">
                  <a:solidFill>
                    <a:srgbClr val="000000"/>
                  </a:solidFill>
                </a:rPr>
                <a:t> </a:t>
              </a:r>
              <a:r>
                <a:rPr lang="pt-BR" altLang="en-US">
                  <a:solidFill>
                    <a:srgbClr val="000000"/>
                  </a:solidFill>
                </a:rPr>
                <a:t>R/R</a:t>
              </a:r>
              <a:r>
                <a:rPr lang="pt-BR" altLang="en-US" baseline="-25000">
                  <a:solidFill>
                    <a:srgbClr val="000000"/>
                  </a:solidFill>
                </a:rPr>
                <a:t>free</a:t>
              </a:r>
              <a:r>
                <a:rPr lang="pt-BR" altLang="en-US">
                  <a:solidFill>
                    <a:srgbClr val="000000"/>
                  </a:solidFill>
                </a:rPr>
                <a:t> = </a:t>
              </a:r>
              <a:r>
                <a:rPr lang="pl-PL" altLang="en-US">
                  <a:solidFill>
                    <a:srgbClr val="000000"/>
                  </a:solidFill>
                </a:rPr>
                <a:t>0.369</a:t>
              </a:r>
              <a:r>
                <a:rPr lang="en-US" altLang="en-US">
                  <a:solidFill>
                    <a:srgbClr val="000000"/>
                  </a:solidFill>
                </a:rPr>
                <a:t>/</a:t>
              </a:r>
              <a:r>
                <a:rPr lang="pl-PL" altLang="en-US">
                  <a:solidFill>
                    <a:srgbClr val="000000"/>
                  </a:solidFill>
                </a:rPr>
                <a:t>0.428</a:t>
              </a:r>
              <a:endParaRPr lang="en-US" altLang="en-US">
                <a:solidFill>
                  <a:srgbClr val="000000"/>
                </a:solidFill>
              </a:endParaRPr>
            </a:p>
          </p:txBody>
        </p:sp>
        <p:pic>
          <p:nvPicPr>
            <p:cNvPr id="3260426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98" t="23346" r="22620" b="60576"/>
            <a:stretch>
              <a:fillRect/>
            </a:stretch>
          </p:blipFill>
          <p:spPr bwMode="auto">
            <a:xfrm>
              <a:off x="1530" y="3386"/>
              <a:ext cx="4230" cy="7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260430" name="Group 14"/>
          <p:cNvGrpSpPr>
            <a:grpSpLocks/>
          </p:cNvGrpSpPr>
          <p:nvPr/>
        </p:nvGrpSpPr>
        <p:grpSpPr bwMode="auto">
          <a:xfrm>
            <a:off x="0" y="3668713"/>
            <a:ext cx="8693150" cy="1370012"/>
            <a:chOff x="0" y="1977"/>
            <a:chExt cx="5476" cy="863"/>
          </a:xfrm>
        </p:grpSpPr>
        <p:sp>
          <p:nvSpPr>
            <p:cNvPr id="3260431" name="Rectangle 15"/>
            <p:cNvSpPr>
              <a:spLocks noChangeArrowheads="1"/>
            </p:cNvSpPr>
            <p:nvPr/>
          </p:nvSpPr>
          <p:spPr bwMode="auto">
            <a:xfrm>
              <a:off x="0" y="1977"/>
              <a:ext cx="311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altLang="en-US">
                  <a:solidFill>
                    <a:srgbClr val="000000"/>
                  </a:solidFill>
                </a:rPr>
                <a:t>1qzv 4.44 </a:t>
              </a:r>
              <a:r>
                <a:rPr lang="pt-BR" altLang="en-US">
                  <a:solidFill>
                    <a:srgbClr val="000000"/>
                  </a:solidFill>
                  <a:cs typeface="Arial" pitchFamily="34" charset="0"/>
                </a:rPr>
                <a:t>Å  </a:t>
              </a:r>
              <a:r>
                <a:rPr lang="en-US" altLang="en-US">
                  <a:solidFill>
                    <a:srgbClr val="000000"/>
                  </a:solidFill>
                  <a:cs typeface="Arial" pitchFamily="34" charset="0"/>
                </a:rPr>
                <a:t>R</a:t>
              </a:r>
              <a:r>
                <a:rPr lang="en-US" altLang="en-US" baseline="-25000">
                  <a:solidFill>
                    <a:srgbClr val="000000"/>
                  </a:solidFill>
                  <a:cs typeface="Arial" pitchFamily="34" charset="0"/>
                </a:rPr>
                <a:t>merge</a:t>
              </a:r>
              <a:r>
                <a:rPr lang="en-US" altLang="en-US">
                  <a:solidFill>
                    <a:srgbClr val="000000"/>
                  </a:solidFill>
                </a:rPr>
                <a:t> = </a:t>
              </a:r>
              <a:r>
                <a:rPr lang="pt-BR" altLang="en-US">
                  <a:solidFill>
                    <a:srgbClr val="000000"/>
                  </a:solidFill>
                </a:rPr>
                <a:t>0.099</a:t>
              </a:r>
              <a:r>
                <a:rPr lang="pt-BR" altLang="en-US">
                  <a:solidFill>
                    <a:srgbClr val="000000"/>
                  </a:solidFill>
                  <a:cs typeface="Arial" pitchFamily="34" charset="0"/>
                </a:rPr>
                <a:t> </a:t>
              </a:r>
              <a:r>
                <a:rPr lang="pt-BR" altLang="en-US">
                  <a:solidFill>
                    <a:srgbClr val="000000"/>
                  </a:solidFill>
                </a:rPr>
                <a:t> R/R</a:t>
              </a:r>
              <a:r>
                <a:rPr lang="pt-BR" altLang="en-US" baseline="-25000">
                  <a:solidFill>
                    <a:srgbClr val="000000"/>
                  </a:solidFill>
                </a:rPr>
                <a:t>free</a:t>
              </a:r>
              <a:r>
                <a:rPr lang="pt-BR" altLang="en-US">
                  <a:solidFill>
                    <a:srgbClr val="000000"/>
                  </a:solidFill>
                </a:rPr>
                <a:t> = 0.41/0.42</a:t>
              </a:r>
            </a:p>
          </p:txBody>
        </p:sp>
        <p:grpSp>
          <p:nvGrpSpPr>
            <p:cNvPr id="3260432" name="Group 16"/>
            <p:cNvGrpSpPr>
              <a:grpSpLocks/>
            </p:cNvGrpSpPr>
            <p:nvPr/>
          </p:nvGrpSpPr>
          <p:grpSpPr bwMode="auto">
            <a:xfrm>
              <a:off x="715" y="2225"/>
              <a:ext cx="4761" cy="615"/>
              <a:chOff x="715" y="2104"/>
              <a:chExt cx="4761" cy="615"/>
            </a:xfrm>
          </p:grpSpPr>
          <p:pic>
            <p:nvPicPr>
              <p:cNvPr id="3260433" name="Picture 17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617" t="33289" r="11742" b="52876"/>
              <a:stretch>
                <a:fillRect/>
              </a:stretch>
            </p:blipFill>
            <p:spPr bwMode="auto">
              <a:xfrm>
                <a:off x="715" y="2104"/>
                <a:ext cx="4761" cy="61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60434" name="Picture 18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787" t="40671" r="11366" b="54913"/>
              <a:stretch>
                <a:fillRect/>
              </a:stretch>
            </p:blipFill>
            <p:spPr bwMode="auto">
              <a:xfrm>
                <a:off x="2520" y="2524"/>
                <a:ext cx="2934" cy="1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91929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0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0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0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6042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6000"/>
              <a:t>Is this good enough?</a:t>
            </a:r>
          </a:p>
        </p:txBody>
      </p:sp>
      <p:grpSp>
        <p:nvGrpSpPr>
          <p:cNvPr id="3261463" name="Group 23"/>
          <p:cNvGrpSpPr>
            <a:grpSpLocks/>
          </p:cNvGrpSpPr>
          <p:nvPr/>
        </p:nvGrpSpPr>
        <p:grpSpPr bwMode="auto">
          <a:xfrm>
            <a:off x="0" y="1393825"/>
            <a:ext cx="8686800" cy="1511300"/>
            <a:chOff x="0" y="878"/>
            <a:chExt cx="5472" cy="952"/>
          </a:xfrm>
        </p:grpSpPr>
        <p:sp>
          <p:nvSpPr>
            <p:cNvPr id="3261449" name="Rectangle 9"/>
            <p:cNvSpPr>
              <a:spLocks noChangeArrowheads="1"/>
            </p:cNvSpPr>
            <p:nvPr/>
          </p:nvSpPr>
          <p:spPr bwMode="auto">
            <a:xfrm>
              <a:off x="0" y="878"/>
              <a:ext cx="320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da-DK" altLang="en-US">
                  <a:solidFill>
                    <a:srgbClr val="000000"/>
                  </a:solidFill>
                </a:rPr>
                <a:t>1hvu 4.75 </a:t>
              </a:r>
              <a:r>
                <a:rPr lang="da-DK" altLang="en-US">
                  <a:solidFill>
                    <a:srgbClr val="000000"/>
                  </a:solidFill>
                  <a:cs typeface="Arial" pitchFamily="34" charset="0"/>
                </a:rPr>
                <a:t>Å  </a:t>
              </a:r>
              <a:r>
                <a:rPr lang="en-US" altLang="en-US">
                  <a:solidFill>
                    <a:srgbClr val="000000"/>
                  </a:solidFill>
                  <a:cs typeface="Arial" pitchFamily="34" charset="0"/>
                </a:rPr>
                <a:t>R</a:t>
              </a:r>
              <a:r>
                <a:rPr lang="en-US" altLang="en-US" baseline="-25000">
                  <a:solidFill>
                    <a:srgbClr val="000000"/>
                  </a:solidFill>
                  <a:cs typeface="Arial" pitchFamily="34" charset="0"/>
                </a:rPr>
                <a:t>merge</a:t>
              </a:r>
              <a:r>
                <a:rPr lang="en-US" altLang="en-US">
                  <a:solidFill>
                    <a:srgbClr val="000000"/>
                  </a:solidFill>
                </a:rPr>
                <a:t> = </a:t>
              </a:r>
              <a:r>
                <a:rPr lang="da-DK" altLang="en-US">
                  <a:solidFill>
                    <a:srgbClr val="000000"/>
                  </a:solidFill>
                </a:rPr>
                <a:t>0.064</a:t>
              </a:r>
              <a:r>
                <a:rPr lang="da-DK" altLang="en-US">
                  <a:solidFill>
                    <a:srgbClr val="000000"/>
                  </a:solidFill>
                  <a:cs typeface="Arial" pitchFamily="34" charset="0"/>
                </a:rPr>
                <a:t>  </a:t>
              </a:r>
              <a:r>
                <a:rPr lang="pt-BR" altLang="en-US">
                  <a:solidFill>
                    <a:srgbClr val="000000"/>
                  </a:solidFill>
                </a:rPr>
                <a:t>R/R</a:t>
              </a:r>
              <a:r>
                <a:rPr lang="pt-BR" altLang="en-US" baseline="-25000">
                  <a:solidFill>
                    <a:srgbClr val="000000"/>
                  </a:solidFill>
                </a:rPr>
                <a:t>free</a:t>
              </a:r>
              <a:r>
                <a:rPr lang="pt-BR" altLang="en-US">
                  <a:solidFill>
                    <a:srgbClr val="000000"/>
                  </a:solidFill>
                </a:rPr>
                <a:t> = </a:t>
              </a:r>
              <a:r>
                <a:rPr lang="da-DK" altLang="en-US">
                  <a:solidFill>
                    <a:srgbClr val="000000"/>
                  </a:solidFill>
                </a:rPr>
                <a:t>0.34/0.413</a:t>
              </a:r>
            </a:p>
          </p:txBody>
        </p:sp>
        <p:grpSp>
          <p:nvGrpSpPr>
            <p:cNvPr id="3261452" name="Group 12"/>
            <p:cNvGrpSpPr>
              <a:grpSpLocks/>
            </p:cNvGrpSpPr>
            <p:nvPr/>
          </p:nvGrpSpPr>
          <p:grpSpPr bwMode="auto">
            <a:xfrm>
              <a:off x="1098" y="1082"/>
              <a:ext cx="4374" cy="748"/>
              <a:chOff x="378" y="1127"/>
              <a:chExt cx="4374" cy="748"/>
            </a:xfrm>
          </p:grpSpPr>
          <p:pic>
            <p:nvPicPr>
              <p:cNvPr id="3261450" name="Picture 10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999" t="26947" r="31277" b="56454"/>
              <a:stretch>
                <a:fillRect/>
              </a:stretch>
            </p:blipFill>
            <p:spPr bwMode="auto">
              <a:xfrm>
                <a:off x="378" y="1142"/>
                <a:ext cx="3768" cy="7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61451" name="Picture 11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895" t="54756" r="54362" b="37749"/>
              <a:stretch>
                <a:fillRect/>
              </a:stretch>
            </p:blipFill>
            <p:spPr bwMode="auto">
              <a:xfrm>
                <a:off x="2538" y="1127"/>
                <a:ext cx="2214" cy="3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3261464" name="Group 24"/>
          <p:cNvGrpSpPr>
            <a:grpSpLocks/>
          </p:cNvGrpSpPr>
          <p:nvPr/>
        </p:nvGrpSpPr>
        <p:grpSpPr bwMode="auto">
          <a:xfrm>
            <a:off x="0" y="4872038"/>
            <a:ext cx="8758238" cy="1606550"/>
            <a:chOff x="0" y="3069"/>
            <a:chExt cx="5517" cy="1012"/>
          </a:xfrm>
        </p:grpSpPr>
        <p:sp>
          <p:nvSpPr>
            <p:cNvPr id="3261455" name="Rectangle 15"/>
            <p:cNvSpPr>
              <a:spLocks noChangeArrowheads="1"/>
            </p:cNvSpPr>
            <p:nvPr/>
          </p:nvSpPr>
          <p:spPr bwMode="auto">
            <a:xfrm>
              <a:off x="0" y="3069"/>
              <a:ext cx="32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pt-BR" altLang="en-US">
                  <a:solidFill>
                    <a:srgbClr val="000000"/>
                  </a:solidFill>
                </a:rPr>
                <a:t>2r6e 5.02 </a:t>
              </a:r>
              <a:r>
                <a:rPr lang="pt-BR" altLang="en-US">
                  <a:solidFill>
                    <a:srgbClr val="000000"/>
                  </a:solidFill>
                  <a:cs typeface="Arial" pitchFamily="34" charset="0"/>
                </a:rPr>
                <a:t>Å  </a:t>
              </a:r>
              <a:r>
                <a:rPr lang="en-US" altLang="en-US">
                  <a:solidFill>
                    <a:srgbClr val="000000"/>
                  </a:solidFill>
                  <a:cs typeface="Arial" pitchFamily="34" charset="0"/>
                </a:rPr>
                <a:t>R</a:t>
              </a:r>
              <a:r>
                <a:rPr lang="en-US" altLang="en-US" baseline="-25000">
                  <a:solidFill>
                    <a:srgbClr val="000000"/>
                  </a:solidFill>
                  <a:cs typeface="Arial" pitchFamily="34" charset="0"/>
                </a:rPr>
                <a:t>merge</a:t>
              </a:r>
              <a:r>
                <a:rPr lang="en-US" altLang="en-US">
                  <a:solidFill>
                    <a:srgbClr val="000000"/>
                  </a:solidFill>
                </a:rPr>
                <a:t> = </a:t>
              </a:r>
              <a:r>
                <a:rPr lang="pt-BR" altLang="en-US">
                  <a:solidFill>
                    <a:srgbClr val="000000"/>
                  </a:solidFill>
                </a:rPr>
                <a:t>0.058   R/R</a:t>
              </a:r>
              <a:r>
                <a:rPr lang="pt-BR" altLang="en-US" baseline="-25000">
                  <a:solidFill>
                    <a:srgbClr val="000000"/>
                  </a:solidFill>
                </a:rPr>
                <a:t>free</a:t>
              </a:r>
              <a:r>
                <a:rPr lang="pt-BR" altLang="en-US">
                  <a:solidFill>
                    <a:srgbClr val="000000"/>
                  </a:solidFill>
                </a:rPr>
                <a:t> = 0.394/0.397</a:t>
              </a:r>
            </a:p>
          </p:txBody>
        </p:sp>
        <p:pic>
          <p:nvPicPr>
            <p:cNvPr id="3261456" name="Picture 1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55" t="24208" r="27122" b="59035"/>
            <a:stretch>
              <a:fillRect/>
            </a:stretch>
          </p:blipFill>
          <p:spPr bwMode="auto">
            <a:xfrm>
              <a:off x="1181" y="3341"/>
              <a:ext cx="4336" cy="7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261459" name="Group 19"/>
          <p:cNvGrpSpPr>
            <a:grpSpLocks/>
          </p:cNvGrpSpPr>
          <p:nvPr/>
        </p:nvGrpSpPr>
        <p:grpSpPr bwMode="auto">
          <a:xfrm>
            <a:off x="0" y="3025775"/>
            <a:ext cx="9144000" cy="1689100"/>
            <a:chOff x="0" y="928"/>
            <a:chExt cx="5760" cy="1064"/>
          </a:xfrm>
        </p:grpSpPr>
        <p:pic>
          <p:nvPicPr>
            <p:cNvPr id="3261460" name="Picture 2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44" t="25612" r="10764" b="54710"/>
            <a:stretch>
              <a:fillRect/>
            </a:stretch>
          </p:blipFill>
          <p:spPr bwMode="auto">
            <a:xfrm>
              <a:off x="1045" y="1123"/>
              <a:ext cx="4715" cy="8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61461" name="Text Box 21"/>
            <p:cNvSpPr txBox="1">
              <a:spLocks noChangeArrowheads="1"/>
            </p:cNvSpPr>
            <p:nvPr/>
          </p:nvSpPr>
          <p:spPr bwMode="auto">
            <a:xfrm>
              <a:off x="0" y="928"/>
              <a:ext cx="320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>
                  <a:solidFill>
                    <a:srgbClr val="000000"/>
                  </a:solidFill>
                </a:rPr>
                <a:t>1n8e  4.5 </a:t>
              </a:r>
              <a:r>
                <a:rPr lang="en-US" altLang="en-US">
                  <a:solidFill>
                    <a:srgbClr val="000000"/>
                  </a:solidFill>
                  <a:cs typeface="Arial" pitchFamily="34" charset="0"/>
                </a:rPr>
                <a:t>Å </a:t>
              </a:r>
              <a:r>
                <a:rPr lang="en-US" altLang="en-US">
                  <a:solidFill>
                    <a:srgbClr val="000000"/>
                  </a:solidFill>
                </a:rPr>
                <a:t>R</a:t>
              </a:r>
              <a:r>
                <a:rPr lang="en-US" altLang="en-US" baseline="-25000">
                  <a:solidFill>
                    <a:srgbClr val="000000"/>
                  </a:solidFill>
                </a:rPr>
                <a:t>merge</a:t>
              </a:r>
              <a:r>
                <a:rPr lang="en-US" altLang="en-US">
                  <a:solidFill>
                    <a:srgbClr val="000000"/>
                  </a:solidFill>
                </a:rPr>
                <a:t> = 0.138  </a:t>
              </a:r>
              <a:r>
                <a:rPr lang="pt-BR" altLang="en-US">
                  <a:solidFill>
                    <a:srgbClr val="000000"/>
                  </a:solidFill>
                </a:rPr>
                <a:t>R/R</a:t>
              </a:r>
              <a:r>
                <a:rPr lang="pt-BR" altLang="en-US" baseline="-25000">
                  <a:solidFill>
                    <a:srgbClr val="000000"/>
                  </a:solidFill>
                </a:rPr>
                <a:t>free</a:t>
              </a:r>
              <a:r>
                <a:rPr lang="pt-BR" altLang="en-US">
                  <a:solidFill>
                    <a:srgbClr val="000000"/>
                  </a:solidFill>
                </a:rPr>
                <a:t> = </a:t>
              </a:r>
              <a:r>
                <a:rPr lang="en-US" altLang="en-US">
                  <a:solidFill>
                    <a:srgbClr val="000000"/>
                  </a:solidFill>
                </a:rPr>
                <a:t>0.415/0.416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0124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1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1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R-factor Gap?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6488668"/>
            <a:ext cx="52759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Holton </a:t>
            </a:r>
            <a:r>
              <a:rPr lang="en-US" i="1" dirty="0">
                <a:solidFill>
                  <a:srgbClr val="000000"/>
                </a:solidFill>
              </a:rPr>
              <a:t>et al.</a:t>
            </a:r>
            <a:r>
              <a:rPr lang="en-US" dirty="0">
                <a:solidFill>
                  <a:srgbClr val="000000"/>
                </a:solidFill>
              </a:rPr>
              <a:t> (2014). </a:t>
            </a:r>
            <a:r>
              <a:rPr lang="en-US" i="1" dirty="0">
                <a:solidFill>
                  <a:srgbClr val="000000"/>
                </a:solidFill>
              </a:rPr>
              <a:t>FEBS J.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b="1" dirty="0">
                <a:solidFill>
                  <a:srgbClr val="000000"/>
                </a:solidFill>
              </a:rPr>
              <a:t>281</a:t>
            </a:r>
            <a:r>
              <a:rPr lang="en-US" dirty="0">
                <a:solidFill>
                  <a:srgbClr val="000000"/>
                </a:solidFill>
              </a:rPr>
              <a:t>, 4046-60.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65829" y="2438400"/>
            <a:ext cx="42434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5400" dirty="0">
                <a:solidFill>
                  <a:srgbClr val="000000"/>
                </a:solidFill>
              </a:rPr>
              <a:t>R1 &lt; 2*</a:t>
            </a:r>
            <a:r>
              <a:rPr lang="en-US" sz="5400" dirty="0" err="1">
                <a:solidFill>
                  <a:srgbClr val="000000"/>
                </a:solidFill>
              </a:rPr>
              <a:t>R</a:t>
            </a:r>
            <a:r>
              <a:rPr lang="en-US" sz="5400" baseline="-25000" dirty="0" err="1">
                <a:solidFill>
                  <a:srgbClr val="000000"/>
                </a:solidFill>
              </a:rPr>
              <a:t>sigma</a:t>
            </a:r>
            <a:endParaRPr lang="en-US" sz="5400" baseline="-250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3428" y="1712685"/>
            <a:ext cx="6862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Publication criterion for chemical crystallography: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6627" y="3722914"/>
            <a:ext cx="760977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solidFill>
                  <a:srgbClr val="000000"/>
                </a:solidFill>
              </a:rPr>
              <a:t>R1 		= </a:t>
            </a:r>
            <a:r>
              <a:rPr lang="en-US" sz="4400" dirty="0" err="1">
                <a:solidFill>
                  <a:srgbClr val="000000"/>
                </a:solidFill>
              </a:rPr>
              <a:t>F</a:t>
            </a:r>
            <a:r>
              <a:rPr lang="en-US" sz="4400" baseline="-25000" dirty="0" err="1">
                <a:solidFill>
                  <a:srgbClr val="000000"/>
                </a:solidFill>
              </a:rPr>
              <a:t>o</a:t>
            </a:r>
            <a:r>
              <a:rPr lang="en-US" sz="4400" dirty="0">
                <a:solidFill>
                  <a:srgbClr val="000000"/>
                </a:solidFill>
              </a:rPr>
              <a:t> vs F</a:t>
            </a:r>
            <a:r>
              <a:rPr lang="en-US" sz="4400" baseline="-25000" dirty="0">
                <a:solidFill>
                  <a:srgbClr val="000000"/>
                </a:solidFill>
              </a:rPr>
              <a:t>c</a:t>
            </a:r>
            <a:r>
              <a:rPr lang="en-US" sz="4400" dirty="0">
                <a:solidFill>
                  <a:srgbClr val="000000"/>
                </a:solidFill>
              </a:rPr>
              <a:t> for I/</a:t>
            </a:r>
            <a:r>
              <a:rPr lang="el-GR" sz="4400" dirty="0">
                <a:solidFill>
                  <a:srgbClr val="000000"/>
                </a:solidFill>
              </a:rPr>
              <a:t>σ</a:t>
            </a:r>
            <a:r>
              <a:rPr lang="en-US" sz="4400" dirty="0">
                <a:solidFill>
                  <a:srgbClr val="000000"/>
                </a:solidFill>
              </a:rPr>
              <a:t>(I) &gt; 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 err="1">
                <a:solidFill>
                  <a:srgbClr val="000000"/>
                </a:solidFill>
              </a:rPr>
              <a:t>R</a:t>
            </a:r>
            <a:r>
              <a:rPr lang="en-US" sz="4400" baseline="-25000" dirty="0" err="1">
                <a:solidFill>
                  <a:srgbClr val="000000"/>
                </a:solidFill>
              </a:rPr>
              <a:t>sigma</a:t>
            </a:r>
            <a:r>
              <a:rPr lang="en-US" sz="4400" dirty="0">
                <a:solidFill>
                  <a:srgbClr val="000000"/>
                </a:solidFill>
              </a:rPr>
              <a:t> 	= &lt;</a:t>
            </a:r>
            <a:r>
              <a:rPr lang="el-GR" sz="4400" dirty="0">
                <a:solidFill>
                  <a:srgbClr val="000000"/>
                </a:solidFill>
              </a:rPr>
              <a:t>σ</a:t>
            </a:r>
            <a:r>
              <a:rPr lang="en-US" sz="4400" dirty="0">
                <a:solidFill>
                  <a:srgbClr val="000000"/>
                </a:solidFill>
              </a:rPr>
              <a:t>(I)&gt;/&lt;I&gt;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8628" y="5558972"/>
            <a:ext cx="7295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FF0000"/>
                </a:solidFill>
              </a:rPr>
              <a:t>There are </a:t>
            </a:r>
            <a:r>
              <a:rPr lang="en-US" sz="2800" b="1" dirty="0">
                <a:solidFill>
                  <a:srgbClr val="FF0000"/>
                </a:solidFill>
              </a:rPr>
              <a:t>no</a:t>
            </a:r>
            <a:r>
              <a:rPr lang="en-US" sz="2800" dirty="0">
                <a:solidFill>
                  <a:srgbClr val="FF0000"/>
                </a:solidFill>
              </a:rPr>
              <a:t> PDB entries that pass this test!</a:t>
            </a:r>
          </a:p>
        </p:txBody>
      </p:sp>
    </p:spTree>
    <p:extLst>
      <p:ext uri="{BB962C8B-B14F-4D97-AF65-F5344CB8AC3E}">
        <p14:creationId xmlns:p14="http://schemas.microsoft.com/office/powerpoint/2010/main" val="237289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493949"/>
          </a:xfrm>
        </p:spPr>
        <p:txBody>
          <a:bodyPr/>
          <a:lstStyle/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“R-factor Gap” for macromolecules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1371600" y="1447800"/>
            <a:ext cx="54102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6000" dirty="0" err="1">
                <a:solidFill>
                  <a:prstClr val="black"/>
                </a:solidFill>
                <a:cs typeface="Arial" charset="0"/>
              </a:rPr>
              <a:t>R</a:t>
            </a:r>
            <a:r>
              <a:rPr lang="en-US" altLang="en-US" sz="6000" baseline="-25000" dirty="0" err="1">
                <a:solidFill>
                  <a:prstClr val="black"/>
                </a:solidFill>
                <a:cs typeface="Arial" charset="0"/>
              </a:rPr>
              <a:t>merge</a:t>
            </a:r>
            <a:r>
              <a:rPr lang="en-US" altLang="en-US" sz="6000" dirty="0">
                <a:solidFill>
                  <a:prstClr val="black"/>
                </a:solidFill>
                <a:cs typeface="Arial" charset="0"/>
              </a:rPr>
              <a:t> = </a:t>
            </a:r>
            <a:r>
              <a:rPr lang="en-US" altLang="en-US" sz="6000" dirty="0" smtClean="0">
                <a:solidFill>
                  <a:prstClr val="black"/>
                </a:solidFill>
                <a:cs typeface="Arial" charset="0"/>
              </a:rPr>
              <a:t>3%</a:t>
            </a:r>
            <a:endParaRPr lang="en-US" altLang="en-US" sz="6000" dirty="0">
              <a:solidFill>
                <a:prstClr val="black"/>
              </a:solidFill>
              <a:cs typeface="Arial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6000" dirty="0" err="1" smtClean="0">
                <a:solidFill>
                  <a:prstClr val="black"/>
                </a:solidFill>
                <a:cs typeface="Arial" charset="0"/>
              </a:rPr>
              <a:t>R</a:t>
            </a:r>
            <a:r>
              <a:rPr lang="en-US" altLang="en-US" sz="6000" baseline="-25000" dirty="0" err="1" smtClean="0">
                <a:solidFill>
                  <a:prstClr val="black"/>
                </a:solidFill>
                <a:cs typeface="Arial" charset="0"/>
              </a:rPr>
              <a:t>work</a:t>
            </a:r>
            <a:r>
              <a:rPr lang="en-US" altLang="en-US" sz="6000" dirty="0" smtClean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altLang="en-US" sz="6000" dirty="0">
                <a:solidFill>
                  <a:prstClr val="black"/>
                </a:solidFill>
                <a:cs typeface="Arial" charset="0"/>
              </a:rPr>
              <a:t>= </a:t>
            </a:r>
            <a:r>
              <a:rPr lang="en-US" altLang="en-US" sz="6000" dirty="0" smtClean="0">
                <a:solidFill>
                  <a:prstClr val="black"/>
                </a:solidFill>
                <a:cs typeface="Arial" charset="0"/>
              </a:rPr>
              <a:t>20%</a:t>
            </a:r>
            <a:endParaRPr lang="en-US" altLang="en-US" sz="6000" dirty="0">
              <a:solidFill>
                <a:prstClr val="black"/>
              </a:solidFill>
              <a:cs typeface="Arial" charset="0"/>
            </a:endParaRPr>
          </a:p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6000" dirty="0" err="1">
                <a:solidFill>
                  <a:prstClr val="black"/>
                </a:solidFill>
                <a:cs typeface="Arial" charset="0"/>
              </a:rPr>
              <a:t>R</a:t>
            </a:r>
            <a:r>
              <a:rPr lang="en-US" altLang="en-US" sz="6000" baseline="-25000" dirty="0" err="1">
                <a:solidFill>
                  <a:prstClr val="black"/>
                </a:solidFill>
                <a:cs typeface="Arial" charset="0"/>
              </a:rPr>
              <a:t>free</a:t>
            </a:r>
            <a:r>
              <a:rPr lang="en-US" altLang="en-US" sz="6000" dirty="0">
                <a:solidFill>
                  <a:prstClr val="black"/>
                </a:solidFill>
                <a:cs typeface="Arial" charset="0"/>
              </a:rPr>
              <a:t> = </a:t>
            </a:r>
            <a:r>
              <a:rPr lang="en-US" altLang="en-US" sz="6000" dirty="0" smtClean="0">
                <a:solidFill>
                  <a:prstClr val="black"/>
                </a:solidFill>
                <a:cs typeface="Arial" charset="0"/>
              </a:rPr>
              <a:t>24%</a:t>
            </a:r>
            <a:endParaRPr lang="en-US" altLang="en-US" sz="60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00800" y="1676400"/>
            <a:ext cx="19832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</a:p>
          <a:p>
            <a:pPr algn="ctr"/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rror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477000" y="4114800"/>
            <a:ext cx="18501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“systematic”</a:t>
            </a:r>
          </a:p>
          <a:p>
            <a:pPr algn="ctr"/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rror</a:t>
            </a:r>
          </a:p>
        </p:txBody>
      </p:sp>
      <p:cxnSp>
        <p:nvCxnSpPr>
          <p:cNvPr id="4" name="Straight Arrow Connector 3"/>
          <p:cNvCxnSpPr>
            <a:stCxn id="2" idx="2"/>
            <a:endCxn id="21" idx="0"/>
          </p:cNvCxnSpPr>
          <p:nvPr/>
        </p:nvCxnSpPr>
        <p:spPr>
          <a:xfrm>
            <a:off x="7392418" y="2507397"/>
            <a:ext cx="9675" cy="1607403"/>
          </a:xfrm>
          <a:prstGeom prst="straightConnector1">
            <a:avLst/>
          </a:prstGeom>
          <a:ln w="7620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304800" y="5410200"/>
            <a:ext cx="40430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20% of carbon atom = 1.2 e</a:t>
            </a:r>
            <a:r>
              <a:rPr lang="en-US" sz="2400" baseline="30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76800" y="5410200"/>
            <a:ext cx="38715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 of carbon atom = </a:t>
            </a: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0.3 e</a:t>
            </a:r>
            <a:r>
              <a:rPr lang="en-US" sz="2400" baseline="30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407" y="6172200"/>
            <a:ext cx="8900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Closing the R-factor gap will enable study of 1-electron changes</a:t>
            </a:r>
          </a:p>
        </p:txBody>
      </p:sp>
    </p:spTree>
    <p:extLst>
      <p:ext uri="{BB962C8B-B14F-4D97-AF65-F5344CB8AC3E}">
        <p14:creationId xmlns:p14="http://schemas.microsoft.com/office/powerpoint/2010/main" val="405037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  <p:bldP spid="5" grpId="0"/>
      <p:bldP spid="9" grpId="0"/>
      <p:bldP spid="6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87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smtClean="0"/>
              <a:t>The R-factor Gap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825" y="2919413"/>
            <a:ext cx="238125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57263" name="Group 15"/>
          <p:cNvGrpSpPr>
            <a:grpSpLocks/>
          </p:cNvGrpSpPr>
          <p:nvPr/>
        </p:nvGrpSpPr>
        <p:grpSpPr bwMode="auto">
          <a:xfrm>
            <a:off x="1887538" y="2852738"/>
            <a:ext cx="3981450" cy="2387600"/>
            <a:chOff x="1189" y="1797"/>
            <a:chExt cx="2508" cy="1504"/>
          </a:xfrm>
        </p:grpSpPr>
        <p:pic>
          <p:nvPicPr>
            <p:cNvPr id="7180" name="Picture 4" descr="IMAG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8" y="1797"/>
              <a:ext cx="1509" cy="1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181" name="Group 5"/>
            <p:cNvGrpSpPr>
              <a:grpSpLocks/>
            </p:cNvGrpSpPr>
            <p:nvPr/>
          </p:nvGrpSpPr>
          <p:grpSpPr bwMode="auto">
            <a:xfrm>
              <a:off x="1189" y="2413"/>
              <a:ext cx="984" cy="231"/>
              <a:chOff x="1649" y="3255"/>
              <a:chExt cx="984" cy="231"/>
            </a:xfrm>
          </p:grpSpPr>
          <p:sp>
            <p:nvSpPr>
              <p:cNvPr id="7182" name="Line 6"/>
              <p:cNvSpPr>
                <a:spLocks noChangeShapeType="1"/>
              </p:cNvSpPr>
              <p:nvPr/>
            </p:nvSpPr>
            <p:spPr bwMode="auto">
              <a:xfrm>
                <a:off x="1649" y="3371"/>
                <a:ext cx="984" cy="0"/>
              </a:xfrm>
              <a:prstGeom prst="line">
                <a:avLst/>
              </a:prstGeom>
              <a:noFill/>
              <a:ln w="304800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3" name="Text Box 7"/>
              <p:cNvSpPr txBox="1">
                <a:spLocks noChangeArrowheads="1"/>
              </p:cNvSpPr>
              <p:nvPr/>
            </p:nvSpPr>
            <p:spPr bwMode="auto">
              <a:xfrm>
                <a:off x="1690" y="3255"/>
                <a:ext cx="73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altLang="en-US">
                    <a:solidFill>
                      <a:schemeClr val="bg1"/>
                    </a:solidFill>
                  </a:rPr>
                  <a:t>MLFSOM</a:t>
                </a:r>
              </a:p>
            </p:txBody>
          </p:sp>
        </p:grpSp>
      </p:grpSp>
      <p:grpSp>
        <p:nvGrpSpPr>
          <p:cNvPr id="2357262" name="Group 14"/>
          <p:cNvGrpSpPr>
            <a:grpSpLocks/>
          </p:cNvGrpSpPr>
          <p:nvPr/>
        </p:nvGrpSpPr>
        <p:grpSpPr bwMode="auto">
          <a:xfrm>
            <a:off x="5868988" y="3246438"/>
            <a:ext cx="3275012" cy="1552575"/>
            <a:chOff x="3697" y="2045"/>
            <a:chExt cx="2063" cy="978"/>
          </a:xfrm>
        </p:grpSpPr>
        <p:grpSp>
          <p:nvGrpSpPr>
            <p:cNvPr id="7176" name="Group 8"/>
            <p:cNvGrpSpPr>
              <a:grpSpLocks/>
            </p:cNvGrpSpPr>
            <p:nvPr/>
          </p:nvGrpSpPr>
          <p:grpSpPr bwMode="auto">
            <a:xfrm>
              <a:off x="3697" y="2413"/>
              <a:ext cx="894" cy="231"/>
              <a:chOff x="2414" y="3258"/>
              <a:chExt cx="1347" cy="231"/>
            </a:xfrm>
          </p:grpSpPr>
          <p:sp>
            <p:nvSpPr>
              <p:cNvPr id="7178" name="Line 9"/>
              <p:cNvSpPr>
                <a:spLocks noChangeShapeType="1"/>
              </p:cNvSpPr>
              <p:nvPr/>
            </p:nvSpPr>
            <p:spPr bwMode="auto">
              <a:xfrm>
                <a:off x="2414" y="3371"/>
                <a:ext cx="1347" cy="0"/>
              </a:xfrm>
              <a:prstGeom prst="line">
                <a:avLst/>
              </a:prstGeom>
              <a:noFill/>
              <a:ln w="304800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79" name="Text Box 10"/>
              <p:cNvSpPr txBox="1">
                <a:spLocks noChangeArrowheads="1"/>
              </p:cNvSpPr>
              <p:nvPr/>
            </p:nvSpPr>
            <p:spPr bwMode="auto">
              <a:xfrm>
                <a:off x="2611" y="3258"/>
                <a:ext cx="699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altLang="en-US">
                    <a:solidFill>
                      <a:schemeClr val="bg1"/>
                    </a:solidFill>
                    <a:latin typeface="Comic Sans MS" pitchFamily="66" charset="0"/>
                  </a:rPr>
                  <a:t>Elves</a:t>
                </a:r>
              </a:p>
            </p:txBody>
          </p:sp>
        </p:grpSp>
        <p:sp>
          <p:nvSpPr>
            <p:cNvPr id="7177" name="Text Box 11"/>
            <p:cNvSpPr txBox="1">
              <a:spLocks noChangeArrowheads="1"/>
            </p:cNvSpPr>
            <p:nvPr/>
          </p:nvSpPr>
          <p:spPr bwMode="auto">
            <a:xfrm>
              <a:off x="4624" y="2045"/>
              <a:ext cx="1136" cy="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/>
                <a:t>R</a:t>
              </a:r>
              <a:r>
                <a:rPr lang="en-US" altLang="en-US" sz="2400" baseline="-25000"/>
                <a:t>merge</a:t>
              </a:r>
              <a:r>
                <a:rPr lang="en-US" altLang="en-US" sz="2400"/>
                <a:t> = 6%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altLang="en-US" sz="2400"/>
                <a:t>R</a:t>
              </a:r>
              <a:r>
                <a:rPr lang="en-US" altLang="en-US" sz="2400" baseline="-25000"/>
                <a:t>cryst</a:t>
              </a:r>
              <a:r>
                <a:rPr lang="en-US" altLang="en-US" sz="2400"/>
                <a:t> = 17%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altLang="en-US" sz="2400"/>
                <a:t>R</a:t>
              </a:r>
              <a:r>
                <a:rPr lang="en-US" altLang="en-US" sz="2400" baseline="-25000"/>
                <a:t>free</a:t>
              </a:r>
              <a:r>
                <a:rPr lang="en-US" altLang="en-US" sz="2400"/>
                <a:t> = 20%</a:t>
              </a:r>
            </a:p>
          </p:txBody>
        </p:sp>
      </p:grpSp>
      <p:sp>
        <p:nvSpPr>
          <p:cNvPr id="7174" name="Text Box 12"/>
          <p:cNvSpPr txBox="1">
            <a:spLocks noChangeArrowheads="1"/>
          </p:cNvSpPr>
          <p:nvPr/>
        </p:nvSpPr>
        <p:spPr bwMode="auto">
          <a:xfrm>
            <a:off x="2228850" y="1600200"/>
            <a:ext cx="4684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multi-conformer PDB file</a:t>
            </a:r>
          </a:p>
        </p:txBody>
      </p:sp>
      <p:sp>
        <p:nvSpPr>
          <p:cNvPr id="7175" name="Text Box 13"/>
          <p:cNvSpPr txBox="1">
            <a:spLocks noChangeArrowheads="1"/>
          </p:cNvSpPr>
          <p:nvPr/>
        </p:nvSpPr>
        <p:spPr bwMode="auto">
          <a:xfrm>
            <a:off x="663575" y="4979988"/>
            <a:ext cx="869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1H87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62116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Holton, </a:t>
            </a:r>
            <a:r>
              <a:rPr lang="en-US" dirty="0" err="1" smtClean="0"/>
              <a:t>Classen</a:t>
            </a:r>
            <a:r>
              <a:rPr lang="en-US" dirty="0" smtClean="0"/>
              <a:t>, Frankel </a:t>
            </a:r>
            <a:r>
              <a:rPr lang="en-US" dirty="0"/>
              <a:t>&amp; </a:t>
            </a:r>
            <a:r>
              <a:rPr lang="en-US" dirty="0" err="1" smtClean="0"/>
              <a:t>Tainer</a:t>
            </a:r>
            <a:r>
              <a:rPr lang="en-US" dirty="0" smtClean="0"/>
              <a:t> </a:t>
            </a:r>
            <a:r>
              <a:rPr lang="en-US" dirty="0"/>
              <a:t>(2014)."The R-factor gap in macromolecular crystallography: an untapped potential for insights on accurate structures", </a:t>
            </a:r>
            <a:r>
              <a:rPr lang="en-US" i="1" dirty="0"/>
              <a:t>FEBS J.</a:t>
            </a:r>
            <a:r>
              <a:rPr lang="en-US" dirty="0"/>
              <a:t> </a:t>
            </a:r>
            <a:r>
              <a:rPr lang="en-US" b="1" dirty="0"/>
              <a:t>281</a:t>
            </a:r>
            <a:r>
              <a:rPr lang="en-US" dirty="0"/>
              <a:t>, 4046-4060. </a:t>
            </a:r>
          </a:p>
        </p:txBody>
      </p:sp>
    </p:spTree>
    <p:extLst>
      <p:ext uri="{BB962C8B-B14F-4D97-AF65-F5344CB8AC3E}">
        <p14:creationId xmlns:p14="http://schemas.microsoft.com/office/powerpoint/2010/main" val="271027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57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57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87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smtClean="0"/>
              <a:t>The R-factor Gap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825" y="2919413"/>
            <a:ext cx="238125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 descr="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450" y="2852738"/>
            <a:ext cx="2395538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7" name="Group 5"/>
          <p:cNvGrpSpPr>
            <a:grpSpLocks/>
          </p:cNvGrpSpPr>
          <p:nvPr/>
        </p:nvGrpSpPr>
        <p:grpSpPr bwMode="auto">
          <a:xfrm>
            <a:off x="1887538" y="3830638"/>
            <a:ext cx="1562100" cy="366712"/>
            <a:chOff x="1649" y="3255"/>
            <a:chExt cx="984" cy="231"/>
          </a:xfrm>
        </p:grpSpPr>
        <p:sp>
          <p:nvSpPr>
            <p:cNvPr id="8205" name="Line 6"/>
            <p:cNvSpPr>
              <a:spLocks noChangeShapeType="1"/>
            </p:cNvSpPr>
            <p:nvPr/>
          </p:nvSpPr>
          <p:spPr bwMode="auto">
            <a:xfrm>
              <a:off x="1649" y="3371"/>
              <a:ext cx="984" cy="0"/>
            </a:xfrm>
            <a:prstGeom prst="line">
              <a:avLst/>
            </a:prstGeom>
            <a:noFill/>
            <a:ln w="3048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6" name="Text Box 7"/>
            <p:cNvSpPr txBox="1">
              <a:spLocks noChangeArrowheads="1"/>
            </p:cNvSpPr>
            <p:nvPr/>
          </p:nvSpPr>
          <p:spPr bwMode="auto">
            <a:xfrm>
              <a:off x="1690" y="3255"/>
              <a:ext cx="73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chemeClr val="bg1"/>
                  </a:solidFill>
                </a:rPr>
                <a:t>MLFSOM</a:t>
              </a:r>
            </a:p>
          </p:txBody>
        </p:sp>
      </p:grpSp>
      <p:grpSp>
        <p:nvGrpSpPr>
          <p:cNvPr id="8198" name="Group 8"/>
          <p:cNvGrpSpPr>
            <a:grpSpLocks/>
          </p:cNvGrpSpPr>
          <p:nvPr/>
        </p:nvGrpSpPr>
        <p:grpSpPr bwMode="auto">
          <a:xfrm>
            <a:off x="5868988" y="3830638"/>
            <a:ext cx="1419225" cy="366712"/>
            <a:chOff x="2414" y="3258"/>
            <a:chExt cx="1347" cy="231"/>
          </a:xfrm>
        </p:grpSpPr>
        <p:sp>
          <p:nvSpPr>
            <p:cNvPr id="8203" name="Line 9"/>
            <p:cNvSpPr>
              <a:spLocks noChangeShapeType="1"/>
            </p:cNvSpPr>
            <p:nvPr/>
          </p:nvSpPr>
          <p:spPr bwMode="auto">
            <a:xfrm>
              <a:off x="2414" y="3371"/>
              <a:ext cx="1347" cy="0"/>
            </a:xfrm>
            <a:prstGeom prst="line">
              <a:avLst/>
            </a:prstGeom>
            <a:noFill/>
            <a:ln w="304800">
              <a:solidFill>
                <a:schemeClr val="tx1"/>
              </a:solidFill>
              <a:round/>
              <a:headEnd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4" name="Text Box 10"/>
            <p:cNvSpPr txBox="1">
              <a:spLocks noChangeArrowheads="1"/>
            </p:cNvSpPr>
            <p:nvPr/>
          </p:nvSpPr>
          <p:spPr bwMode="auto">
            <a:xfrm>
              <a:off x="2611" y="3258"/>
              <a:ext cx="69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en-US">
                  <a:solidFill>
                    <a:schemeClr val="bg1"/>
                  </a:solidFill>
                  <a:latin typeface="Comic Sans MS" pitchFamily="66" charset="0"/>
                </a:rPr>
                <a:t>Elves</a:t>
              </a:r>
            </a:p>
          </p:txBody>
        </p:sp>
      </p:grpSp>
      <p:sp>
        <p:nvSpPr>
          <p:cNvPr id="8199" name="Text Box 11"/>
          <p:cNvSpPr txBox="1">
            <a:spLocks noChangeArrowheads="1"/>
          </p:cNvSpPr>
          <p:nvPr/>
        </p:nvSpPr>
        <p:spPr bwMode="auto">
          <a:xfrm>
            <a:off x="7340600" y="3246438"/>
            <a:ext cx="18034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/>
              <a:t>R</a:t>
            </a:r>
            <a:r>
              <a:rPr lang="en-US" altLang="en-US" sz="2400" baseline="-25000"/>
              <a:t>merge</a:t>
            </a:r>
            <a:r>
              <a:rPr lang="en-US" altLang="en-US" sz="2400"/>
              <a:t> = 6%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/>
              <a:t>R</a:t>
            </a:r>
            <a:r>
              <a:rPr lang="en-US" altLang="en-US" sz="2400" baseline="-25000"/>
              <a:t>cryst</a:t>
            </a:r>
            <a:r>
              <a:rPr lang="en-US" altLang="en-US" sz="2400"/>
              <a:t> = 7%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400"/>
              <a:t>R</a:t>
            </a:r>
            <a:r>
              <a:rPr lang="en-US" altLang="en-US" sz="2400" baseline="-25000"/>
              <a:t>free</a:t>
            </a:r>
            <a:r>
              <a:rPr lang="en-US" altLang="en-US" sz="2400"/>
              <a:t> = 8%</a:t>
            </a:r>
          </a:p>
        </p:txBody>
      </p:sp>
      <p:sp>
        <p:nvSpPr>
          <p:cNvPr id="8200" name="Text Box 12"/>
          <p:cNvSpPr txBox="1">
            <a:spLocks noChangeArrowheads="1"/>
          </p:cNvSpPr>
          <p:nvPr/>
        </p:nvSpPr>
        <p:spPr bwMode="auto">
          <a:xfrm>
            <a:off x="2228850" y="1600200"/>
            <a:ext cx="4684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multi-conformer PDB file</a:t>
            </a:r>
          </a:p>
        </p:txBody>
      </p:sp>
      <p:sp>
        <p:nvSpPr>
          <p:cNvPr id="8201" name="Text Box 13"/>
          <p:cNvSpPr txBox="1">
            <a:spLocks noChangeArrowheads="1"/>
          </p:cNvSpPr>
          <p:nvPr/>
        </p:nvSpPr>
        <p:spPr bwMode="auto">
          <a:xfrm>
            <a:off x="663575" y="4979988"/>
            <a:ext cx="17668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1H87</a:t>
            </a:r>
          </a:p>
        </p:txBody>
      </p:sp>
      <p:sp>
        <p:nvSpPr>
          <p:cNvPr id="8202" name="Freeform 14"/>
          <p:cNvSpPr>
            <a:spLocks/>
          </p:cNvSpPr>
          <p:nvPr/>
        </p:nvSpPr>
        <p:spPr bwMode="auto">
          <a:xfrm flipV="1">
            <a:off x="1444399" y="2220685"/>
            <a:ext cx="6137275" cy="970643"/>
          </a:xfrm>
          <a:custGeom>
            <a:avLst/>
            <a:gdLst>
              <a:gd name="T0" fmla="*/ 0 w 3866"/>
              <a:gd name="T1" fmla="*/ 339725 h 973"/>
              <a:gd name="T2" fmla="*/ 3625850 w 3866"/>
              <a:gd name="T3" fmla="*/ 1487488 h 973"/>
              <a:gd name="T4" fmla="*/ 6137275 w 3866"/>
              <a:gd name="T5" fmla="*/ 0 h 973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866" h="973">
                <a:moveTo>
                  <a:pt x="0" y="214"/>
                </a:moveTo>
                <a:cubicBezTo>
                  <a:pt x="820" y="593"/>
                  <a:pt x="1640" y="973"/>
                  <a:pt x="2284" y="937"/>
                </a:cubicBezTo>
                <a:cubicBezTo>
                  <a:pt x="2928" y="901"/>
                  <a:pt x="3397" y="450"/>
                  <a:pt x="3866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62116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Holton, </a:t>
            </a:r>
            <a:r>
              <a:rPr lang="en-US" dirty="0" err="1" smtClean="0"/>
              <a:t>Classen</a:t>
            </a:r>
            <a:r>
              <a:rPr lang="en-US" dirty="0" smtClean="0"/>
              <a:t>, Frankel </a:t>
            </a:r>
            <a:r>
              <a:rPr lang="en-US" dirty="0"/>
              <a:t>&amp; </a:t>
            </a:r>
            <a:r>
              <a:rPr lang="en-US" dirty="0" err="1" smtClean="0"/>
              <a:t>Tainer</a:t>
            </a:r>
            <a:r>
              <a:rPr lang="en-US" dirty="0" smtClean="0"/>
              <a:t> </a:t>
            </a:r>
            <a:r>
              <a:rPr lang="en-US" dirty="0"/>
              <a:t>(2014)."The R-factor gap in macromolecular crystallography: an untapped potential for insights on accurate structures", </a:t>
            </a:r>
            <a:r>
              <a:rPr lang="en-US" i="1" dirty="0"/>
              <a:t>FEBS J.</a:t>
            </a:r>
            <a:r>
              <a:rPr lang="en-US" dirty="0"/>
              <a:t> </a:t>
            </a:r>
            <a:r>
              <a:rPr lang="en-US" b="1" dirty="0"/>
              <a:t>281</a:t>
            </a:r>
            <a:r>
              <a:rPr lang="en-US" dirty="0"/>
              <a:t>, 4046-4060. </a:t>
            </a:r>
          </a:p>
        </p:txBody>
      </p:sp>
    </p:spTree>
    <p:extLst>
      <p:ext uri="{BB962C8B-B14F-4D97-AF65-F5344CB8AC3E}">
        <p14:creationId xmlns:p14="http://schemas.microsoft.com/office/powerpoint/2010/main" val="353348357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8738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 smtClean="0"/>
              <a:t>The R-factor Gap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825" y="2919413"/>
            <a:ext cx="238125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125262" name="Group 14"/>
          <p:cNvGrpSpPr>
            <a:grpSpLocks/>
          </p:cNvGrpSpPr>
          <p:nvPr/>
        </p:nvGrpSpPr>
        <p:grpSpPr bwMode="auto">
          <a:xfrm>
            <a:off x="1887538" y="2852738"/>
            <a:ext cx="7256462" cy="2387600"/>
            <a:chOff x="1189" y="1797"/>
            <a:chExt cx="4571" cy="1504"/>
          </a:xfrm>
        </p:grpSpPr>
        <p:pic>
          <p:nvPicPr>
            <p:cNvPr id="9223" name="Picture 4" descr="IMAG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8" y="1797"/>
              <a:ext cx="1509" cy="1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9224" name="Group 5"/>
            <p:cNvGrpSpPr>
              <a:grpSpLocks/>
            </p:cNvGrpSpPr>
            <p:nvPr/>
          </p:nvGrpSpPr>
          <p:grpSpPr bwMode="auto">
            <a:xfrm>
              <a:off x="1189" y="2413"/>
              <a:ext cx="984" cy="231"/>
              <a:chOff x="1649" y="3255"/>
              <a:chExt cx="984" cy="231"/>
            </a:xfrm>
          </p:grpSpPr>
          <p:sp>
            <p:nvSpPr>
              <p:cNvPr id="9229" name="Line 6"/>
              <p:cNvSpPr>
                <a:spLocks noChangeShapeType="1"/>
              </p:cNvSpPr>
              <p:nvPr/>
            </p:nvSpPr>
            <p:spPr bwMode="auto">
              <a:xfrm>
                <a:off x="1649" y="3371"/>
                <a:ext cx="984" cy="0"/>
              </a:xfrm>
              <a:prstGeom prst="line">
                <a:avLst/>
              </a:prstGeom>
              <a:noFill/>
              <a:ln w="304800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30" name="Text Box 7"/>
              <p:cNvSpPr txBox="1">
                <a:spLocks noChangeArrowheads="1"/>
              </p:cNvSpPr>
              <p:nvPr/>
            </p:nvSpPr>
            <p:spPr bwMode="auto">
              <a:xfrm>
                <a:off x="1690" y="3255"/>
                <a:ext cx="732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altLang="en-US">
                    <a:solidFill>
                      <a:schemeClr val="bg1"/>
                    </a:solidFill>
                  </a:rPr>
                  <a:t>MLFSOM</a:t>
                </a:r>
              </a:p>
            </p:txBody>
          </p:sp>
        </p:grpSp>
        <p:grpSp>
          <p:nvGrpSpPr>
            <p:cNvPr id="9225" name="Group 8"/>
            <p:cNvGrpSpPr>
              <a:grpSpLocks/>
            </p:cNvGrpSpPr>
            <p:nvPr/>
          </p:nvGrpSpPr>
          <p:grpSpPr bwMode="auto">
            <a:xfrm>
              <a:off x="3697" y="2413"/>
              <a:ext cx="894" cy="231"/>
              <a:chOff x="2414" y="3258"/>
              <a:chExt cx="1347" cy="231"/>
            </a:xfrm>
          </p:grpSpPr>
          <p:sp>
            <p:nvSpPr>
              <p:cNvPr id="9227" name="Line 9"/>
              <p:cNvSpPr>
                <a:spLocks noChangeShapeType="1"/>
              </p:cNvSpPr>
              <p:nvPr/>
            </p:nvSpPr>
            <p:spPr bwMode="auto">
              <a:xfrm>
                <a:off x="2414" y="3371"/>
                <a:ext cx="1347" cy="0"/>
              </a:xfrm>
              <a:prstGeom prst="line">
                <a:avLst/>
              </a:prstGeom>
              <a:noFill/>
              <a:ln w="304800">
                <a:solidFill>
                  <a:schemeClr val="tx1"/>
                </a:solidFill>
                <a:round/>
                <a:headEnd/>
                <a:tailEnd type="triangl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8" name="Text Box 10"/>
              <p:cNvSpPr txBox="1">
                <a:spLocks noChangeArrowheads="1"/>
              </p:cNvSpPr>
              <p:nvPr/>
            </p:nvSpPr>
            <p:spPr bwMode="auto">
              <a:xfrm>
                <a:off x="2611" y="3258"/>
                <a:ext cx="699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altLang="en-US">
                    <a:solidFill>
                      <a:schemeClr val="bg1"/>
                    </a:solidFill>
                    <a:latin typeface="Comic Sans MS" pitchFamily="66" charset="0"/>
                  </a:rPr>
                  <a:t>Elves</a:t>
                </a:r>
              </a:p>
            </p:txBody>
          </p:sp>
        </p:grpSp>
        <p:sp>
          <p:nvSpPr>
            <p:cNvPr id="9226" name="Text Box 11"/>
            <p:cNvSpPr txBox="1">
              <a:spLocks noChangeArrowheads="1"/>
            </p:cNvSpPr>
            <p:nvPr/>
          </p:nvSpPr>
          <p:spPr bwMode="auto">
            <a:xfrm>
              <a:off x="4624" y="2045"/>
              <a:ext cx="1136" cy="9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/>
                <a:t>R</a:t>
              </a:r>
              <a:r>
                <a:rPr lang="en-US" altLang="en-US" sz="2400" baseline="-25000"/>
                <a:t>merge</a:t>
              </a:r>
              <a:r>
                <a:rPr lang="en-US" altLang="en-US" sz="2400"/>
                <a:t> = 6%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altLang="en-US" sz="2400"/>
                <a:t>R</a:t>
              </a:r>
              <a:r>
                <a:rPr lang="en-US" altLang="en-US" sz="2400" baseline="-25000"/>
                <a:t>cryst</a:t>
              </a:r>
              <a:r>
                <a:rPr lang="en-US" altLang="en-US" sz="2400"/>
                <a:t> = 7%</a:t>
              </a:r>
            </a:p>
            <a:p>
              <a:pPr eaLnBrk="1" hangingPunct="1">
                <a:spcBef>
                  <a:spcPct val="50000"/>
                </a:spcBef>
              </a:pPr>
              <a:r>
                <a:rPr lang="en-US" altLang="en-US" sz="2400"/>
                <a:t>R</a:t>
              </a:r>
              <a:r>
                <a:rPr lang="en-US" altLang="en-US" sz="2400" baseline="-25000"/>
                <a:t>free</a:t>
              </a:r>
              <a:r>
                <a:rPr lang="en-US" altLang="en-US" sz="2400"/>
                <a:t> = 8%</a:t>
              </a:r>
            </a:p>
          </p:txBody>
        </p:sp>
      </p:grpSp>
      <p:sp>
        <p:nvSpPr>
          <p:cNvPr id="9221" name="Text Box 12"/>
          <p:cNvSpPr txBox="1">
            <a:spLocks noChangeArrowheads="1"/>
          </p:cNvSpPr>
          <p:nvPr/>
        </p:nvSpPr>
        <p:spPr bwMode="auto">
          <a:xfrm>
            <a:off x="2228850" y="1600200"/>
            <a:ext cx="46847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/>
              <a:t>single-conformer PDB file</a:t>
            </a:r>
          </a:p>
        </p:txBody>
      </p:sp>
      <p:sp>
        <p:nvSpPr>
          <p:cNvPr id="9222" name="Text Box 13"/>
          <p:cNvSpPr txBox="1">
            <a:spLocks noChangeArrowheads="1"/>
          </p:cNvSpPr>
          <p:nvPr/>
        </p:nvSpPr>
        <p:spPr bwMode="auto">
          <a:xfrm>
            <a:off x="663575" y="4979988"/>
            <a:ext cx="17668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1H87; conf “A”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621166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Holton, </a:t>
            </a:r>
            <a:r>
              <a:rPr lang="en-US" dirty="0" err="1" smtClean="0"/>
              <a:t>Classen</a:t>
            </a:r>
            <a:r>
              <a:rPr lang="en-US" dirty="0" smtClean="0"/>
              <a:t>, Frankel </a:t>
            </a:r>
            <a:r>
              <a:rPr lang="en-US" dirty="0"/>
              <a:t>&amp; </a:t>
            </a:r>
            <a:r>
              <a:rPr lang="en-US" dirty="0" err="1" smtClean="0"/>
              <a:t>Tainer</a:t>
            </a:r>
            <a:r>
              <a:rPr lang="en-US" dirty="0" smtClean="0"/>
              <a:t> </a:t>
            </a:r>
            <a:r>
              <a:rPr lang="en-US" dirty="0"/>
              <a:t>(2014)."The R-factor gap in macromolecular crystallography: an untapped potential for insights on accurate structures", </a:t>
            </a:r>
            <a:r>
              <a:rPr lang="en-US" i="1" dirty="0"/>
              <a:t>FEBS J.</a:t>
            </a:r>
            <a:r>
              <a:rPr lang="en-US" dirty="0"/>
              <a:t> </a:t>
            </a:r>
            <a:r>
              <a:rPr lang="en-US" b="1" dirty="0"/>
              <a:t>281</a:t>
            </a:r>
            <a:r>
              <a:rPr lang="en-US" dirty="0"/>
              <a:t>, 4046-4060. </a:t>
            </a:r>
          </a:p>
        </p:txBody>
      </p:sp>
    </p:spTree>
    <p:extLst>
      <p:ext uri="{BB962C8B-B14F-4D97-AF65-F5344CB8AC3E}">
        <p14:creationId xmlns:p14="http://schemas.microsoft.com/office/powerpoint/2010/main" val="154561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5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25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1486" y="1683657"/>
            <a:ext cx="7685313" cy="4442506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4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MX data quality is not limiting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4000" dirty="0" smtClean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Hypotheses: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Hidden systematic error?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Model-building problem?</a:t>
            </a:r>
          </a:p>
          <a:p>
            <a:pPr lvl="1">
              <a:lnSpc>
                <a:spcPct val="150000"/>
              </a:lnSpc>
              <a:spcBef>
                <a:spcPts val="0"/>
              </a:spcBef>
            </a:pPr>
            <a:r>
              <a:rPr lang="en-US" sz="3600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Representation problem?</a:t>
            </a:r>
            <a:endParaRPr lang="en-US" sz="36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493949"/>
          </a:xfrm>
        </p:spPr>
        <p:txBody>
          <a:bodyPr/>
          <a:lstStyle/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“R-factor Gap” for macromolecules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1262743" y="3947886"/>
            <a:ext cx="6125028" cy="2032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1211943" y="4753429"/>
            <a:ext cx="6125028" cy="20320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6691086" y="5399314"/>
            <a:ext cx="362857" cy="5660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94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4" r="12502" b="5148"/>
          <a:stretch>
            <a:fillRect/>
          </a:stretch>
        </p:blipFill>
        <p:spPr bwMode="auto">
          <a:xfrm>
            <a:off x="1692275" y="336550"/>
            <a:ext cx="7451725" cy="652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4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708025"/>
          </a:xfrm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sz="4000" smtClean="0">
                <a:solidFill>
                  <a:schemeClr val="tx1"/>
                </a:solidFill>
              </a:rPr>
              <a:t>Molecular Dynamics Simulation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73050" y="3467100"/>
            <a:ext cx="2481263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</a:rPr>
              <a:t>1aho</a:t>
            </a:r>
            <a:r>
              <a:rPr lang="en-US" altLang="en-US" sz="1800">
                <a:solidFill>
                  <a:srgbClr val="000000"/>
                </a:solidFill>
              </a:rPr>
              <a:t>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Scorpion toxin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0.96 Å resolution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64 residues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Solvent: H</a:t>
            </a:r>
            <a:r>
              <a:rPr lang="en-US" altLang="en-US" sz="1800" baseline="-25000">
                <a:solidFill>
                  <a:srgbClr val="000000"/>
                </a:solidFill>
              </a:rPr>
              <a:t>2</a:t>
            </a:r>
            <a:r>
              <a:rPr lang="en-US" altLang="en-US" sz="1800">
                <a:solidFill>
                  <a:srgbClr val="000000"/>
                </a:solidFill>
              </a:rPr>
              <a:t>0 + acetate</a:t>
            </a:r>
          </a:p>
        </p:txBody>
      </p:sp>
      <p:sp>
        <p:nvSpPr>
          <p:cNvPr id="266245" name="Rectangle 2"/>
          <p:cNvSpPr>
            <a:spLocks noChangeArrowheads="1"/>
          </p:cNvSpPr>
          <p:nvPr/>
        </p:nvSpPr>
        <p:spPr bwMode="auto">
          <a:xfrm>
            <a:off x="3084513" y="6472238"/>
            <a:ext cx="60594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Cerutti </a:t>
            </a:r>
            <a:r>
              <a:rPr lang="en-US" altLang="en-US" sz="1800" i="1">
                <a:solidFill>
                  <a:srgbClr val="000000"/>
                </a:solidFill>
              </a:rPr>
              <a:t>et al.</a:t>
            </a:r>
            <a:r>
              <a:rPr lang="en-US" altLang="en-US" sz="1800">
                <a:solidFill>
                  <a:srgbClr val="000000"/>
                </a:solidFill>
              </a:rPr>
              <a:t> (2010).</a:t>
            </a:r>
            <a:r>
              <a:rPr lang="en-US" altLang="en-US" sz="1800" i="1">
                <a:solidFill>
                  <a:srgbClr val="000000"/>
                </a:solidFill>
              </a:rPr>
              <a:t>J. Phys. Chem. B</a:t>
            </a:r>
            <a:r>
              <a:rPr lang="en-US" altLang="en-US" sz="1800">
                <a:solidFill>
                  <a:srgbClr val="000000"/>
                </a:solidFill>
              </a:rPr>
              <a:t> </a:t>
            </a:r>
            <a:r>
              <a:rPr lang="en-US" altLang="en-US" sz="1800" b="1">
                <a:solidFill>
                  <a:srgbClr val="000000"/>
                </a:solidFill>
              </a:rPr>
              <a:t>114</a:t>
            </a:r>
            <a:r>
              <a:rPr lang="en-US" altLang="en-US" sz="1800">
                <a:solidFill>
                  <a:srgbClr val="000000"/>
                </a:solidFill>
              </a:rPr>
              <a:t>, 12811-12824. </a:t>
            </a:r>
          </a:p>
        </p:txBody>
      </p:sp>
      <p:sp>
        <p:nvSpPr>
          <p:cNvPr id="266246" name="TextBox 3"/>
          <p:cNvSpPr txBox="1">
            <a:spLocks noChangeArrowheads="1"/>
          </p:cNvSpPr>
          <p:nvPr/>
        </p:nvSpPr>
        <p:spPr bwMode="auto">
          <a:xfrm>
            <a:off x="239713" y="1323975"/>
            <a:ext cx="25146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000000"/>
                </a:solidFill>
              </a:rPr>
              <a:t>using </a:t>
            </a:r>
            <a:r>
              <a:rPr lang="en-US" altLang="en-US" sz="2800" b="1">
                <a:solidFill>
                  <a:srgbClr val="000000"/>
                </a:solidFill>
              </a:rPr>
              <a:t>real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800">
                <a:solidFill>
                  <a:srgbClr val="000000"/>
                </a:solidFill>
              </a:rPr>
              <a:t>crystal’s lattice</a:t>
            </a:r>
          </a:p>
        </p:txBody>
      </p:sp>
    </p:spTree>
    <p:extLst>
      <p:ext uri="{BB962C8B-B14F-4D97-AF65-F5344CB8AC3E}">
        <p14:creationId xmlns:p14="http://schemas.microsoft.com/office/powerpoint/2010/main" val="72453271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2405117"/>
              </p:ext>
            </p:extLst>
          </p:nvPr>
        </p:nvGraphicFramePr>
        <p:xfrm>
          <a:off x="384175" y="566057"/>
          <a:ext cx="8680450" cy="56998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139" name="Chart" r:id="rId3" imgW="7115101" imgH="4914951" progId="MSGraph.Chart.8">
                  <p:embed followColorScheme="full"/>
                </p:oleObj>
              </mc:Choice>
              <mc:Fallback>
                <p:oleObj name="Chart" r:id="rId3" imgW="7115101" imgH="491495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4175" y="566057"/>
                        <a:ext cx="8680450" cy="56998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1961278" y="6057900"/>
            <a:ext cx="535755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</a:rPr>
              <a:t>Spot centroid position (pixels)</a:t>
            </a:r>
            <a:endParaRPr lang="en-US" altLang="en-US" sz="2800" b="1" dirty="0">
              <a:solidFill>
                <a:prstClr val="black"/>
              </a:solidFill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567110" y="3030866"/>
            <a:ext cx="400301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</a:rPr>
              <a:t>Relative spot intensity</a:t>
            </a:r>
            <a:endParaRPr lang="en-US" altLang="en-US" sz="2800" b="1" dirty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8686" y="145143"/>
            <a:ext cx="86597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Spatial Heterogeneity in Sharp Spot Sensitivity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097021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chemeClr val="tx1"/>
                </a:solidFill>
              </a:rPr>
              <a:t>30 conformers from 24,000</a:t>
            </a:r>
          </a:p>
        </p:txBody>
      </p:sp>
      <p:pic>
        <p:nvPicPr>
          <p:cNvPr id="26726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839"/>
          <a:stretch>
            <a:fillRect/>
          </a:stretch>
        </p:blipFill>
        <p:spPr bwMode="auto">
          <a:xfrm>
            <a:off x="0" y="995363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345267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chemeClr val="tx1"/>
                </a:solidFill>
              </a:rPr>
              <a:t>Electron density from 24,000 conformers</a:t>
            </a:r>
          </a:p>
        </p:txBody>
      </p:sp>
      <p:pic>
        <p:nvPicPr>
          <p:cNvPr id="26829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839"/>
          <a:stretch>
            <a:fillRect/>
          </a:stretch>
        </p:blipFill>
        <p:spPr bwMode="auto">
          <a:xfrm>
            <a:off x="0" y="995363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679964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chemeClr val="tx1"/>
                </a:solidFill>
              </a:rPr>
              <a:t>Electron density from 24,000 conformers</a:t>
            </a:r>
          </a:p>
        </p:txBody>
      </p:sp>
      <p:pic>
        <p:nvPicPr>
          <p:cNvPr id="26931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839"/>
          <a:stretch>
            <a:fillRect/>
          </a:stretch>
        </p:blipFill>
        <p:spPr bwMode="auto">
          <a:xfrm>
            <a:off x="0" y="995363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800886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chemeClr val="tx1"/>
                </a:solidFill>
              </a:rPr>
              <a:t>2F</a:t>
            </a:r>
            <a:r>
              <a:rPr lang="en-US" altLang="en-US" sz="3600" baseline="-25000" smtClean="0">
                <a:solidFill>
                  <a:schemeClr val="tx1"/>
                </a:solidFill>
              </a:rPr>
              <a:t>sim</a:t>
            </a:r>
            <a:r>
              <a:rPr lang="en-US" altLang="en-US" sz="3600" smtClean="0">
                <a:solidFill>
                  <a:schemeClr val="tx1"/>
                </a:solidFill>
              </a:rPr>
              <a:t>-F</a:t>
            </a:r>
            <a:r>
              <a:rPr lang="en-US" altLang="en-US" sz="3600" baseline="-25000" smtClean="0">
                <a:solidFill>
                  <a:schemeClr val="tx1"/>
                </a:solidFill>
              </a:rPr>
              <a:t>calc</a:t>
            </a:r>
            <a:r>
              <a:rPr lang="en-US" altLang="en-US" sz="3600" smtClean="0">
                <a:solidFill>
                  <a:schemeClr val="tx1"/>
                </a:solidFill>
              </a:rPr>
              <a:t> and F</a:t>
            </a:r>
            <a:r>
              <a:rPr lang="en-US" altLang="en-US" sz="3600" baseline="-25000" smtClean="0">
                <a:solidFill>
                  <a:schemeClr val="tx1"/>
                </a:solidFill>
              </a:rPr>
              <a:t>sim</a:t>
            </a:r>
            <a:r>
              <a:rPr lang="en-US" altLang="en-US" sz="3600" smtClean="0">
                <a:solidFill>
                  <a:schemeClr val="tx1"/>
                </a:solidFill>
              </a:rPr>
              <a:t>-F</a:t>
            </a:r>
            <a:r>
              <a:rPr lang="en-US" altLang="en-US" sz="3600" baseline="-25000" smtClean="0">
                <a:solidFill>
                  <a:schemeClr val="tx1"/>
                </a:solidFill>
              </a:rPr>
              <a:t>calc</a:t>
            </a:r>
            <a:r>
              <a:rPr lang="en-US" altLang="en-US" sz="3600" smtClean="0">
                <a:solidFill>
                  <a:schemeClr val="tx1"/>
                </a:solidFill>
              </a:rPr>
              <a:t> maps</a:t>
            </a:r>
          </a:p>
        </p:txBody>
      </p:sp>
      <p:pic>
        <p:nvPicPr>
          <p:cNvPr id="27033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839"/>
          <a:stretch>
            <a:fillRect/>
          </a:stretch>
        </p:blipFill>
        <p:spPr bwMode="auto">
          <a:xfrm>
            <a:off x="0" y="995363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0340" name="Text Box 5"/>
          <p:cNvSpPr txBox="1">
            <a:spLocks noChangeArrowheads="1"/>
          </p:cNvSpPr>
          <p:nvPr/>
        </p:nvSpPr>
        <p:spPr bwMode="auto">
          <a:xfrm>
            <a:off x="103188" y="4573588"/>
            <a:ext cx="1882775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1.0 Å data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R</a:t>
            </a:r>
            <a:r>
              <a:rPr lang="en-US" altLang="en-US" sz="2400" baseline="-25000">
                <a:solidFill>
                  <a:srgbClr val="000000"/>
                </a:solidFill>
              </a:rPr>
              <a:t>cryst</a:t>
            </a:r>
            <a:r>
              <a:rPr lang="en-US" altLang="en-US" sz="2400">
                <a:solidFill>
                  <a:srgbClr val="000000"/>
                </a:solidFill>
              </a:rPr>
              <a:t>= 0.137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R</a:t>
            </a:r>
            <a:r>
              <a:rPr lang="en-US" altLang="en-US" sz="2400" baseline="-25000">
                <a:solidFill>
                  <a:srgbClr val="000000"/>
                </a:solidFill>
              </a:rPr>
              <a:t>free</a:t>
            </a:r>
            <a:r>
              <a:rPr lang="en-US" altLang="en-US" sz="2400">
                <a:solidFill>
                  <a:srgbClr val="000000"/>
                </a:solidFill>
              </a:rPr>
              <a:t> = 0.159</a:t>
            </a:r>
          </a:p>
        </p:txBody>
      </p:sp>
      <p:sp>
        <p:nvSpPr>
          <p:cNvPr id="270341" name="Text Box 4"/>
          <p:cNvSpPr txBox="1">
            <a:spLocks noChangeArrowheads="1"/>
          </p:cNvSpPr>
          <p:nvPr/>
        </p:nvSpPr>
        <p:spPr bwMode="auto">
          <a:xfrm>
            <a:off x="103188" y="5789613"/>
            <a:ext cx="2684462" cy="822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4F4FC5"/>
                </a:solidFill>
              </a:rPr>
              <a:t>1 “sigma” 2F</a:t>
            </a:r>
            <a:r>
              <a:rPr lang="en-US" altLang="en-US" sz="2400" baseline="-25000">
                <a:solidFill>
                  <a:srgbClr val="4F4FC5"/>
                </a:solidFill>
              </a:rPr>
              <a:t>sim</a:t>
            </a:r>
            <a:r>
              <a:rPr lang="en-US" altLang="en-US" sz="2400">
                <a:solidFill>
                  <a:srgbClr val="4F4FC5"/>
                </a:solidFill>
              </a:rPr>
              <a:t>-F</a:t>
            </a:r>
            <a:r>
              <a:rPr lang="en-US" altLang="en-US" sz="2400" baseline="-25000">
                <a:solidFill>
                  <a:srgbClr val="4F4FC5"/>
                </a:solidFill>
              </a:rPr>
              <a:t>c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CC9900"/>
                </a:solidFill>
              </a:rPr>
              <a:t>2.5 “sigma” F</a:t>
            </a:r>
            <a:r>
              <a:rPr lang="en-US" altLang="en-US" sz="2400" baseline="-25000">
                <a:solidFill>
                  <a:srgbClr val="CC9900"/>
                </a:solidFill>
              </a:rPr>
              <a:t>sim</a:t>
            </a:r>
            <a:r>
              <a:rPr lang="en-US" altLang="en-US" sz="2400">
                <a:solidFill>
                  <a:srgbClr val="CC9900"/>
                </a:solidFill>
              </a:rPr>
              <a:t>-F</a:t>
            </a:r>
            <a:r>
              <a:rPr lang="en-US" altLang="en-US" sz="2400" baseline="-25000">
                <a:solidFill>
                  <a:srgbClr val="CC9900"/>
                </a:solidFill>
              </a:rPr>
              <a:t>c</a:t>
            </a:r>
            <a:endParaRPr lang="en-US" altLang="en-US" sz="2400">
              <a:solidFill>
                <a:srgbClr val="CC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14964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chemeClr val="tx1"/>
                </a:solidFill>
              </a:rPr>
              <a:t>2F</a:t>
            </a:r>
            <a:r>
              <a:rPr lang="en-US" altLang="en-US" sz="3600" baseline="-25000" smtClean="0">
                <a:solidFill>
                  <a:schemeClr val="tx1"/>
                </a:solidFill>
              </a:rPr>
              <a:t>sim</a:t>
            </a:r>
            <a:r>
              <a:rPr lang="en-US" altLang="en-US" sz="3600" smtClean="0">
                <a:solidFill>
                  <a:schemeClr val="tx1"/>
                </a:solidFill>
              </a:rPr>
              <a:t>-F</a:t>
            </a:r>
            <a:r>
              <a:rPr lang="en-US" altLang="en-US" sz="3600" baseline="-25000" smtClean="0">
                <a:solidFill>
                  <a:schemeClr val="tx1"/>
                </a:solidFill>
              </a:rPr>
              <a:t>calc</a:t>
            </a:r>
            <a:r>
              <a:rPr lang="en-US" altLang="en-US" sz="3600" smtClean="0">
                <a:solidFill>
                  <a:schemeClr val="tx1"/>
                </a:solidFill>
              </a:rPr>
              <a:t> and (F</a:t>
            </a:r>
            <a:r>
              <a:rPr lang="en-US" altLang="en-US" sz="3600" baseline="-25000" smtClean="0">
                <a:solidFill>
                  <a:schemeClr val="tx1"/>
                </a:solidFill>
              </a:rPr>
              <a:t>sim</a:t>
            </a:r>
            <a:r>
              <a:rPr lang="en-US" altLang="en-US" sz="3600" smtClean="0">
                <a:solidFill>
                  <a:schemeClr val="tx1"/>
                </a:solidFill>
              </a:rPr>
              <a:t> </a:t>
            </a:r>
            <a:r>
              <a:rPr lang="el-GR" altLang="en-US" sz="3600" smtClean="0">
                <a:solidFill>
                  <a:schemeClr val="tx1"/>
                </a:solidFill>
              </a:rPr>
              <a:t>Φ</a:t>
            </a:r>
            <a:r>
              <a:rPr lang="en-US" altLang="en-US" sz="3600" baseline="-25000" smtClean="0">
                <a:solidFill>
                  <a:schemeClr val="tx1"/>
                </a:solidFill>
              </a:rPr>
              <a:t>sim</a:t>
            </a:r>
            <a:r>
              <a:rPr lang="en-US" altLang="en-US" sz="3600" smtClean="0">
                <a:solidFill>
                  <a:schemeClr val="tx1"/>
                </a:solidFill>
              </a:rPr>
              <a:t>) - (F</a:t>
            </a:r>
            <a:r>
              <a:rPr lang="en-US" altLang="en-US" sz="3600" baseline="-25000" smtClean="0">
                <a:solidFill>
                  <a:schemeClr val="tx1"/>
                </a:solidFill>
              </a:rPr>
              <a:t>calc</a:t>
            </a:r>
            <a:r>
              <a:rPr lang="el-GR" altLang="en-US" sz="3600" smtClean="0">
                <a:solidFill>
                  <a:schemeClr val="tx1"/>
                </a:solidFill>
              </a:rPr>
              <a:t> Φ</a:t>
            </a:r>
            <a:r>
              <a:rPr lang="en-US" altLang="en-US" sz="3600" baseline="-25000" smtClean="0">
                <a:solidFill>
                  <a:schemeClr val="tx1"/>
                </a:solidFill>
              </a:rPr>
              <a:t>calc</a:t>
            </a:r>
            <a:r>
              <a:rPr lang="en-US" altLang="en-US" sz="3600" smtClean="0">
                <a:solidFill>
                  <a:schemeClr val="tx1"/>
                </a:solidFill>
              </a:rPr>
              <a:t>) maps</a:t>
            </a:r>
          </a:p>
        </p:txBody>
      </p:sp>
      <p:pic>
        <p:nvPicPr>
          <p:cNvPr id="27136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839"/>
          <a:stretch>
            <a:fillRect/>
          </a:stretch>
        </p:blipFill>
        <p:spPr bwMode="auto">
          <a:xfrm>
            <a:off x="0" y="995363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1364" name="Text Box 4"/>
          <p:cNvSpPr txBox="1">
            <a:spLocks noChangeArrowheads="1"/>
          </p:cNvSpPr>
          <p:nvPr/>
        </p:nvSpPr>
        <p:spPr bwMode="auto">
          <a:xfrm>
            <a:off x="77788" y="5789613"/>
            <a:ext cx="2709862" cy="831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4F4FC5"/>
                </a:solidFill>
              </a:rPr>
              <a:t>1 “sigma” 2F</a:t>
            </a:r>
            <a:r>
              <a:rPr lang="en-US" altLang="en-US" sz="2400" baseline="-25000">
                <a:solidFill>
                  <a:srgbClr val="4F4FC5"/>
                </a:solidFill>
              </a:rPr>
              <a:t>sim</a:t>
            </a:r>
            <a:r>
              <a:rPr lang="en-US" altLang="en-US" sz="2400">
                <a:solidFill>
                  <a:srgbClr val="4F4FC5"/>
                </a:solidFill>
              </a:rPr>
              <a:t>-F</a:t>
            </a:r>
            <a:r>
              <a:rPr lang="en-US" altLang="en-US" sz="2400" baseline="-25000">
                <a:solidFill>
                  <a:srgbClr val="4F4FC5"/>
                </a:solidFill>
              </a:rPr>
              <a:t>c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CC9900"/>
                </a:solidFill>
              </a:rPr>
              <a:t>F</a:t>
            </a:r>
            <a:r>
              <a:rPr lang="en-US" altLang="en-US" sz="2400" baseline="-25000">
                <a:solidFill>
                  <a:srgbClr val="CC9900"/>
                </a:solidFill>
              </a:rPr>
              <a:t>right</a:t>
            </a:r>
            <a:r>
              <a:rPr lang="en-US" altLang="en-US" sz="2400">
                <a:solidFill>
                  <a:srgbClr val="CC9900"/>
                </a:solidFill>
              </a:rPr>
              <a:t> – (2F</a:t>
            </a:r>
            <a:r>
              <a:rPr lang="en-US" altLang="en-US" sz="2400" baseline="-25000">
                <a:solidFill>
                  <a:srgbClr val="CC9900"/>
                </a:solidFill>
              </a:rPr>
              <a:t>sim</a:t>
            </a:r>
            <a:r>
              <a:rPr lang="en-US" altLang="en-US" sz="2400">
                <a:solidFill>
                  <a:srgbClr val="CC9900"/>
                </a:solidFill>
              </a:rPr>
              <a:t>-F</a:t>
            </a:r>
            <a:r>
              <a:rPr lang="en-US" altLang="en-US" sz="2400" baseline="-25000">
                <a:solidFill>
                  <a:srgbClr val="CC9900"/>
                </a:solidFill>
              </a:rPr>
              <a:t>c</a:t>
            </a:r>
            <a:r>
              <a:rPr lang="en-US" altLang="en-US" sz="2400">
                <a:solidFill>
                  <a:srgbClr val="CC9900"/>
                </a:solidFill>
              </a:rPr>
              <a:t>)</a:t>
            </a:r>
          </a:p>
        </p:txBody>
      </p:sp>
      <p:sp>
        <p:nvSpPr>
          <p:cNvPr id="271365" name="Text Box 5"/>
          <p:cNvSpPr txBox="1">
            <a:spLocks noChangeArrowheads="1"/>
          </p:cNvSpPr>
          <p:nvPr/>
        </p:nvSpPr>
        <p:spPr bwMode="auto">
          <a:xfrm>
            <a:off x="103188" y="4573588"/>
            <a:ext cx="1882775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1.0 Å data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R</a:t>
            </a:r>
            <a:r>
              <a:rPr lang="en-US" altLang="en-US" sz="2400" baseline="-25000">
                <a:solidFill>
                  <a:srgbClr val="000000"/>
                </a:solidFill>
              </a:rPr>
              <a:t>cryst</a:t>
            </a:r>
            <a:r>
              <a:rPr lang="en-US" altLang="en-US" sz="2400">
                <a:solidFill>
                  <a:srgbClr val="000000"/>
                </a:solidFill>
              </a:rPr>
              <a:t>= 0.137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R</a:t>
            </a:r>
            <a:r>
              <a:rPr lang="en-US" altLang="en-US" sz="2400" baseline="-25000">
                <a:solidFill>
                  <a:srgbClr val="000000"/>
                </a:solidFill>
              </a:rPr>
              <a:t>free</a:t>
            </a:r>
            <a:r>
              <a:rPr lang="en-US" altLang="en-US" sz="2400">
                <a:solidFill>
                  <a:srgbClr val="000000"/>
                </a:solidFill>
              </a:rPr>
              <a:t> = 0.159</a:t>
            </a:r>
          </a:p>
        </p:txBody>
      </p:sp>
    </p:spTree>
    <p:extLst>
      <p:ext uri="{BB962C8B-B14F-4D97-AF65-F5344CB8AC3E}">
        <p14:creationId xmlns:p14="http://schemas.microsoft.com/office/powerpoint/2010/main" val="3052652290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smtClean="0">
                <a:solidFill>
                  <a:schemeClr val="tx1"/>
                </a:solidFill>
              </a:rPr>
              <a:t>Regular model with real data!</a:t>
            </a:r>
          </a:p>
        </p:txBody>
      </p:sp>
      <p:pic>
        <p:nvPicPr>
          <p:cNvPr id="27238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" r="14839"/>
          <a:stretch>
            <a:fillRect/>
          </a:stretch>
        </p:blipFill>
        <p:spPr bwMode="auto">
          <a:xfrm>
            <a:off x="0" y="995363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2388" name="Text Box 4"/>
          <p:cNvSpPr txBox="1">
            <a:spLocks noChangeArrowheads="1"/>
          </p:cNvSpPr>
          <p:nvPr/>
        </p:nvSpPr>
        <p:spPr bwMode="auto">
          <a:xfrm>
            <a:off x="103188" y="5789613"/>
            <a:ext cx="2684462" cy="8223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4F4FC5"/>
                </a:solidFill>
              </a:rPr>
              <a:t>1 “sigma” 2F</a:t>
            </a:r>
            <a:r>
              <a:rPr lang="en-US" altLang="en-US" sz="2400" baseline="-25000">
                <a:solidFill>
                  <a:srgbClr val="4F4FC5"/>
                </a:solidFill>
              </a:rPr>
              <a:t>sim</a:t>
            </a:r>
            <a:r>
              <a:rPr lang="en-US" altLang="en-US" sz="2400">
                <a:solidFill>
                  <a:srgbClr val="4F4FC5"/>
                </a:solidFill>
              </a:rPr>
              <a:t>-F</a:t>
            </a:r>
            <a:r>
              <a:rPr lang="en-US" altLang="en-US" sz="2400" baseline="-25000">
                <a:solidFill>
                  <a:srgbClr val="4F4FC5"/>
                </a:solidFill>
              </a:rPr>
              <a:t>c</a:t>
            </a:r>
          </a:p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CC9900"/>
                </a:solidFill>
              </a:rPr>
              <a:t>2.5 “sigma” F</a:t>
            </a:r>
            <a:r>
              <a:rPr lang="en-US" altLang="en-US" sz="2400" baseline="-25000">
                <a:solidFill>
                  <a:srgbClr val="CC9900"/>
                </a:solidFill>
              </a:rPr>
              <a:t>sim</a:t>
            </a:r>
            <a:r>
              <a:rPr lang="en-US" altLang="en-US" sz="2400">
                <a:solidFill>
                  <a:srgbClr val="CC9900"/>
                </a:solidFill>
              </a:rPr>
              <a:t>-F</a:t>
            </a:r>
            <a:r>
              <a:rPr lang="en-US" altLang="en-US" sz="2400" baseline="-25000">
                <a:solidFill>
                  <a:srgbClr val="CC9900"/>
                </a:solidFill>
              </a:rPr>
              <a:t>c</a:t>
            </a:r>
            <a:endParaRPr lang="en-US" altLang="en-US" sz="2400">
              <a:solidFill>
                <a:srgbClr val="CC9900"/>
              </a:solidFill>
            </a:endParaRPr>
          </a:p>
        </p:txBody>
      </p:sp>
      <p:sp>
        <p:nvSpPr>
          <p:cNvPr id="272389" name="Text Box 5"/>
          <p:cNvSpPr txBox="1">
            <a:spLocks noChangeArrowheads="1"/>
          </p:cNvSpPr>
          <p:nvPr/>
        </p:nvSpPr>
        <p:spPr bwMode="auto">
          <a:xfrm>
            <a:off x="103188" y="4573588"/>
            <a:ext cx="1882775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1.0 Å data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R</a:t>
            </a:r>
            <a:r>
              <a:rPr lang="en-US" altLang="en-US" sz="2400" baseline="-25000">
                <a:solidFill>
                  <a:srgbClr val="000000"/>
                </a:solidFill>
              </a:rPr>
              <a:t>cryst</a:t>
            </a:r>
            <a:r>
              <a:rPr lang="en-US" altLang="en-US" sz="2400">
                <a:solidFill>
                  <a:srgbClr val="000000"/>
                </a:solidFill>
              </a:rPr>
              <a:t>= 0.116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R</a:t>
            </a:r>
            <a:r>
              <a:rPr lang="en-US" altLang="en-US" sz="2400" baseline="-25000">
                <a:solidFill>
                  <a:srgbClr val="000000"/>
                </a:solidFill>
              </a:rPr>
              <a:t>free</a:t>
            </a:r>
            <a:r>
              <a:rPr lang="en-US" altLang="en-US" sz="2400">
                <a:solidFill>
                  <a:srgbClr val="000000"/>
                </a:solidFill>
              </a:rPr>
              <a:t> = 0.135</a:t>
            </a:r>
          </a:p>
        </p:txBody>
      </p:sp>
    </p:spTree>
    <p:extLst>
      <p:ext uri="{BB962C8B-B14F-4D97-AF65-F5344CB8AC3E}">
        <p14:creationId xmlns:p14="http://schemas.microsoft.com/office/powerpoint/2010/main" val="145751947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638" y="835379"/>
            <a:ext cx="5317690" cy="6398225"/>
          </a:xfrm>
          <a:prstGeom prst="rect">
            <a:avLst/>
          </a:prstGeom>
        </p:spPr>
      </p:pic>
      <p:sp>
        <p:nvSpPr>
          <p:cNvPr id="8089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185584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MD:  predicted density for one atom</a:t>
            </a:r>
          </a:p>
        </p:txBody>
      </p:sp>
    </p:spTree>
    <p:extLst>
      <p:ext uri="{BB962C8B-B14F-4D97-AF65-F5344CB8AC3E}">
        <p14:creationId xmlns:p14="http://schemas.microsoft.com/office/powerpoint/2010/main" val="423897114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7" t="5471" r="4538" b="16715"/>
          <a:stretch/>
        </p:blipFill>
        <p:spPr>
          <a:xfrm>
            <a:off x="3216314" y="1428377"/>
            <a:ext cx="5666282" cy="5336500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325677" y="1565754"/>
            <a:ext cx="2880986" cy="9394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en-US" sz="3600" kern="0" dirty="0" smtClean="0">
                <a:solidFill>
                  <a:prstClr val="black"/>
                </a:solidFill>
              </a:rPr>
              <a:t>Answer: 40</a:t>
            </a:r>
          </a:p>
        </p:txBody>
      </p:sp>
      <p:sp>
        <p:nvSpPr>
          <p:cNvPr id="8089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How many conformers are there?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1690" y="2705622"/>
            <a:ext cx="43227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prstClr val="black"/>
                </a:solidFill>
                <a:cs typeface="Arial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cs typeface="Arial" charset="0"/>
              </a:rPr>
              <a:t>cryst</a:t>
            </a:r>
            <a:r>
              <a:rPr lang="en-US" sz="3600" dirty="0">
                <a:solidFill>
                  <a:prstClr val="black"/>
                </a:solidFill>
                <a:cs typeface="Arial" charset="0"/>
              </a:rPr>
              <a:t> = 0.0506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prstClr val="black"/>
                </a:solidFill>
                <a:cs typeface="Arial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cs typeface="Arial" charset="0"/>
              </a:rPr>
              <a:t>free</a:t>
            </a:r>
            <a:r>
              <a:rPr lang="en-US" sz="3600" dirty="0">
                <a:solidFill>
                  <a:prstClr val="black"/>
                </a:solidFill>
                <a:cs typeface="Arial" charset="0"/>
              </a:rPr>
              <a:t>  = 0.0556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cs typeface="Arial" charset="0"/>
              </a:rPr>
              <a:t>vs </a:t>
            </a:r>
            <a:r>
              <a:rPr lang="en-US" sz="3600" dirty="0" err="1">
                <a:solidFill>
                  <a:prstClr val="black"/>
                </a:solidFill>
                <a:cs typeface="Arial" charset="0"/>
              </a:rPr>
              <a:t>F</a:t>
            </a:r>
            <a:r>
              <a:rPr lang="en-US" sz="3600" baseline="-25000" dirty="0" err="1">
                <a:solidFill>
                  <a:prstClr val="black"/>
                </a:solidFill>
                <a:cs typeface="Arial" charset="0"/>
              </a:rPr>
              <a:t>sim</a:t>
            </a:r>
            <a:endParaRPr lang="en-US" sz="3600" baseline="-25000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04450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2" t="-3593" r="20538" b="22281"/>
          <a:stretch/>
        </p:blipFill>
        <p:spPr>
          <a:xfrm>
            <a:off x="2572355" y="636955"/>
            <a:ext cx="6220917" cy="6095784"/>
          </a:xfrm>
          <a:prstGeom prst="rect">
            <a:avLst/>
          </a:prstGeom>
        </p:spPr>
      </p:pic>
      <p:sp>
        <p:nvSpPr>
          <p:cNvPr id="8089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How many conformers are there?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25677" y="1565754"/>
            <a:ext cx="2880986" cy="9394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en-US" sz="3600" kern="0" dirty="0" smtClean="0">
                <a:solidFill>
                  <a:prstClr val="black"/>
                </a:solidFill>
              </a:rPr>
              <a:t>Answer: 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1690" y="2705622"/>
            <a:ext cx="43227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prstClr val="black"/>
                </a:solidFill>
                <a:cs typeface="Arial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cs typeface="Arial" charset="0"/>
              </a:rPr>
              <a:t>cryst</a:t>
            </a:r>
            <a:r>
              <a:rPr lang="en-US" sz="3600" dirty="0">
                <a:solidFill>
                  <a:prstClr val="black"/>
                </a:solidFill>
                <a:cs typeface="Arial" charset="0"/>
              </a:rPr>
              <a:t> = 0.0297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prstClr val="black"/>
                </a:solidFill>
                <a:cs typeface="Arial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cs typeface="Arial" charset="0"/>
              </a:rPr>
              <a:t>free</a:t>
            </a:r>
            <a:r>
              <a:rPr lang="en-US" sz="3600" dirty="0">
                <a:solidFill>
                  <a:prstClr val="black"/>
                </a:solidFill>
                <a:cs typeface="Arial" charset="0"/>
              </a:rPr>
              <a:t>  = 0.0293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cs typeface="Arial" charset="0"/>
              </a:rPr>
              <a:t>vs </a:t>
            </a:r>
            <a:r>
              <a:rPr lang="en-US" sz="3600" dirty="0" err="1">
                <a:solidFill>
                  <a:prstClr val="black"/>
                </a:solidFill>
                <a:cs typeface="Arial" charset="0"/>
              </a:rPr>
              <a:t>F</a:t>
            </a:r>
            <a:r>
              <a:rPr lang="en-US" sz="3600" baseline="-25000" dirty="0" err="1">
                <a:solidFill>
                  <a:prstClr val="black"/>
                </a:solidFill>
                <a:cs typeface="Arial" charset="0"/>
              </a:rPr>
              <a:t>sim</a:t>
            </a:r>
            <a:endParaRPr lang="en-US" sz="3600" baseline="-25000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5285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4408" r="20000" b="1515"/>
          <a:stretch/>
        </p:blipFill>
        <p:spPr>
          <a:xfrm>
            <a:off x="3200400" y="914400"/>
            <a:ext cx="5943600" cy="5943600"/>
          </a:xfrm>
          <a:prstGeom prst="rect">
            <a:avLst/>
          </a:prstGeom>
        </p:spPr>
      </p:pic>
      <p:sp>
        <p:nvSpPr>
          <p:cNvPr id="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1" cy="691061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How many conformers are there?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1690" y="2705622"/>
            <a:ext cx="43227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prstClr val="black"/>
                </a:solidFill>
                <a:cs typeface="Arial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cs typeface="Arial" charset="0"/>
              </a:rPr>
              <a:t>cryst</a:t>
            </a:r>
            <a:r>
              <a:rPr lang="en-US" sz="3600" dirty="0">
                <a:solidFill>
                  <a:prstClr val="black"/>
                </a:solidFill>
                <a:cs typeface="Arial" charset="0"/>
              </a:rPr>
              <a:t> = 0.0441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prstClr val="black"/>
                </a:solidFill>
                <a:cs typeface="Arial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cs typeface="Arial" charset="0"/>
              </a:rPr>
              <a:t>free</a:t>
            </a:r>
            <a:r>
              <a:rPr lang="en-US" sz="3600" dirty="0">
                <a:solidFill>
                  <a:prstClr val="black"/>
                </a:solidFill>
                <a:cs typeface="Arial" charset="0"/>
              </a:rPr>
              <a:t>  = 0.0516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cs typeface="Arial" charset="0"/>
              </a:rPr>
              <a:t>vs </a:t>
            </a:r>
            <a:r>
              <a:rPr lang="en-US" sz="3600" dirty="0" err="1">
                <a:solidFill>
                  <a:prstClr val="black"/>
                </a:solidFill>
                <a:cs typeface="Arial" charset="0"/>
              </a:rPr>
              <a:t>F</a:t>
            </a:r>
            <a:r>
              <a:rPr lang="en-US" sz="3600" baseline="-25000" dirty="0" err="1">
                <a:solidFill>
                  <a:prstClr val="black"/>
                </a:solidFill>
                <a:cs typeface="Arial" charset="0"/>
              </a:rPr>
              <a:t>sim</a:t>
            </a:r>
            <a:endParaRPr lang="en-US" sz="3600" baseline="-250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325676" y="1565754"/>
            <a:ext cx="3407079" cy="9394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en-US" sz="3600" kern="0" dirty="0" smtClean="0">
                <a:solidFill>
                  <a:prstClr val="black"/>
                </a:solidFill>
              </a:rPr>
              <a:t>Answer: 2-14</a:t>
            </a:r>
          </a:p>
        </p:txBody>
      </p:sp>
    </p:spTree>
    <p:extLst>
      <p:ext uri="{BB962C8B-B14F-4D97-AF65-F5344CB8AC3E}">
        <p14:creationId xmlns:p14="http://schemas.microsoft.com/office/powerpoint/2010/main" val="288635847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SHSSS!</a:t>
            </a:r>
            <a:br>
              <a:rPr lang="en-US" dirty="0" smtClean="0"/>
            </a:br>
            <a:r>
              <a:rPr lang="en-US" sz="2000" dirty="0" smtClean="0"/>
              <a:t>The dominant source of error for anomalous difference measurements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1" y="1600200"/>
            <a:ext cx="4760686" cy="4525963"/>
          </a:xfrm>
        </p:spPr>
        <p:txBody>
          <a:bodyPr/>
          <a:lstStyle/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patial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H</a:t>
            </a:r>
            <a:r>
              <a:rPr lang="en-US" sz="4800" dirty="0" smtClean="0"/>
              <a:t>eterogeneity in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harp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pot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rgbClr val="C00000"/>
                </a:solidFill>
              </a:rPr>
              <a:t>S</a:t>
            </a:r>
            <a:r>
              <a:rPr lang="en-US" sz="4800" dirty="0" smtClean="0"/>
              <a:t>ensitivity</a:t>
            </a:r>
            <a:endParaRPr lang="en-US" sz="4800" dirty="0"/>
          </a:p>
        </p:txBody>
      </p:sp>
      <p:sp>
        <p:nvSpPr>
          <p:cNvPr id="4" name="Rectangle 3"/>
          <p:cNvSpPr/>
          <p:nvPr/>
        </p:nvSpPr>
        <p:spPr>
          <a:xfrm>
            <a:off x="4572000" y="4114800"/>
            <a:ext cx="1828800" cy="1828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00800" y="4114800"/>
            <a:ext cx="1828800" cy="18288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972626" y="4891317"/>
            <a:ext cx="914400" cy="0"/>
          </a:xfrm>
          <a:prstGeom prst="straightConnector1">
            <a:avLst/>
          </a:prstGeom>
          <a:ln w="889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5914571" y="5261431"/>
            <a:ext cx="914400" cy="0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5653314" y="2969828"/>
            <a:ext cx="1545771" cy="1020820"/>
            <a:chOff x="5653314" y="2969828"/>
            <a:chExt cx="1545771" cy="1020820"/>
          </a:xfrm>
        </p:grpSpPr>
        <p:sp>
          <p:nvSpPr>
            <p:cNvPr id="15" name="TextBox 14"/>
            <p:cNvSpPr txBox="1"/>
            <p:nvPr/>
          </p:nvSpPr>
          <p:spPr>
            <a:xfrm>
              <a:off x="6034906" y="2969828"/>
              <a:ext cx="78258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 smtClean="0">
                  <a:solidFill>
                    <a:srgbClr val="000000"/>
                  </a:solidFill>
                </a:rPr>
                <a:t>Flat</a:t>
              </a:r>
            </a:p>
            <a:p>
              <a:pPr algn="ctr"/>
              <a:r>
                <a:rPr lang="en-US" sz="2000" b="1" dirty="0" smtClean="0">
                  <a:solidFill>
                    <a:srgbClr val="000000"/>
                  </a:solidFill>
                </a:rPr>
                <a:t>Field</a:t>
              </a: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5653314" y="3286703"/>
              <a:ext cx="0" cy="703945"/>
            </a:xfrm>
            <a:prstGeom prst="straightConnector1">
              <a:avLst/>
            </a:prstGeom>
            <a:ln w="889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7199085" y="3286703"/>
              <a:ext cx="0" cy="703945"/>
            </a:xfrm>
            <a:prstGeom prst="straightConnector1">
              <a:avLst/>
            </a:prstGeom>
            <a:ln w="889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5016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5000" contrast="7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00" t="4408" r="20000" b="1515"/>
          <a:stretch/>
        </p:blipFill>
        <p:spPr>
          <a:xfrm>
            <a:off x="3200400" y="914400"/>
            <a:ext cx="5943600" cy="5943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1690" y="2705622"/>
            <a:ext cx="43227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prstClr val="black"/>
                </a:solidFill>
                <a:cs typeface="Arial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cs typeface="Arial" charset="0"/>
              </a:rPr>
              <a:t>cryst</a:t>
            </a:r>
            <a:r>
              <a:rPr lang="en-US" sz="3600" dirty="0">
                <a:solidFill>
                  <a:prstClr val="black"/>
                </a:solidFill>
                <a:cs typeface="Arial" charset="0"/>
              </a:rPr>
              <a:t> = 0.1546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prstClr val="black"/>
                </a:solidFill>
                <a:cs typeface="Arial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cs typeface="Arial" charset="0"/>
              </a:rPr>
              <a:t>free</a:t>
            </a:r>
            <a:r>
              <a:rPr lang="en-US" sz="3600" dirty="0">
                <a:solidFill>
                  <a:prstClr val="black"/>
                </a:solidFill>
                <a:cs typeface="Arial" charset="0"/>
              </a:rPr>
              <a:t>  = 0.1749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cs typeface="Arial" charset="0"/>
              </a:rPr>
              <a:t>vs F</a:t>
            </a:r>
            <a:r>
              <a:rPr lang="en-US" sz="3600" baseline="-25000" dirty="0">
                <a:solidFill>
                  <a:prstClr val="black"/>
                </a:solidFill>
                <a:cs typeface="Arial" charset="0"/>
              </a:rPr>
              <a:t>obs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1147" y="4611666"/>
            <a:ext cx="43227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cs typeface="Arial" charset="0"/>
              </a:rPr>
              <a:t>1aho: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prstClr val="black"/>
                </a:solidFill>
                <a:cs typeface="Arial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cs typeface="Arial" charset="0"/>
              </a:rPr>
              <a:t>cryst</a:t>
            </a:r>
            <a:r>
              <a:rPr lang="en-US" sz="3600" dirty="0">
                <a:solidFill>
                  <a:prstClr val="black"/>
                </a:solidFill>
                <a:cs typeface="Arial" charset="0"/>
              </a:rPr>
              <a:t> = 0.1630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prstClr val="black"/>
                </a:solidFill>
                <a:cs typeface="Arial" charset="0"/>
              </a:rPr>
              <a:t>R</a:t>
            </a:r>
            <a:r>
              <a:rPr lang="en-US" sz="3600" baseline="-25000" dirty="0" err="1">
                <a:solidFill>
                  <a:prstClr val="black"/>
                </a:solidFill>
                <a:cs typeface="Arial" charset="0"/>
              </a:rPr>
              <a:t>free</a:t>
            </a:r>
            <a:r>
              <a:rPr lang="en-US" sz="3600" dirty="0">
                <a:solidFill>
                  <a:prstClr val="black"/>
                </a:solidFill>
                <a:cs typeface="Arial" charset="0"/>
              </a:rPr>
              <a:t>  = n/d</a:t>
            </a:r>
          </a:p>
        </p:txBody>
      </p:sp>
      <p:sp>
        <p:nvSpPr>
          <p:cNvPr id="8089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1" cy="691061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How many conformers are there?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325676" y="1565754"/>
            <a:ext cx="3407079" cy="9394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algn="l" eaLnBrk="1" hangingPunct="1"/>
            <a:r>
              <a:rPr lang="en-US" altLang="en-US" sz="3600" kern="0" dirty="0" smtClean="0">
                <a:solidFill>
                  <a:prstClr val="black"/>
                </a:solidFill>
              </a:rPr>
              <a:t>Answer: 1-7</a:t>
            </a:r>
          </a:p>
        </p:txBody>
      </p:sp>
    </p:spTree>
    <p:extLst>
      <p:ext uri="{BB962C8B-B14F-4D97-AF65-F5344CB8AC3E}">
        <p14:creationId xmlns:p14="http://schemas.microsoft.com/office/powerpoint/2010/main" val="20983428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300"/>
            <a:ext cx="9144000" cy="6608423"/>
          </a:xfrm>
          <a:prstGeom prst="rect">
            <a:avLst/>
          </a:prstGeom>
        </p:spPr>
      </p:pic>
      <p:sp>
        <p:nvSpPr>
          <p:cNvPr id="8089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How many conformers are there?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87471" y="4659682"/>
            <a:ext cx="25064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solidFill>
                  <a:prstClr val="black"/>
                </a:solidFill>
                <a:cs typeface="Arial" charset="0"/>
              </a:rPr>
              <a:t>All difference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solidFill>
                  <a:prstClr val="black"/>
                </a:solidFill>
                <a:cs typeface="Arial" charset="0"/>
              </a:rPr>
              <a:t>features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solidFill>
                  <a:prstClr val="black"/>
                </a:solidFill>
                <a:cs typeface="Arial" charset="0"/>
              </a:rPr>
              <a:t>are in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solidFill>
                  <a:prstClr val="black"/>
                </a:solidFill>
                <a:cs typeface="Arial" charset="0"/>
              </a:rPr>
              <a:t>the solvent!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90566" y="5613747"/>
            <a:ext cx="16776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000" dirty="0">
                <a:solidFill>
                  <a:prstClr val="black"/>
                </a:solidFill>
                <a:cs typeface="Arial" charset="0"/>
              </a:rPr>
              <a:t>real data</a:t>
            </a:r>
          </a:p>
        </p:txBody>
      </p:sp>
    </p:spTree>
    <p:extLst>
      <p:ext uri="{BB962C8B-B14F-4D97-AF65-F5344CB8AC3E}">
        <p14:creationId xmlns:p14="http://schemas.microsoft.com/office/powerpoint/2010/main" val="215328423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3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9144000" cy="806450"/>
          </a:xfrm>
          <a:solidFill>
            <a:schemeClr val="bg1"/>
          </a:solidFill>
        </p:spPr>
        <p:txBody>
          <a:bodyPr/>
          <a:lstStyle/>
          <a:p>
            <a:pPr eaLnBrk="1" hangingPunct="1"/>
            <a:r>
              <a:rPr lang="en-US" altLang="en-US" sz="3600" dirty="0" smtClean="0">
                <a:solidFill>
                  <a:schemeClr val="tx1"/>
                </a:solidFill>
              </a:rPr>
              <a:t>How “rough” is </a:t>
            </a:r>
            <a:r>
              <a:rPr lang="en-US" altLang="en-US" sz="3600" smtClean="0">
                <a:solidFill>
                  <a:schemeClr val="tx1"/>
                </a:solidFill>
              </a:rPr>
              <a:t>the solvent?</a:t>
            </a:r>
            <a:endParaRPr lang="en-US" altLang="en-US" sz="3600" dirty="0" smtClean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6101"/>
            <a:ext cx="9144000" cy="63177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53641" y="2116899"/>
            <a:ext cx="2869713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prstClr val="black"/>
                </a:solidFill>
                <a:cs typeface="Arial" charset="0"/>
              </a:rPr>
              <a:t>R</a:t>
            </a:r>
            <a:r>
              <a:rPr lang="en-US" sz="3200" baseline="-25000" dirty="0" err="1">
                <a:solidFill>
                  <a:prstClr val="black"/>
                </a:solidFill>
                <a:cs typeface="Arial" charset="0"/>
              </a:rPr>
              <a:t>cryst</a:t>
            </a:r>
            <a:r>
              <a:rPr lang="en-US" sz="3200" dirty="0">
                <a:solidFill>
                  <a:prstClr val="black"/>
                </a:solidFill>
                <a:cs typeface="Arial" charset="0"/>
              </a:rPr>
              <a:t> = 0.0309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 err="1">
                <a:solidFill>
                  <a:prstClr val="black"/>
                </a:solidFill>
                <a:cs typeface="Arial" charset="0"/>
              </a:rPr>
              <a:t>R</a:t>
            </a:r>
            <a:r>
              <a:rPr lang="en-US" sz="3200" baseline="-25000" dirty="0" err="1">
                <a:solidFill>
                  <a:prstClr val="black"/>
                </a:solidFill>
                <a:cs typeface="Arial" charset="0"/>
              </a:rPr>
              <a:t>free</a:t>
            </a:r>
            <a:r>
              <a:rPr lang="en-US" sz="3200" dirty="0">
                <a:solidFill>
                  <a:prstClr val="black"/>
                </a:solidFill>
                <a:cs typeface="Arial" charset="0"/>
              </a:rPr>
              <a:t>  = 0.0678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dirty="0">
                <a:solidFill>
                  <a:prstClr val="black"/>
                </a:solidFill>
                <a:cs typeface="Arial" charset="0"/>
              </a:rPr>
              <a:t>vs </a:t>
            </a:r>
            <a:r>
              <a:rPr lang="en-US" sz="3200" dirty="0" err="1">
                <a:solidFill>
                  <a:prstClr val="black"/>
                </a:solidFill>
                <a:cs typeface="Arial" charset="0"/>
              </a:rPr>
              <a:t>F</a:t>
            </a:r>
            <a:r>
              <a:rPr lang="en-US" sz="3200" baseline="-25000" dirty="0" err="1">
                <a:solidFill>
                  <a:prstClr val="black"/>
                </a:solidFill>
                <a:cs typeface="Arial" charset="0"/>
              </a:rPr>
              <a:t>sim</a:t>
            </a:r>
            <a:endParaRPr lang="en-US" sz="3200" baseline="-25000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66153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981"/>
            <a:ext cx="8229600" cy="1143000"/>
          </a:xfrm>
        </p:spPr>
        <p:txBody>
          <a:bodyPr/>
          <a:lstStyle/>
          <a:p>
            <a:r>
              <a:rPr lang="en-US" dirty="0" smtClean="0"/>
              <a:t>RISM model for “bulk” solvent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6233761"/>
              </p:ext>
            </p:extLst>
          </p:nvPr>
        </p:nvGraphicFramePr>
        <p:xfrm>
          <a:off x="442685" y="1349828"/>
          <a:ext cx="8229600" cy="518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34115"/>
                <a:gridCol w="2017486"/>
                <a:gridCol w="1777999"/>
              </a:tblGrid>
              <a:tr h="863600">
                <a:tc>
                  <a:txBody>
                    <a:bodyPr/>
                    <a:lstStyle/>
                    <a:p>
                      <a:r>
                        <a:rPr lang="en-US" sz="4400" dirty="0" smtClean="0">
                          <a:latin typeface="Arial" panose="020B0604020202020204" pitchFamily="34" charset="0"/>
                        </a:rPr>
                        <a:t>Method</a:t>
                      </a:r>
                      <a:endParaRPr lang="en-US" sz="44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>
                          <a:latin typeface="Arial" panose="020B0604020202020204" pitchFamily="34" charset="0"/>
                        </a:rPr>
                        <a:t>R</a:t>
                      </a:r>
                      <a:r>
                        <a:rPr lang="en-US" sz="4800" baseline="-25000" dirty="0" err="1" smtClean="0">
                          <a:latin typeface="Arial" panose="020B0604020202020204" pitchFamily="34" charset="0"/>
                        </a:rPr>
                        <a:t>work</a:t>
                      </a:r>
                      <a:endParaRPr lang="en-US" sz="4800" baseline="-250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 smtClean="0">
                          <a:latin typeface="Arial" panose="020B0604020202020204" pitchFamily="34" charset="0"/>
                        </a:rPr>
                        <a:t>R</a:t>
                      </a:r>
                      <a:r>
                        <a:rPr lang="en-US" sz="4800" baseline="-25000" dirty="0" err="1" smtClean="0">
                          <a:latin typeface="Arial" panose="020B0604020202020204" pitchFamily="34" charset="0"/>
                        </a:rPr>
                        <a:t>free</a:t>
                      </a:r>
                      <a:endParaRPr lang="en-US" sz="4800" baseline="-250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  <a:tr h="8636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Default refmac5:</a:t>
                      </a:r>
                      <a:endParaRPr lang="en-US" sz="2400" baseline="0" dirty="0" smtClean="0">
                        <a:latin typeface="Arial" panose="020B0604020202020204" pitchFamily="34" charset="0"/>
                      </a:endParaRPr>
                    </a:p>
                    <a:p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flat bulk solvent</a:t>
                      </a:r>
                      <a:endParaRPr lang="en-US" sz="24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.1784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.1898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  <a:tr h="8636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RISM – self-consistent density field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 b</a:t>
                      </a:r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ased on electrostatics</a:t>
                      </a:r>
                      <a:endParaRPr lang="en-US" sz="24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.1640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.1808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  <a:tr h="8636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Explicit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 MD solvent, protein fixed</a:t>
                      </a:r>
                      <a:endParaRPr lang="en-US" sz="24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.1523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.1690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  <a:tr h="8636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RISM – protein fixed</a:t>
                      </a:r>
                    </a:p>
                    <a:p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multi-conformer weighted</a:t>
                      </a:r>
                      <a:endParaRPr lang="en-US" sz="24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.1578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.1739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  <a:tr h="86360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panose="020B0604020202020204" pitchFamily="34" charset="0"/>
                        </a:rPr>
                        <a:t>Explicit –</a:t>
                      </a:r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 protein fixed</a:t>
                      </a:r>
                    </a:p>
                    <a:p>
                      <a:r>
                        <a:rPr lang="en-US" sz="2400" baseline="0" dirty="0" smtClean="0">
                          <a:latin typeface="Arial" panose="020B0604020202020204" pitchFamily="34" charset="0"/>
                        </a:rPr>
                        <a:t>multi-conformer weighted</a:t>
                      </a:r>
                      <a:endParaRPr lang="en-US" sz="24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.1440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smtClean="0">
                          <a:latin typeface="Arial" panose="020B0604020202020204" pitchFamily="34" charset="0"/>
                        </a:rPr>
                        <a:t>.1666</a:t>
                      </a:r>
                      <a:endParaRPr lang="en-US" sz="4800" dirty="0">
                        <a:latin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036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32113"/>
          </a:xfrm>
        </p:spPr>
        <p:txBody>
          <a:bodyPr/>
          <a:lstStyle/>
          <a:p>
            <a:r>
              <a:rPr lang="en-US" sz="3600" b="1" dirty="0" smtClean="0"/>
              <a:t>Grand Challenges in Structural Biology</a:t>
            </a:r>
            <a:endParaRPr 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17714" y="1277270"/>
            <a:ext cx="8621486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pt-BR" sz="4400" dirty="0" smtClean="0">
                <a:solidFill>
                  <a:schemeClr val="accent2">
                    <a:lumMod val="75000"/>
                  </a:schemeClr>
                </a:solidFill>
              </a:rPr>
              <a:t>Phase Problem</a:t>
            </a:r>
            <a:endParaRPr lang="en-US" sz="4400" dirty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sz="2400" dirty="0" smtClean="0"/>
              <a:t>“true” multiplicity    </a:t>
            </a:r>
            <a:r>
              <a:rPr lang="en-US" sz="2400" dirty="0" smtClean="0"/>
              <a:t>detector calibration</a:t>
            </a:r>
            <a:endParaRPr lang="en-US" sz="2400" dirty="0" smtClean="0"/>
          </a:p>
          <a:p>
            <a:pPr algn="ctr">
              <a:spcAft>
                <a:spcPts val="600"/>
              </a:spcAft>
            </a:pPr>
            <a:r>
              <a:rPr lang="en-US" sz="2400" dirty="0" smtClean="0"/>
              <a:t> SINBAD for </a:t>
            </a:r>
            <a:r>
              <a:rPr lang="en-US" sz="2400" dirty="0" smtClean="0"/>
              <a:t>XFEL S-SAD?</a:t>
            </a:r>
            <a:endParaRPr lang="en-US" sz="2400" dirty="0"/>
          </a:p>
          <a:p>
            <a:pPr algn="ctr">
              <a:spcAft>
                <a:spcPts val="600"/>
              </a:spcAft>
            </a:pPr>
            <a:r>
              <a:rPr lang="en-US" sz="4400" dirty="0" smtClean="0">
                <a:solidFill>
                  <a:srgbClr val="C00000"/>
                </a:solidFill>
              </a:rPr>
              <a:t>Amplitude Problem</a:t>
            </a:r>
          </a:p>
          <a:p>
            <a:pPr algn="ctr">
              <a:spcAft>
                <a:spcPts val="600"/>
              </a:spcAft>
            </a:pPr>
            <a:r>
              <a:rPr lang="en-US" sz="2400" dirty="0" smtClean="0"/>
              <a:t>Disorder &gt; everything     Revolution </a:t>
            </a:r>
            <a:r>
              <a:rPr lang="en-US" sz="2400" dirty="0" smtClean="0"/>
              <a:t>in sample handling</a:t>
            </a:r>
            <a:r>
              <a:rPr lang="en-US" sz="2400" dirty="0" smtClean="0"/>
              <a:t>?</a:t>
            </a:r>
          </a:p>
          <a:p>
            <a:pPr algn="ctr">
              <a:spcAft>
                <a:spcPts val="600"/>
              </a:spcAft>
            </a:pPr>
            <a:r>
              <a:rPr lang="en-US" sz="2400" dirty="0" err="1"/>
              <a:t>deconvolute</a:t>
            </a:r>
            <a:r>
              <a:rPr lang="en-US" sz="2400" dirty="0"/>
              <a:t> non-isomorphism</a:t>
            </a:r>
            <a:r>
              <a:rPr lang="en-US" sz="2400" dirty="0" smtClean="0"/>
              <a:t>?</a:t>
            </a:r>
            <a:endParaRPr lang="en-US" sz="2400" dirty="0" smtClean="0"/>
          </a:p>
          <a:p>
            <a:pPr algn="ctr">
              <a:spcAft>
                <a:spcPts val="600"/>
              </a:spcAft>
            </a:pPr>
            <a:r>
              <a:rPr lang="en-US" sz="4400" dirty="0" smtClean="0">
                <a:solidFill>
                  <a:srgbClr val="008000"/>
                </a:solidFill>
              </a:rPr>
              <a:t>R-factor Gap</a:t>
            </a:r>
          </a:p>
          <a:p>
            <a:pPr algn="ctr">
              <a:spcAft>
                <a:spcPts val="600"/>
              </a:spcAft>
            </a:pPr>
            <a:r>
              <a:rPr lang="en-US" sz="2400" dirty="0" smtClean="0"/>
              <a:t>1 electron changes?      </a:t>
            </a:r>
            <a:r>
              <a:rPr lang="en-US" sz="2400" dirty="0" smtClean="0"/>
              <a:t>2D </a:t>
            </a:r>
            <a:r>
              <a:rPr lang="en-US" sz="2400" dirty="0" smtClean="0"/>
              <a:t>data vs 4D models?</a:t>
            </a:r>
            <a:endParaRPr lang="en-US" sz="2400" dirty="0"/>
          </a:p>
        </p:txBody>
      </p:sp>
      <p:sp>
        <p:nvSpPr>
          <p:cNvPr id="4" name="Rectangle 3"/>
          <p:cNvSpPr/>
          <p:nvPr/>
        </p:nvSpPr>
        <p:spPr>
          <a:xfrm>
            <a:off x="0" y="6328230"/>
            <a:ext cx="9144000" cy="3939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en-US" altLang="en-US" sz="1600" b="1" dirty="0" smtClean="0">
                <a:latin typeface="Courier New" pitchFamily="49" charset="0"/>
              </a:rPr>
              <a:t>http://bl831.als.lbl.gov/~</a:t>
            </a:r>
            <a:r>
              <a:rPr lang="en-US" altLang="en-US" sz="1600" b="1" dirty="0" smtClean="0">
                <a:latin typeface="Courier New" pitchFamily="49" charset="0"/>
              </a:rPr>
              <a:t>jamesh/powerpoint/Janelia_thresholds_2015.pptx</a:t>
            </a:r>
            <a:endParaRPr lang="en-US" altLang="en-US" sz="1600" b="1" dirty="0"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86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good are low energies?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038600" cy="4953000"/>
          </a:xfrm>
        </p:spPr>
        <p:txBody>
          <a:bodyPr/>
          <a:lstStyle/>
          <a:p>
            <a:r>
              <a:rPr lang="en-US" dirty="0" smtClean="0"/>
              <a:t>Carbon		  284</a:t>
            </a:r>
          </a:p>
          <a:p>
            <a:r>
              <a:rPr lang="en-US" dirty="0" smtClean="0"/>
              <a:t>Nitrogen	  402</a:t>
            </a:r>
          </a:p>
          <a:p>
            <a:r>
              <a:rPr lang="en-US" dirty="0" smtClean="0"/>
              <a:t>Oxygen		  537</a:t>
            </a:r>
          </a:p>
          <a:p>
            <a:r>
              <a:rPr lang="en-US" dirty="0" smtClean="0"/>
              <a:t>Fluorine		  685</a:t>
            </a:r>
          </a:p>
          <a:p>
            <a:r>
              <a:rPr lang="en-US" dirty="0" smtClean="0"/>
              <a:t>Neon		  866</a:t>
            </a:r>
          </a:p>
          <a:p>
            <a:r>
              <a:rPr lang="en-US" dirty="0" smtClean="0"/>
              <a:t>Sodium		1072</a:t>
            </a:r>
          </a:p>
          <a:p>
            <a:r>
              <a:rPr lang="en-US" dirty="0" smtClean="0"/>
              <a:t>Magnesium	1304</a:t>
            </a:r>
          </a:p>
          <a:p>
            <a:r>
              <a:rPr lang="en-US" dirty="0" smtClean="0"/>
              <a:t>Aluminum	1559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495800" y="1524000"/>
            <a:ext cx="58674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 defTabSz="962025">
              <a:tabLst>
                <a:tab pos="3140075" algn="l"/>
              </a:tabLst>
            </a:pPr>
            <a:r>
              <a:rPr lang="en-US" kern="0" dirty="0" smtClean="0"/>
              <a:t>Silicon	1838</a:t>
            </a:r>
          </a:p>
          <a:p>
            <a:pPr algn="just" defTabSz="962025">
              <a:tabLst>
                <a:tab pos="3140075" algn="l"/>
              </a:tabLst>
            </a:pPr>
            <a:r>
              <a:rPr lang="en-US" kern="0" dirty="0" smtClean="0"/>
              <a:t>Phosphorous	2148</a:t>
            </a:r>
          </a:p>
          <a:p>
            <a:pPr algn="just" defTabSz="962025">
              <a:tabLst>
                <a:tab pos="3140075" algn="l"/>
              </a:tabLst>
            </a:pPr>
            <a:r>
              <a:rPr lang="en-US" kern="0" dirty="0" smtClean="0"/>
              <a:t>Sulfur	2475</a:t>
            </a:r>
          </a:p>
          <a:p>
            <a:pPr algn="just" defTabSz="962025">
              <a:tabLst>
                <a:tab pos="3140075" algn="l"/>
              </a:tabLst>
            </a:pPr>
            <a:r>
              <a:rPr lang="en-US" kern="0" dirty="0" smtClean="0"/>
              <a:t>Chlorine	2825</a:t>
            </a:r>
          </a:p>
          <a:p>
            <a:pPr algn="just" defTabSz="962025">
              <a:tabLst>
                <a:tab pos="3140075" algn="l"/>
              </a:tabLst>
            </a:pPr>
            <a:r>
              <a:rPr lang="en-US" kern="0" dirty="0" smtClean="0"/>
              <a:t>Argon	3205</a:t>
            </a:r>
          </a:p>
          <a:p>
            <a:pPr algn="just" defTabSz="962025">
              <a:tabLst>
                <a:tab pos="3140075" algn="l"/>
              </a:tabLst>
            </a:pPr>
            <a:r>
              <a:rPr lang="en-US" kern="0" dirty="0" smtClean="0"/>
              <a:t>Potassium	3610</a:t>
            </a:r>
          </a:p>
          <a:p>
            <a:pPr algn="just" defTabSz="962025">
              <a:tabLst>
                <a:tab pos="3140075" algn="l"/>
              </a:tabLst>
            </a:pPr>
            <a:r>
              <a:rPr lang="en-US" kern="0" dirty="0" smtClean="0"/>
              <a:t>Calcium	4041</a:t>
            </a:r>
          </a:p>
          <a:p>
            <a:pPr algn="just" defTabSz="962025">
              <a:tabLst>
                <a:tab pos="3140075" algn="l"/>
              </a:tabLst>
            </a:pPr>
            <a:r>
              <a:rPr lang="en-US" kern="0" dirty="0" smtClean="0"/>
              <a:t>Scandium	4495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8579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3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0000"/>
                </a:solidFill>
              </a:rPr>
              <a:t>scattering from a crystal structure</a:t>
            </a:r>
          </a:p>
        </p:txBody>
      </p:sp>
      <p:sp>
        <p:nvSpPr>
          <p:cNvPr id="143363" name="Text Box 4"/>
          <p:cNvSpPr txBox="1">
            <a:spLocks noChangeArrowheads="1"/>
          </p:cNvSpPr>
          <p:nvPr/>
        </p:nvSpPr>
        <p:spPr bwMode="auto">
          <a:xfrm>
            <a:off x="3317875" y="1063625"/>
            <a:ext cx="290671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False color intensity</a:t>
            </a:r>
          </a:p>
        </p:txBody>
      </p:sp>
      <p:sp>
        <p:nvSpPr>
          <p:cNvPr id="143364" name="Text Box 5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143365" name="Text Box 6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detector</a:t>
            </a:r>
          </a:p>
        </p:txBody>
      </p:sp>
      <p:pic>
        <p:nvPicPr>
          <p:cNvPr id="14336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426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3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0000"/>
                </a:solidFill>
              </a:rPr>
              <a:t>scattering from a crystal structure</a:t>
            </a:r>
          </a:p>
        </p:txBody>
      </p:sp>
      <p:sp>
        <p:nvSpPr>
          <p:cNvPr id="144387" name="Text Box 4"/>
          <p:cNvSpPr txBox="1">
            <a:spLocks noChangeArrowheads="1"/>
          </p:cNvSpPr>
          <p:nvPr/>
        </p:nvSpPr>
        <p:spPr bwMode="auto">
          <a:xfrm>
            <a:off x="3317875" y="1063625"/>
            <a:ext cx="290671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False color intensity</a:t>
            </a:r>
          </a:p>
        </p:txBody>
      </p:sp>
      <p:sp>
        <p:nvSpPr>
          <p:cNvPr id="144388" name="Text Box 5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144389" name="Text Box 6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detector</a:t>
            </a:r>
          </a:p>
        </p:txBody>
      </p:sp>
      <p:pic>
        <p:nvPicPr>
          <p:cNvPr id="144390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>
            <a:spLocks noChangeAspect="1"/>
          </p:cNvSpPr>
          <p:nvPr/>
        </p:nvSpPr>
        <p:spPr>
          <a:xfrm>
            <a:off x="1584325" y="3794125"/>
            <a:ext cx="1463675" cy="14636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88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3"/>
          <p:cNvSpPr>
            <a:spLocks noChangeArrowheads="1"/>
          </p:cNvSpPr>
          <p:nvPr/>
        </p:nvSpPr>
        <p:spPr bwMode="auto">
          <a:xfrm>
            <a:off x="180975" y="0"/>
            <a:ext cx="89630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400">
                <a:solidFill>
                  <a:srgbClr val="000000"/>
                </a:solidFill>
              </a:rPr>
              <a:t>scattering from a crystal structure</a:t>
            </a:r>
          </a:p>
        </p:txBody>
      </p:sp>
      <p:sp>
        <p:nvSpPr>
          <p:cNvPr id="145411" name="Text Box 4"/>
          <p:cNvSpPr txBox="1">
            <a:spLocks noChangeArrowheads="1"/>
          </p:cNvSpPr>
          <p:nvPr/>
        </p:nvSpPr>
        <p:spPr bwMode="auto">
          <a:xfrm>
            <a:off x="3317875" y="1063625"/>
            <a:ext cx="290671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0000"/>
                </a:solidFill>
              </a:rPr>
              <a:t>False color intensity</a:t>
            </a:r>
          </a:p>
        </p:txBody>
      </p:sp>
      <p:sp>
        <p:nvSpPr>
          <p:cNvPr id="145412" name="Text Box 5"/>
          <p:cNvSpPr txBox="1">
            <a:spLocks noChangeArrowheads="1"/>
          </p:cNvSpPr>
          <p:nvPr/>
        </p:nvSpPr>
        <p:spPr bwMode="auto">
          <a:xfrm>
            <a:off x="1695450" y="1812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sample</a:t>
            </a:r>
          </a:p>
        </p:txBody>
      </p:sp>
      <p:sp>
        <p:nvSpPr>
          <p:cNvPr id="145413" name="Text Box 6"/>
          <p:cNvSpPr txBox="1">
            <a:spLocks noChangeArrowheads="1"/>
          </p:cNvSpPr>
          <p:nvPr/>
        </p:nvSpPr>
        <p:spPr bwMode="auto">
          <a:xfrm>
            <a:off x="6434138" y="1833563"/>
            <a:ext cx="1009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detector</a:t>
            </a:r>
          </a:p>
        </p:txBody>
      </p:sp>
      <p:pic>
        <p:nvPicPr>
          <p:cNvPr id="14541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spect="1"/>
          </p:cNvSpPr>
          <p:nvPr/>
        </p:nvSpPr>
        <p:spPr>
          <a:xfrm>
            <a:off x="1584325" y="3794125"/>
            <a:ext cx="1463675" cy="14636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2607</TotalTime>
  <Words>2750</Words>
  <Application>Microsoft Office PowerPoint</Application>
  <PresentationFormat>On-screen Show (4:3)</PresentationFormat>
  <Paragraphs>864</Paragraphs>
  <Slides>98</Slides>
  <Notes>5</Notes>
  <HiddenSlides>4</HiddenSlides>
  <MMClips>1</MMClips>
  <ScaleCrop>false</ScaleCrop>
  <HeadingPairs>
    <vt:vector size="6" baseType="variant">
      <vt:variant>
        <vt:lpstr>Theme</vt:lpstr>
      </vt:variant>
      <vt:variant>
        <vt:i4>11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98</vt:i4>
      </vt:variant>
    </vt:vector>
  </HeadingPairs>
  <TitlesOfParts>
    <vt:vector size="112" baseType="lpstr">
      <vt:lpstr>Default Design</vt:lpstr>
      <vt:lpstr>4_Default Design</vt:lpstr>
      <vt:lpstr>2_Default Design</vt:lpstr>
      <vt:lpstr>2_Office Theme</vt:lpstr>
      <vt:lpstr>3_Default Design</vt:lpstr>
      <vt:lpstr>5_Default Design</vt:lpstr>
      <vt:lpstr>Office Theme</vt:lpstr>
      <vt:lpstr>1_Office Theme</vt:lpstr>
      <vt:lpstr>3_Office Theme</vt:lpstr>
      <vt:lpstr>4_Office Theme</vt:lpstr>
      <vt:lpstr>1_Default Design</vt:lpstr>
      <vt:lpstr>Chart</vt:lpstr>
      <vt:lpstr>Microsoft Graph Chart</vt:lpstr>
      <vt:lpstr>Equation</vt:lpstr>
      <vt:lpstr>Acknowledgements</vt:lpstr>
      <vt:lpstr>Grand Challenges in Structural Biology</vt:lpstr>
      <vt:lpstr>Grand Challenges in Structural Biology</vt:lpstr>
      <vt:lpstr>Grand Challenges in Structural Biology</vt:lpstr>
      <vt:lpstr>PowerPoint Presentation</vt:lpstr>
      <vt:lpstr>Can you count to 1,000,000 ?</vt:lpstr>
      <vt:lpstr>PowerPoint Presentation</vt:lpstr>
      <vt:lpstr>PowerPoint Presentation</vt:lpstr>
      <vt:lpstr>SHSSS! The dominant source of error for anomalous difference measurements</vt:lpstr>
      <vt:lpstr>SHSSS! The dominant source of error for anomalous difference measurements</vt:lpstr>
      <vt:lpstr>SHSSS! The dominant source of error for anomalous difference measurements</vt:lpstr>
      <vt:lpstr>SHSSS! The dominant source of error for anomalous difference measurements</vt:lpstr>
      <vt:lpstr>SHSSS! The dominant source of error for anomalous difference measurements</vt:lpstr>
      <vt:lpstr>SHSSS! The dominant source of error for anomalous difference measurements</vt:lpstr>
      <vt:lpstr>PowerPoint Presentation</vt:lpstr>
      <vt:lpstr>Gadox calibration vs energy</vt:lpstr>
      <vt:lpstr>Pilatus: 1-module shift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Systematic error does not “average out”</vt:lpstr>
      <vt:lpstr>PowerPoint Presentation</vt:lpstr>
      <vt:lpstr>140-fold multiplicity</vt:lpstr>
      <vt:lpstr>140-fold multiplicity</vt:lpstr>
      <vt:lpstr>140-fold multiplicity</vt:lpstr>
      <vt:lpstr>140-fold multiplicity</vt:lpstr>
      <vt:lpstr>PowerPoint Presentation</vt:lpstr>
      <vt:lpstr>PowerPoint Presentation</vt:lpstr>
      <vt:lpstr>PowerPoint Presentation</vt:lpstr>
      <vt:lpstr>PowerPoint Presentation</vt:lpstr>
      <vt:lpstr>Darwin’s Formula</vt:lpstr>
      <vt:lpstr>PowerPoint Presentation</vt:lpstr>
      <vt:lpstr>Where do photons go?</vt:lpstr>
      <vt:lpstr>Where do photons go?</vt:lpstr>
      <vt:lpstr>Where do photons go?</vt:lpstr>
      <vt:lpstr>“sweet spot” for sample size ?</vt:lpstr>
      <vt:lpstr>Dose-rate dependence of damage</vt:lpstr>
      <vt:lpstr>The “partiality problem”</vt:lpstr>
      <vt:lpstr>New damage at high fluence?</vt:lpstr>
      <vt:lpstr>PowerPoint Presentation</vt:lpstr>
      <vt:lpstr>PowerPoint Presentation</vt:lpstr>
      <vt:lpstr>Fractional error</vt:lpstr>
      <vt:lpstr>Fractional error at XFEL</vt:lpstr>
      <vt:lpstr>Non-isomorphism in lysozyme</vt:lpstr>
      <vt:lpstr>Scattering/absorption “rules”:</vt:lpstr>
      <vt:lpstr>Alternative tools?</vt:lpstr>
      <vt:lpstr>Grand Challenges in Structural Biology</vt:lpstr>
      <vt:lpstr>Darwin’s Formula</vt:lpstr>
      <vt:lpstr>Darwin’s Formula</vt:lpstr>
      <vt:lpstr>Darwin’s Formula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lysozyme: real and reciprocal</vt:lpstr>
      <vt:lpstr>lysozyme: thermal motion</vt:lpstr>
      <vt:lpstr>Muybridge’s galloping horse (1878)</vt:lpstr>
      <vt:lpstr>Muybridge’s galloping horse (1878)</vt:lpstr>
      <vt:lpstr>Muybridge’s galloping horse (1878)</vt:lpstr>
      <vt:lpstr>Supporting a model with data</vt:lpstr>
      <vt:lpstr>Grand Challenges in Structural Biology</vt:lpstr>
      <vt:lpstr>Is this good enough?</vt:lpstr>
      <vt:lpstr>Is this good enough?</vt:lpstr>
      <vt:lpstr>Is this good enough?</vt:lpstr>
      <vt:lpstr>R-factor Gap?</vt:lpstr>
      <vt:lpstr>“R-factor Gap” for macromolecules</vt:lpstr>
      <vt:lpstr>The R-factor Gap</vt:lpstr>
      <vt:lpstr>The R-factor Gap</vt:lpstr>
      <vt:lpstr>The R-factor Gap</vt:lpstr>
      <vt:lpstr>“R-factor Gap” for macromolecules</vt:lpstr>
      <vt:lpstr>Molecular Dynamics Simulation</vt:lpstr>
      <vt:lpstr>30 conformers from 24,000</vt:lpstr>
      <vt:lpstr>Electron density from 24,000 conformers</vt:lpstr>
      <vt:lpstr>Electron density from 24,000 conformers</vt:lpstr>
      <vt:lpstr>2Fsim-Fcalc and Fsim-Fcalc maps</vt:lpstr>
      <vt:lpstr>2Fsim-Fcalc and (Fsim Φsim) - (Fcalc Φcalc) maps</vt:lpstr>
      <vt:lpstr>Regular model with real data!</vt:lpstr>
      <vt:lpstr>MD:  predicted density for one atom</vt:lpstr>
      <vt:lpstr>How many conformers are there?</vt:lpstr>
      <vt:lpstr>How many conformers are there?</vt:lpstr>
      <vt:lpstr>How many conformers are there?</vt:lpstr>
      <vt:lpstr>How many conformers are there?</vt:lpstr>
      <vt:lpstr>How many conformers are there?</vt:lpstr>
      <vt:lpstr>How “rough” is the solvent?</vt:lpstr>
      <vt:lpstr>RISM model for “bulk” solvent</vt:lpstr>
      <vt:lpstr>Grand Challenges in Structural Biology</vt:lpstr>
      <vt:lpstr>What good are low energies?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JMHolton</dc:creator>
  <cp:lastModifiedBy>JMHolton</cp:lastModifiedBy>
  <cp:revision>74</cp:revision>
  <dcterms:created xsi:type="dcterms:W3CDTF">2015-02-10T18:25:02Z</dcterms:created>
  <dcterms:modified xsi:type="dcterms:W3CDTF">2015-10-11T17:49:54Z</dcterms:modified>
</cp:coreProperties>
</file>