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2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  <p:sldMasterId id="2147483701" r:id="rId3"/>
    <p:sldMasterId id="2147483714" r:id="rId4"/>
    <p:sldMasterId id="2147483726" r:id="rId5"/>
    <p:sldMasterId id="2147483739" r:id="rId6"/>
    <p:sldMasterId id="2147483753" r:id="rId7"/>
    <p:sldMasterId id="2147483766" r:id="rId8"/>
    <p:sldMasterId id="2147483779" r:id="rId9"/>
    <p:sldMasterId id="2147483791" r:id="rId10"/>
    <p:sldMasterId id="2147483803" r:id="rId11"/>
    <p:sldMasterId id="2147483817" r:id="rId12"/>
    <p:sldMasterId id="2147483832" r:id="rId13"/>
    <p:sldMasterId id="2147483856" r:id="rId14"/>
  </p:sldMasterIdLst>
  <p:notesMasterIdLst>
    <p:notesMasterId r:id="rId130"/>
  </p:notesMasterIdLst>
  <p:sldIdLst>
    <p:sldId id="462" r:id="rId15"/>
    <p:sldId id="258" r:id="rId16"/>
    <p:sldId id="423" r:id="rId17"/>
    <p:sldId id="470" r:id="rId18"/>
    <p:sldId id="451" r:id="rId19"/>
    <p:sldId id="426" r:id="rId20"/>
    <p:sldId id="442" r:id="rId21"/>
    <p:sldId id="444" r:id="rId22"/>
    <p:sldId id="540" r:id="rId23"/>
    <p:sldId id="455" r:id="rId24"/>
    <p:sldId id="456" r:id="rId25"/>
    <p:sldId id="457" r:id="rId26"/>
    <p:sldId id="458" r:id="rId27"/>
    <p:sldId id="441" r:id="rId28"/>
    <p:sldId id="443" r:id="rId29"/>
    <p:sldId id="425" r:id="rId30"/>
    <p:sldId id="531" r:id="rId31"/>
    <p:sldId id="532" r:id="rId32"/>
    <p:sldId id="541" r:id="rId33"/>
    <p:sldId id="475" r:id="rId34"/>
    <p:sldId id="477" r:id="rId35"/>
    <p:sldId id="428" r:id="rId36"/>
    <p:sldId id="429" r:id="rId37"/>
    <p:sldId id="378" r:id="rId38"/>
    <p:sldId id="388" r:id="rId39"/>
    <p:sldId id="389" r:id="rId40"/>
    <p:sldId id="534" r:id="rId41"/>
    <p:sldId id="533" r:id="rId42"/>
    <p:sldId id="383" r:id="rId43"/>
    <p:sldId id="349" r:id="rId44"/>
    <p:sldId id="304" r:id="rId45"/>
    <p:sldId id="474" r:id="rId46"/>
    <p:sldId id="431" r:id="rId47"/>
    <p:sldId id="430" r:id="rId48"/>
    <p:sldId id="478" r:id="rId49"/>
    <p:sldId id="381" r:id="rId50"/>
    <p:sldId id="302" r:id="rId51"/>
    <p:sldId id="434" r:id="rId52"/>
    <p:sldId id="472" r:id="rId53"/>
    <p:sldId id="473" r:id="rId54"/>
    <p:sldId id="435" r:id="rId55"/>
    <p:sldId id="438" r:id="rId56"/>
    <p:sldId id="432" r:id="rId57"/>
    <p:sldId id="439" r:id="rId58"/>
    <p:sldId id="519" r:id="rId59"/>
    <p:sldId id="518" r:id="rId60"/>
    <p:sldId id="480" r:id="rId61"/>
    <p:sldId id="481" r:id="rId62"/>
    <p:sldId id="482" r:id="rId63"/>
    <p:sldId id="483" r:id="rId64"/>
    <p:sldId id="486" r:id="rId65"/>
    <p:sldId id="487" r:id="rId66"/>
    <p:sldId id="542" r:id="rId67"/>
    <p:sldId id="505" r:id="rId68"/>
    <p:sldId id="506" r:id="rId69"/>
    <p:sldId id="507" r:id="rId70"/>
    <p:sldId id="508" r:id="rId71"/>
    <p:sldId id="509" r:id="rId72"/>
    <p:sldId id="513" r:id="rId73"/>
    <p:sldId id="515" r:id="rId74"/>
    <p:sldId id="516" r:id="rId75"/>
    <p:sldId id="535" r:id="rId76"/>
    <p:sldId id="520" r:id="rId77"/>
    <p:sldId id="459" r:id="rId78"/>
    <p:sldId id="468" r:id="rId79"/>
    <p:sldId id="469" r:id="rId80"/>
    <p:sldId id="452" r:id="rId81"/>
    <p:sldId id="453" r:id="rId82"/>
    <p:sldId id="454" r:id="rId83"/>
    <p:sldId id="421" r:id="rId84"/>
    <p:sldId id="392" r:id="rId85"/>
    <p:sldId id="393" r:id="rId86"/>
    <p:sldId id="396" r:id="rId87"/>
    <p:sldId id="397" r:id="rId88"/>
    <p:sldId id="398" r:id="rId89"/>
    <p:sldId id="402" r:id="rId90"/>
    <p:sldId id="524" r:id="rId91"/>
    <p:sldId id="525" r:id="rId92"/>
    <p:sldId id="527" r:id="rId93"/>
    <p:sldId id="526" r:id="rId94"/>
    <p:sldId id="530" r:id="rId95"/>
    <p:sldId id="529" r:id="rId96"/>
    <p:sldId id="528" r:id="rId97"/>
    <p:sldId id="536" r:id="rId98"/>
    <p:sldId id="352" r:id="rId99"/>
    <p:sldId id="353" r:id="rId100"/>
    <p:sldId id="354" r:id="rId101"/>
    <p:sldId id="351" r:id="rId102"/>
    <p:sldId id="460" r:id="rId103"/>
    <p:sldId id="370" r:id="rId104"/>
    <p:sldId id="371" r:id="rId105"/>
    <p:sldId id="372" r:id="rId106"/>
    <p:sldId id="461" r:id="rId107"/>
    <p:sldId id="355" r:id="rId108"/>
    <p:sldId id="356" r:id="rId109"/>
    <p:sldId id="357" r:id="rId110"/>
    <p:sldId id="358" r:id="rId111"/>
    <p:sldId id="359" r:id="rId112"/>
    <p:sldId id="360" r:id="rId113"/>
    <p:sldId id="539" r:id="rId114"/>
    <p:sldId id="361" r:id="rId115"/>
    <p:sldId id="362" r:id="rId116"/>
    <p:sldId id="364" r:id="rId117"/>
    <p:sldId id="365" r:id="rId118"/>
    <p:sldId id="366" r:id="rId119"/>
    <p:sldId id="367" r:id="rId120"/>
    <p:sldId id="368" r:id="rId121"/>
    <p:sldId id="471" r:id="rId122"/>
    <p:sldId id="476" r:id="rId123"/>
    <p:sldId id="386" r:id="rId124"/>
    <p:sldId id="345" r:id="rId125"/>
    <p:sldId id="346" r:id="rId126"/>
    <p:sldId id="347" r:id="rId127"/>
    <p:sldId id="537" r:id="rId128"/>
    <p:sldId id="538" r:id="rId1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FAF"/>
    <a:srgbClr val="003300"/>
    <a:srgbClr val="FF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156" autoAdjust="0"/>
    <p:restoredTop sz="94660"/>
  </p:normalViewPr>
  <p:slideViewPr>
    <p:cSldViewPr snapToGrid="0">
      <p:cViewPr varScale="1">
        <p:scale>
          <a:sx n="66" d="100"/>
          <a:sy n="66" d="100"/>
        </p:scale>
        <p:origin x="-18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117" Type="http://schemas.openxmlformats.org/officeDocument/2006/relationships/slide" Target="slides/slide103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slide" Target="slides/slide70.xml"/><Relationship Id="rId89" Type="http://schemas.openxmlformats.org/officeDocument/2006/relationships/slide" Target="slides/slide75.xml"/><Relationship Id="rId112" Type="http://schemas.openxmlformats.org/officeDocument/2006/relationships/slide" Target="slides/slide98.xml"/><Relationship Id="rId133" Type="http://schemas.openxmlformats.org/officeDocument/2006/relationships/theme" Target="theme/theme1.xml"/><Relationship Id="rId16" Type="http://schemas.openxmlformats.org/officeDocument/2006/relationships/slide" Target="slides/slide2.xml"/><Relationship Id="rId107" Type="http://schemas.openxmlformats.org/officeDocument/2006/relationships/slide" Target="slides/slide9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102" Type="http://schemas.openxmlformats.org/officeDocument/2006/relationships/slide" Target="slides/slide88.xml"/><Relationship Id="rId123" Type="http://schemas.openxmlformats.org/officeDocument/2006/relationships/slide" Target="slides/slide109.xml"/><Relationship Id="rId128" Type="http://schemas.openxmlformats.org/officeDocument/2006/relationships/slide" Target="slides/slide11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6.xml"/><Relationship Id="rId95" Type="http://schemas.openxmlformats.org/officeDocument/2006/relationships/slide" Target="slides/slide8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77" Type="http://schemas.openxmlformats.org/officeDocument/2006/relationships/slide" Target="slides/slide63.xml"/><Relationship Id="rId100" Type="http://schemas.openxmlformats.org/officeDocument/2006/relationships/slide" Target="slides/slide86.xml"/><Relationship Id="rId105" Type="http://schemas.openxmlformats.org/officeDocument/2006/relationships/slide" Target="slides/slide91.xml"/><Relationship Id="rId113" Type="http://schemas.openxmlformats.org/officeDocument/2006/relationships/slide" Target="slides/slide99.xml"/><Relationship Id="rId118" Type="http://schemas.openxmlformats.org/officeDocument/2006/relationships/slide" Target="slides/slide104.xml"/><Relationship Id="rId126" Type="http://schemas.openxmlformats.org/officeDocument/2006/relationships/slide" Target="slides/slide112.xml"/><Relationship Id="rId13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93" Type="http://schemas.openxmlformats.org/officeDocument/2006/relationships/slide" Target="slides/slide79.xml"/><Relationship Id="rId98" Type="http://schemas.openxmlformats.org/officeDocument/2006/relationships/slide" Target="slides/slide84.xml"/><Relationship Id="rId121" Type="http://schemas.openxmlformats.org/officeDocument/2006/relationships/slide" Target="slides/slide10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103" Type="http://schemas.openxmlformats.org/officeDocument/2006/relationships/slide" Target="slides/slide89.xml"/><Relationship Id="rId108" Type="http://schemas.openxmlformats.org/officeDocument/2006/relationships/slide" Target="slides/slide94.xml"/><Relationship Id="rId116" Type="http://schemas.openxmlformats.org/officeDocument/2006/relationships/slide" Target="slides/slide102.xml"/><Relationship Id="rId124" Type="http://schemas.openxmlformats.org/officeDocument/2006/relationships/slide" Target="slides/slide110.xml"/><Relationship Id="rId129" Type="http://schemas.openxmlformats.org/officeDocument/2006/relationships/slide" Target="slides/slide115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91" Type="http://schemas.openxmlformats.org/officeDocument/2006/relationships/slide" Target="slides/slide77.xml"/><Relationship Id="rId96" Type="http://schemas.openxmlformats.org/officeDocument/2006/relationships/slide" Target="slides/slide82.xml"/><Relationship Id="rId111" Type="http://schemas.openxmlformats.org/officeDocument/2006/relationships/slide" Target="slides/slide97.xml"/><Relationship Id="rId13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6" Type="http://schemas.openxmlformats.org/officeDocument/2006/relationships/slide" Target="slides/slide92.xml"/><Relationship Id="rId114" Type="http://schemas.openxmlformats.org/officeDocument/2006/relationships/slide" Target="slides/slide100.xml"/><Relationship Id="rId119" Type="http://schemas.openxmlformats.org/officeDocument/2006/relationships/slide" Target="slides/slide105.xml"/><Relationship Id="rId127" Type="http://schemas.openxmlformats.org/officeDocument/2006/relationships/slide" Target="slides/slide11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94" Type="http://schemas.openxmlformats.org/officeDocument/2006/relationships/slide" Target="slides/slide80.xml"/><Relationship Id="rId99" Type="http://schemas.openxmlformats.org/officeDocument/2006/relationships/slide" Target="slides/slide85.xml"/><Relationship Id="rId101" Type="http://schemas.openxmlformats.org/officeDocument/2006/relationships/slide" Target="slides/slide87.xml"/><Relationship Id="rId122" Type="http://schemas.openxmlformats.org/officeDocument/2006/relationships/slide" Target="slides/slide108.xml"/><Relationship Id="rId13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109" Type="http://schemas.openxmlformats.org/officeDocument/2006/relationships/slide" Target="slides/slide9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slide" Target="slides/slide83.xml"/><Relationship Id="rId104" Type="http://schemas.openxmlformats.org/officeDocument/2006/relationships/slide" Target="slides/slide90.xml"/><Relationship Id="rId120" Type="http://schemas.openxmlformats.org/officeDocument/2006/relationships/slide" Target="slides/slide106.xml"/><Relationship Id="rId125" Type="http://schemas.openxmlformats.org/officeDocument/2006/relationships/slide" Target="slides/slide11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slide" Target="slides/slide7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slide" Target="slides/slide73.xml"/><Relationship Id="rId110" Type="http://schemas.openxmlformats.org/officeDocument/2006/relationships/slide" Target="slides/slide96.xml"/><Relationship Id="rId115" Type="http://schemas.openxmlformats.org/officeDocument/2006/relationships/slide" Target="slides/slide101.xml"/><Relationship Id="rId131" Type="http://schemas.openxmlformats.org/officeDocument/2006/relationships/presProps" Target="presProps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19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53761-495D-408E-873E-F4DDC17BB62C}" type="datetimeFigureOut">
              <a:rPr lang="en-US" smtClean="0"/>
              <a:t>10/10/2015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33ECF7-4F5A-4DEE-980E-7B8F3657E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080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932A684-127E-4786-87A9-32E0A9F90F94}" type="slidenum">
              <a:rPr lang="en-US" altLang="en-US">
                <a:solidFill>
                  <a:prstClr val="black"/>
                </a:solidFill>
              </a:rPr>
              <a:pPr eaLnBrk="1" hangingPunct="1"/>
              <a:t>34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 smtClean="0"/>
              <a:t>Proposed 5-crystal </a:t>
            </a:r>
            <a:r>
              <a:rPr lang="en-US" altLang="en-US" dirty="0" err="1" smtClean="0"/>
              <a:t>monochromator</a:t>
            </a:r>
            <a:r>
              <a:rPr lang="en-US" altLang="en-US" dirty="0" smtClean="0"/>
              <a:t> for colliding-beam crystallography.  The generation of two opposing Ewald spheres means that for every </a:t>
            </a:r>
            <a:r>
              <a:rPr lang="en-US" altLang="en-US" dirty="0" err="1" smtClean="0"/>
              <a:t>h,k,l</a:t>
            </a:r>
            <a:r>
              <a:rPr lang="en-US" altLang="en-US" dirty="0" smtClean="0"/>
              <a:t> index reflected from the protein crystal, the </a:t>
            </a:r>
            <a:r>
              <a:rPr lang="en-US" altLang="en-US" dirty="0" err="1" smtClean="0"/>
              <a:t>Friedel</a:t>
            </a:r>
            <a:r>
              <a:rPr lang="en-US" altLang="en-US" dirty="0" smtClean="0"/>
              <a:t> mate is reflected in the opposite direction, allowing for very accurate anomalous difference measurements.  The wavelength need not be set precisely at the sulfur or phosphorous edge, but merely at a wavelength where the f” of those elements are strong.  For fs-class pulses, the distances above will have to be precise to </a:t>
            </a:r>
            <a:r>
              <a:rPr lang="en-US" altLang="en-US" dirty="0" err="1" smtClean="0"/>
              <a:t>withing</a:t>
            </a:r>
            <a:r>
              <a:rPr lang="en-US" altLang="en-US" dirty="0" smtClean="0"/>
              <a:t> ~3 microns, and for accurate reproduction of the partiality of the </a:t>
            </a:r>
            <a:r>
              <a:rPr lang="en-US" altLang="en-US" dirty="0" err="1" smtClean="0"/>
              <a:t>Friedel</a:t>
            </a:r>
            <a:r>
              <a:rPr lang="en-US" altLang="en-US" dirty="0" smtClean="0"/>
              <a:t> mates, the angular precision of the colliding beams must be within ~1% of the sample crystal’s rocking width, or ~100 </a:t>
            </a:r>
            <a:r>
              <a:rPr lang="en-US" altLang="en-US" dirty="0" err="1" smtClean="0"/>
              <a:t>microrads</a:t>
            </a:r>
            <a:r>
              <a:rPr lang="en-US" altLang="en-US" dirty="0" smtClean="0"/>
              <a:t>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A6163F9-9B5B-47F0-BCD5-17D8B22DF0BF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111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588C41A-49FE-4E94-A1F0-58BB35E416CF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112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93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C457422-896A-4A7E-9829-684F34583FF8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113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94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00104B-30B0-4320-95E9-57429B18EE6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8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B3A7D4-D89D-42D9-9665-24BFF3A19F2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82106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B2F50-40E3-4684-9D5A-A6BB96B3EF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77D59-28AC-4490-861B-531C91623B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94323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6DBDF-D767-4EF9-BCEA-A825500EC0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F0695-E251-4F0F-BEA7-1983E0940AF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1990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D10E1-F58B-4BCE-9FA9-739E58BD7B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4C66F-4941-4190-B66D-7F5A1D0707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1071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9E797-5663-47EF-B5B1-A46FAF55A4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45873-04AA-4AB9-A662-9A335355A8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04510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57BE-5736-444A-B94A-AE49859197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A5915-E075-4D45-8F64-C639A36AC1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7630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72F5A-F564-48EF-A10C-2C5A787138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A87DA-E62B-4CCE-9B91-720DC565B1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5786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CA750-B2D8-4FE6-BBDF-DB2B7AF71B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D5BD5-9E4D-4CDA-9D86-45AEC78DC8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1181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A6D48-F767-4B8F-87B5-919144904A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0C149-9C8A-45CC-80DD-667EF37A33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02851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84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55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A60F97-C064-46F2-8736-CDB0BF876CD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28984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66927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48976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36421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0800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99214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75963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7729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25474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97358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403C4-9487-41A0-94F2-96D9EC6F71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782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0048F30-5905-4AA3-A9E1-BFFC0501843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6789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C0BD0-3672-4ADF-BA9A-AF19E14CF4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32722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CD58D-D311-4154-9D6C-8941D9BEEB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61947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718B0-743E-45EF-B4E0-5D2664073C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61955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5BEC1-34FF-42AF-B27D-2A7AD18D20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63360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B8F18-A9FB-499C-ABE4-DECBCB7651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35325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8AF94-7AEA-4816-9A91-EEE9770D56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46001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B80F8-EA6D-4361-B3D2-E60E3239C4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28350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CDFAE-8948-4671-9CD1-4FBF57BCAD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98825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55D3B-E745-42F2-A57E-97833C4437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45461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A3428-CB90-4CBD-A687-9EE87C2CEF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892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8586189-9F83-400E-9302-9DA5BA1D4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7108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DBEBA-F755-41C3-9883-93764CAB5D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74378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453A6-D4B1-4F76-8FCA-05352AC6D96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25372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D728B3F-2A5E-4CEC-9170-A04634840C83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81418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8277ED7-9549-4DD5-9A0A-629A753860F1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42249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E17BA7E-529B-411E-BD30-7933DCF4611B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2645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FAABFDA-C3A3-4645-9DAD-B0EEF50FF92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19401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55B7099-D08F-4C12-B1D1-B0254418F29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29138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31B59-A4DA-4715-945A-6C2B434321D8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01061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9F907F4-4EFB-4019-9808-0BAFC8F7D14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14217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7445732-0EFC-4E57-84EB-8F009C085099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068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42D01CA-9B0D-4FE6-9CD2-B83FED35C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4348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DED9F14-D48A-4C06-AC96-F17040FB151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57492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9D6C2AA-3663-42BF-BDA7-36F0BBE3BF86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97429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11B848F-EBCB-43BC-A04F-F210387FD838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91026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10F5A26-E009-4AEF-9B04-2B770AC7356F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6862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BD4A8BA-F916-410E-8B17-4FAE96AD2ED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50695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4CE25BF-22F6-48B7-B391-0A984E013F3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53316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54600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55426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05839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727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840306B-746E-4DED-9D3D-87232B701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5071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87651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04777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12108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64183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92505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50939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85713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112CA-7ECE-4956-BC5B-12FC309077C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84345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ADC53-3593-4B1D-991B-A56DA769ED4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38189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7C615-680F-4CA5-82D0-5DAB03BE854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998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8B84FC1-7799-43EB-B49E-9E55CCD11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5005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53EF6-3154-44C4-B08A-4900F92BCDF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46590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9ADE6-EAF4-4D81-8E13-E52716536B4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1816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79360-2B9D-46DC-AF92-8F44EF7166E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39363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42371-C31D-408F-91DA-F2539B77579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62532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7CECD-B9AD-4CBE-A2DB-97380CC0F07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30525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D6162-67E4-4831-8C1D-1EDC9A77433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27114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81411-DB3D-4576-98E8-4FDDDE36FF7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58047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E1757-073D-4CD5-9346-46848AA3A70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5909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DE54B61-69E6-4499-AE63-7BBC97842D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609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65C8C03-1D5C-483A-804E-4917080D27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7706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F7EE56C-B978-44BE-8EA9-B972BBF99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81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5ED921-0B92-4FF8-A9E6-BF3FB8EAA6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9999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C62FADE-1F1B-406E-9996-A716205B57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886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8EBB16A-B0C8-4CFA-B96C-28ADEA0D85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827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48D190C-BE2B-4B10-A02F-31E65FCBB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527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6310E06-6917-467D-A7A3-6C53B6F3ED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461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57299D2E-9A2F-4CBC-9BA0-D4ADA85070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848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9E632-57EE-4B5C-8E9D-898B644328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5684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C8D7B-AD2E-4F99-AC01-EDB86A34C5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7124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00BCC-21A4-475B-9DDC-664F0F409E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117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5281E-4998-41CC-A8FC-6FDBD0C97C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3042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C0E45-4F59-440D-84FB-82D5B6765C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291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03FE40-28D6-4935-8EE2-3D28C478BC9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2418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15A3D-87CF-40A6-8CD7-8C690FAFDF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0620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4782E-FC72-4E83-9640-9B5195160D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9073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2C527-D14D-4C73-B0D7-818E03572D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4303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DE3A4-F00D-4E35-B7A4-988171ACEA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2859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69A3C-2480-453D-9F7A-B85CC3FA2F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2637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EFB26-201C-43E0-A6E0-AA6D554E3A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298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671D6-C687-4780-B469-28167DD60E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9947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2D3EC02-FD20-41E4-991B-C54EA07522FD}" type="datetimeFigureOut">
              <a:rPr lang="en-US"/>
              <a:pPr>
                <a:defRPr/>
              </a:pPr>
              <a:t>10/10/2015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35C0219-D384-4248-8982-9C1DF1269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203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06127E9-4176-443C-99F3-10DA49A051F7}" type="datetimeFigureOut">
              <a:rPr lang="en-US"/>
              <a:pPr>
                <a:defRPr/>
              </a:pPr>
              <a:t>10/10/2015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1580EB6-588C-4099-BFBF-4123C681E2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6308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CEC69D1-DC38-4458-B528-1FF04ED54E1E}" type="datetimeFigureOut">
              <a:rPr lang="en-US"/>
              <a:pPr>
                <a:defRPr/>
              </a:pPr>
              <a:t>10/10/2015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8F57989-58FA-46FD-A679-4B25EDFF7D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27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16D42C-ADA4-4CC2-B8AB-85927378A34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8863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4CD5F54-BDBE-4FC2-BB38-8E29A0FB3438}" type="datetimeFigureOut">
              <a:rPr lang="en-US"/>
              <a:pPr>
                <a:defRPr/>
              </a:pPr>
              <a:t>10/10/2015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80AF265-B7AB-47A2-B19E-A3D975B4E1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949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4A2A951-9EA7-4C84-A808-293EB04FF7C3}" type="datetimeFigureOut">
              <a:rPr lang="en-US"/>
              <a:pPr>
                <a:defRPr/>
              </a:pPr>
              <a:t>10/10/2015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0CBD3C4-CDCA-408B-91E1-A51A809D0A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0319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722179E-948A-4F56-BEC5-4FA8E3B826E6}" type="datetimeFigureOut">
              <a:rPr lang="en-US"/>
              <a:pPr>
                <a:defRPr/>
              </a:pPr>
              <a:t>10/10/2015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343911B-40CC-4D90-8C9E-0085E63F56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4650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F23B9B4-CF02-449D-8070-E5ACF862153D}" type="datetimeFigureOut">
              <a:rPr lang="en-US"/>
              <a:pPr>
                <a:defRPr/>
              </a:pPr>
              <a:t>10/10/2015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14802A5-F611-4477-BF7E-629533B98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427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F5023DA-5418-4B8B-B29F-E1981D2612BB}" type="datetimeFigureOut">
              <a:rPr lang="en-US"/>
              <a:pPr>
                <a:defRPr/>
              </a:pPr>
              <a:t>10/10/2015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3B0BA0B-A760-4CFC-99AE-4729C2A3CC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8529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CE2F4C4-1DE3-482F-BE99-8DC439646672}" type="datetimeFigureOut">
              <a:rPr lang="en-US"/>
              <a:pPr>
                <a:defRPr/>
              </a:pPr>
              <a:t>10/10/2015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68E7F6D-8860-4242-BAF7-43F94A94BE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037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AEF14DD-E842-4386-A14F-DE9838E7754A}" type="datetimeFigureOut">
              <a:rPr lang="en-US"/>
              <a:pPr>
                <a:defRPr/>
              </a:pPr>
              <a:t>10/10/2015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AADCF87-77EF-47A8-8158-69748687C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683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A327D6F-C384-4ED0-94F6-EBB4482268FB}" type="datetimeFigureOut">
              <a:rPr lang="en-US"/>
              <a:pPr>
                <a:defRPr/>
              </a:pPr>
              <a:t>10/10/2015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CDBF720-0EA6-40BF-B091-E13F0DAA08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97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BD5D3-A91B-4242-9C33-559AD9B75C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7855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238AC-998B-4721-85F1-4A19C5B0BD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608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07D924-AE2E-43D0-9368-F54C7367554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2907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9F3C9-9DB0-4F34-9021-1004067533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2509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C42F2-CE64-4626-9438-8C88C365B9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2537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A7272-8CBC-4D5B-AF2C-214FAE8128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9304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A8F2F-02C3-4FB8-ACF3-02DC7034AC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334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B47B1-F605-4736-A38F-B36465135C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5911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B2610-17F2-4A16-A1BF-B667D221E0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5105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F6294-5677-4EE7-8260-12D1662EAB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6378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B4D0F-47E2-4B63-957B-D8AD748D2D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1172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2475B-8DDC-4561-AB95-0E817EA5FC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3406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CB9B3-8A7F-4E11-A5AC-FA50E3674F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40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48A119-7DB9-4E61-8539-CCC26CD24E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9274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1C0C26-068F-47F0-B33C-00B64998AE2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216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0F0036-D556-47F2-8C8A-BE3A99DB63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0620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5EC474-D6DE-45A1-BDF6-9A891B050D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7304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7FC79E-FCBC-4B19-897C-29242AE287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4286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E7CED7-539E-4EFE-B91C-77298C5BF98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1320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F27783-B52D-46E5-8056-674CA189C7A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1275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395470-AAE9-41C8-BC9B-F05C927D2E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2481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76639-5AB6-4414-AECD-1AE180BD54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402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396FDB-CC78-4A55-AE50-596A1B0321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0723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1D7160-1D60-4803-8B5B-7AA6EDCE748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344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6BB7EF-8B9E-41F9-999A-10906D2CCBA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3821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A5800-2B69-4D53-BBF9-5FD1545EA81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4610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3C0CA0D-EF7B-48A9-99BD-1F0810F500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7093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8542A1A-4A18-4DB7-8D21-8BFBF1BB9D2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6010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CC74-722A-411B-97DE-846B955F17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F633-C696-4C21-9D88-85B3ABAB72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7375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42C9-3274-4260-8B13-BF5DC5CA7B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0715-29BA-4307-8F91-2F022EEA925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8901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298C4-FD10-458A-8D81-AB0E98B29C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D15FE-579C-4ACD-BC28-231461DFB3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6750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B2F50-40E3-4684-9D5A-A6BB96B3EF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77D59-28AC-4490-861B-531C91623B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2604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6DBDF-D767-4EF9-BCEA-A825500EC0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F0695-E251-4F0F-BEA7-1983E0940AF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8733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D10E1-F58B-4BCE-9FA9-739E58BD7B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4C66F-4941-4190-B66D-7F5A1D0707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5900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9E797-5663-47EF-B5B1-A46FAF55A4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45873-04AA-4AB9-A662-9A335355A8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389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1948E1-4523-489A-B247-D487159315F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6926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57BE-5736-444A-B94A-AE49859197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A5915-E075-4D45-8F64-C639A36AC1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9324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72F5A-F564-48EF-A10C-2C5A787138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A87DA-E62B-4CCE-9B91-720DC565B1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835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CA750-B2D8-4FE6-BBDF-DB2B7AF71B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D5BD5-9E4D-4CDA-9D86-45AEC78DC8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3422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A6D48-F767-4B8F-87B5-919144904A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0C149-9C8A-45CC-80DD-667EF37A33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1291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53B8F98-3796-425A-A413-52F24ABA37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436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7460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2589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4173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9854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344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4E10F4-274F-4DD9-8936-1067FDED2F2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90945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9441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1392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6589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5629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56209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3953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84743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CC74-722A-411B-97DE-846B955F17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F633-C696-4C21-9D88-85B3ABAB72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7661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42C9-3274-4260-8B13-BF5DC5CA7B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0715-29BA-4307-8F91-2F022EEA925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7124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298C4-FD10-458A-8D81-AB0E98B29C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D15FE-579C-4ACD-BC28-231461DFB3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216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DC9701-1574-4F47-AF5B-F70E12859D9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151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75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22583C-CF72-4775-9036-F110A89183D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17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B8CB44-EA5B-46DA-A15B-9729A54D5F3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981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anose="020B060402020202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610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B9A14E-0D84-4AC0-813F-2E262E2A1EB1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612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D60657-1DFC-4A1E-9611-423552342C6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7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0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87002E-D804-4DB0-8E91-4109AAF3B07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58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0AE6E98-0B5A-4101-AF97-ACBBCD7BDFC5}" type="datetimeFigureOut">
              <a:rPr lang="en-US"/>
              <a:pPr>
                <a:defRPr/>
              </a:pPr>
              <a:t>10/10/2015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5BC363F-BE08-4B7C-A669-F0228D4E34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94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6CF886-B2EB-4509-B4D3-6D0AB3F9A10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637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C5B098-D043-45F9-BC62-A60740122936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39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D5569A-5FF9-47CA-995B-8586E06472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BE8E52-D886-484D-99DC-06649A733D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129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40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5D5569A-5FF9-47CA-995B-8586E06472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39BE8E52-D886-484D-99DC-06649A733D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428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7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3.xml"/></Relationships>
</file>

<file path=ppt/slides/_rels/slide10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3.xml"/></Relationships>
</file>

<file path=ppt/slides/_rels/slide10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3.xml"/></Relationships>
</file>

<file path=ppt/slides/_rels/slide10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3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3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7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7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7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38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8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2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7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4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5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33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1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33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2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33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33.e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86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38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31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39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31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39.w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40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86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41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86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4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74.xml"/><Relationship Id="rId1" Type="http://schemas.openxmlformats.org/officeDocument/2006/relationships/video" Target="file:///C:\Users\JMHolton\Desktop\James_Holton\xtallography_talks\movies\lyso_rotate.wmv" TargetMode="Externa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4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image" Target="../media/image48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66.png"/><Relationship Id="rId4" Type="http://schemas.microsoft.com/office/2007/relationships/hdphoto" Target="../media/hdphoto2.wdp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8.jpeg"/><Relationship Id="rId7" Type="http://schemas.microsoft.com/office/2007/relationships/hdphoto" Target="../media/hdphoto2.wdp"/><Relationship Id="rId2" Type="http://schemas.openxmlformats.org/officeDocument/2006/relationships/slideLayout" Target="../slideLayouts/slideLayout73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10" Type="http://schemas.openxmlformats.org/officeDocument/2006/relationships/image" Target="../media/image67.emf"/><Relationship Id="rId4" Type="http://schemas.openxmlformats.org/officeDocument/2006/relationships/image" Target="../media/image69.png"/><Relationship Id="rId9" Type="http://schemas.openxmlformats.org/officeDocument/2006/relationships/oleObject" Target="../embeddings/oleObject18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emf"/></Relationships>
</file>

<file path=ppt/slides/_rels/slide8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8.jpeg"/><Relationship Id="rId7" Type="http://schemas.openxmlformats.org/officeDocument/2006/relationships/image" Target="../media/image65.jpeg"/><Relationship Id="rId2" Type="http://schemas.openxmlformats.org/officeDocument/2006/relationships/slideLayout" Target="../slideLayouts/slideLayout73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64.png"/><Relationship Id="rId11" Type="http://schemas.openxmlformats.org/officeDocument/2006/relationships/image" Target="../media/image67.emf"/><Relationship Id="rId5" Type="http://schemas.openxmlformats.org/officeDocument/2006/relationships/image" Target="../media/image72.png"/><Relationship Id="rId10" Type="http://schemas.openxmlformats.org/officeDocument/2006/relationships/oleObject" Target="../embeddings/oleObject19.bin"/><Relationship Id="rId4" Type="http://schemas.openxmlformats.org/officeDocument/2006/relationships/image" Target="../media/image69.png"/><Relationship Id="rId9" Type="http://schemas.openxmlformats.org/officeDocument/2006/relationships/image" Target="../media/image6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60.xml"/><Relationship Id="rId4" Type="http://schemas.openxmlformats.org/officeDocument/2006/relationships/image" Target="../media/image75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74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emf"/><Relationship Id="rId3" Type="http://schemas.openxmlformats.org/officeDocument/2006/relationships/image" Target="../media/image77.png"/><Relationship Id="rId7" Type="http://schemas.openxmlformats.org/officeDocument/2006/relationships/image" Target="../media/image72.png"/><Relationship Id="rId12" Type="http://schemas.openxmlformats.org/officeDocument/2006/relationships/oleObject" Target="../embeddings/oleObject20.bin"/><Relationship Id="rId2" Type="http://schemas.openxmlformats.org/officeDocument/2006/relationships/slideLayout" Target="../slideLayouts/slideLayout73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69.png"/><Relationship Id="rId11" Type="http://schemas.openxmlformats.org/officeDocument/2006/relationships/image" Target="../media/image66.png"/><Relationship Id="rId5" Type="http://schemas.openxmlformats.org/officeDocument/2006/relationships/image" Target="../media/image68.jpeg"/><Relationship Id="rId10" Type="http://schemas.microsoft.com/office/2007/relationships/hdphoto" Target="../media/hdphoto2.wdp"/><Relationship Id="rId4" Type="http://schemas.openxmlformats.org/officeDocument/2006/relationships/image" Target="../media/image78.png"/><Relationship Id="rId9" Type="http://schemas.openxmlformats.org/officeDocument/2006/relationships/image" Target="../media/image65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85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e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002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7065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71285" y="1906588"/>
            <a:ext cx="7772400" cy="4951412"/>
          </a:xfr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</a:t>
            </a:r>
            <a:r>
              <a:rPr lang="en-US" altLang="en-US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LBNL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8.3.1 creator: Tom </a:t>
            </a:r>
            <a:r>
              <a:rPr lang="en-US" alt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for Structure of Membrane Proteins (CSMP)</a:t>
            </a:r>
          </a:p>
          <a:p>
            <a:pPr algn="ctr" eaLnBrk="1" hangingPunct="1">
              <a:buFontTx/>
              <a:buNone/>
            </a:pP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Membrane Protein Expression Center II (MPEC)</a:t>
            </a:r>
          </a:p>
          <a:p>
            <a:pPr algn="ctr" eaLnBrk="1" hangingPunct="1">
              <a:buFontTx/>
              <a:buNone/>
            </a:pP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for HIV Accessory and Regulatory Complexes (HARC)</a:t>
            </a:r>
          </a:p>
          <a:p>
            <a:pPr algn="ctr" eaLnBrk="1" hangingPunct="1">
              <a:buFontTx/>
              <a:buNone/>
            </a:pP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 </a:t>
            </a:r>
            <a:r>
              <a:rPr lang="en-US" altLang="en-US" sz="18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Multicampus</a:t>
            </a: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Research Programs and Initiatives (MRPI)</a:t>
            </a:r>
          </a:p>
          <a:p>
            <a:pPr algn="ctr" eaLnBrk="1" hangingPunct="1">
              <a:buNone/>
            </a:pP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 Program for Breakthrough Biomedical Research (PBBR) </a:t>
            </a: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Diffraction Analysis Technologies (IDAT)</a:t>
            </a:r>
          </a:p>
          <a:p>
            <a:pPr algn="ctr" eaLnBrk="1" hangingPunct="1">
              <a:buFontTx/>
              <a:buNone/>
            </a:pPr>
            <a:r>
              <a:rPr lang="en-US" altLang="en-US" sz="1800" b="1" dirty="0" err="1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Plexxikon</a:t>
            </a: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Inc.</a:t>
            </a:r>
          </a:p>
          <a:p>
            <a:pPr algn="ctr" eaLnBrk="1" hangingPunct="1">
              <a:buFontTx/>
              <a:buNone/>
            </a:pP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D Anderson </a:t>
            </a: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CRC</a:t>
            </a:r>
          </a:p>
          <a:p>
            <a:pPr algn="ctr" eaLnBrk="1" hangingPunct="1">
              <a:buFontTx/>
              <a:buNone/>
            </a:pP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 Radiation </a:t>
            </a:r>
            <a:r>
              <a:rPr lang="en-US" alt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</a:t>
            </a: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Biology Resource (SLAC)</a:t>
            </a:r>
          </a:p>
          <a:p>
            <a:pPr algn="ctr" eaLnBrk="1" hangingPunct="1">
              <a:buFontTx/>
              <a:buNone/>
            </a:pPr>
            <a:endParaRPr lang="en-US" alt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endParaRPr lang="en-US" alt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3924" y="1074057"/>
            <a:ext cx="7994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 Stroud      James Fraser     John Spence 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 Nielsen 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Clemens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Schulze-</a:t>
            </a:r>
            <a:r>
              <a:rPr lang="en-US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Briese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Aina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Cohen   Ana Gonzalez </a:t>
            </a:r>
          </a:p>
        </p:txBody>
      </p:sp>
    </p:spTree>
    <p:extLst>
      <p:ext uri="{BB962C8B-B14F-4D97-AF65-F5344CB8AC3E}">
        <p14:creationId xmlns:p14="http://schemas.microsoft.com/office/powerpoint/2010/main" val="40095294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2487"/>
          </a:xfrm>
        </p:spPr>
        <p:txBody>
          <a:bodyPr/>
          <a:lstStyle/>
          <a:p>
            <a:r>
              <a:rPr lang="en-US" dirty="0" smtClean="0"/>
              <a:t>Pilatus: 1-module shift</a:t>
            </a:r>
            <a:endParaRPr lang="en-US" dirty="0"/>
          </a:p>
        </p:txBody>
      </p:sp>
      <p:pic>
        <p:nvPicPr>
          <p:cNvPr id="17101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52487"/>
            <a:ext cx="9405938" cy="600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497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30 conformers from 24,000</a:t>
            </a:r>
          </a:p>
        </p:txBody>
      </p:sp>
      <p:pic>
        <p:nvPicPr>
          <p:cNvPr id="26726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5492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Regular model with real data!</a:t>
            </a:r>
          </a:p>
        </p:txBody>
      </p:sp>
      <p:pic>
        <p:nvPicPr>
          <p:cNvPr id="27238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2388" name="Text Box 4"/>
          <p:cNvSpPr txBox="1">
            <a:spLocks noChangeArrowheads="1"/>
          </p:cNvSpPr>
          <p:nvPr/>
        </p:nvSpPr>
        <p:spPr bwMode="auto">
          <a:xfrm>
            <a:off x="103188" y="5789613"/>
            <a:ext cx="2684462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4F4FC5"/>
                </a:solidFill>
              </a:rPr>
              <a:t>1 “sigma” 2F</a:t>
            </a:r>
            <a:r>
              <a:rPr lang="en-US" altLang="en-US" sz="2400" baseline="-25000">
                <a:solidFill>
                  <a:srgbClr val="4F4FC5"/>
                </a:solidFill>
              </a:rPr>
              <a:t>sim</a:t>
            </a:r>
            <a:r>
              <a:rPr lang="en-US" altLang="en-US" sz="2400">
                <a:solidFill>
                  <a:srgbClr val="4F4FC5"/>
                </a:solidFill>
              </a:rPr>
              <a:t>-F</a:t>
            </a:r>
            <a:r>
              <a:rPr lang="en-US" altLang="en-US" sz="2400" baseline="-25000">
                <a:solidFill>
                  <a:srgbClr val="4F4FC5"/>
                </a:solidFill>
              </a:rPr>
              <a:t>c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CC9900"/>
                </a:solidFill>
              </a:rPr>
              <a:t>2.5 “sigma” F</a:t>
            </a:r>
            <a:r>
              <a:rPr lang="en-US" altLang="en-US" sz="2400" baseline="-25000">
                <a:solidFill>
                  <a:srgbClr val="CC9900"/>
                </a:solidFill>
              </a:rPr>
              <a:t>sim</a:t>
            </a:r>
            <a:r>
              <a:rPr lang="en-US" altLang="en-US" sz="2400">
                <a:solidFill>
                  <a:srgbClr val="CC9900"/>
                </a:solidFill>
              </a:rPr>
              <a:t>-F</a:t>
            </a:r>
            <a:r>
              <a:rPr lang="en-US" altLang="en-US" sz="2400" baseline="-25000">
                <a:solidFill>
                  <a:srgbClr val="CC9900"/>
                </a:solidFill>
              </a:rPr>
              <a:t>c</a:t>
            </a:r>
            <a:endParaRPr lang="en-US" altLang="en-US" sz="2400">
              <a:solidFill>
                <a:srgbClr val="CC9900"/>
              </a:solidFill>
            </a:endParaRPr>
          </a:p>
        </p:txBody>
      </p:sp>
      <p:sp>
        <p:nvSpPr>
          <p:cNvPr id="272389" name="Text Box 5"/>
          <p:cNvSpPr txBox="1">
            <a:spLocks noChangeArrowheads="1"/>
          </p:cNvSpPr>
          <p:nvPr/>
        </p:nvSpPr>
        <p:spPr bwMode="auto">
          <a:xfrm>
            <a:off x="103188" y="4573588"/>
            <a:ext cx="1882775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1.0 Å data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R</a:t>
            </a:r>
            <a:r>
              <a:rPr lang="en-US" altLang="en-US" sz="2400" baseline="-25000">
                <a:solidFill>
                  <a:srgbClr val="000000"/>
                </a:solidFill>
              </a:rPr>
              <a:t>cryst</a:t>
            </a:r>
            <a:r>
              <a:rPr lang="en-US" altLang="en-US" sz="2400">
                <a:solidFill>
                  <a:srgbClr val="000000"/>
                </a:solidFill>
              </a:rPr>
              <a:t>= 0.116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R</a:t>
            </a:r>
            <a:r>
              <a:rPr lang="en-US" altLang="en-US" sz="2400" baseline="-25000">
                <a:solidFill>
                  <a:srgbClr val="000000"/>
                </a:solidFill>
              </a:rPr>
              <a:t>free</a:t>
            </a:r>
            <a:r>
              <a:rPr lang="en-US" altLang="en-US" sz="2400">
                <a:solidFill>
                  <a:srgbClr val="000000"/>
                </a:solidFill>
              </a:rPr>
              <a:t> = 0.135</a:t>
            </a:r>
          </a:p>
        </p:txBody>
      </p:sp>
    </p:spTree>
    <p:extLst>
      <p:ext uri="{BB962C8B-B14F-4D97-AF65-F5344CB8AC3E}">
        <p14:creationId xmlns:p14="http://schemas.microsoft.com/office/powerpoint/2010/main" val="14575194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638" y="835379"/>
            <a:ext cx="5317690" cy="6398225"/>
          </a:xfrm>
          <a:prstGeom prst="rect">
            <a:avLst/>
          </a:prstGeom>
        </p:spPr>
      </p:pic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185584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MD:  predicted density for one atom</a:t>
            </a:r>
          </a:p>
        </p:txBody>
      </p:sp>
    </p:spTree>
    <p:extLst>
      <p:ext uri="{BB962C8B-B14F-4D97-AF65-F5344CB8AC3E}">
        <p14:creationId xmlns:p14="http://schemas.microsoft.com/office/powerpoint/2010/main" val="42389711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2" t="-3593" r="20538" b="22281"/>
          <a:stretch/>
        </p:blipFill>
        <p:spPr>
          <a:xfrm>
            <a:off x="2572355" y="636955"/>
            <a:ext cx="6220917" cy="6095784"/>
          </a:xfrm>
          <a:prstGeom prst="rect">
            <a:avLst/>
          </a:prstGeom>
        </p:spPr>
      </p:pic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there?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25677" y="1565754"/>
            <a:ext cx="2880986" cy="939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3600" kern="0" dirty="0" smtClean="0">
                <a:solidFill>
                  <a:prstClr val="black"/>
                </a:solidFill>
              </a:rPr>
              <a:t>Answer: 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1690" y="2705622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cs typeface="Arial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cs typeface="Arial" charset="0"/>
              </a:rPr>
              <a:t>cryst</a:t>
            </a:r>
            <a:r>
              <a:rPr lang="en-US" sz="3600" dirty="0">
                <a:solidFill>
                  <a:prstClr val="black"/>
                </a:solidFill>
                <a:cs typeface="Arial" charset="0"/>
              </a:rPr>
              <a:t> = 0.0297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cs typeface="Arial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cs typeface="Arial" charset="0"/>
              </a:rPr>
              <a:t>free</a:t>
            </a:r>
            <a:r>
              <a:rPr lang="en-US" sz="3600" dirty="0">
                <a:solidFill>
                  <a:prstClr val="black"/>
                </a:solidFill>
                <a:cs typeface="Arial" charset="0"/>
              </a:rPr>
              <a:t>  = 0.0293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cs typeface="Arial" charset="0"/>
              </a:rPr>
              <a:t>vs </a:t>
            </a:r>
            <a:r>
              <a:rPr lang="en-US" sz="3600" dirty="0" err="1">
                <a:solidFill>
                  <a:prstClr val="black"/>
                </a:solidFill>
                <a:cs typeface="Arial" charset="0"/>
              </a:rPr>
              <a:t>F</a:t>
            </a:r>
            <a:r>
              <a:rPr lang="en-US" sz="3600" baseline="-25000" dirty="0" err="1">
                <a:solidFill>
                  <a:prstClr val="black"/>
                </a:solidFill>
                <a:cs typeface="Arial" charset="0"/>
              </a:rPr>
              <a:t>sim</a:t>
            </a:r>
            <a:endParaRPr lang="en-US" sz="3600" baseline="-250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5285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4408" r="20000" b="1515"/>
          <a:stretch/>
        </p:blipFill>
        <p:spPr>
          <a:xfrm>
            <a:off x="3200400" y="914400"/>
            <a:ext cx="5943600" cy="5943600"/>
          </a:xfrm>
          <a:prstGeom prst="rect">
            <a:avLst/>
          </a:prstGeom>
        </p:spPr>
      </p:pic>
      <p:sp>
        <p:nvSpPr>
          <p:cNvPr id="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1" cy="691061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there?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1690" y="2705622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cs typeface="Arial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cs typeface="Arial" charset="0"/>
              </a:rPr>
              <a:t>cryst</a:t>
            </a:r>
            <a:r>
              <a:rPr lang="en-US" sz="3600" dirty="0">
                <a:solidFill>
                  <a:prstClr val="black"/>
                </a:solidFill>
                <a:cs typeface="Arial" charset="0"/>
              </a:rPr>
              <a:t> = 0.0441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cs typeface="Arial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cs typeface="Arial" charset="0"/>
              </a:rPr>
              <a:t>free</a:t>
            </a:r>
            <a:r>
              <a:rPr lang="en-US" sz="3600" dirty="0">
                <a:solidFill>
                  <a:prstClr val="black"/>
                </a:solidFill>
                <a:cs typeface="Arial" charset="0"/>
              </a:rPr>
              <a:t>  = 0.0516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cs typeface="Arial" charset="0"/>
              </a:rPr>
              <a:t>vs </a:t>
            </a:r>
            <a:r>
              <a:rPr lang="en-US" sz="3600" dirty="0" err="1">
                <a:solidFill>
                  <a:prstClr val="black"/>
                </a:solidFill>
                <a:cs typeface="Arial" charset="0"/>
              </a:rPr>
              <a:t>F</a:t>
            </a:r>
            <a:r>
              <a:rPr lang="en-US" sz="3600" baseline="-25000" dirty="0" err="1">
                <a:solidFill>
                  <a:prstClr val="black"/>
                </a:solidFill>
                <a:cs typeface="Arial" charset="0"/>
              </a:rPr>
              <a:t>sim</a:t>
            </a:r>
            <a:endParaRPr lang="en-US" sz="3600" baseline="-25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25676" y="1565754"/>
            <a:ext cx="3407079" cy="939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3600" kern="0" dirty="0" smtClean="0">
                <a:solidFill>
                  <a:prstClr val="black"/>
                </a:solidFill>
              </a:rPr>
              <a:t>Answer: 2-14</a:t>
            </a:r>
          </a:p>
        </p:txBody>
      </p:sp>
    </p:spTree>
    <p:extLst>
      <p:ext uri="{BB962C8B-B14F-4D97-AF65-F5344CB8AC3E}">
        <p14:creationId xmlns:p14="http://schemas.microsoft.com/office/powerpoint/2010/main" val="28863584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4408" r="20000" b="1515"/>
          <a:stretch/>
        </p:blipFill>
        <p:spPr>
          <a:xfrm>
            <a:off x="3200400" y="914400"/>
            <a:ext cx="5943600" cy="594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1690" y="2705622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cs typeface="Arial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cs typeface="Arial" charset="0"/>
              </a:rPr>
              <a:t>cryst</a:t>
            </a:r>
            <a:r>
              <a:rPr lang="en-US" sz="3600" dirty="0">
                <a:solidFill>
                  <a:prstClr val="black"/>
                </a:solidFill>
                <a:cs typeface="Arial" charset="0"/>
              </a:rPr>
              <a:t> = 0.1546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cs typeface="Arial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cs typeface="Arial" charset="0"/>
              </a:rPr>
              <a:t>free</a:t>
            </a:r>
            <a:r>
              <a:rPr lang="en-US" sz="3600" dirty="0">
                <a:solidFill>
                  <a:prstClr val="black"/>
                </a:solidFill>
                <a:cs typeface="Arial" charset="0"/>
              </a:rPr>
              <a:t>  = 0.1749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cs typeface="Arial" charset="0"/>
              </a:rPr>
              <a:t>vs F</a:t>
            </a:r>
            <a:r>
              <a:rPr lang="en-US" sz="3600" baseline="-25000" dirty="0">
                <a:solidFill>
                  <a:prstClr val="black"/>
                </a:solidFill>
                <a:cs typeface="Arial" charset="0"/>
              </a:rPr>
              <a:t>obs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1147" y="4611666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cs typeface="Arial" charset="0"/>
              </a:rPr>
              <a:t>1aho: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cs typeface="Arial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cs typeface="Arial" charset="0"/>
              </a:rPr>
              <a:t>cryst</a:t>
            </a:r>
            <a:r>
              <a:rPr lang="en-US" sz="3600" dirty="0">
                <a:solidFill>
                  <a:prstClr val="black"/>
                </a:solidFill>
                <a:cs typeface="Arial" charset="0"/>
              </a:rPr>
              <a:t> = 0.1630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cs typeface="Arial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cs typeface="Arial" charset="0"/>
              </a:rPr>
              <a:t>free</a:t>
            </a:r>
            <a:r>
              <a:rPr lang="en-US" sz="3600" dirty="0">
                <a:solidFill>
                  <a:prstClr val="black"/>
                </a:solidFill>
                <a:cs typeface="Arial" charset="0"/>
              </a:rPr>
              <a:t>  = n/d</a:t>
            </a:r>
          </a:p>
        </p:txBody>
      </p:sp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1" cy="691061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there?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25676" y="1565754"/>
            <a:ext cx="3407079" cy="939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3600" kern="0" dirty="0" smtClean="0">
                <a:solidFill>
                  <a:prstClr val="black"/>
                </a:solidFill>
              </a:rPr>
              <a:t>Answer: 1-7</a:t>
            </a:r>
          </a:p>
        </p:txBody>
      </p:sp>
    </p:spTree>
    <p:extLst>
      <p:ext uri="{BB962C8B-B14F-4D97-AF65-F5344CB8AC3E}">
        <p14:creationId xmlns:p14="http://schemas.microsoft.com/office/powerpoint/2010/main" val="20983428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300"/>
            <a:ext cx="9144000" cy="6608423"/>
          </a:xfrm>
          <a:prstGeom prst="rect">
            <a:avLst/>
          </a:prstGeom>
        </p:spPr>
      </p:pic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there?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7471" y="4659682"/>
            <a:ext cx="25064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  <a:cs typeface="Arial" charset="0"/>
              </a:rPr>
              <a:t>All difference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  <a:cs typeface="Arial" charset="0"/>
              </a:rPr>
              <a:t>features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  <a:cs typeface="Arial" charset="0"/>
              </a:rPr>
              <a:t>are in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  <a:cs typeface="Arial" charset="0"/>
              </a:rPr>
              <a:t>the solvent!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90566" y="5613747"/>
            <a:ext cx="16776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  <a:cs typeface="Arial" charset="0"/>
              </a:rPr>
              <a:t>real data</a:t>
            </a:r>
          </a:p>
        </p:txBody>
      </p:sp>
    </p:spTree>
    <p:extLst>
      <p:ext uri="{BB962C8B-B14F-4D97-AF65-F5344CB8AC3E}">
        <p14:creationId xmlns:p14="http://schemas.microsoft.com/office/powerpoint/2010/main" val="21532842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“rough” is </a:t>
            </a:r>
            <a:r>
              <a:rPr lang="en-US" altLang="en-US" sz="3600" smtClean="0">
                <a:solidFill>
                  <a:schemeClr val="tx1"/>
                </a:solidFill>
              </a:rPr>
              <a:t>the solvent?</a:t>
            </a:r>
            <a:endParaRPr lang="en-US" altLang="en-US" sz="360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101"/>
            <a:ext cx="9144000" cy="63177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53641" y="2116899"/>
            <a:ext cx="2869713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black"/>
                </a:solidFill>
                <a:cs typeface="Arial" charset="0"/>
              </a:rPr>
              <a:t>R</a:t>
            </a:r>
            <a:r>
              <a:rPr lang="en-US" sz="3200" baseline="-25000" dirty="0" err="1">
                <a:solidFill>
                  <a:prstClr val="black"/>
                </a:solidFill>
                <a:cs typeface="Arial" charset="0"/>
              </a:rPr>
              <a:t>cryst</a:t>
            </a:r>
            <a:r>
              <a:rPr lang="en-US" sz="3200" dirty="0">
                <a:solidFill>
                  <a:prstClr val="black"/>
                </a:solidFill>
                <a:cs typeface="Arial" charset="0"/>
              </a:rPr>
              <a:t> = 0.0309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black"/>
                </a:solidFill>
                <a:cs typeface="Arial" charset="0"/>
              </a:rPr>
              <a:t>R</a:t>
            </a:r>
            <a:r>
              <a:rPr lang="en-US" sz="3200" baseline="-25000" dirty="0" err="1">
                <a:solidFill>
                  <a:prstClr val="black"/>
                </a:solidFill>
                <a:cs typeface="Arial" charset="0"/>
              </a:rPr>
              <a:t>free</a:t>
            </a:r>
            <a:r>
              <a:rPr lang="en-US" sz="3200" dirty="0">
                <a:solidFill>
                  <a:prstClr val="black"/>
                </a:solidFill>
                <a:cs typeface="Arial" charset="0"/>
              </a:rPr>
              <a:t>  = 0.0678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  <a:cs typeface="Arial" charset="0"/>
              </a:rPr>
              <a:t>vs </a:t>
            </a:r>
            <a:r>
              <a:rPr lang="en-US" sz="3200" dirty="0" err="1">
                <a:solidFill>
                  <a:prstClr val="black"/>
                </a:solidFill>
                <a:cs typeface="Arial" charset="0"/>
              </a:rPr>
              <a:t>F</a:t>
            </a:r>
            <a:r>
              <a:rPr lang="en-US" sz="3200" baseline="-25000" dirty="0" err="1">
                <a:solidFill>
                  <a:prstClr val="black"/>
                </a:solidFill>
                <a:cs typeface="Arial" charset="0"/>
              </a:rPr>
              <a:t>sim</a:t>
            </a:r>
            <a:endParaRPr lang="en-US" sz="3200" baseline="-250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6153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981"/>
            <a:ext cx="8229600" cy="1143000"/>
          </a:xfrm>
        </p:spPr>
        <p:txBody>
          <a:bodyPr/>
          <a:lstStyle/>
          <a:p>
            <a:r>
              <a:rPr lang="en-US" dirty="0" smtClean="0"/>
              <a:t>RISM model for “bulk” solvent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6233761"/>
              </p:ext>
            </p:extLst>
          </p:nvPr>
        </p:nvGraphicFramePr>
        <p:xfrm>
          <a:off x="442685" y="1349828"/>
          <a:ext cx="8229600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4115"/>
                <a:gridCol w="2017486"/>
                <a:gridCol w="1777999"/>
              </a:tblGrid>
              <a:tr h="863600">
                <a:tc>
                  <a:txBody>
                    <a:bodyPr/>
                    <a:lstStyle/>
                    <a:p>
                      <a:r>
                        <a:rPr lang="en-US" sz="4400" dirty="0" smtClean="0">
                          <a:latin typeface="Arial" panose="020B0604020202020204" pitchFamily="34" charset="0"/>
                        </a:rPr>
                        <a:t>Method</a:t>
                      </a:r>
                      <a:endParaRPr lang="en-US" sz="4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4800" baseline="-25000" dirty="0" err="1" smtClean="0">
                          <a:latin typeface="Arial" panose="020B0604020202020204" pitchFamily="34" charset="0"/>
                        </a:rPr>
                        <a:t>work</a:t>
                      </a:r>
                      <a:endParaRPr lang="en-US" sz="4800" baseline="-250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4800" baseline="-25000" dirty="0" err="1" smtClean="0">
                          <a:latin typeface="Arial" panose="020B0604020202020204" pitchFamily="34" charset="0"/>
                        </a:rPr>
                        <a:t>free</a:t>
                      </a:r>
                      <a:endParaRPr lang="en-US" sz="4800" baseline="-250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8636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Default refmac5:</a:t>
                      </a:r>
                      <a:endParaRPr lang="en-US" sz="2400" baseline="0" dirty="0" smtClean="0">
                        <a:latin typeface="Arial" panose="020B0604020202020204" pitchFamily="34" charset="0"/>
                      </a:endParaRPr>
                    </a:p>
                    <a:p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flat bulk solvent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.1784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.1898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8636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RISM – self-consistent density field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 b</a:t>
                      </a:r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ased on electrostatics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.1640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.1808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8636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Explicit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 MD solvent, protein fixed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.1523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.1690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8636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RISM – protein fixed</a:t>
                      </a:r>
                    </a:p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multi-conformer weighted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.1578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.1739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8636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Explicit –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 protein fixed</a:t>
                      </a:r>
                    </a:p>
                    <a:p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multi-conformer weighted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.1440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.1666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036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32113"/>
          </a:xfrm>
        </p:spPr>
        <p:txBody>
          <a:bodyPr/>
          <a:lstStyle/>
          <a:p>
            <a:r>
              <a:rPr lang="en-US" sz="3600" b="1" dirty="0" smtClean="0"/>
              <a:t>Grand Challenges in Structural Biology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17714" y="1277270"/>
            <a:ext cx="862148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4400" dirty="0" smtClean="0">
                <a:solidFill>
                  <a:schemeClr val="accent2">
                    <a:lumMod val="75000"/>
                  </a:schemeClr>
                </a:solidFill>
              </a:rPr>
              <a:t>Phase Problem</a:t>
            </a:r>
            <a:endParaRPr lang="en-US" sz="4400" dirty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2400" dirty="0" smtClean="0"/>
              <a:t>Calibrate it out       boost the signal       average over it</a:t>
            </a:r>
          </a:p>
          <a:p>
            <a:pPr algn="ctr">
              <a:spcAft>
                <a:spcPts val="600"/>
              </a:spcAft>
            </a:pPr>
            <a:r>
              <a:rPr lang="en-US" sz="2400" dirty="0" smtClean="0"/>
              <a:t>Non-isomorphism phasing (NIP)</a:t>
            </a:r>
            <a:endParaRPr lang="en-US" sz="2400" dirty="0"/>
          </a:p>
          <a:p>
            <a:pPr algn="ctr">
              <a:spcAft>
                <a:spcPts val="600"/>
              </a:spcAft>
            </a:pPr>
            <a:r>
              <a:rPr lang="en-US" sz="4400" dirty="0" smtClean="0">
                <a:solidFill>
                  <a:srgbClr val="C00000"/>
                </a:solidFill>
              </a:rPr>
              <a:t>Amplitude Problem</a:t>
            </a:r>
          </a:p>
          <a:p>
            <a:pPr algn="ctr">
              <a:spcAft>
                <a:spcPts val="600"/>
              </a:spcAft>
            </a:pPr>
            <a:r>
              <a:rPr lang="en-US" sz="2400" dirty="0" smtClean="0"/>
              <a:t>Disorder &gt; everything       Dissect sample prep</a:t>
            </a:r>
          </a:p>
          <a:p>
            <a:pPr algn="ctr">
              <a:spcAft>
                <a:spcPts val="600"/>
              </a:spcAft>
            </a:pPr>
            <a:r>
              <a:rPr lang="en-US" sz="2400" dirty="0" smtClean="0"/>
              <a:t>Revolution </a:t>
            </a:r>
            <a:r>
              <a:rPr lang="en-US" sz="2400" dirty="0" smtClean="0"/>
              <a:t>in sample handling</a:t>
            </a:r>
            <a:r>
              <a:rPr lang="en-US" sz="2400" dirty="0" smtClean="0"/>
              <a:t>?</a:t>
            </a:r>
          </a:p>
          <a:p>
            <a:pPr algn="ctr">
              <a:spcAft>
                <a:spcPts val="600"/>
              </a:spcAft>
            </a:pPr>
            <a:r>
              <a:rPr lang="en-US" sz="4400" dirty="0" smtClean="0">
                <a:solidFill>
                  <a:srgbClr val="008000"/>
                </a:solidFill>
              </a:rPr>
              <a:t>R-factor </a:t>
            </a:r>
            <a:r>
              <a:rPr lang="en-US" sz="4400" dirty="0" smtClean="0">
                <a:solidFill>
                  <a:srgbClr val="008000"/>
                </a:solidFill>
              </a:rPr>
              <a:t>Gap</a:t>
            </a:r>
          </a:p>
          <a:p>
            <a:pPr algn="ctr">
              <a:spcAft>
                <a:spcPts val="600"/>
              </a:spcAft>
            </a:pPr>
            <a:r>
              <a:rPr lang="en-US" sz="2400" dirty="0" smtClean="0"/>
              <a:t>1 electron =chemistry     validate dynamics</a:t>
            </a:r>
          </a:p>
          <a:p>
            <a:pPr algn="ctr">
              <a:spcAft>
                <a:spcPts val="600"/>
              </a:spcAft>
            </a:pPr>
            <a:r>
              <a:rPr lang="en-US" sz="2400" dirty="0" smtClean="0"/>
              <a:t>2D </a:t>
            </a:r>
            <a:r>
              <a:rPr lang="en-US" sz="2400" dirty="0" smtClean="0"/>
              <a:t>data vs 4D </a:t>
            </a:r>
            <a:r>
              <a:rPr lang="en-US" sz="2400" dirty="0" smtClean="0"/>
              <a:t>models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0" y="6328230"/>
            <a:ext cx="9144000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en-US" sz="1600" b="1" dirty="0" smtClean="0">
                <a:latin typeface="Courier New" pitchFamily="49" charset="0"/>
              </a:rPr>
              <a:t>http://bl831.als.lbl.gov/~</a:t>
            </a:r>
            <a:r>
              <a:rPr lang="en-US" altLang="en-US" sz="1600" b="1" dirty="0" smtClean="0">
                <a:latin typeface="Courier New" pitchFamily="49" charset="0"/>
              </a:rPr>
              <a:t>jamesh/powerpoint/Janelia_thresholds_2015.pptx</a:t>
            </a:r>
            <a:endParaRPr lang="en-US" altLang="en-US" sz="1600" b="1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62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smtClean="0"/>
              <a:t>Pilatus: 1-module shift</a:t>
            </a:r>
            <a:endParaRPr lang="en-US" kern="0" dirty="0"/>
          </a:p>
        </p:txBody>
      </p:sp>
      <p:pic>
        <p:nvPicPr>
          <p:cNvPr id="17203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50392"/>
            <a:ext cx="9409176" cy="600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682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71676E-6 L 2.77778E-7 -0.147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good are low energies?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953000"/>
          </a:xfrm>
        </p:spPr>
        <p:txBody>
          <a:bodyPr/>
          <a:lstStyle/>
          <a:p>
            <a:r>
              <a:rPr lang="en-US" dirty="0" smtClean="0"/>
              <a:t>Carbon		  284</a:t>
            </a:r>
          </a:p>
          <a:p>
            <a:r>
              <a:rPr lang="en-US" dirty="0" smtClean="0"/>
              <a:t>Nitrogen	  402</a:t>
            </a:r>
          </a:p>
          <a:p>
            <a:r>
              <a:rPr lang="en-US" dirty="0" smtClean="0"/>
              <a:t>Oxygen		  537</a:t>
            </a:r>
          </a:p>
          <a:p>
            <a:r>
              <a:rPr lang="en-US" dirty="0" smtClean="0"/>
              <a:t>Fluorine		  685</a:t>
            </a:r>
          </a:p>
          <a:p>
            <a:r>
              <a:rPr lang="en-US" dirty="0" smtClean="0"/>
              <a:t>Neon		  866</a:t>
            </a:r>
          </a:p>
          <a:p>
            <a:r>
              <a:rPr lang="en-US" dirty="0" smtClean="0"/>
              <a:t>Sodium		1072</a:t>
            </a:r>
          </a:p>
          <a:p>
            <a:r>
              <a:rPr lang="en-US" dirty="0" smtClean="0"/>
              <a:t>Magnesium	1304</a:t>
            </a:r>
          </a:p>
          <a:p>
            <a:r>
              <a:rPr lang="en-US" dirty="0" smtClean="0"/>
              <a:t>Aluminum	1559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495800" y="1524000"/>
            <a:ext cx="58674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 defTabSz="962025">
              <a:tabLst>
                <a:tab pos="3140075" algn="l"/>
              </a:tabLst>
            </a:pPr>
            <a:r>
              <a:rPr lang="en-US" kern="0" dirty="0" smtClean="0"/>
              <a:t>Silicon	1838</a:t>
            </a:r>
          </a:p>
          <a:p>
            <a:pPr algn="just" defTabSz="962025">
              <a:tabLst>
                <a:tab pos="3140075" algn="l"/>
              </a:tabLst>
            </a:pPr>
            <a:r>
              <a:rPr lang="en-US" kern="0" dirty="0" smtClean="0"/>
              <a:t>Phosphorous	2148</a:t>
            </a:r>
          </a:p>
          <a:p>
            <a:pPr algn="just" defTabSz="962025">
              <a:tabLst>
                <a:tab pos="3140075" algn="l"/>
              </a:tabLst>
            </a:pPr>
            <a:r>
              <a:rPr lang="en-US" kern="0" dirty="0" smtClean="0"/>
              <a:t>Sulfur	2475</a:t>
            </a:r>
          </a:p>
          <a:p>
            <a:pPr algn="just" defTabSz="962025">
              <a:tabLst>
                <a:tab pos="3140075" algn="l"/>
              </a:tabLst>
            </a:pPr>
            <a:r>
              <a:rPr lang="en-US" kern="0" dirty="0" smtClean="0"/>
              <a:t>Chlorine	2825</a:t>
            </a:r>
          </a:p>
          <a:p>
            <a:pPr algn="just" defTabSz="962025">
              <a:tabLst>
                <a:tab pos="3140075" algn="l"/>
              </a:tabLst>
            </a:pPr>
            <a:r>
              <a:rPr lang="en-US" kern="0" dirty="0" smtClean="0"/>
              <a:t>Argon	3205</a:t>
            </a:r>
          </a:p>
          <a:p>
            <a:pPr algn="just" defTabSz="962025">
              <a:tabLst>
                <a:tab pos="3140075" algn="l"/>
              </a:tabLst>
            </a:pPr>
            <a:r>
              <a:rPr lang="en-US" kern="0" dirty="0" smtClean="0"/>
              <a:t>Potassium	3610</a:t>
            </a:r>
          </a:p>
          <a:p>
            <a:pPr algn="just" defTabSz="962025">
              <a:tabLst>
                <a:tab pos="3140075" algn="l"/>
              </a:tabLst>
            </a:pPr>
            <a:r>
              <a:rPr lang="en-US" kern="0" dirty="0" smtClean="0"/>
              <a:t>Calcium	4041</a:t>
            </a:r>
          </a:p>
          <a:p>
            <a:pPr algn="just" defTabSz="962025">
              <a:tabLst>
                <a:tab pos="3140075" algn="l"/>
              </a:tabLst>
            </a:pPr>
            <a:r>
              <a:rPr lang="en-US" kern="0" dirty="0" smtClean="0"/>
              <a:t>Scandium	4495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8579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3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000000"/>
                </a:solidFill>
              </a:rPr>
              <a:t>What is the “molecular transform”?</a:t>
            </a:r>
            <a:endParaRPr lang="en-US" altLang="en-US" sz="4400" dirty="0">
              <a:solidFill>
                <a:srgbClr val="000000"/>
              </a:solidFill>
            </a:endParaRPr>
          </a:p>
        </p:txBody>
      </p:sp>
      <p:sp>
        <p:nvSpPr>
          <p:cNvPr id="143363" name="Text Box 4"/>
          <p:cNvSpPr txBox="1">
            <a:spLocks noChangeArrowheads="1"/>
          </p:cNvSpPr>
          <p:nvPr/>
        </p:nvSpPr>
        <p:spPr bwMode="auto">
          <a:xfrm>
            <a:off x="3317875" y="1063625"/>
            <a:ext cx="29067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False color intensity</a:t>
            </a:r>
          </a:p>
        </p:txBody>
      </p:sp>
      <p:sp>
        <p:nvSpPr>
          <p:cNvPr id="143364" name="Text Box 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143365" name="Text Box 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14336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26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3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</a:rPr>
              <a:t>What is the “molecular transform”?</a:t>
            </a:r>
            <a:endParaRPr lang="en-US" altLang="en-US" sz="4400" dirty="0">
              <a:solidFill>
                <a:srgbClr val="000000"/>
              </a:solidFill>
            </a:endParaRPr>
          </a:p>
        </p:txBody>
      </p:sp>
      <p:sp>
        <p:nvSpPr>
          <p:cNvPr id="144387" name="Text Box 4"/>
          <p:cNvSpPr txBox="1">
            <a:spLocks noChangeArrowheads="1"/>
          </p:cNvSpPr>
          <p:nvPr/>
        </p:nvSpPr>
        <p:spPr bwMode="auto">
          <a:xfrm>
            <a:off x="3317875" y="1063625"/>
            <a:ext cx="29067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False color intensity</a:t>
            </a:r>
          </a:p>
        </p:txBody>
      </p:sp>
      <p:sp>
        <p:nvSpPr>
          <p:cNvPr id="144388" name="Text Box 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144389" name="Text Box 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14439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ChangeAspect="1"/>
          </p:cNvSpPr>
          <p:nvPr/>
        </p:nvSpPr>
        <p:spPr>
          <a:xfrm>
            <a:off x="1584325" y="3794125"/>
            <a:ext cx="1463675" cy="14636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88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3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000000"/>
                </a:solidFill>
              </a:rPr>
              <a:t>What is the “molecular transform”?</a:t>
            </a:r>
            <a:endParaRPr lang="en-US" altLang="en-US" sz="4400" dirty="0">
              <a:solidFill>
                <a:srgbClr val="000000"/>
              </a:solidFill>
            </a:endParaRPr>
          </a:p>
        </p:txBody>
      </p:sp>
      <p:sp>
        <p:nvSpPr>
          <p:cNvPr id="145411" name="Text Box 4"/>
          <p:cNvSpPr txBox="1">
            <a:spLocks noChangeArrowheads="1"/>
          </p:cNvSpPr>
          <p:nvPr/>
        </p:nvSpPr>
        <p:spPr bwMode="auto">
          <a:xfrm>
            <a:off x="3317875" y="1063625"/>
            <a:ext cx="29067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False color intensity</a:t>
            </a:r>
          </a:p>
        </p:txBody>
      </p:sp>
      <p:sp>
        <p:nvSpPr>
          <p:cNvPr id="145412" name="Text Box 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145413" name="Text Box 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14541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spect="1"/>
          </p:cNvSpPr>
          <p:nvPr/>
        </p:nvSpPr>
        <p:spPr>
          <a:xfrm>
            <a:off x="1584325" y="3794125"/>
            <a:ext cx="1463675" cy="14636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5" t="18849" r="38132" b="10450"/>
          <a:stretch/>
        </p:blipFill>
        <p:spPr bwMode="auto">
          <a:xfrm>
            <a:off x="1146629" y="876280"/>
            <a:ext cx="6876116" cy="598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152400"/>
            <a:ext cx="6973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Two-color experiment (1930)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6804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pd.chem.ucl.ac.uk/pdnn/inst1/alpha12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://pd.chem.ucl.ac.uk/pdnn/inst1/alpha12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http://pd.chem.ucl.ac.uk/pdnn/inst1/alpha12.gif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http://pd.chem.ucl.ac.uk/pdnn/inst1/alpha12.gif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47800"/>
            <a:ext cx="7162800" cy="47464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152400"/>
            <a:ext cx="74019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Two-color experiment (ca 1914)</a:t>
            </a:r>
            <a:endParaRPr lang="en-US" sz="40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505200" y="3200400"/>
            <a:ext cx="2438400" cy="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72000" y="27432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eV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56000" y="972457"/>
            <a:ext cx="2254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aka “rotating anode”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86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/>
              <a:t>Pilatus: 1-module shift</a:t>
            </a:r>
            <a:endParaRPr lang="en-US" kern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50392"/>
            <a:ext cx="9409176" cy="600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716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/>
              <a:t>Pilatus: 1-module shift - aligned</a:t>
            </a:r>
            <a:endParaRPr lang="en-US" kern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0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50392"/>
            <a:ext cx="9409176" cy="600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0798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8"/>
          <a:stretch/>
        </p:blipFill>
        <p:spPr bwMode="auto">
          <a:xfrm>
            <a:off x="0" y="850392"/>
            <a:ext cx="9144000" cy="600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7188200" y="5127925"/>
            <a:ext cx="1743364" cy="1477328"/>
            <a:chOff x="72556" y="3222925"/>
            <a:chExt cx="1743364" cy="1477328"/>
          </a:xfrm>
        </p:grpSpPr>
        <p:sp>
          <p:nvSpPr>
            <p:cNvPr id="28" name="Rectangle 27"/>
            <p:cNvSpPr/>
            <p:nvPr/>
          </p:nvSpPr>
          <p:spPr>
            <a:xfrm>
              <a:off x="72556" y="3258542"/>
              <a:ext cx="1743364" cy="14159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26446" y="3222925"/>
              <a:ext cx="1111202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000000"/>
                  </a:solidFill>
                </a:rPr>
                <a:t>3</a:t>
              </a:r>
              <a:r>
                <a:rPr lang="en-US" sz="2000" dirty="0" smtClean="0">
                  <a:solidFill>
                    <a:srgbClr val="000000"/>
                  </a:solidFill>
                </a:rPr>
                <a:t>% high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 smtClean="0">
                  <a:solidFill>
                    <a:srgbClr val="000000"/>
                  </a:solidFill>
                </a:rPr>
                <a:t>average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000000"/>
                  </a:solidFill>
                </a:rPr>
                <a:t>3</a:t>
              </a:r>
              <a:r>
                <a:rPr lang="en-US" sz="2000" dirty="0" smtClean="0">
                  <a:solidFill>
                    <a:srgbClr val="000000"/>
                  </a:solidFill>
                </a:rPr>
                <a:t>% low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375353" y="3508583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375353" y="4003882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73048" y="4461620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162896" y="3503821"/>
              <a:ext cx="424913" cy="965916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/>
              <a:t>Pilatus: 1-module shift - </a:t>
            </a:r>
            <a:r>
              <a:rPr lang="en-US" kern="0" dirty="0" smtClean="0"/>
              <a:t>ratio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518690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2" y="1074482"/>
            <a:ext cx="6553202" cy="487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50" name="Text Box 6"/>
          <p:cNvSpPr txBox="1">
            <a:spLocks noChangeArrowheads="1"/>
          </p:cNvSpPr>
          <p:nvPr/>
        </p:nvSpPr>
        <p:spPr bwMode="auto">
          <a:xfrm>
            <a:off x="990602" y="998282"/>
            <a:ext cx="685800" cy="502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3.5</a:t>
            </a: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3.0</a:t>
            </a: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2.5</a:t>
            </a: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2.0</a:t>
            </a: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1.5</a:t>
            </a: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1.0</a:t>
            </a: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0.5</a:t>
            </a: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</p:txBody>
      </p:sp>
      <p:sp>
        <p:nvSpPr>
          <p:cNvPr id="35851" name="Text Box 7"/>
          <p:cNvSpPr txBox="1">
            <a:spLocks noChangeArrowheads="1"/>
          </p:cNvSpPr>
          <p:nvPr/>
        </p:nvSpPr>
        <p:spPr bwMode="auto">
          <a:xfrm rot="16200000">
            <a:off x="-1864988" y="3112208"/>
            <a:ext cx="482536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 smtClean="0">
                <a:solidFill>
                  <a:srgbClr val="00B050"/>
                </a:solidFill>
                <a:cs typeface="Arial" charset="0"/>
              </a:rPr>
              <a:t>SHSSS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 smtClean="0">
                <a:solidFill>
                  <a:srgbClr val="00B050"/>
                </a:solidFill>
                <a:cs typeface="Arial" charset="0"/>
              </a:rPr>
              <a:t>Systematic component of </a:t>
            </a:r>
            <a:r>
              <a:rPr lang="en-US" altLang="en-US" sz="2000" b="1" dirty="0" err="1" smtClean="0">
                <a:solidFill>
                  <a:srgbClr val="00B050"/>
                </a:solidFill>
                <a:cs typeface="Arial" charset="0"/>
              </a:rPr>
              <a:t>R</a:t>
            </a:r>
            <a:r>
              <a:rPr lang="en-US" altLang="en-US" sz="2000" b="1" baseline="-25000" dirty="0" err="1" smtClean="0">
                <a:solidFill>
                  <a:srgbClr val="00B050"/>
                </a:solidFill>
                <a:cs typeface="Arial" charset="0"/>
              </a:rPr>
              <a:t>sseparate</a:t>
            </a:r>
            <a:r>
              <a:rPr lang="en-US" altLang="en-US" sz="2000" b="1" dirty="0" smtClean="0">
                <a:solidFill>
                  <a:srgbClr val="00B050"/>
                </a:solidFill>
                <a:cs typeface="Arial" charset="0"/>
              </a:rPr>
              <a:t> (%)</a:t>
            </a:r>
            <a:endParaRPr lang="en-US" altLang="en-US" sz="2000" b="1" dirty="0">
              <a:solidFill>
                <a:srgbClr val="00B050"/>
              </a:solidFill>
              <a:cs typeface="Arial" charset="0"/>
            </a:endParaRPr>
          </a:p>
        </p:txBody>
      </p:sp>
      <p:sp>
        <p:nvSpPr>
          <p:cNvPr id="35852" name="Text Box 8"/>
          <p:cNvSpPr txBox="1">
            <a:spLocks noChangeArrowheads="1"/>
          </p:cNvSpPr>
          <p:nvPr/>
        </p:nvSpPr>
        <p:spPr bwMode="auto">
          <a:xfrm>
            <a:off x="2643190" y="6173531"/>
            <a:ext cx="4494214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cs typeface="Arial" charset="0"/>
              </a:rPr>
              <a:t>distance between spots (mm)</a:t>
            </a:r>
          </a:p>
        </p:txBody>
      </p:sp>
      <p:sp>
        <p:nvSpPr>
          <p:cNvPr id="35853" name="Text Box 9"/>
          <p:cNvSpPr txBox="1">
            <a:spLocks noChangeArrowheads="1"/>
          </p:cNvSpPr>
          <p:nvPr/>
        </p:nvSpPr>
        <p:spPr bwMode="auto">
          <a:xfrm>
            <a:off x="1295402" y="5871906"/>
            <a:ext cx="682784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cs typeface="Arial" charset="0"/>
              </a:rPr>
              <a:t>0.1                       </a:t>
            </a:r>
            <a:r>
              <a:rPr lang="en-US" altLang="en-US" sz="2000" b="1" dirty="0" smtClean="0">
                <a:solidFill>
                  <a:srgbClr val="000000"/>
                </a:solidFill>
                <a:cs typeface="Arial" charset="0"/>
              </a:rPr>
              <a:t>  </a:t>
            </a:r>
            <a:r>
              <a:rPr lang="en-US" altLang="en-US" sz="2000" b="1" dirty="0">
                <a:solidFill>
                  <a:srgbClr val="000000"/>
                </a:solidFill>
                <a:cs typeface="Arial" charset="0"/>
              </a:rPr>
              <a:t>1                          </a:t>
            </a:r>
            <a:r>
              <a:rPr lang="en-US" altLang="en-US" sz="20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2000" b="1" dirty="0">
                <a:solidFill>
                  <a:srgbClr val="000000"/>
                </a:solidFill>
                <a:cs typeface="Arial" charset="0"/>
              </a:rPr>
              <a:t>10                 </a:t>
            </a:r>
            <a:r>
              <a:rPr lang="en-US" altLang="en-US" sz="2000" b="1" dirty="0" smtClean="0">
                <a:solidFill>
                  <a:srgbClr val="000000"/>
                </a:solidFill>
                <a:cs typeface="Arial" charset="0"/>
              </a:rPr>
              <a:t>       </a:t>
            </a:r>
            <a:r>
              <a:rPr lang="en-US" altLang="en-US" sz="2000" b="1" dirty="0">
                <a:solidFill>
                  <a:srgbClr val="000000"/>
                </a:solidFill>
                <a:cs typeface="Arial" charset="0"/>
              </a:rPr>
              <a:t>100</a:t>
            </a:r>
          </a:p>
        </p:txBody>
      </p:sp>
      <p:sp>
        <p:nvSpPr>
          <p:cNvPr id="35854" name="Rectangle 10"/>
          <p:cNvSpPr>
            <a:spLocks noChangeArrowheads="1"/>
          </p:cNvSpPr>
          <p:nvPr/>
        </p:nvSpPr>
        <p:spPr bwMode="auto">
          <a:xfrm>
            <a:off x="6477004" y="1209419"/>
            <a:ext cx="12192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5856" name="Text Box 12"/>
          <p:cNvSpPr txBox="1">
            <a:spLocks noChangeArrowheads="1"/>
          </p:cNvSpPr>
          <p:nvPr/>
        </p:nvSpPr>
        <p:spPr bwMode="auto">
          <a:xfrm rot="20476810">
            <a:off x="3567116" y="1930144"/>
            <a:ext cx="15827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000000"/>
                </a:solidFill>
                <a:cs typeface="Arial" charset="0"/>
              </a:rPr>
              <a:t>CCD detector</a:t>
            </a:r>
            <a:endParaRPr lang="en-US" alt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8477" name="Text Box 13"/>
          <p:cNvSpPr txBox="1">
            <a:spLocks noChangeArrowheads="1"/>
          </p:cNvSpPr>
          <p:nvPr/>
        </p:nvSpPr>
        <p:spPr bwMode="auto">
          <a:xfrm>
            <a:off x="6361090" y="2777023"/>
            <a:ext cx="2670220" cy="1384995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 anchorCtr="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cs typeface="Arial" charset="0"/>
              </a:rPr>
              <a:t>anomalous </a:t>
            </a: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mates are always</a:t>
            </a:r>
            <a:r>
              <a:rPr lang="en-US" altLang="en-US" sz="2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on 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different modules</a:t>
            </a:r>
          </a:p>
        </p:txBody>
      </p:sp>
      <p:sp>
        <p:nvSpPr>
          <p:cNvPr id="2" name="Freeform 1"/>
          <p:cNvSpPr/>
          <p:nvPr/>
        </p:nvSpPr>
        <p:spPr>
          <a:xfrm>
            <a:off x="1469690" y="2285744"/>
            <a:ext cx="3365500" cy="1616075"/>
          </a:xfrm>
          <a:custGeom>
            <a:avLst/>
            <a:gdLst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66053" h="1616765">
                <a:moveTo>
                  <a:pt x="0" y="1616765"/>
                </a:moveTo>
                <a:lnTo>
                  <a:pt x="1020418" y="702365"/>
                </a:lnTo>
                <a:cubicBezTo>
                  <a:pt x="1232453" y="508000"/>
                  <a:pt x="1146313" y="576469"/>
                  <a:pt x="1272209" y="450574"/>
                </a:cubicBezTo>
                <a:cubicBezTo>
                  <a:pt x="1476136" y="599848"/>
                  <a:pt x="1271245" y="436334"/>
                  <a:pt x="1470992" y="596348"/>
                </a:cubicBezTo>
                <a:cubicBezTo>
                  <a:pt x="1647407" y="585348"/>
                  <a:pt x="1478413" y="587902"/>
                  <a:pt x="1643270" y="583096"/>
                </a:cubicBezTo>
                <a:cubicBezTo>
                  <a:pt x="1761034" y="392971"/>
                  <a:pt x="1648925" y="590318"/>
                  <a:pt x="1775792" y="397565"/>
                </a:cubicBezTo>
                <a:cubicBezTo>
                  <a:pt x="2122354" y="371910"/>
                  <a:pt x="1772770" y="399669"/>
                  <a:pt x="2120348" y="371061"/>
                </a:cubicBezTo>
                <a:cubicBezTo>
                  <a:pt x="2487676" y="580997"/>
                  <a:pt x="2121319" y="372669"/>
                  <a:pt x="2491409" y="569843"/>
                </a:cubicBezTo>
                <a:cubicBezTo>
                  <a:pt x="2886135" y="362519"/>
                  <a:pt x="2819147" y="385500"/>
                  <a:pt x="3114261" y="212035"/>
                </a:cubicBezTo>
                <a:cubicBezTo>
                  <a:pt x="3365363" y="2762"/>
                  <a:pt x="3313044" y="58530"/>
                  <a:pt x="3366053" y="0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930580" y="1543844"/>
            <a:ext cx="4876800" cy="4029075"/>
          </a:xfrm>
          <a:custGeom>
            <a:avLst/>
            <a:gdLst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76800" h="4028661">
                <a:moveTo>
                  <a:pt x="0" y="4028661"/>
                </a:moveTo>
                <a:cubicBezTo>
                  <a:pt x="334617" y="3943626"/>
                  <a:pt x="669235" y="3858591"/>
                  <a:pt x="1020417" y="3723861"/>
                </a:cubicBezTo>
                <a:cubicBezTo>
                  <a:pt x="1371600" y="3589130"/>
                  <a:pt x="1755912" y="3352800"/>
                  <a:pt x="2107095" y="3220278"/>
                </a:cubicBezTo>
                <a:cubicBezTo>
                  <a:pt x="2458278" y="3087756"/>
                  <a:pt x="2573131" y="3067879"/>
                  <a:pt x="3127513" y="2928731"/>
                </a:cubicBezTo>
                <a:cubicBezTo>
                  <a:pt x="3456608" y="2325758"/>
                  <a:pt x="4232965" y="1196009"/>
                  <a:pt x="4876800" y="0"/>
                </a:cubicBezTo>
              </a:path>
            </a:pathLst>
          </a:custGeom>
          <a:noFill/>
          <a:ln w="76200"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772275" y="1685669"/>
            <a:ext cx="1055688" cy="819150"/>
            <a:chOff x="6772275" y="1685669"/>
            <a:chExt cx="1055688" cy="819150"/>
          </a:xfrm>
        </p:grpSpPr>
        <p:cxnSp>
          <p:nvCxnSpPr>
            <p:cNvPr id="5" name="Straight Arrow Connector 4"/>
            <p:cNvCxnSpPr/>
            <p:nvPr/>
          </p:nvCxnSpPr>
          <p:spPr>
            <a:xfrm flipH="1" flipV="1">
              <a:off x="6851650" y="1685669"/>
              <a:ext cx="146050" cy="25241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848" name="TextBox 5"/>
            <p:cNvSpPr txBox="1">
              <a:spLocks noChangeArrowheads="1"/>
            </p:cNvSpPr>
            <p:nvPr/>
          </p:nvSpPr>
          <p:spPr bwMode="auto">
            <a:xfrm>
              <a:off x="6772275" y="1858707"/>
              <a:ext cx="1055688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dirty="0">
                  <a:solidFill>
                    <a:srgbClr val="000000"/>
                  </a:solidFill>
                  <a:cs typeface="Arial" charset="0"/>
                </a:rPr>
                <a:t>different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dirty="0">
                  <a:solidFill>
                    <a:srgbClr val="000000"/>
                  </a:solidFill>
                  <a:cs typeface="Arial" charset="0"/>
                </a:rPr>
                <a:t>modules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603368" y="4747957"/>
            <a:ext cx="941283" cy="775827"/>
            <a:chOff x="6603368" y="4970463"/>
            <a:chExt cx="941283" cy="775827"/>
          </a:xfrm>
        </p:grpSpPr>
        <p:cxnSp>
          <p:nvCxnSpPr>
            <p:cNvPr id="19" name="Straight Arrow Connector 18"/>
            <p:cNvCxnSpPr/>
            <p:nvPr/>
          </p:nvCxnSpPr>
          <p:spPr>
            <a:xfrm flipH="1" flipV="1">
              <a:off x="6701631" y="4970463"/>
              <a:ext cx="146050" cy="25241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5"/>
            <p:cNvSpPr txBox="1">
              <a:spLocks noChangeArrowheads="1"/>
            </p:cNvSpPr>
            <p:nvPr/>
          </p:nvSpPr>
          <p:spPr bwMode="auto">
            <a:xfrm>
              <a:off x="6603368" y="5099959"/>
              <a:ext cx="94128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 dirty="0" smtClean="0">
                  <a:solidFill>
                    <a:srgbClr val="000000"/>
                  </a:solidFill>
                  <a:cs typeface="Arial" charset="0"/>
                </a:rPr>
                <a:t>Pilatus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 dirty="0" smtClean="0">
                  <a:solidFill>
                    <a:srgbClr val="000000"/>
                  </a:solidFill>
                  <a:cs typeface="Arial" charset="0"/>
                </a:rPr>
                <a:t>SN113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068636" y="4600818"/>
            <a:ext cx="941283" cy="775827"/>
            <a:chOff x="6603368" y="4970463"/>
            <a:chExt cx="941283" cy="775827"/>
          </a:xfrm>
        </p:grpSpPr>
        <p:cxnSp>
          <p:nvCxnSpPr>
            <p:cNvPr id="22" name="Straight Arrow Connector 21"/>
            <p:cNvCxnSpPr/>
            <p:nvPr/>
          </p:nvCxnSpPr>
          <p:spPr>
            <a:xfrm flipH="1" flipV="1">
              <a:off x="6701631" y="4970463"/>
              <a:ext cx="146050" cy="25241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5"/>
            <p:cNvSpPr txBox="1">
              <a:spLocks noChangeArrowheads="1"/>
            </p:cNvSpPr>
            <p:nvPr/>
          </p:nvSpPr>
          <p:spPr bwMode="auto">
            <a:xfrm>
              <a:off x="6603368" y="5099959"/>
              <a:ext cx="94128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 dirty="0" smtClean="0">
                  <a:solidFill>
                    <a:srgbClr val="000000"/>
                  </a:solidFill>
                  <a:cs typeface="Arial" charset="0"/>
                </a:rPr>
                <a:t>Pilatus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 dirty="0" smtClean="0">
                  <a:solidFill>
                    <a:srgbClr val="000000"/>
                  </a:solidFill>
                  <a:cs typeface="Arial" charset="0"/>
                </a:rPr>
                <a:t>SN001</a:t>
              </a:r>
            </a:p>
          </p:txBody>
        </p:sp>
      </p:grpSp>
      <p:sp>
        <p:nvSpPr>
          <p:cNvPr id="7" name="Oval 6"/>
          <p:cNvSpPr/>
          <p:nvPr/>
        </p:nvSpPr>
        <p:spPr>
          <a:xfrm>
            <a:off x="2412561" y="2924000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671641" y="2653766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043116" y="2787116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876429" y="2806166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171703" y="2601379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514603" y="2568041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876553" y="2772828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519491" y="2415641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762378" y="2201329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00237" y="5511544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900362" y="5187694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3990974" y="4668581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981574" y="4406643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753224" y="1496756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602165" y="4559043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897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8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847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6124" y="1229709"/>
            <a:ext cx="8799661" cy="558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747172" y="2215166"/>
            <a:ext cx="2121093" cy="639789"/>
            <a:chOff x="6747172" y="2215166"/>
            <a:chExt cx="2121093" cy="639789"/>
          </a:xfrm>
        </p:grpSpPr>
        <p:sp>
          <p:nvSpPr>
            <p:cNvPr id="2" name="TextBox 1"/>
            <p:cNvSpPr txBox="1"/>
            <p:nvPr/>
          </p:nvSpPr>
          <p:spPr>
            <a:xfrm>
              <a:off x="6747172" y="2485623"/>
              <a:ext cx="2121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Pick-up tool mark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H="1" flipV="1">
              <a:off x="6838682" y="2215166"/>
              <a:ext cx="136950" cy="27045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3152840" y="1892000"/>
            <a:ext cx="1792647" cy="1864341"/>
            <a:chOff x="3152840" y="1892000"/>
            <a:chExt cx="1792647" cy="1864341"/>
          </a:xfrm>
        </p:grpSpPr>
        <p:sp>
          <p:nvSpPr>
            <p:cNvPr id="27" name="TextBox 26"/>
            <p:cNvSpPr txBox="1"/>
            <p:nvPr/>
          </p:nvSpPr>
          <p:spPr>
            <a:xfrm>
              <a:off x="3152840" y="1892000"/>
              <a:ext cx="8515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Bragg</a:t>
              </a:r>
            </a:p>
            <a:p>
              <a:pPr algn="ctr"/>
              <a:r>
                <a:rPr 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glitch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3978707" y="2215166"/>
              <a:ext cx="657689" cy="107886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7" idx="3"/>
            </p:cNvCxnSpPr>
            <p:nvPr/>
          </p:nvCxnSpPr>
          <p:spPr>
            <a:xfrm>
              <a:off x="4004355" y="2215166"/>
              <a:ext cx="941132" cy="56351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3978707" y="2215166"/>
              <a:ext cx="155411" cy="15411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83915" y="4102895"/>
            <a:ext cx="2237313" cy="669109"/>
            <a:chOff x="183915" y="4102895"/>
            <a:chExt cx="2237313" cy="669109"/>
          </a:xfrm>
        </p:grpSpPr>
        <p:sp>
          <p:nvSpPr>
            <p:cNvPr id="22" name="TextBox 21"/>
            <p:cNvSpPr txBox="1"/>
            <p:nvPr/>
          </p:nvSpPr>
          <p:spPr>
            <a:xfrm>
              <a:off x="183915" y="4125673"/>
              <a:ext cx="13260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oxygen</a:t>
              </a:r>
            </a:p>
            <a:p>
              <a:pPr algn="r"/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inclusions</a:t>
              </a:r>
            </a:p>
          </p:txBody>
        </p:sp>
        <p:cxnSp>
          <p:nvCxnSpPr>
            <p:cNvPr id="25" name="Straight Arrow Connector 24"/>
            <p:cNvCxnSpPr>
              <a:stCxn id="22" idx="3"/>
            </p:cNvCxnSpPr>
            <p:nvPr/>
          </p:nvCxnSpPr>
          <p:spPr>
            <a:xfrm flipV="1">
              <a:off x="1509919" y="4102895"/>
              <a:ext cx="337931" cy="34594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1509919" y="4143375"/>
              <a:ext cx="533194" cy="30546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1509919" y="4448839"/>
              <a:ext cx="911309" cy="11839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957263" y="2266951"/>
            <a:ext cx="2238678" cy="640712"/>
            <a:chOff x="957263" y="2266951"/>
            <a:chExt cx="2238678" cy="640712"/>
          </a:xfrm>
        </p:grpSpPr>
        <p:sp>
          <p:nvSpPr>
            <p:cNvPr id="13" name="TextBox 12"/>
            <p:cNvSpPr txBox="1"/>
            <p:nvPr/>
          </p:nvSpPr>
          <p:spPr>
            <a:xfrm>
              <a:off x="1728873" y="2538331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“tree rings”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Straight Arrow Connector 15"/>
            <p:cNvCxnSpPr>
              <a:stCxn id="13" idx="1"/>
            </p:cNvCxnSpPr>
            <p:nvPr/>
          </p:nvCxnSpPr>
          <p:spPr>
            <a:xfrm flipH="1" flipV="1">
              <a:off x="1071563" y="2614613"/>
              <a:ext cx="657310" cy="10838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13" idx="1"/>
            </p:cNvCxnSpPr>
            <p:nvPr/>
          </p:nvCxnSpPr>
          <p:spPr>
            <a:xfrm flipH="1" flipV="1">
              <a:off x="1338263" y="2266951"/>
              <a:ext cx="390610" cy="45604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>
              <a:stCxn id="13" idx="1"/>
            </p:cNvCxnSpPr>
            <p:nvPr/>
          </p:nvCxnSpPr>
          <p:spPr>
            <a:xfrm flipH="1" flipV="1">
              <a:off x="957263" y="2400301"/>
              <a:ext cx="771610" cy="32269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7188200" y="5127925"/>
            <a:ext cx="1743364" cy="1477328"/>
            <a:chOff x="72556" y="3222925"/>
            <a:chExt cx="1743364" cy="1477328"/>
          </a:xfrm>
        </p:grpSpPr>
        <p:sp>
          <p:nvSpPr>
            <p:cNvPr id="96" name="Rectangle 95"/>
            <p:cNvSpPr/>
            <p:nvPr/>
          </p:nvSpPr>
          <p:spPr>
            <a:xfrm>
              <a:off x="72556" y="3258542"/>
              <a:ext cx="1743364" cy="14159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26446" y="3222925"/>
              <a:ext cx="1111202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 smtClean="0">
                  <a:latin typeface="Arial" panose="020B0604020202020204" pitchFamily="34" charset="0"/>
                </a:rPr>
                <a:t>1% high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 smtClean="0">
                  <a:latin typeface="Arial" panose="020B0604020202020204" pitchFamily="34" charset="0"/>
                </a:rPr>
                <a:t>average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 smtClean="0">
                  <a:latin typeface="Arial" panose="020B0604020202020204" pitchFamily="34" charset="0"/>
                </a:rPr>
                <a:t>1% low</a:t>
              </a:r>
            </a:p>
          </p:txBody>
        </p:sp>
        <p:cxnSp>
          <p:nvCxnSpPr>
            <p:cNvPr id="98" name="Straight Connector 97"/>
            <p:cNvCxnSpPr/>
            <p:nvPr/>
          </p:nvCxnSpPr>
          <p:spPr>
            <a:xfrm>
              <a:off x="375353" y="3508583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375353" y="4003882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373048" y="4461620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100"/>
            <p:cNvSpPr/>
            <p:nvPr/>
          </p:nvSpPr>
          <p:spPr>
            <a:xfrm>
              <a:off x="162896" y="3503821"/>
              <a:ext cx="424913" cy="965916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480925" y="786718"/>
            <a:ext cx="2212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~3x10</a:t>
            </a:r>
            <a:r>
              <a:rPr lang="en-US" baseline="30000" dirty="0"/>
              <a:t>5</a:t>
            </a:r>
            <a:r>
              <a:rPr lang="en-US" dirty="0"/>
              <a:t> </a:t>
            </a:r>
            <a:r>
              <a:rPr lang="en-US" dirty="0" smtClean="0"/>
              <a:t>photon/pixel</a:t>
            </a:r>
            <a:endParaRPr lang="en-US" dirty="0"/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/>
              <a:t>Pilatus: </a:t>
            </a:r>
            <a:r>
              <a:rPr lang="en-US" kern="0" dirty="0" smtClean="0"/>
              <a:t>subtract smooth baseline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48957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80332" y="2525132"/>
            <a:ext cx="5434885" cy="2438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3138406" y="4959909"/>
            <a:ext cx="0" cy="96306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4453400" y="4959909"/>
            <a:ext cx="0" cy="96306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5768395" y="4959909"/>
            <a:ext cx="0" cy="96306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938109" y="5870666"/>
            <a:ext cx="417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</a:t>
            </a:r>
            <a:endParaRPr lang="en-US" sz="2800" dirty="0"/>
          </a:p>
        </p:txBody>
      </p:sp>
      <p:sp>
        <p:nvSpPr>
          <p:cNvPr id="50" name="TextBox 49"/>
          <p:cNvSpPr txBox="1"/>
          <p:nvPr/>
        </p:nvSpPr>
        <p:spPr>
          <a:xfrm>
            <a:off x="4266166" y="5870666"/>
            <a:ext cx="417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</a:t>
            </a:r>
            <a:endParaRPr lang="en-US" sz="2800" dirty="0"/>
          </a:p>
        </p:txBody>
      </p:sp>
      <p:sp>
        <p:nvSpPr>
          <p:cNvPr id="51" name="TextBox 50"/>
          <p:cNvSpPr txBox="1"/>
          <p:nvPr/>
        </p:nvSpPr>
        <p:spPr>
          <a:xfrm>
            <a:off x="5550680" y="5870666"/>
            <a:ext cx="417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</a:t>
            </a:r>
            <a:endParaRPr lang="en-US" sz="2800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3820134" y="2521744"/>
            <a:ext cx="0" cy="244542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090251" y="2528765"/>
            <a:ext cx="0" cy="2438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550017" y="2511380"/>
            <a:ext cx="0" cy="245578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360369" y="2510617"/>
            <a:ext cx="0" cy="24565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 2"/>
          <p:cNvSpPr/>
          <p:nvPr/>
        </p:nvSpPr>
        <p:spPr>
          <a:xfrm>
            <a:off x="1666896" y="2215492"/>
            <a:ext cx="221647" cy="2820473"/>
          </a:xfrm>
          <a:custGeom>
            <a:avLst/>
            <a:gdLst>
              <a:gd name="connsiteX0" fmla="*/ 881 w 221647"/>
              <a:gd name="connsiteY0" fmla="*/ 0 h 2820473"/>
              <a:gd name="connsiteX1" fmla="*/ 206943 w 221647"/>
              <a:gd name="connsiteY1" fmla="*/ 540913 h 2820473"/>
              <a:gd name="connsiteX2" fmla="*/ 26639 w 221647"/>
              <a:gd name="connsiteY2" fmla="*/ 940158 h 2820473"/>
              <a:gd name="connsiteX3" fmla="*/ 26639 w 221647"/>
              <a:gd name="connsiteY3" fmla="*/ 1481070 h 2820473"/>
              <a:gd name="connsiteX4" fmla="*/ 219822 w 221647"/>
              <a:gd name="connsiteY4" fmla="*/ 1777284 h 2820473"/>
              <a:gd name="connsiteX5" fmla="*/ 116791 w 221647"/>
              <a:gd name="connsiteY5" fmla="*/ 2215166 h 2820473"/>
              <a:gd name="connsiteX6" fmla="*/ 881 w 221647"/>
              <a:gd name="connsiteY6" fmla="*/ 2511380 h 2820473"/>
              <a:gd name="connsiteX7" fmla="*/ 181186 w 221647"/>
              <a:gd name="connsiteY7" fmla="*/ 2820473 h 282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647" h="2820473">
                <a:moveTo>
                  <a:pt x="881" y="0"/>
                </a:moveTo>
                <a:cubicBezTo>
                  <a:pt x="101765" y="192110"/>
                  <a:pt x="202650" y="384220"/>
                  <a:pt x="206943" y="540913"/>
                </a:cubicBezTo>
                <a:cubicBezTo>
                  <a:pt x="211236" y="697606"/>
                  <a:pt x="56690" y="783465"/>
                  <a:pt x="26639" y="940158"/>
                </a:cubicBezTo>
                <a:cubicBezTo>
                  <a:pt x="-3412" y="1096851"/>
                  <a:pt x="-5558" y="1341549"/>
                  <a:pt x="26639" y="1481070"/>
                </a:cubicBezTo>
                <a:cubicBezTo>
                  <a:pt x="58836" y="1620591"/>
                  <a:pt x="204797" y="1654935"/>
                  <a:pt x="219822" y="1777284"/>
                </a:cubicBezTo>
                <a:cubicBezTo>
                  <a:pt x="234847" y="1899633"/>
                  <a:pt x="153281" y="2092817"/>
                  <a:pt x="116791" y="2215166"/>
                </a:cubicBezTo>
                <a:cubicBezTo>
                  <a:pt x="80301" y="2337515"/>
                  <a:pt x="-9851" y="2410496"/>
                  <a:pt x="881" y="2511380"/>
                </a:cubicBezTo>
                <a:cubicBezTo>
                  <a:pt x="11613" y="2612264"/>
                  <a:pt x="96399" y="2716368"/>
                  <a:pt x="181186" y="2820473"/>
                </a:cubicBezTo>
              </a:path>
            </a:pathLst>
          </a:cu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/>
          <p:cNvSpPr/>
          <p:nvPr/>
        </p:nvSpPr>
        <p:spPr>
          <a:xfrm>
            <a:off x="7104069" y="2442511"/>
            <a:ext cx="221647" cy="2820473"/>
          </a:xfrm>
          <a:custGeom>
            <a:avLst/>
            <a:gdLst>
              <a:gd name="connsiteX0" fmla="*/ 881 w 221647"/>
              <a:gd name="connsiteY0" fmla="*/ 0 h 2820473"/>
              <a:gd name="connsiteX1" fmla="*/ 206943 w 221647"/>
              <a:gd name="connsiteY1" fmla="*/ 540913 h 2820473"/>
              <a:gd name="connsiteX2" fmla="*/ 26639 w 221647"/>
              <a:gd name="connsiteY2" fmla="*/ 940158 h 2820473"/>
              <a:gd name="connsiteX3" fmla="*/ 26639 w 221647"/>
              <a:gd name="connsiteY3" fmla="*/ 1481070 h 2820473"/>
              <a:gd name="connsiteX4" fmla="*/ 219822 w 221647"/>
              <a:gd name="connsiteY4" fmla="*/ 1777284 h 2820473"/>
              <a:gd name="connsiteX5" fmla="*/ 116791 w 221647"/>
              <a:gd name="connsiteY5" fmla="*/ 2215166 h 2820473"/>
              <a:gd name="connsiteX6" fmla="*/ 881 w 221647"/>
              <a:gd name="connsiteY6" fmla="*/ 2511380 h 2820473"/>
              <a:gd name="connsiteX7" fmla="*/ 181186 w 221647"/>
              <a:gd name="connsiteY7" fmla="*/ 2820473 h 282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647" h="2820473">
                <a:moveTo>
                  <a:pt x="881" y="0"/>
                </a:moveTo>
                <a:cubicBezTo>
                  <a:pt x="101765" y="192110"/>
                  <a:pt x="202650" y="384220"/>
                  <a:pt x="206943" y="540913"/>
                </a:cubicBezTo>
                <a:cubicBezTo>
                  <a:pt x="211236" y="697606"/>
                  <a:pt x="56690" y="783465"/>
                  <a:pt x="26639" y="940158"/>
                </a:cubicBezTo>
                <a:cubicBezTo>
                  <a:pt x="-3412" y="1096851"/>
                  <a:pt x="-5558" y="1341549"/>
                  <a:pt x="26639" y="1481070"/>
                </a:cubicBezTo>
                <a:cubicBezTo>
                  <a:pt x="58836" y="1620591"/>
                  <a:pt x="204797" y="1654935"/>
                  <a:pt x="219822" y="1777284"/>
                </a:cubicBezTo>
                <a:cubicBezTo>
                  <a:pt x="234847" y="1899633"/>
                  <a:pt x="153281" y="2092817"/>
                  <a:pt x="116791" y="2215166"/>
                </a:cubicBezTo>
                <a:cubicBezTo>
                  <a:pt x="80301" y="2337515"/>
                  <a:pt x="-9851" y="2410496"/>
                  <a:pt x="881" y="2511380"/>
                </a:cubicBezTo>
                <a:cubicBezTo>
                  <a:pt x="11613" y="2612264"/>
                  <a:pt x="96399" y="2716368"/>
                  <a:pt x="181186" y="2820473"/>
                </a:cubicBezTo>
              </a:path>
            </a:pathLst>
          </a:cu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219525" y="1554069"/>
            <a:ext cx="4084378" cy="3310586"/>
            <a:chOff x="2219525" y="1554069"/>
            <a:chExt cx="4084378" cy="3310586"/>
          </a:xfrm>
        </p:grpSpPr>
        <p:sp>
          <p:nvSpPr>
            <p:cNvPr id="86" name="TextBox 85"/>
            <p:cNvSpPr txBox="1"/>
            <p:nvPr/>
          </p:nvSpPr>
          <p:spPr>
            <a:xfrm>
              <a:off x="3138406" y="1554069"/>
              <a:ext cx="3529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b="1" dirty="0">
                  <a:solidFill>
                    <a:srgbClr val="00B050"/>
                  </a:solidFill>
                </a:rPr>
                <a:t>θ</a:t>
              </a:r>
              <a:endParaRPr lang="en-US" sz="2400" b="1" dirty="0">
                <a:solidFill>
                  <a:srgbClr val="00B050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441110" y="1803607"/>
              <a:ext cx="3337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b="1" dirty="0" smtClean="0">
                  <a:solidFill>
                    <a:srgbClr val="00B050"/>
                  </a:solidFill>
                </a:rPr>
                <a:t>λ</a:t>
              </a:r>
              <a:endParaRPr lang="en-US" sz="2400" b="1" dirty="0">
                <a:solidFill>
                  <a:srgbClr val="00B050"/>
                </a:solidFill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5492623" y="4092674"/>
              <a:ext cx="261257" cy="261257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07128" y="4279880"/>
              <a:ext cx="10967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detection</a:t>
              </a:r>
            </a:p>
            <a:p>
              <a:pPr algn="ctr"/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event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 rot="2572978">
              <a:off x="2219525" y="1723347"/>
              <a:ext cx="10967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16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ncoming</a:t>
              </a:r>
            </a:p>
            <a:p>
              <a:pPr algn="ctr"/>
              <a:r>
                <a:rPr lang="en-US" sz="16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photon</a:t>
              </a:r>
            </a:p>
          </p:txBody>
        </p:sp>
        <p:cxnSp>
          <p:nvCxnSpPr>
            <p:cNvPr id="79" name="Straight Arrow Connector 78"/>
            <p:cNvCxnSpPr/>
            <p:nvPr/>
          </p:nvCxnSpPr>
          <p:spPr>
            <a:xfrm>
              <a:off x="2952623" y="1784902"/>
              <a:ext cx="2670628" cy="2438400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/>
              <a:t>PAD: need more than flood-field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4700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80332" y="2525132"/>
            <a:ext cx="5434885" cy="2438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999141" y="1593666"/>
            <a:ext cx="2019067" cy="3355351"/>
            <a:chOff x="4999141" y="1593666"/>
            <a:chExt cx="2019067" cy="3355351"/>
          </a:xfrm>
        </p:grpSpPr>
        <p:sp>
          <p:nvSpPr>
            <p:cNvPr id="104" name="Right Brace 103"/>
            <p:cNvSpPr/>
            <p:nvPr/>
          </p:nvSpPr>
          <p:spPr>
            <a:xfrm>
              <a:off x="6436052" y="2525131"/>
              <a:ext cx="333828" cy="2423886"/>
            </a:xfrm>
            <a:prstGeom prst="rightBrace">
              <a:avLst>
                <a:gd name="adj1" fmla="val 42179"/>
                <a:gd name="adj2" fmla="val 50000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/>
            <p:cNvSpPr txBox="1"/>
            <p:nvPr/>
          </p:nvSpPr>
          <p:spPr>
            <a:xfrm rot="16200000">
              <a:off x="6283712" y="3590255"/>
              <a:ext cx="11304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thickness</a:t>
              </a:r>
              <a:endPara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Right Brace 106"/>
            <p:cNvSpPr/>
            <p:nvPr/>
          </p:nvSpPr>
          <p:spPr>
            <a:xfrm rot="16200000">
              <a:off x="5414612" y="1561746"/>
              <a:ext cx="518887" cy="1349830"/>
            </a:xfrm>
            <a:prstGeom prst="rightBrace">
              <a:avLst>
                <a:gd name="adj1" fmla="val 39102"/>
                <a:gd name="adj2" fmla="val 65730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5550680" y="1593666"/>
              <a:ext cx="7216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width</a:t>
              </a:r>
              <a:endPara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4" name="Straight Arrow Connector 43"/>
          <p:cNvCxnSpPr/>
          <p:nvPr/>
        </p:nvCxnSpPr>
        <p:spPr>
          <a:xfrm>
            <a:off x="3138406" y="4959909"/>
            <a:ext cx="0" cy="96306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4453400" y="4959909"/>
            <a:ext cx="0" cy="96306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5768395" y="4959909"/>
            <a:ext cx="0" cy="96306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938109" y="5870666"/>
            <a:ext cx="417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</a:t>
            </a:r>
            <a:endParaRPr lang="en-US" sz="2800" dirty="0"/>
          </a:p>
        </p:txBody>
      </p:sp>
      <p:sp>
        <p:nvSpPr>
          <p:cNvPr id="50" name="TextBox 49"/>
          <p:cNvSpPr txBox="1"/>
          <p:nvPr/>
        </p:nvSpPr>
        <p:spPr>
          <a:xfrm>
            <a:off x="4266166" y="5870666"/>
            <a:ext cx="417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</a:t>
            </a:r>
            <a:endParaRPr lang="en-US" sz="2800" dirty="0"/>
          </a:p>
        </p:txBody>
      </p:sp>
      <p:sp>
        <p:nvSpPr>
          <p:cNvPr id="51" name="TextBox 50"/>
          <p:cNvSpPr txBox="1"/>
          <p:nvPr/>
        </p:nvSpPr>
        <p:spPr>
          <a:xfrm>
            <a:off x="5550680" y="5870666"/>
            <a:ext cx="417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</a:t>
            </a:r>
            <a:endParaRPr lang="en-US" sz="2800" dirty="0"/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3836957" y="2510617"/>
            <a:ext cx="117152" cy="24565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997063" y="2528765"/>
            <a:ext cx="101600" cy="2438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473651" y="2528765"/>
            <a:ext cx="101600" cy="2438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360369" y="2510617"/>
            <a:ext cx="17626" cy="24565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 2"/>
          <p:cNvSpPr/>
          <p:nvPr/>
        </p:nvSpPr>
        <p:spPr>
          <a:xfrm>
            <a:off x="1666896" y="2215492"/>
            <a:ext cx="221647" cy="2820473"/>
          </a:xfrm>
          <a:custGeom>
            <a:avLst/>
            <a:gdLst>
              <a:gd name="connsiteX0" fmla="*/ 881 w 221647"/>
              <a:gd name="connsiteY0" fmla="*/ 0 h 2820473"/>
              <a:gd name="connsiteX1" fmla="*/ 206943 w 221647"/>
              <a:gd name="connsiteY1" fmla="*/ 540913 h 2820473"/>
              <a:gd name="connsiteX2" fmla="*/ 26639 w 221647"/>
              <a:gd name="connsiteY2" fmla="*/ 940158 h 2820473"/>
              <a:gd name="connsiteX3" fmla="*/ 26639 w 221647"/>
              <a:gd name="connsiteY3" fmla="*/ 1481070 h 2820473"/>
              <a:gd name="connsiteX4" fmla="*/ 219822 w 221647"/>
              <a:gd name="connsiteY4" fmla="*/ 1777284 h 2820473"/>
              <a:gd name="connsiteX5" fmla="*/ 116791 w 221647"/>
              <a:gd name="connsiteY5" fmla="*/ 2215166 h 2820473"/>
              <a:gd name="connsiteX6" fmla="*/ 881 w 221647"/>
              <a:gd name="connsiteY6" fmla="*/ 2511380 h 2820473"/>
              <a:gd name="connsiteX7" fmla="*/ 181186 w 221647"/>
              <a:gd name="connsiteY7" fmla="*/ 2820473 h 282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647" h="2820473">
                <a:moveTo>
                  <a:pt x="881" y="0"/>
                </a:moveTo>
                <a:cubicBezTo>
                  <a:pt x="101765" y="192110"/>
                  <a:pt x="202650" y="384220"/>
                  <a:pt x="206943" y="540913"/>
                </a:cubicBezTo>
                <a:cubicBezTo>
                  <a:pt x="211236" y="697606"/>
                  <a:pt x="56690" y="783465"/>
                  <a:pt x="26639" y="940158"/>
                </a:cubicBezTo>
                <a:cubicBezTo>
                  <a:pt x="-3412" y="1096851"/>
                  <a:pt x="-5558" y="1341549"/>
                  <a:pt x="26639" y="1481070"/>
                </a:cubicBezTo>
                <a:cubicBezTo>
                  <a:pt x="58836" y="1620591"/>
                  <a:pt x="204797" y="1654935"/>
                  <a:pt x="219822" y="1777284"/>
                </a:cubicBezTo>
                <a:cubicBezTo>
                  <a:pt x="234847" y="1899633"/>
                  <a:pt x="153281" y="2092817"/>
                  <a:pt x="116791" y="2215166"/>
                </a:cubicBezTo>
                <a:cubicBezTo>
                  <a:pt x="80301" y="2337515"/>
                  <a:pt x="-9851" y="2410496"/>
                  <a:pt x="881" y="2511380"/>
                </a:cubicBezTo>
                <a:cubicBezTo>
                  <a:pt x="11613" y="2612264"/>
                  <a:pt x="96399" y="2716368"/>
                  <a:pt x="181186" y="2820473"/>
                </a:cubicBezTo>
              </a:path>
            </a:pathLst>
          </a:cu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/>
          <p:cNvSpPr/>
          <p:nvPr/>
        </p:nvSpPr>
        <p:spPr>
          <a:xfrm>
            <a:off x="7104069" y="2442511"/>
            <a:ext cx="221647" cy="2820473"/>
          </a:xfrm>
          <a:custGeom>
            <a:avLst/>
            <a:gdLst>
              <a:gd name="connsiteX0" fmla="*/ 881 w 221647"/>
              <a:gd name="connsiteY0" fmla="*/ 0 h 2820473"/>
              <a:gd name="connsiteX1" fmla="*/ 206943 w 221647"/>
              <a:gd name="connsiteY1" fmla="*/ 540913 h 2820473"/>
              <a:gd name="connsiteX2" fmla="*/ 26639 w 221647"/>
              <a:gd name="connsiteY2" fmla="*/ 940158 h 2820473"/>
              <a:gd name="connsiteX3" fmla="*/ 26639 w 221647"/>
              <a:gd name="connsiteY3" fmla="*/ 1481070 h 2820473"/>
              <a:gd name="connsiteX4" fmla="*/ 219822 w 221647"/>
              <a:gd name="connsiteY4" fmla="*/ 1777284 h 2820473"/>
              <a:gd name="connsiteX5" fmla="*/ 116791 w 221647"/>
              <a:gd name="connsiteY5" fmla="*/ 2215166 h 2820473"/>
              <a:gd name="connsiteX6" fmla="*/ 881 w 221647"/>
              <a:gd name="connsiteY6" fmla="*/ 2511380 h 2820473"/>
              <a:gd name="connsiteX7" fmla="*/ 181186 w 221647"/>
              <a:gd name="connsiteY7" fmla="*/ 2820473 h 282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647" h="2820473">
                <a:moveTo>
                  <a:pt x="881" y="0"/>
                </a:moveTo>
                <a:cubicBezTo>
                  <a:pt x="101765" y="192110"/>
                  <a:pt x="202650" y="384220"/>
                  <a:pt x="206943" y="540913"/>
                </a:cubicBezTo>
                <a:cubicBezTo>
                  <a:pt x="211236" y="697606"/>
                  <a:pt x="56690" y="783465"/>
                  <a:pt x="26639" y="940158"/>
                </a:cubicBezTo>
                <a:cubicBezTo>
                  <a:pt x="-3412" y="1096851"/>
                  <a:pt x="-5558" y="1341549"/>
                  <a:pt x="26639" y="1481070"/>
                </a:cubicBezTo>
                <a:cubicBezTo>
                  <a:pt x="58836" y="1620591"/>
                  <a:pt x="204797" y="1654935"/>
                  <a:pt x="219822" y="1777284"/>
                </a:cubicBezTo>
                <a:cubicBezTo>
                  <a:pt x="234847" y="1899633"/>
                  <a:pt x="153281" y="2092817"/>
                  <a:pt x="116791" y="2215166"/>
                </a:cubicBezTo>
                <a:cubicBezTo>
                  <a:pt x="80301" y="2337515"/>
                  <a:pt x="-9851" y="2410496"/>
                  <a:pt x="881" y="2511380"/>
                </a:cubicBezTo>
                <a:cubicBezTo>
                  <a:pt x="11613" y="2612264"/>
                  <a:pt x="96399" y="2716368"/>
                  <a:pt x="181186" y="2820473"/>
                </a:cubicBezTo>
              </a:path>
            </a:pathLst>
          </a:cu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759608" y="1464968"/>
            <a:ext cx="1258163" cy="1045650"/>
            <a:chOff x="3759608" y="1464968"/>
            <a:chExt cx="1258163" cy="1045650"/>
          </a:xfrm>
        </p:grpSpPr>
        <p:cxnSp>
          <p:nvCxnSpPr>
            <p:cNvPr id="75" name="Straight Arrow Connector 74"/>
            <p:cNvCxnSpPr/>
            <p:nvPr/>
          </p:nvCxnSpPr>
          <p:spPr>
            <a:xfrm flipV="1">
              <a:off x="3759608" y="1980846"/>
              <a:ext cx="1239532" cy="52977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 rot="20042612">
              <a:off x="4241596" y="1464968"/>
              <a:ext cx="7761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Bragg</a:t>
              </a:r>
            </a:p>
            <a:p>
              <a:r>
                <a:rPr lang="en-US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glitch</a:t>
              </a:r>
              <a:endPara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08408" y="2745900"/>
            <a:ext cx="2061679" cy="732196"/>
            <a:chOff x="4208408" y="2745900"/>
            <a:chExt cx="2061679" cy="732196"/>
          </a:xfrm>
        </p:grpSpPr>
        <p:sp>
          <p:nvSpPr>
            <p:cNvPr id="77" name="Oval 76"/>
            <p:cNvSpPr/>
            <p:nvPr/>
          </p:nvSpPr>
          <p:spPr>
            <a:xfrm>
              <a:off x="4208408" y="2874588"/>
              <a:ext cx="475159" cy="456087"/>
            </a:xfrm>
            <a:prstGeom prst="ellipse">
              <a:avLst/>
            </a:prstGeom>
            <a:gradFill flip="none" rotWithShape="1">
              <a:gsLst>
                <a:gs pos="46000">
                  <a:schemeClr val="bg1">
                    <a:shade val="30000"/>
                    <a:satMod val="115000"/>
                  </a:schemeClr>
                </a:gs>
                <a:gs pos="68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184533" y="2745900"/>
              <a:ext cx="108555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xygen</a:t>
              </a:r>
            </a:p>
            <a:p>
              <a:pPr algn="ctr"/>
              <a:r>
                <a:rPr lang="en-US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inclusion</a:t>
              </a:r>
              <a:endPara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Freeform 83"/>
            <p:cNvSpPr/>
            <p:nvPr/>
          </p:nvSpPr>
          <p:spPr>
            <a:xfrm>
              <a:off x="4654324" y="3214763"/>
              <a:ext cx="1056067" cy="263333"/>
            </a:xfrm>
            <a:custGeom>
              <a:avLst/>
              <a:gdLst>
                <a:gd name="connsiteX0" fmla="*/ 566670 w 566670"/>
                <a:gd name="connsiteY0" fmla="*/ 0 h 515155"/>
                <a:gd name="connsiteX1" fmla="*/ 386366 w 566670"/>
                <a:gd name="connsiteY1" fmla="*/ 386366 h 515155"/>
                <a:gd name="connsiteX2" fmla="*/ 0 w 566670"/>
                <a:gd name="connsiteY2" fmla="*/ 515155 h 515155"/>
                <a:gd name="connsiteX0" fmla="*/ 1056067 w 1056067"/>
                <a:gd name="connsiteY0" fmla="*/ 116575 h 503976"/>
                <a:gd name="connsiteX1" fmla="*/ 875763 w 1056067"/>
                <a:gd name="connsiteY1" fmla="*/ 502941 h 503976"/>
                <a:gd name="connsiteX2" fmla="*/ 0 w 1056067"/>
                <a:gd name="connsiteY2" fmla="*/ 665 h 503976"/>
                <a:gd name="connsiteX0" fmla="*/ 1056067 w 1056067"/>
                <a:gd name="connsiteY0" fmla="*/ 116670 h 439997"/>
                <a:gd name="connsiteX1" fmla="*/ 901520 w 1056067"/>
                <a:gd name="connsiteY1" fmla="*/ 438642 h 439997"/>
                <a:gd name="connsiteX2" fmla="*/ 0 w 1056067"/>
                <a:gd name="connsiteY2" fmla="*/ 760 h 439997"/>
                <a:gd name="connsiteX0" fmla="*/ 1056067 w 1056067"/>
                <a:gd name="connsiteY0" fmla="*/ 116517 h 449772"/>
                <a:gd name="connsiteX1" fmla="*/ 901520 w 1056067"/>
                <a:gd name="connsiteY1" fmla="*/ 438489 h 449772"/>
                <a:gd name="connsiteX2" fmla="*/ 0 w 1056067"/>
                <a:gd name="connsiteY2" fmla="*/ 607 h 449772"/>
                <a:gd name="connsiteX0" fmla="*/ 1056067 w 1056067"/>
                <a:gd name="connsiteY0" fmla="*/ 116593 h 440081"/>
                <a:gd name="connsiteX1" fmla="*/ 901520 w 1056067"/>
                <a:gd name="connsiteY1" fmla="*/ 438565 h 440081"/>
                <a:gd name="connsiteX2" fmla="*/ 0 w 1056067"/>
                <a:gd name="connsiteY2" fmla="*/ 683 h 440081"/>
                <a:gd name="connsiteX0" fmla="*/ 1056067 w 1056067"/>
                <a:gd name="connsiteY0" fmla="*/ 116972 h 260977"/>
                <a:gd name="connsiteX1" fmla="*/ 656821 w 1056067"/>
                <a:gd name="connsiteY1" fmla="*/ 258639 h 260977"/>
                <a:gd name="connsiteX2" fmla="*/ 0 w 1056067"/>
                <a:gd name="connsiteY2" fmla="*/ 1062 h 260977"/>
                <a:gd name="connsiteX0" fmla="*/ 1056067 w 1056067"/>
                <a:gd name="connsiteY0" fmla="*/ 115910 h 263333"/>
                <a:gd name="connsiteX1" fmla="*/ 656821 w 1056067"/>
                <a:gd name="connsiteY1" fmla="*/ 257577 h 263333"/>
                <a:gd name="connsiteX2" fmla="*/ 0 w 1056067"/>
                <a:gd name="connsiteY2" fmla="*/ 0 h 26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6067" h="263333">
                  <a:moveTo>
                    <a:pt x="1056067" y="115910"/>
                  </a:moveTo>
                  <a:cubicBezTo>
                    <a:pt x="1013137" y="266163"/>
                    <a:pt x="871469" y="225380"/>
                    <a:pt x="656821" y="257577"/>
                  </a:cubicBezTo>
                  <a:cubicBezTo>
                    <a:pt x="442173" y="289774"/>
                    <a:pt x="364901" y="184597"/>
                    <a:pt x="0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19525" y="1554069"/>
            <a:ext cx="4084378" cy="3310586"/>
            <a:chOff x="2219525" y="1554069"/>
            <a:chExt cx="4084378" cy="3310586"/>
          </a:xfrm>
        </p:grpSpPr>
        <p:sp>
          <p:nvSpPr>
            <p:cNvPr id="86" name="TextBox 85"/>
            <p:cNvSpPr txBox="1"/>
            <p:nvPr/>
          </p:nvSpPr>
          <p:spPr>
            <a:xfrm>
              <a:off x="3138406" y="1554069"/>
              <a:ext cx="3529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b="1" dirty="0">
                  <a:solidFill>
                    <a:srgbClr val="00B050"/>
                  </a:solidFill>
                </a:rPr>
                <a:t>θ</a:t>
              </a:r>
              <a:endParaRPr lang="en-US" sz="2400" b="1" dirty="0">
                <a:solidFill>
                  <a:srgbClr val="00B050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441110" y="1803607"/>
              <a:ext cx="3337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b="1" dirty="0" smtClean="0">
                  <a:solidFill>
                    <a:srgbClr val="00B050"/>
                  </a:solidFill>
                </a:rPr>
                <a:t>λ</a:t>
              </a:r>
              <a:endParaRPr lang="en-US" sz="2400" b="1" dirty="0">
                <a:solidFill>
                  <a:srgbClr val="00B050"/>
                </a:solidFill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5492623" y="4092674"/>
              <a:ext cx="261257" cy="261257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07128" y="4279880"/>
              <a:ext cx="10967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detection</a:t>
              </a:r>
            </a:p>
            <a:p>
              <a:pPr algn="ctr"/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event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 rot="2572978">
              <a:off x="2219525" y="1723347"/>
              <a:ext cx="10967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16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ncoming</a:t>
              </a:r>
            </a:p>
            <a:p>
              <a:pPr algn="ctr"/>
              <a:r>
                <a:rPr lang="en-US" sz="16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photon</a:t>
              </a:r>
            </a:p>
          </p:txBody>
        </p:sp>
        <p:cxnSp>
          <p:nvCxnSpPr>
            <p:cNvPr id="79" name="Straight Arrow Connector 78"/>
            <p:cNvCxnSpPr/>
            <p:nvPr/>
          </p:nvCxnSpPr>
          <p:spPr>
            <a:xfrm>
              <a:off x="2952623" y="1784902"/>
              <a:ext cx="2670628" cy="2438400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/>
              <a:t>PAD: need more than flood-field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04915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80332" y="2525132"/>
            <a:ext cx="5434885" cy="2438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317875" y="2534944"/>
            <a:ext cx="4241548" cy="2413261"/>
            <a:chOff x="2317875" y="2534944"/>
            <a:chExt cx="4241548" cy="2413261"/>
          </a:xfrm>
        </p:grpSpPr>
        <p:sp>
          <p:nvSpPr>
            <p:cNvPr id="112" name="Rectangle 111"/>
            <p:cNvSpPr/>
            <p:nvPr/>
          </p:nvSpPr>
          <p:spPr>
            <a:xfrm>
              <a:off x="6109480" y="2539645"/>
              <a:ext cx="449943" cy="239485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/>
            <p:cNvSpPr/>
            <p:nvPr/>
          </p:nvSpPr>
          <p:spPr>
            <a:xfrm rot="248271">
              <a:off x="3692983" y="2550443"/>
              <a:ext cx="449943" cy="237222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/>
            <p:cNvSpPr/>
            <p:nvPr/>
          </p:nvSpPr>
          <p:spPr>
            <a:xfrm rot="21445252">
              <a:off x="2317875" y="2535791"/>
              <a:ext cx="449943" cy="241241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 rot="21410849">
              <a:off x="4847949" y="2534944"/>
              <a:ext cx="449943" cy="2402469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84426" y="2874588"/>
              <a:ext cx="92525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charge-</a:t>
              </a:r>
            </a:p>
            <a:p>
              <a:r>
                <a:rPr lang="en-US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haring</a:t>
              </a:r>
            </a:p>
            <a:p>
              <a:r>
                <a:rPr lang="en-US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zone</a:t>
              </a:r>
            </a:p>
          </p:txBody>
        </p:sp>
        <p:sp>
          <p:nvSpPr>
            <p:cNvPr id="16" name="Freeform 15"/>
            <p:cNvSpPr/>
            <p:nvPr/>
          </p:nvSpPr>
          <p:spPr>
            <a:xfrm>
              <a:off x="2653048" y="3709116"/>
              <a:ext cx="566670" cy="515155"/>
            </a:xfrm>
            <a:custGeom>
              <a:avLst/>
              <a:gdLst>
                <a:gd name="connsiteX0" fmla="*/ 566670 w 566670"/>
                <a:gd name="connsiteY0" fmla="*/ 0 h 515155"/>
                <a:gd name="connsiteX1" fmla="*/ 386366 w 566670"/>
                <a:gd name="connsiteY1" fmla="*/ 386366 h 515155"/>
                <a:gd name="connsiteX2" fmla="*/ 0 w 566670"/>
                <a:gd name="connsiteY2" fmla="*/ 515155 h 515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6670" h="515155">
                  <a:moveTo>
                    <a:pt x="566670" y="0"/>
                  </a:moveTo>
                  <a:cubicBezTo>
                    <a:pt x="523740" y="150253"/>
                    <a:pt x="480811" y="300507"/>
                    <a:pt x="386366" y="386366"/>
                  </a:cubicBezTo>
                  <a:cubicBezTo>
                    <a:pt x="291921" y="472225"/>
                    <a:pt x="145960" y="493690"/>
                    <a:pt x="0" y="515155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999141" y="1593666"/>
            <a:ext cx="2019067" cy="3355351"/>
            <a:chOff x="4999141" y="1593666"/>
            <a:chExt cx="2019067" cy="3355351"/>
          </a:xfrm>
        </p:grpSpPr>
        <p:sp>
          <p:nvSpPr>
            <p:cNvPr id="104" name="Right Brace 103"/>
            <p:cNvSpPr/>
            <p:nvPr/>
          </p:nvSpPr>
          <p:spPr>
            <a:xfrm>
              <a:off x="6436052" y="2525131"/>
              <a:ext cx="333828" cy="2423886"/>
            </a:xfrm>
            <a:prstGeom prst="rightBrace">
              <a:avLst>
                <a:gd name="adj1" fmla="val 42179"/>
                <a:gd name="adj2" fmla="val 50000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/>
            <p:cNvSpPr txBox="1"/>
            <p:nvPr/>
          </p:nvSpPr>
          <p:spPr>
            <a:xfrm rot="16200000">
              <a:off x="6283712" y="3590255"/>
              <a:ext cx="11304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thickness</a:t>
              </a:r>
              <a:endPara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Right Brace 106"/>
            <p:cNvSpPr/>
            <p:nvPr/>
          </p:nvSpPr>
          <p:spPr>
            <a:xfrm rot="16200000">
              <a:off x="5414612" y="1561746"/>
              <a:ext cx="518887" cy="1349830"/>
            </a:xfrm>
            <a:prstGeom prst="rightBrace">
              <a:avLst>
                <a:gd name="adj1" fmla="val 39102"/>
                <a:gd name="adj2" fmla="val 65730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5550680" y="1593666"/>
              <a:ext cx="7216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width</a:t>
              </a:r>
              <a:endPara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4" name="Straight Arrow Connector 43"/>
          <p:cNvCxnSpPr/>
          <p:nvPr/>
        </p:nvCxnSpPr>
        <p:spPr>
          <a:xfrm>
            <a:off x="3138406" y="4959909"/>
            <a:ext cx="0" cy="96306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4453400" y="4959909"/>
            <a:ext cx="0" cy="96306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5768395" y="4959909"/>
            <a:ext cx="0" cy="96306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938109" y="5870666"/>
            <a:ext cx="417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</a:t>
            </a:r>
            <a:endParaRPr lang="en-US" sz="2800" dirty="0"/>
          </a:p>
        </p:txBody>
      </p:sp>
      <p:sp>
        <p:nvSpPr>
          <p:cNvPr id="50" name="TextBox 49"/>
          <p:cNvSpPr txBox="1"/>
          <p:nvPr/>
        </p:nvSpPr>
        <p:spPr>
          <a:xfrm>
            <a:off x="4266166" y="5870666"/>
            <a:ext cx="417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</a:t>
            </a:r>
            <a:endParaRPr lang="en-US" sz="2800" dirty="0"/>
          </a:p>
        </p:txBody>
      </p:sp>
      <p:sp>
        <p:nvSpPr>
          <p:cNvPr id="51" name="TextBox 50"/>
          <p:cNvSpPr txBox="1"/>
          <p:nvPr/>
        </p:nvSpPr>
        <p:spPr>
          <a:xfrm>
            <a:off x="5550680" y="5870666"/>
            <a:ext cx="417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</a:t>
            </a:r>
            <a:endParaRPr lang="en-US" sz="2800" dirty="0"/>
          </a:p>
        </p:txBody>
      </p:sp>
      <p:grpSp>
        <p:nvGrpSpPr>
          <p:cNvPr id="8" name="Group 7"/>
          <p:cNvGrpSpPr/>
          <p:nvPr/>
        </p:nvGrpSpPr>
        <p:grpSpPr>
          <a:xfrm>
            <a:off x="2739022" y="5047233"/>
            <a:ext cx="2972898" cy="574196"/>
            <a:chOff x="2739022" y="5047233"/>
            <a:chExt cx="2972898" cy="574196"/>
          </a:xfrm>
        </p:grpSpPr>
        <p:sp>
          <p:nvSpPr>
            <p:cNvPr id="68" name="TextBox 67"/>
            <p:cNvSpPr txBox="1"/>
            <p:nvPr/>
          </p:nvSpPr>
          <p:spPr>
            <a:xfrm rot="16200000">
              <a:off x="2621201" y="5165054"/>
              <a:ext cx="5741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trim</a:t>
              </a:r>
              <a:endPara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 rot="16200000">
              <a:off x="3920231" y="5165054"/>
              <a:ext cx="5741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trim</a:t>
              </a:r>
              <a:endPara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 rot="16200000">
              <a:off x="5255545" y="5165054"/>
              <a:ext cx="5741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trim</a:t>
              </a:r>
              <a:endPara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1" name="Straight Connector 20"/>
          <p:cNvCxnSpPr/>
          <p:nvPr/>
        </p:nvCxnSpPr>
        <p:spPr>
          <a:xfrm flipH="1">
            <a:off x="3836957" y="2510617"/>
            <a:ext cx="117152" cy="24565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997063" y="2528765"/>
            <a:ext cx="101600" cy="2438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473651" y="2528765"/>
            <a:ext cx="101600" cy="2438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360369" y="2510617"/>
            <a:ext cx="17626" cy="24565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 2"/>
          <p:cNvSpPr/>
          <p:nvPr/>
        </p:nvSpPr>
        <p:spPr>
          <a:xfrm>
            <a:off x="1666896" y="2215492"/>
            <a:ext cx="221647" cy="2820473"/>
          </a:xfrm>
          <a:custGeom>
            <a:avLst/>
            <a:gdLst>
              <a:gd name="connsiteX0" fmla="*/ 881 w 221647"/>
              <a:gd name="connsiteY0" fmla="*/ 0 h 2820473"/>
              <a:gd name="connsiteX1" fmla="*/ 206943 w 221647"/>
              <a:gd name="connsiteY1" fmla="*/ 540913 h 2820473"/>
              <a:gd name="connsiteX2" fmla="*/ 26639 w 221647"/>
              <a:gd name="connsiteY2" fmla="*/ 940158 h 2820473"/>
              <a:gd name="connsiteX3" fmla="*/ 26639 w 221647"/>
              <a:gd name="connsiteY3" fmla="*/ 1481070 h 2820473"/>
              <a:gd name="connsiteX4" fmla="*/ 219822 w 221647"/>
              <a:gd name="connsiteY4" fmla="*/ 1777284 h 2820473"/>
              <a:gd name="connsiteX5" fmla="*/ 116791 w 221647"/>
              <a:gd name="connsiteY5" fmla="*/ 2215166 h 2820473"/>
              <a:gd name="connsiteX6" fmla="*/ 881 w 221647"/>
              <a:gd name="connsiteY6" fmla="*/ 2511380 h 2820473"/>
              <a:gd name="connsiteX7" fmla="*/ 181186 w 221647"/>
              <a:gd name="connsiteY7" fmla="*/ 2820473 h 282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647" h="2820473">
                <a:moveTo>
                  <a:pt x="881" y="0"/>
                </a:moveTo>
                <a:cubicBezTo>
                  <a:pt x="101765" y="192110"/>
                  <a:pt x="202650" y="384220"/>
                  <a:pt x="206943" y="540913"/>
                </a:cubicBezTo>
                <a:cubicBezTo>
                  <a:pt x="211236" y="697606"/>
                  <a:pt x="56690" y="783465"/>
                  <a:pt x="26639" y="940158"/>
                </a:cubicBezTo>
                <a:cubicBezTo>
                  <a:pt x="-3412" y="1096851"/>
                  <a:pt x="-5558" y="1341549"/>
                  <a:pt x="26639" y="1481070"/>
                </a:cubicBezTo>
                <a:cubicBezTo>
                  <a:pt x="58836" y="1620591"/>
                  <a:pt x="204797" y="1654935"/>
                  <a:pt x="219822" y="1777284"/>
                </a:cubicBezTo>
                <a:cubicBezTo>
                  <a:pt x="234847" y="1899633"/>
                  <a:pt x="153281" y="2092817"/>
                  <a:pt x="116791" y="2215166"/>
                </a:cubicBezTo>
                <a:cubicBezTo>
                  <a:pt x="80301" y="2337515"/>
                  <a:pt x="-9851" y="2410496"/>
                  <a:pt x="881" y="2511380"/>
                </a:cubicBezTo>
                <a:cubicBezTo>
                  <a:pt x="11613" y="2612264"/>
                  <a:pt x="96399" y="2716368"/>
                  <a:pt x="181186" y="2820473"/>
                </a:cubicBezTo>
              </a:path>
            </a:pathLst>
          </a:cu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/>
          <p:cNvSpPr/>
          <p:nvPr/>
        </p:nvSpPr>
        <p:spPr>
          <a:xfrm>
            <a:off x="7104069" y="2442511"/>
            <a:ext cx="221647" cy="2820473"/>
          </a:xfrm>
          <a:custGeom>
            <a:avLst/>
            <a:gdLst>
              <a:gd name="connsiteX0" fmla="*/ 881 w 221647"/>
              <a:gd name="connsiteY0" fmla="*/ 0 h 2820473"/>
              <a:gd name="connsiteX1" fmla="*/ 206943 w 221647"/>
              <a:gd name="connsiteY1" fmla="*/ 540913 h 2820473"/>
              <a:gd name="connsiteX2" fmla="*/ 26639 w 221647"/>
              <a:gd name="connsiteY2" fmla="*/ 940158 h 2820473"/>
              <a:gd name="connsiteX3" fmla="*/ 26639 w 221647"/>
              <a:gd name="connsiteY3" fmla="*/ 1481070 h 2820473"/>
              <a:gd name="connsiteX4" fmla="*/ 219822 w 221647"/>
              <a:gd name="connsiteY4" fmla="*/ 1777284 h 2820473"/>
              <a:gd name="connsiteX5" fmla="*/ 116791 w 221647"/>
              <a:gd name="connsiteY5" fmla="*/ 2215166 h 2820473"/>
              <a:gd name="connsiteX6" fmla="*/ 881 w 221647"/>
              <a:gd name="connsiteY6" fmla="*/ 2511380 h 2820473"/>
              <a:gd name="connsiteX7" fmla="*/ 181186 w 221647"/>
              <a:gd name="connsiteY7" fmla="*/ 2820473 h 282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647" h="2820473">
                <a:moveTo>
                  <a:pt x="881" y="0"/>
                </a:moveTo>
                <a:cubicBezTo>
                  <a:pt x="101765" y="192110"/>
                  <a:pt x="202650" y="384220"/>
                  <a:pt x="206943" y="540913"/>
                </a:cubicBezTo>
                <a:cubicBezTo>
                  <a:pt x="211236" y="697606"/>
                  <a:pt x="56690" y="783465"/>
                  <a:pt x="26639" y="940158"/>
                </a:cubicBezTo>
                <a:cubicBezTo>
                  <a:pt x="-3412" y="1096851"/>
                  <a:pt x="-5558" y="1341549"/>
                  <a:pt x="26639" y="1481070"/>
                </a:cubicBezTo>
                <a:cubicBezTo>
                  <a:pt x="58836" y="1620591"/>
                  <a:pt x="204797" y="1654935"/>
                  <a:pt x="219822" y="1777284"/>
                </a:cubicBezTo>
                <a:cubicBezTo>
                  <a:pt x="234847" y="1899633"/>
                  <a:pt x="153281" y="2092817"/>
                  <a:pt x="116791" y="2215166"/>
                </a:cubicBezTo>
                <a:cubicBezTo>
                  <a:pt x="80301" y="2337515"/>
                  <a:pt x="-9851" y="2410496"/>
                  <a:pt x="881" y="2511380"/>
                </a:cubicBezTo>
                <a:cubicBezTo>
                  <a:pt x="11613" y="2612264"/>
                  <a:pt x="96399" y="2716368"/>
                  <a:pt x="181186" y="2820473"/>
                </a:cubicBezTo>
              </a:path>
            </a:pathLst>
          </a:cu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759608" y="1464968"/>
            <a:ext cx="1258163" cy="1045650"/>
            <a:chOff x="3759608" y="1464968"/>
            <a:chExt cx="1258163" cy="1045650"/>
          </a:xfrm>
        </p:grpSpPr>
        <p:cxnSp>
          <p:nvCxnSpPr>
            <p:cNvPr id="75" name="Straight Arrow Connector 74"/>
            <p:cNvCxnSpPr/>
            <p:nvPr/>
          </p:nvCxnSpPr>
          <p:spPr>
            <a:xfrm flipV="1">
              <a:off x="3759608" y="1980846"/>
              <a:ext cx="1239532" cy="52977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 rot="20042612">
              <a:off x="4241596" y="1464968"/>
              <a:ext cx="7761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Bragg</a:t>
              </a:r>
            </a:p>
            <a:p>
              <a:r>
                <a:rPr lang="en-US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glitch</a:t>
              </a:r>
              <a:endPara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08408" y="2745900"/>
            <a:ext cx="2061679" cy="732196"/>
            <a:chOff x="4208408" y="2745900"/>
            <a:chExt cx="2061679" cy="732196"/>
          </a:xfrm>
        </p:grpSpPr>
        <p:sp>
          <p:nvSpPr>
            <p:cNvPr id="77" name="Oval 76"/>
            <p:cNvSpPr/>
            <p:nvPr/>
          </p:nvSpPr>
          <p:spPr>
            <a:xfrm>
              <a:off x="4208408" y="2874588"/>
              <a:ext cx="475159" cy="456087"/>
            </a:xfrm>
            <a:prstGeom prst="ellipse">
              <a:avLst/>
            </a:prstGeom>
            <a:gradFill flip="none" rotWithShape="1">
              <a:gsLst>
                <a:gs pos="46000">
                  <a:schemeClr val="bg1">
                    <a:shade val="30000"/>
                    <a:satMod val="115000"/>
                  </a:schemeClr>
                </a:gs>
                <a:gs pos="68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184533" y="2745900"/>
              <a:ext cx="108555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xygen</a:t>
              </a:r>
            </a:p>
            <a:p>
              <a:pPr algn="ctr"/>
              <a:r>
                <a:rPr lang="en-US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inclusion</a:t>
              </a:r>
              <a:endPara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Freeform 83"/>
            <p:cNvSpPr/>
            <p:nvPr/>
          </p:nvSpPr>
          <p:spPr>
            <a:xfrm>
              <a:off x="4654324" y="3214763"/>
              <a:ext cx="1056067" cy="263333"/>
            </a:xfrm>
            <a:custGeom>
              <a:avLst/>
              <a:gdLst>
                <a:gd name="connsiteX0" fmla="*/ 566670 w 566670"/>
                <a:gd name="connsiteY0" fmla="*/ 0 h 515155"/>
                <a:gd name="connsiteX1" fmla="*/ 386366 w 566670"/>
                <a:gd name="connsiteY1" fmla="*/ 386366 h 515155"/>
                <a:gd name="connsiteX2" fmla="*/ 0 w 566670"/>
                <a:gd name="connsiteY2" fmla="*/ 515155 h 515155"/>
                <a:gd name="connsiteX0" fmla="*/ 1056067 w 1056067"/>
                <a:gd name="connsiteY0" fmla="*/ 116575 h 503976"/>
                <a:gd name="connsiteX1" fmla="*/ 875763 w 1056067"/>
                <a:gd name="connsiteY1" fmla="*/ 502941 h 503976"/>
                <a:gd name="connsiteX2" fmla="*/ 0 w 1056067"/>
                <a:gd name="connsiteY2" fmla="*/ 665 h 503976"/>
                <a:gd name="connsiteX0" fmla="*/ 1056067 w 1056067"/>
                <a:gd name="connsiteY0" fmla="*/ 116670 h 439997"/>
                <a:gd name="connsiteX1" fmla="*/ 901520 w 1056067"/>
                <a:gd name="connsiteY1" fmla="*/ 438642 h 439997"/>
                <a:gd name="connsiteX2" fmla="*/ 0 w 1056067"/>
                <a:gd name="connsiteY2" fmla="*/ 760 h 439997"/>
                <a:gd name="connsiteX0" fmla="*/ 1056067 w 1056067"/>
                <a:gd name="connsiteY0" fmla="*/ 116517 h 449772"/>
                <a:gd name="connsiteX1" fmla="*/ 901520 w 1056067"/>
                <a:gd name="connsiteY1" fmla="*/ 438489 h 449772"/>
                <a:gd name="connsiteX2" fmla="*/ 0 w 1056067"/>
                <a:gd name="connsiteY2" fmla="*/ 607 h 449772"/>
                <a:gd name="connsiteX0" fmla="*/ 1056067 w 1056067"/>
                <a:gd name="connsiteY0" fmla="*/ 116593 h 440081"/>
                <a:gd name="connsiteX1" fmla="*/ 901520 w 1056067"/>
                <a:gd name="connsiteY1" fmla="*/ 438565 h 440081"/>
                <a:gd name="connsiteX2" fmla="*/ 0 w 1056067"/>
                <a:gd name="connsiteY2" fmla="*/ 683 h 440081"/>
                <a:gd name="connsiteX0" fmla="*/ 1056067 w 1056067"/>
                <a:gd name="connsiteY0" fmla="*/ 116972 h 260977"/>
                <a:gd name="connsiteX1" fmla="*/ 656821 w 1056067"/>
                <a:gd name="connsiteY1" fmla="*/ 258639 h 260977"/>
                <a:gd name="connsiteX2" fmla="*/ 0 w 1056067"/>
                <a:gd name="connsiteY2" fmla="*/ 1062 h 260977"/>
                <a:gd name="connsiteX0" fmla="*/ 1056067 w 1056067"/>
                <a:gd name="connsiteY0" fmla="*/ 115910 h 263333"/>
                <a:gd name="connsiteX1" fmla="*/ 656821 w 1056067"/>
                <a:gd name="connsiteY1" fmla="*/ 257577 h 263333"/>
                <a:gd name="connsiteX2" fmla="*/ 0 w 1056067"/>
                <a:gd name="connsiteY2" fmla="*/ 0 h 26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6067" h="263333">
                  <a:moveTo>
                    <a:pt x="1056067" y="115910"/>
                  </a:moveTo>
                  <a:cubicBezTo>
                    <a:pt x="1013137" y="266163"/>
                    <a:pt x="871469" y="225380"/>
                    <a:pt x="656821" y="257577"/>
                  </a:cubicBezTo>
                  <a:cubicBezTo>
                    <a:pt x="442173" y="289774"/>
                    <a:pt x="364901" y="184597"/>
                    <a:pt x="0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19525" y="1554069"/>
            <a:ext cx="4084378" cy="3310586"/>
            <a:chOff x="2219525" y="1554069"/>
            <a:chExt cx="4084378" cy="3310586"/>
          </a:xfrm>
        </p:grpSpPr>
        <p:sp>
          <p:nvSpPr>
            <p:cNvPr id="86" name="TextBox 85"/>
            <p:cNvSpPr txBox="1"/>
            <p:nvPr/>
          </p:nvSpPr>
          <p:spPr>
            <a:xfrm>
              <a:off x="3138406" y="1554069"/>
              <a:ext cx="3529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b="1" dirty="0">
                  <a:solidFill>
                    <a:srgbClr val="00B050"/>
                  </a:solidFill>
                </a:rPr>
                <a:t>θ</a:t>
              </a:r>
              <a:endParaRPr lang="en-US" sz="2400" b="1" dirty="0">
                <a:solidFill>
                  <a:srgbClr val="00B050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441110" y="1803607"/>
              <a:ext cx="3337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b="1" dirty="0" smtClean="0">
                  <a:solidFill>
                    <a:srgbClr val="00B050"/>
                  </a:solidFill>
                </a:rPr>
                <a:t>λ</a:t>
              </a:r>
              <a:endParaRPr lang="en-US" sz="2400" b="1" dirty="0">
                <a:solidFill>
                  <a:srgbClr val="00B050"/>
                </a:solidFill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5492623" y="4092674"/>
              <a:ext cx="261257" cy="261257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07128" y="4279880"/>
              <a:ext cx="10967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detection</a:t>
              </a:r>
            </a:p>
            <a:p>
              <a:pPr algn="ctr"/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event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 rot="2572978">
              <a:off x="2219525" y="1723347"/>
              <a:ext cx="10967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16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ncoming</a:t>
              </a:r>
            </a:p>
            <a:p>
              <a:pPr algn="ctr"/>
              <a:r>
                <a:rPr lang="en-US" sz="16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photon</a:t>
              </a:r>
            </a:p>
          </p:txBody>
        </p:sp>
        <p:cxnSp>
          <p:nvCxnSpPr>
            <p:cNvPr id="79" name="Straight Arrow Connector 78"/>
            <p:cNvCxnSpPr/>
            <p:nvPr/>
          </p:nvCxnSpPr>
          <p:spPr>
            <a:xfrm>
              <a:off x="2952623" y="1784902"/>
              <a:ext cx="2670628" cy="2438400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/>
              <a:t>PAD: need more than flood-field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76494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5335"/>
            <a:ext cx="7772400" cy="1481137"/>
          </a:xfrm>
        </p:spPr>
        <p:txBody>
          <a:bodyPr/>
          <a:lstStyle/>
          <a:p>
            <a:r>
              <a:rPr lang="en-US" sz="4800" b="1" dirty="0" smtClean="0"/>
              <a:t>Grand Challenges in Structural Biology</a:t>
            </a:r>
            <a:endParaRPr lang="en-US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143250" y="2242640"/>
            <a:ext cx="6457950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4400" dirty="0" smtClean="0">
                <a:solidFill>
                  <a:schemeClr val="accent2">
                    <a:lumMod val="75000"/>
                  </a:schemeClr>
                </a:solidFill>
              </a:rPr>
              <a:t>Phase Problem</a:t>
            </a:r>
            <a:endParaRPr lang="en-US" sz="4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dirty="0" smtClean="0"/>
              <a:t>	</a:t>
            </a:r>
            <a:r>
              <a:rPr lang="en-US" sz="2400" dirty="0" smtClean="0"/>
              <a:t>native elements - universally</a:t>
            </a:r>
            <a:endParaRPr lang="en-US" sz="24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400" dirty="0" smtClean="0">
                <a:solidFill>
                  <a:srgbClr val="C00000"/>
                </a:solidFill>
              </a:rPr>
              <a:t>Amplitude Problem</a:t>
            </a:r>
          </a:p>
          <a:p>
            <a:pPr lvl="2">
              <a:spcAft>
                <a:spcPts val="600"/>
              </a:spcAft>
            </a:pPr>
            <a:r>
              <a:rPr lang="en-US" sz="2400" dirty="0" smtClean="0"/>
              <a:t>Improving resolution</a:t>
            </a:r>
            <a:endParaRPr lang="en-US" sz="2400" dirty="0" smtClean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400" dirty="0" smtClean="0">
                <a:solidFill>
                  <a:srgbClr val="008000"/>
                </a:solidFill>
              </a:rPr>
              <a:t>R-factor Gap</a:t>
            </a:r>
          </a:p>
          <a:p>
            <a:pPr lvl="2">
              <a:spcAft>
                <a:spcPts val="600"/>
              </a:spcAft>
            </a:pPr>
            <a:r>
              <a:rPr lang="en-US" sz="2400" dirty="0" smtClean="0"/>
              <a:t>Publishing / being right</a:t>
            </a:r>
            <a:endParaRPr lang="en-US" sz="2400" dirty="0"/>
          </a:p>
        </p:txBody>
      </p:sp>
      <p:pic>
        <p:nvPicPr>
          <p:cNvPr id="164866" name="Picture 2" descr="When you earnestly believe you can compensate for a lack of skill by doubling your efforts, there's no end to what you can't do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9" t="6989" r="30242" b="26437"/>
          <a:stretch/>
        </p:blipFill>
        <p:spPr bwMode="auto">
          <a:xfrm>
            <a:off x="381001" y="2585540"/>
            <a:ext cx="2286000" cy="275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63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32113"/>
          </a:xfrm>
        </p:spPr>
        <p:txBody>
          <a:bodyPr/>
          <a:lstStyle/>
          <a:p>
            <a:r>
              <a:rPr lang="en-US" sz="3600" b="1" dirty="0" smtClean="0"/>
              <a:t>Grand Challenges in Structural Biology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17714" y="1277270"/>
            <a:ext cx="862148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4400" dirty="0" smtClean="0">
                <a:solidFill>
                  <a:schemeClr val="accent2">
                    <a:lumMod val="75000"/>
                  </a:schemeClr>
                </a:solidFill>
              </a:rPr>
              <a:t>Phase Problem</a:t>
            </a:r>
            <a:endParaRPr lang="en-US" sz="4400" dirty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2400" dirty="0" smtClean="0"/>
              <a:t>Calibrate it out      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boost the signal       average over it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4400" dirty="0" smtClean="0">
                <a:solidFill>
                  <a:schemeClr val="bg1">
                    <a:lumMod val="75000"/>
                  </a:schemeClr>
                </a:solidFill>
              </a:rPr>
              <a:t>Amplitude Problem</a:t>
            </a:r>
          </a:p>
          <a:p>
            <a:pPr algn="ctr">
              <a:spcAft>
                <a:spcPts val="600"/>
              </a:spcAft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pPr algn="ctr">
              <a:spcAft>
                <a:spcPts val="600"/>
              </a:spcAft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4400" dirty="0" smtClean="0">
                <a:solidFill>
                  <a:schemeClr val="bg1">
                    <a:lumMod val="75000"/>
                  </a:schemeClr>
                </a:solidFill>
              </a:rPr>
              <a:t>R-factor Gap</a:t>
            </a:r>
          </a:p>
          <a:p>
            <a:pPr algn="ctr">
              <a:spcAft>
                <a:spcPts val="600"/>
              </a:spcAft>
            </a:pP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0" y="6328230"/>
            <a:ext cx="9144000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en-US" sz="1600" b="1" dirty="0" smtClean="0">
                <a:latin typeface="Courier New" pitchFamily="49" charset="0"/>
              </a:rPr>
              <a:t>http://bl831.als.lbl.gov/~</a:t>
            </a:r>
            <a:r>
              <a:rPr lang="en-US" altLang="en-US" sz="1600" b="1" dirty="0" smtClean="0">
                <a:latin typeface="Courier New" pitchFamily="49" charset="0"/>
              </a:rPr>
              <a:t>jamesh/powerpoint/Janelia_thresholds_2015.pptx</a:t>
            </a:r>
            <a:endParaRPr lang="en-US" altLang="en-US" sz="1600" b="1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25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32113"/>
          </a:xfrm>
        </p:spPr>
        <p:txBody>
          <a:bodyPr/>
          <a:lstStyle/>
          <a:p>
            <a:r>
              <a:rPr lang="en-US" sz="3600" b="1" dirty="0" smtClean="0"/>
              <a:t>Grand Challenges in Structural Biology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17714" y="1277270"/>
            <a:ext cx="862148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4400" dirty="0" smtClean="0">
                <a:solidFill>
                  <a:schemeClr val="accent2">
                    <a:lumMod val="75000"/>
                  </a:schemeClr>
                </a:solidFill>
              </a:rPr>
              <a:t>Phase Problem</a:t>
            </a:r>
            <a:endParaRPr lang="en-US" sz="4400" dirty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Calibrate it out       </a:t>
            </a:r>
            <a:r>
              <a:rPr lang="en-US" sz="2400" dirty="0" smtClean="0">
                <a:solidFill>
                  <a:srgbClr val="003300"/>
                </a:solidFill>
              </a:rPr>
              <a:t>boost the signal      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average over it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4400" dirty="0" smtClean="0">
                <a:solidFill>
                  <a:schemeClr val="bg1">
                    <a:lumMod val="75000"/>
                  </a:schemeClr>
                </a:solidFill>
              </a:rPr>
              <a:t>Amplitude Problem</a:t>
            </a:r>
          </a:p>
          <a:p>
            <a:pPr algn="ctr">
              <a:spcAft>
                <a:spcPts val="600"/>
              </a:spcAft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pPr algn="ctr">
              <a:spcAft>
                <a:spcPts val="600"/>
              </a:spcAft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4400" dirty="0" smtClean="0">
                <a:solidFill>
                  <a:schemeClr val="bg1">
                    <a:lumMod val="75000"/>
                  </a:schemeClr>
                </a:solidFill>
              </a:rPr>
              <a:t>R-factor Gap</a:t>
            </a:r>
          </a:p>
          <a:p>
            <a:pPr algn="ctr">
              <a:spcAft>
                <a:spcPts val="600"/>
              </a:spcAft>
            </a:pP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0" y="6328230"/>
            <a:ext cx="9144000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en-US" sz="1600" b="1" dirty="0" smtClean="0">
                <a:latin typeface="Courier New" pitchFamily="49" charset="0"/>
              </a:rPr>
              <a:t>http://bl831.als.lbl.gov/~</a:t>
            </a:r>
            <a:r>
              <a:rPr lang="en-US" altLang="en-US" sz="1600" b="1" dirty="0" smtClean="0">
                <a:latin typeface="Courier New" pitchFamily="49" charset="0"/>
              </a:rPr>
              <a:t>jamesh/powerpoint/Janelia_thresholds_2015.pptx</a:t>
            </a:r>
            <a:endParaRPr lang="en-US" altLang="en-US" sz="1600" b="1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37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2340551"/>
              </p:ext>
            </p:extLst>
          </p:nvPr>
        </p:nvGraphicFramePr>
        <p:xfrm>
          <a:off x="260350" y="214313"/>
          <a:ext cx="8680450" cy="637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58" name="Chart" r:id="rId3" imgW="7115101" imgH="5229153" progId="MSGraph.Chart.8">
                  <p:embed followColorScheme="full"/>
                </p:oleObj>
              </mc:Choice>
              <mc:Fallback>
                <p:oleObj name="Chart" r:id="rId3" imgW="7115101" imgH="522915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50" y="214313"/>
                        <a:ext cx="8680450" cy="6378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895600" y="5867400"/>
            <a:ext cx="35189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latin typeface="Arial" panose="020B0604020202020204" pitchFamily="34" charset="0"/>
              </a:rPr>
              <a:t>Photon Energy (eV)</a:t>
            </a:r>
            <a:endParaRPr lang="en-US" altLang="en-US" sz="2800" b="1" dirty="0"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95778" y="3147444"/>
            <a:ext cx="38603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latin typeface="Arial" panose="020B0604020202020204" pitchFamily="34" charset="0"/>
              </a:rPr>
              <a:t>Anomalous f” (electrons)</a:t>
            </a:r>
            <a:endParaRPr lang="en-US" altLang="en-US" sz="2400" b="1" dirty="0"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63800" y="76200"/>
            <a:ext cx="1963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2472.7   2473.5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238500" y="469900"/>
            <a:ext cx="0" cy="3683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619500" y="444500"/>
            <a:ext cx="0" cy="13589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514600" y="6488668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Bohic</a:t>
            </a:r>
            <a:r>
              <a:rPr lang="en-US" dirty="0"/>
              <a:t> </a:t>
            </a:r>
            <a:r>
              <a:rPr lang="en-US" dirty="0" smtClean="0"/>
              <a:t>et al. </a:t>
            </a:r>
            <a:r>
              <a:rPr lang="en-US" i="1" dirty="0" smtClean="0"/>
              <a:t>Anal. Chem. </a:t>
            </a:r>
            <a:r>
              <a:rPr lang="en-US" dirty="0"/>
              <a:t>2008</a:t>
            </a:r>
            <a:r>
              <a:rPr lang="en-US" dirty="0" smtClean="0"/>
              <a:t>; </a:t>
            </a:r>
            <a:r>
              <a:rPr lang="en-US" b="1" dirty="0" smtClean="0"/>
              <a:t>80</a:t>
            </a:r>
            <a:r>
              <a:rPr lang="en-US" dirty="0" smtClean="0"/>
              <a:t>(24</a:t>
            </a:r>
            <a:r>
              <a:rPr lang="en-US" dirty="0"/>
              <a:t>):</a:t>
            </a:r>
            <a:r>
              <a:rPr lang="en-US" dirty="0" smtClean="0"/>
              <a:t>9557. </a:t>
            </a:r>
            <a:r>
              <a:rPr lang="en-US" dirty="0" err="1"/>
              <a:t>doi</a:t>
            </a:r>
            <a:r>
              <a:rPr lang="en-US" dirty="0"/>
              <a:t>: 10.1021/ac801817k</a:t>
            </a:r>
          </a:p>
        </p:txBody>
      </p:sp>
    </p:spTree>
    <p:extLst>
      <p:ext uri="{BB962C8B-B14F-4D97-AF65-F5344CB8AC3E}">
        <p14:creationId xmlns:p14="http://schemas.microsoft.com/office/powerpoint/2010/main" val="9731159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1139052"/>
              </p:ext>
            </p:extLst>
          </p:nvPr>
        </p:nvGraphicFramePr>
        <p:xfrm>
          <a:off x="260350" y="146050"/>
          <a:ext cx="8680450" cy="644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83" name="Chart" r:id="rId3" imgW="7115101" imgH="5276932" progId="MSGraph.Chart.8">
                  <p:embed followColorScheme="full"/>
                </p:oleObj>
              </mc:Choice>
              <mc:Fallback>
                <p:oleObj name="Chart" r:id="rId3" imgW="7115101" imgH="527693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50" y="146050"/>
                        <a:ext cx="8680450" cy="6446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047827" y="6057900"/>
            <a:ext cx="51844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latin typeface="Arial" panose="020B0604020202020204" pitchFamily="34" charset="0"/>
              </a:rPr>
              <a:t>Required signal-to-noise (I/</a:t>
            </a:r>
            <a:r>
              <a:rPr lang="el-GR" altLang="en-US" sz="2800" b="1" dirty="0" smtClean="0">
                <a:latin typeface="Arial" panose="020B0604020202020204" pitchFamily="34" charset="0"/>
              </a:rPr>
              <a:t>σ</a:t>
            </a:r>
            <a:r>
              <a:rPr lang="en-US" altLang="en-US" sz="2800" b="1" dirty="0" smtClean="0">
                <a:latin typeface="Arial" panose="020B0604020202020204" pitchFamily="34" charset="0"/>
              </a:rPr>
              <a:t>)</a:t>
            </a:r>
            <a:endParaRPr lang="en-US" altLang="en-US" sz="2800" b="1" dirty="0"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645663" y="3030866"/>
            <a:ext cx="41601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latin typeface="Arial" panose="020B0604020202020204" pitchFamily="34" charset="0"/>
              </a:rPr>
              <a:t>Solve-able proteins (%)</a:t>
            </a:r>
            <a:endParaRPr lang="en-US" altLang="en-US" sz="2800" b="1" dirty="0">
              <a:latin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51581" y="1942368"/>
            <a:ext cx="182879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detectors</a:t>
            </a:r>
            <a:endParaRPr 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7540581" y="682760"/>
            <a:ext cx="1017430" cy="122150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5875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154628" name="Text Box 4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beamstop</a:t>
            </a:r>
          </a:p>
        </p:txBody>
      </p:sp>
      <p:sp>
        <p:nvSpPr>
          <p:cNvPr id="154633" name="Line 6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4" name="Line 7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5" name="Text Box 8"/>
          <p:cNvSpPr txBox="1">
            <a:spLocks noChangeArrowheads="1"/>
          </p:cNvSpPr>
          <p:nvPr/>
        </p:nvSpPr>
        <p:spPr bwMode="auto">
          <a:xfrm>
            <a:off x="5462270" y="2534285"/>
            <a:ext cx="1579563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/>
              <a:t>97%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/>
              <a:t>transmitted</a:t>
            </a:r>
            <a:endParaRPr lang="en-US" altLang="en-US" sz="2000" b="1" dirty="0"/>
          </a:p>
        </p:txBody>
      </p:sp>
      <p:sp>
        <p:nvSpPr>
          <p:cNvPr id="154630" name="Text Box 9"/>
          <p:cNvSpPr txBox="1">
            <a:spLocks noChangeArrowheads="1"/>
          </p:cNvSpPr>
          <p:nvPr/>
        </p:nvSpPr>
        <p:spPr bwMode="auto">
          <a:xfrm>
            <a:off x="863553" y="2743518"/>
            <a:ext cx="21435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/>
              <a:t>1 Å </a:t>
            </a:r>
            <a:r>
              <a:rPr lang="en-US" altLang="en-US" b="1" dirty="0"/>
              <a:t>x-rays</a:t>
            </a:r>
          </a:p>
        </p:txBody>
      </p:sp>
      <p:pic>
        <p:nvPicPr>
          <p:cNvPr id="154631" name="Picture 10" descr="MCBS00386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98955" name="Text Box 11"/>
          <p:cNvSpPr txBox="1">
            <a:spLocks noChangeArrowheads="1"/>
          </p:cNvSpPr>
          <p:nvPr/>
        </p:nvSpPr>
        <p:spPr bwMode="auto">
          <a:xfrm>
            <a:off x="2690708" y="4951413"/>
            <a:ext cx="3764172" cy="954107"/>
          </a:xfrm>
          <a:prstGeom prst="rect">
            <a:avLst/>
          </a:prstGeom>
          <a:solidFill>
            <a:srgbClr val="FFFF99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/>
              <a:t>attenuation </a:t>
            </a:r>
            <a:r>
              <a:rPr lang="en-US" altLang="en-US" sz="2800" dirty="0" smtClean="0"/>
              <a:t>correction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/>
              <a:t>e</a:t>
            </a:r>
            <a:r>
              <a:rPr lang="en-US" altLang="en-US" sz="2800" dirty="0" smtClean="0"/>
              <a:t>rror cannot </a:t>
            </a:r>
            <a:r>
              <a:rPr lang="en-US" altLang="en-US" sz="2800" dirty="0"/>
              <a:t>be &gt; </a:t>
            </a:r>
            <a:r>
              <a:rPr lang="en-US" altLang="en-US" sz="2800" dirty="0" smtClean="0"/>
              <a:t>~3%</a:t>
            </a:r>
            <a:endParaRPr lang="en-US" altLang="en-US" sz="2800" dirty="0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885484" y="1981518"/>
            <a:ext cx="106792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/>
              <a:t>100 </a:t>
            </a:r>
            <a:r>
              <a:rPr lang="el-GR" altLang="en-US" sz="2000" b="1" dirty="0" smtClean="0"/>
              <a:t>μ</a:t>
            </a:r>
            <a:r>
              <a:rPr lang="en-US" altLang="en-US" sz="2000" b="1" dirty="0" smtClean="0"/>
              <a:t>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/>
              <a:t>t</a:t>
            </a:r>
            <a:r>
              <a:rPr lang="en-US" altLang="en-US" sz="2000" b="1" dirty="0" smtClean="0"/>
              <a:t>hick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/>
              <a:t>protein</a:t>
            </a:r>
            <a:endParaRPr lang="en-US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6748250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895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154628" name="Text Box 4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beamstop</a:t>
            </a:r>
          </a:p>
        </p:txBody>
      </p:sp>
      <p:sp>
        <p:nvSpPr>
          <p:cNvPr id="154633" name="Line 6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DDD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4" name="Line 7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5" name="Text Box 8"/>
          <p:cNvSpPr txBox="1">
            <a:spLocks noChangeArrowheads="1"/>
          </p:cNvSpPr>
          <p:nvPr/>
        </p:nvSpPr>
        <p:spPr bwMode="auto">
          <a:xfrm>
            <a:off x="5462270" y="2534285"/>
            <a:ext cx="1579563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/>
              <a:t>2</a:t>
            </a:r>
            <a:r>
              <a:rPr lang="en-US" altLang="en-US" b="1" dirty="0" smtClean="0"/>
              <a:t>%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/>
              <a:t>transmitted</a:t>
            </a:r>
            <a:endParaRPr lang="en-US" altLang="en-US" sz="2000" b="1" dirty="0"/>
          </a:p>
        </p:txBody>
      </p:sp>
      <p:sp>
        <p:nvSpPr>
          <p:cNvPr id="154630" name="Text Box 9"/>
          <p:cNvSpPr txBox="1">
            <a:spLocks noChangeArrowheads="1"/>
          </p:cNvSpPr>
          <p:nvPr/>
        </p:nvSpPr>
        <p:spPr bwMode="auto">
          <a:xfrm>
            <a:off x="863553" y="2743518"/>
            <a:ext cx="21435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/>
              <a:t>5</a:t>
            </a:r>
            <a:r>
              <a:rPr lang="en-US" altLang="en-US" b="1" dirty="0" smtClean="0"/>
              <a:t> Å </a:t>
            </a:r>
            <a:r>
              <a:rPr lang="en-US" altLang="en-US" b="1" dirty="0"/>
              <a:t>x-rays</a:t>
            </a:r>
          </a:p>
        </p:txBody>
      </p:sp>
      <p:pic>
        <p:nvPicPr>
          <p:cNvPr id="154631" name="Picture 10" descr="MCBS00386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98955" name="Text Box 11"/>
          <p:cNvSpPr txBox="1">
            <a:spLocks noChangeArrowheads="1"/>
          </p:cNvSpPr>
          <p:nvPr/>
        </p:nvSpPr>
        <p:spPr bwMode="auto">
          <a:xfrm>
            <a:off x="2750019" y="4951413"/>
            <a:ext cx="3645550" cy="954107"/>
          </a:xfrm>
          <a:prstGeom prst="rect">
            <a:avLst/>
          </a:prstGeom>
          <a:solidFill>
            <a:srgbClr val="FFFF99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/>
              <a:t>attenuation </a:t>
            </a:r>
            <a:r>
              <a:rPr lang="en-US" altLang="en-US" sz="2800" dirty="0" smtClean="0"/>
              <a:t>correction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/>
              <a:t>error can be ~98%</a:t>
            </a:r>
            <a:endParaRPr lang="en-US" altLang="en-US" sz="2800" dirty="0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885484" y="1981518"/>
            <a:ext cx="106792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/>
              <a:t>100 </a:t>
            </a:r>
            <a:r>
              <a:rPr lang="el-GR" altLang="en-US" sz="2000" b="1" dirty="0" smtClean="0"/>
              <a:t>μ</a:t>
            </a:r>
            <a:r>
              <a:rPr lang="en-US" altLang="en-US" sz="2000" b="1" dirty="0" smtClean="0"/>
              <a:t>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/>
              <a:t>t</a:t>
            </a:r>
            <a:r>
              <a:rPr lang="en-US" altLang="en-US" sz="2000" b="1" dirty="0" smtClean="0"/>
              <a:t>hick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/>
              <a:t>protein</a:t>
            </a:r>
            <a:endParaRPr lang="en-US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0529659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895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154628" name="Text Box 4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beamstop</a:t>
            </a:r>
          </a:p>
        </p:txBody>
      </p:sp>
      <p:sp>
        <p:nvSpPr>
          <p:cNvPr id="154633" name="Line 6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4" name="Line 7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5" name="Text Box 8"/>
          <p:cNvSpPr txBox="1">
            <a:spLocks noChangeArrowheads="1"/>
          </p:cNvSpPr>
          <p:nvPr/>
        </p:nvSpPr>
        <p:spPr bwMode="auto">
          <a:xfrm>
            <a:off x="5462270" y="2534285"/>
            <a:ext cx="1579563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/>
              <a:t>96%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/>
              <a:t>transmitted</a:t>
            </a:r>
            <a:endParaRPr lang="en-US" altLang="en-US" sz="2000" b="1" dirty="0"/>
          </a:p>
        </p:txBody>
      </p:sp>
      <p:sp>
        <p:nvSpPr>
          <p:cNvPr id="154630" name="Text Box 9"/>
          <p:cNvSpPr txBox="1">
            <a:spLocks noChangeArrowheads="1"/>
          </p:cNvSpPr>
          <p:nvPr/>
        </p:nvSpPr>
        <p:spPr bwMode="auto">
          <a:xfrm>
            <a:off x="863553" y="2743518"/>
            <a:ext cx="21435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/>
              <a:t>5</a:t>
            </a:r>
            <a:r>
              <a:rPr lang="en-US" altLang="en-US" b="1" dirty="0" smtClean="0"/>
              <a:t> Å </a:t>
            </a:r>
            <a:r>
              <a:rPr lang="en-US" altLang="en-US" b="1" dirty="0"/>
              <a:t>x-rays</a:t>
            </a:r>
          </a:p>
        </p:txBody>
      </p:sp>
      <p:pic>
        <p:nvPicPr>
          <p:cNvPr id="154631" name="Picture 10" descr="MCBS00386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98955" name="Text Box 11"/>
          <p:cNvSpPr txBox="1">
            <a:spLocks noChangeArrowheads="1"/>
          </p:cNvSpPr>
          <p:nvPr/>
        </p:nvSpPr>
        <p:spPr bwMode="auto">
          <a:xfrm>
            <a:off x="2690708" y="4951413"/>
            <a:ext cx="3764172" cy="954107"/>
          </a:xfrm>
          <a:prstGeom prst="rect">
            <a:avLst/>
          </a:prstGeom>
          <a:solidFill>
            <a:srgbClr val="FFFF99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/>
              <a:t>attenuation </a:t>
            </a:r>
            <a:r>
              <a:rPr lang="en-US" altLang="en-US" sz="2800" dirty="0" smtClean="0"/>
              <a:t>correction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/>
              <a:t>e</a:t>
            </a:r>
            <a:r>
              <a:rPr lang="en-US" altLang="en-US" sz="2800" dirty="0" smtClean="0"/>
              <a:t>rror cannot </a:t>
            </a:r>
            <a:r>
              <a:rPr lang="en-US" altLang="en-US" sz="2800" dirty="0"/>
              <a:t>be &gt; </a:t>
            </a:r>
            <a:r>
              <a:rPr lang="en-US" altLang="en-US" sz="2800" dirty="0" smtClean="0"/>
              <a:t>~4%</a:t>
            </a:r>
            <a:endParaRPr lang="en-US" altLang="en-US" sz="2800" dirty="0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885484" y="1981518"/>
            <a:ext cx="106792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/>
              <a:t>1 </a:t>
            </a:r>
            <a:r>
              <a:rPr lang="el-GR" altLang="en-US" sz="2000" b="1" dirty="0" smtClean="0"/>
              <a:t>μ</a:t>
            </a:r>
            <a:r>
              <a:rPr lang="en-US" altLang="en-US" sz="2000" b="1" dirty="0" smtClean="0"/>
              <a:t>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/>
              <a:t>t</a:t>
            </a:r>
            <a:r>
              <a:rPr lang="en-US" altLang="en-US" sz="2000" b="1" dirty="0" smtClean="0"/>
              <a:t>hick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/>
              <a:t>protein</a:t>
            </a:r>
            <a:endParaRPr lang="en-US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4085664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895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86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2364" y="-217710"/>
            <a:ext cx="7939273" cy="841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733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661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2364" y="-217710"/>
            <a:ext cx="7939273" cy="841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689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“sweet spot” for sample size 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41987"/>
            <a:ext cx="7391400" cy="591601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905000" y="3962400"/>
            <a:ext cx="52578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8800" y="4953000"/>
            <a:ext cx="52578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874520" y="4404360"/>
            <a:ext cx="52578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935480" y="2529840"/>
            <a:ext cx="52578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859280" y="3520440"/>
            <a:ext cx="52578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905000" y="2971800"/>
            <a:ext cx="52578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389120" y="1845948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531166" y="1828800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199345" y="1844040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674166" y="1847375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036118" y="1851664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247547" y="1882617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535680" y="1835943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794760" y="1841659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012882" y="1841659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214337" y="1833562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392680" y="1859280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870836" y="1874520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5891" name="Group 165890"/>
          <p:cNvGrpSpPr/>
          <p:nvPr/>
        </p:nvGrpSpPr>
        <p:grpSpPr>
          <a:xfrm>
            <a:off x="6294120" y="2804160"/>
            <a:ext cx="2441392" cy="1499771"/>
            <a:chOff x="6294120" y="2804160"/>
            <a:chExt cx="2441392" cy="1499771"/>
          </a:xfrm>
        </p:grpSpPr>
        <p:cxnSp>
          <p:nvCxnSpPr>
            <p:cNvPr id="29" name="Straight Arrow Connector 28"/>
            <p:cNvCxnSpPr/>
            <p:nvPr/>
          </p:nvCxnSpPr>
          <p:spPr>
            <a:xfrm flipH="1" flipV="1">
              <a:off x="6294120" y="2804160"/>
              <a:ext cx="1371600" cy="1143000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7585838" y="3657600"/>
              <a:ext cx="11496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u="sng" dirty="0" smtClean="0">
                  <a:solidFill>
                    <a:srgbClr val="C00000"/>
                  </a:solidFill>
                </a:rPr>
                <a:t>    2 Å    </a:t>
              </a:r>
            </a:p>
            <a:p>
              <a:pPr algn="ctr"/>
              <a:r>
                <a:rPr lang="en-US" b="1" dirty="0" smtClean="0">
                  <a:solidFill>
                    <a:srgbClr val="C00000"/>
                  </a:solidFill>
                </a:rPr>
                <a:t>2sin(90°)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  <p:cxnSp>
        <p:nvCxnSpPr>
          <p:cNvPr id="165888" name="Straight Connector 165887"/>
          <p:cNvCxnSpPr/>
          <p:nvPr/>
        </p:nvCxnSpPr>
        <p:spPr>
          <a:xfrm>
            <a:off x="9555480" y="38862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5892" name="Group 165891"/>
          <p:cNvGrpSpPr/>
          <p:nvPr/>
        </p:nvGrpSpPr>
        <p:grpSpPr>
          <a:xfrm>
            <a:off x="5577840" y="3627120"/>
            <a:ext cx="3199715" cy="1585956"/>
            <a:chOff x="5577840" y="3627120"/>
            <a:chExt cx="3199715" cy="1585956"/>
          </a:xfrm>
        </p:grpSpPr>
        <p:cxnSp>
          <p:nvCxnSpPr>
            <p:cNvPr id="27" name="Straight Arrow Connector 26"/>
            <p:cNvCxnSpPr/>
            <p:nvPr/>
          </p:nvCxnSpPr>
          <p:spPr>
            <a:xfrm flipH="1" flipV="1">
              <a:off x="5577840" y="3627120"/>
              <a:ext cx="2103120" cy="1219200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7627881" y="4566745"/>
              <a:ext cx="11496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u="sng" dirty="0" smtClean="0">
                  <a:solidFill>
                    <a:srgbClr val="C00000"/>
                  </a:solidFill>
                </a:rPr>
                <a:t>    3 Å    </a:t>
              </a:r>
            </a:p>
            <a:p>
              <a:pPr algn="ctr"/>
              <a:r>
                <a:rPr lang="en-US" b="1" dirty="0" smtClean="0">
                  <a:solidFill>
                    <a:srgbClr val="C00000"/>
                  </a:solidFill>
                </a:rPr>
                <a:t>2sin(90°)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65889" name="TextBox 165888"/>
          <p:cNvSpPr txBox="1"/>
          <p:nvPr/>
        </p:nvSpPr>
        <p:spPr>
          <a:xfrm>
            <a:off x="5582569" y="2836216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3300"/>
                </a:solidFill>
              </a:rPr>
              <a:t>S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39255" y="3069020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3300"/>
                </a:solidFill>
              </a:rPr>
              <a:t>P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333415" y="3861500"/>
            <a:ext cx="704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3300"/>
                </a:solidFill>
              </a:rPr>
              <a:t>Mg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04815" y="4196780"/>
            <a:ext cx="64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3300"/>
                </a:solidFill>
              </a:rPr>
              <a:t>Na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62655" y="4333940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3300"/>
                </a:solidFill>
              </a:rPr>
              <a:t>C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571415" y="4913060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3300"/>
                </a:solidFill>
              </a:rPr>
              <a:t>F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626535" y="4867340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3300"/>
                </a:solidFill>
              </a:rPr>
              <a:t>N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98975" y="4974020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3300"/>
                </a:solidFill>
              </a:rPr>
              <a:t>O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826409" y="2409496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3300"/>
                </a:solidFill>
              </a:rPr>
              <a:t>Cl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55009" y="2089456"/>
            <a:ext cx="583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3300"/>
                </a:solidFill>
              </a:rPr>
              <a:t>Ar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390289" y="2561896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3300"/>
                </a:solidFill>
              </a:rPr>
              <a:t>K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359809" y="1738936"/>
            <a:ext cx="64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3300"/>
                </a:solidFill>
              </a:rPr>
              <a:t>Ca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15255" y="4486340"/>
            <a:ext cx="64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3300"/>
                </a:solidFill>
              </a:rPr>
              <a:t>Ne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816890" y="4250383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3300"/>
                </a:solidFill>
              </a:rPr>
              <a:t>Se</a:t>
            </a:r>
            <a:endParaRPr lang="en-US" b="1" dirty="0">
              <a:solidFill>
                <a:srgbClr val="003300"/>
              </a:solidFill>
            </a:endParaRPr>
          </a:p>
        </p:txBody>
      </p:sp>
      <p:grpSp>
        <p:nvGrpSpPr>
          <p:cNvPr id="165895" name="Group 165894"/>
          <p:cNvGrpSpPr/>
          <p:nvPr/>
        </p:nvGrpSpPr>
        <p:grpSpPr>
          <a:xfrm>
            <a:off x="5155324" y="4177862"/>
            <a:ext cx="3648507" cy="1770938"/>
            <a:chOff x="5155324" y="4177862"/>
            <a:chExt cx="3648507" cy="1770938"/>
          </a:xfrm>
        </p:grpSpPr>
        <p:cxnSp>
          <p:nvCxnSpPr>
            <p:cNvPr id="54" name="Straight Arrow Connector 53"/>
            <p:cNvCxnSpPr/>
            <p:nvPr/>
          </p:nvCxnSpPr>
          <p:spPr>
            <a:xfrm flipH="1" flipV="1">
              <a:off x="5155324" y="4177862"/>
              <a:ext cx="2551912" cy="1404182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7654157" y="5302469"/>
              <a:ext cx="11496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u="sng" dirty="0" smtClean="0">
                  <a:solidFill>
                    <a:srgbClr val="C00000"/>
                  </a:solidFill>
                </a:rPr>
                <a:t>    4 Å    </a:t>
              </a:r>
            </a:p>
            <a:p>
              <a:pPr algn="ctr"/>
              <a:r>
                <a:rPr lang="en-US" b="1" dirty="0" smtClean="0">
                  <a:solidFill>
                    <a:srgbClr val="C00000"/>
                  </a:solidFill>
                </a:rPr>
                <a:t>2sin(90°)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642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89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5335"/>
            <a:ext cx="7772400" cy="1481137"/>
          </a:xfrm>
        </p:spPr>
        <p:txBody>
          <a:bodyPr/>
          <a:lstStyle/>
          <a:p>
            <a:r>
              <a:rPr lang="en-US" sz="4800" b="1" dirty="0" smtClean="0"/>
              <a:t>Grand Challenges in Structural Biology</a:t>
            </a:r>
            <a:endParaRPr lang="en-US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143250" y="2242640"/>
            <a:ext cx="6457950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4400" dirty="0" smtClean="0">
                <a:solidFill>
                  <a:schemeClr val="accent2">
                    <a:lumMod val="75000"/>
                  </a:schemeClr>
                </a:solidFill>
              </a:rPr>
              <a:t>Phase Problem</a:t>
            </a:r>
            <a:endParaRPr lang="en-US" sz="4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dirty="0" smtClean="0"/>
              <a:t>	</a:t>
            </a:r>
            <a:r>
              <a:rPr lang="en-US" sz="2400" dirty="0" smtClean="0"/>
              <a:t>detector calibration</a:t>
            </a:r>
            <a:endParaRPr lang="en-US" sz="24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400" dirty="0" smtClean="0">
                <a:solidFill>
                  <a:srgbClr val="C00000"/>
                </a:solidFill>
              </a:rPr>
              <a:t>Amplitude Problem</a:t>
            </a:r>
          </a:p>
          <a:p>
            <a:pPr lvl="2">
              <a:spcAft>
                <a:spcPts val="600"/>
              </a:spcAft>
            </a:pPr>
            <a:r>
              <a:rPr lang="en-US" sz="2400" dirty="0" smtClean="0"/>
              <a:t>disorder</a:t>
            </a:r>
            <a:endParaRPr lang="en-US" sz="2400" dirty="0" smtClean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400" dirty="0" smtClean="0">
                <a:solidFill>
                  <a:srgbClr val="008000"/>
                </a:solidFill>
              </a:rPr>
              <a:t>R-factor Gap</a:t>
            </a:r>
          </a:p>
          <a:p>
            <a:pPr lvl="2">
              <a:spcAft>
                <a:spcPts val="600"/>
              </a:spcAft>
            </a:pPr>
            <a:r>
              <a:rPr lang="en-US" sz="2400" dirty="0" smtClean="0"/>
              <a:t>Limited representation</a:t>
            </a:r>
            <a:endParaRPr lang="en-US" sz="2400" dirty="0"/>
          </a:p>
        </p:txBody>
      </p:sp>
      <p:pic>
        <p:nvPicPr>
          <p:cNvPr id="164866" name="Picture 2" descr="When you earnestly believe you can compensate for a lack of skill by doubling your efforts, there's no end to what you can't do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9" t="6989" r="30242" b="26437"/>
          <a:stretch/>
        </p:blipFill>
        <p:spPr bwMode="auto">
          <a:xfrm>
            <a:off x="381001" y="2585540"/>
            <a:ext cx="2286000" cy="275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35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Dose-rate dependence of damage</a:t>
            </a:r>
          </a:p>
        </p:txBody>
      </p:sp>
      <p:graphicFrame>
        <p:nvGraphicFramePr>
          <p:cNvPr id="149507" name="Object 3"/>
          <p:cNvGraphicFramePr>
            <a:graphicFrameLocks noChangeAspect="1"/>
          </p:cNvGraphicFramePr>
          <p:nvPr/>
        </p:nvGraphicFramePr>
        <p:xfrm>
          <a:off x="823913" y="1158875"/>
          <a:ext cx="7702550" cy="598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8" name="Chart" r:id="rId3" imgW="6258039" imgH="4876890" progId="MSGraph.Chart.8">
                  <p:embed followColorScheme="full"/>
                </p:oleObj>
              </mc:Choice>
              <mc:Fallback>
                <p:oleObj name="Chart" r:id="rId3" imgW="6258039" imgH="487689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913" y="1158875"/>
                        <a:ext cx="7702550" cy="598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508" name="Text Box 4"/>
          <p:cNvSpPr txBox="1">
            <a:spLocks noChangeArrowheads="1"/>
          </p:cNvSpPr>
          <p:nvPr/>
        </p:nvSpPr>
        <p:spPr bwMode="auto">
          <a:xfrm>
            <a:off x="3779838" y="6338888"/>
            <a:ext cx="203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dose rate (kGy/s)</a:t>
            </a:r>
          </a:p>
        </p:txBody>
      </p:sp>
      <p:sp>
        <p:nvSpPr>
          <p:cNvPr id="149509" name="Text Box 5"/>
          <p:cNvSpPr txBox="1">
            <a:spLocks noChangeArrowheads="1"/>
          </p:cNvSpPr>
          <p:nvPr/>
        </p:nvSpPr>
        <p:spPr bwMode="auto">
          <a:xfrm rot="-5400000">
            <a:off x="-785018" y="3263106"/>
            <a:ext cx="329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maximum useful dose (MGy)</a:t>
            </a:r>
          </a:p>
        </p:txBody>
      </p:sp>
    </p:spTree>
    <p:extLst>
      <p:ext uri="{BB962C8B-B14F-4D97-AF65-F5344CB8AC3E}">
        <p14:creationId xmlns:p14="http://schemas.microsoft.com/office/powerpoint/2010/main" val="2777201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“partiality problem”</a:t>
            </a:r>
          </a:p>
        </p:txBody>
      </p:sp>
      <p:sp>
        <p:nvSpPr>
          <p:cNvPr id="92163" name="Freeform 22"/>
          <p:cNvSpPr>
            <a:spLocks/>
          </p:cNvSpPr>
          <p:nvPr/>
        </p:nvSpPr>
        <p:spPr bwMode="auto">
          <a:xfrm>
            <a:off x="1735138" y="2263775"/>
            <a:ext cx="6116637" cy="4064000"/>
          </a:xfrm>
          <a:custGeom>
            <a:avLst/>
            <a:gdLst>
              <a:gd name="T0" fmla="*/ 0 w 32564"/>
              <a:gd name="T1" fmla="*/ 3994280 h 10101"/>
              <a:gd name="T2" fmla="*/ 2387492 w 32564"/>
              <a:gd name="T3" fmla="*/ 4007154 h 10101"/>
              <a:gd name="T4" fmla="*/ 2441399 w 32564"/>
              <a:gd name="T5" fmla="*/ 3947610 h 10101"/>
              <a:gd name="T6" fmla="*/ 2506387 w 32564"/>
              <a:gd name="T7" fmla="*/ 3828120 h 10101"/>
              <a:gd name="T8" fmla="*/ 2546207 w 32564"/>
              <a:gd name="T9" fmla="*/ 3661557 h 10101"/>
              <a:gd name="T10" fmla="*/ 2593728 w 32564"/>
              <a:gd name="T11" fmla="*/ 3369067 h 10101"/>
              <a:gd name="T12" fmla="*/ 2635050 w 32564"/>
              <a:gd name="T13" fmla="*/ 3023873 h 10101"/>
              <a:gd name="T14" fmla="*/ 2682571 w 32564"/>
              <a:gd name="T15" fmla="*/ 2551946 h 10101"/>
              <a:gd name="T16" fmla="*/ 2716004 w 32564"/>
              <a:gd name="T17" fmla="*/ 2153242 h 10101"/>
              <a:gd name="T18" fmla="*/ 2754134 w 32564"/>
              <a:gd name="T19" fmla="*/ 1714306 h 10101"/>
              <a:gd name="T20" fmla="*/ 2797146 w 32564"/>
              <a:gd name="T21" fmla="*/ 1269334 h 10101"/>
              <a:gd name="T22" fmla="*/ 2831895 w 32564"/>
              <a:gd name="T23" fmla="*/ 910461 h 10101"/>
              <a:gd name="T24" fmla="*/ 2868334 w 32564"/>
              <a:gd name="T25" fmla="*/ 631650 h 10101"/>
              <a:gd name="T26" fmla="*/ 2893690 w 32564"/>
              <a:gd name="T27" fmla="*/ 491641 h 10101"/>
              <a:gd name="T28" fmla="*/ 2941399 w 32564"/>
              <a:gd name="T29" fmla="*/ 272776 h 10101"/>
              <a:gd name="T30" fmla="*/ 2987417 w 32564"/>
              <a:gd name="T31" fmla="*/ 152883 h 10101"/>
              <a:gd name="T32" fmla="*/ 3044705 w 32564"/>
              <a:gd name="T33" fmla="*/ 53107 h 10101"/>
              <a:gd name="T34" fmla="*/ 3111196 w 32564"/>
              <a:gd name="T35" fmla="*/ 20116 h 10101"/>
              <a:gd name="T36" fmla="*/ 3201730 w 32564"/>
              <a:gd name="T37" fmla="*/ 0 h 10101"/>
              <a:gd name="T38" fmla="*/ 3303345 w 32564"/>
              <a:gd name="T39" fmla="*/ 13277 h 10101"/>
              <a:gd name="T40" fmla="*/ 3406651 w 32564"/>
              <a:gd name="T41" fmla="*/ 33393 h 10101"/>
              <a:gd name="T42" fmla="*/ 3470137 w 32564"/>
              <a:gd name="T43" fmla="*/ 79660 h 10101"/>
              <a:gd name="T44" fmla="*/ 3549401 w 32564"/>
              <a:gd name="T45" fmla="*/ 232946 h 10101"/>
              <a:gd name="T46" fmla="*/ 3589221 w 32564"/>
              <a:gd name="T47" fmla="*/ 398704 h 10101"/>
              <a:gd name="T48" fmla="*/ 3635051 w 32564"/>
              <a:gd name="T49" fmla="*/ 658203 h 10101"/>
              <a:gd name="T50" fmla="*/ 3665291 w 32564"/>
              <a:gd name="T51" fmla="*/ 930175 h 10101"/>
              <a:gd name="T52" fmla="*/ 3713000 w 32564"/>
              <a:gd name="T53" fmla="*/ 1375548 h 10101"/>
              <a:gd name="T54" fmla="*/ 3744743 w 32564"/>
              <a:gd name="T55" fmla="*/ 1734422 h 10101"/>
              <a:gd name="T56" fmla="*/ 3778176 w 32564"/>
              <a:gd name="T57" fmla="*/ 2126688 h 10101"/>
              <a:gd name="T58" fmla="*/ 3811422 w 32564"/>
              <a:gd name="T59" fmla="*/ 2485562 h 10101"/>
              <a:gd name="T60" fmla="*/ 3846358 w 32564"/>
              <a:gd name="T61" fmla="*/ 2890703 h 10101"/>
              <a:gd name="T62" fmla="*/ 3889183 w 32564"/>
              <a:gd name="T63" fmla="*/ 3229863 h 10101"/>
              <a:gd name="T64" fmla="*/ 3927312 w 32564"/>
              <a:gd name="T65" fmla="*/ 3542067 h 10101"/>
              <a:gd name="T66" fmla="*/ 3974833 w 32564"/>
              <a:gd name="T67" fmla="*/ 3761334 h 10101"/>
              <a:gd name="T68" fmla="*/ 4021039 w 32564"/>
              <a:gd name="T69" fmla="*/ 3900940 h 10101"/>
              <a:gd name="T70" fmla="*/ 4070062 w 32564"/>
              <a:gd name="T71" fmla="*/ 3967324 h 10101"/>
              <a:gd name="T72" fmla="*/ 4117771 w 32564"/>
              <a:gd name="T73" fmla="*/ 4020431 h 10101"/>
              <a:gd name="T74" fmla="*/ 6116457 w 32564"/>
              <a:gd name="T75" fmla="*/ 4063882 h 101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2564" h="10101">
                <a:moveTo>
                  <a:pt x="0" y="9928"/>
                </a:moveTo>
                <a:lnTo>
                  <a:pt x="12711" y="9960"/>
                </a:lnTo>
                <a:cubicBezTo>
                  <a:pt x="13563" y="9618"/>
                  <a:pt x="12893" y="9886"/>
                  <a:pt x="12998" y="9812"/>
                </a:cubicBezTo>
                <a:cubicBezTo>
                  <a:pt x="13100" y="9746"/>
                  <a:pt x="13252" y="9630"/>
                  <a:pt x="13344" y="9515"/>
                </a:cubicBezTo>
                <a:cubicBezTo>
                  <a:pt x="13437" y="9398"/>
                  <a:pt x="13479" y="9299"/>
                  <a:pt x="13556" y="9101"/>
                </a:cubicBezTo>
                <a:cubicBezTo>
                  <a:pt x="13632" y="8903"/>
                  <a:pt x="13734" y="8639"/>
                  <a:pt x="13809" y="8374"/>
                </a:cubicBezTo>
                <a:cubicBezTo>
                  <a:pt x="13886" y="8110"/>
                  <a:pt x="13953" y="7846"/>
                  <a:pt x="14029" y="7516"/>
                </a:cubicBezTo>
                <a:cubicBezTo>
                  <a:pt x="14105" y="7185"/>
                  <a:pt x="14215" y="6707"/>
                  <a:pt x="14282" y="6343"/>
                </a:cubicBezTo>
                <a:cubicBezTo>
                  <a:pt x="14350" y="5980"/>
                  <a:pt x="14401" y="5699"/>
                  <a:pt x="14460" y="5352"/>
                </a:cubicBezTo>
                <a:cubicBezTo>
                  <a:pt x="14519" y="5005"/>
                  <a:pt x="14586" y="4625"/>
                  <a:pt x="14663" y="4261"/>
                </a:cubicBezTo>
                <a:cubicBezTo>
                  <a:pt x="14739" y="3898"/>
                  <a:pt x="14823" y="3485"/>
                  <a:pt x="14892" y="3155"/>
                </a:cubicBezTo>
                <a:cubicBezTo>
                  <a:pt x="14959" y="2825"/>
                  <a:pt x="15018" y="2528"/>
                  <a:pt x="15077" y="2263"/>
                </a:cubicBezTo>
                <a:cubicBezTo>
                  <a:pt x="15136" y="1999"/>
                  <a:pt x="15213" y="1735"/>
                  <a:pt x="15271" y="1570"/>
                </a:cubicBezTo>
                <a:cubicBezTo>
                  <a:pt x="15331" y="1404"/>
                  <a:pt x="15339" y="1371"/>
                  <a:pt x="15406" y="1222"/>
                </a:cubicBezTo>
                <a:cubicBezTo>
                  <a:pt x="15474" y="1074"/>
                  <a:pt x="15575" y="810"/>
                  <a:pt x="15660" y="678"/>
                </a:cubicBezTo>
                <a:cubicBezTo>
                  <a:pt x="15744" y="546"/>
                  <a:pt x="15812" y="462"/>
                  <a:pt x="15905" y="380"/>
                </a:cubicBezTo>
                <a:cubicBezTo>
                  <a:pt x="15998" y="297"/>
                  <a:pt x="16100" y="182"/>
                  <a:pt x="16210" y="132"/>
                </a:cubicBezTo>
                <a:cubicBezTo>
                  <a:pt x="16320" y="83"/>
                  <a:pt x="16429" y="66"/>
                  <a:pt x="16564" y="50"/>
                </a:cubicBezTo>
                <a:cubicBezTo>
                  <a:pt x="16700" y="33"/>
                  <a:pt x="16877" y="0"/>
                  <a:pt x="17046" y="0"/>
                </a:cubicBezTo>
                <a:cubicBezTo>
                  <a:pt x="17215" y="0"/>
                  <a:pt x="17410" y="17"/>
                  <a:pt x="17587" y="33"/>
                </a:cubicBezTo>
                <a:cubicBezTo>
                  <a:pt x="17765" y="50"/>
                  <a:pt x="17993" y="50"/>
                  <a:pt x="18137" y="83"/>
                </a:cubicBezTo>
                <a:cubicBezTo>
                  <a:pt x="18280" y="116"/>
                  <a:pt x="18348" y="116"/>
                  <a:pt x="18475" y="198"/>
                </a:cubicBezTo>
                <a:cubicBezTo>
                  <a:pt x="18602" y="281"/>
                  <a:pt x="18796" y="446"/>
                  <a:pt x="18897" y="579"/>
                </a:cubicBezTo>
                <a:cubicBezTo>
                  <a:pt x="18999" y="711"/>
                  <a:pt x="19032" y="810"/>
                  <a:pt x="19109" y="991"/>
                </a:cubicBezTo>
                <a:cubicBezTo>
                  <a:pt x="19184" y="1173"/>
                  <a:pt x="19286" y="1420"/>
                  <a:pt x="19353" y="1636"/>
                </a:cubicBezTo>
                <a:cubicBezTo>
                  <a:pt x="19421" y="1850"/>
                  <a:pt x="19447" y="2015"/>
                  <a:pt x="19514" y="2312"/>
                </a:cubicBezTo>
                <a:cubicBezTo>
                  <a:pt x="19582" y="2610"/>
                  <a:pt x="19700" y="3089"/>
                  <a:pt x="19768" y="3419"/>
                </a:cubicBezTo>
                <a:cubicBezTo>
                  <a:pt x="19835" y="3750"/>
                  <a:pt x="19878" y="3997"/>
                  <a:pt x="19937" y="4311"/>
                </a:cubicBezTo>
                <a:cubicBezTo>
                  <a:pt x="19996" y="4625"/>
                  <a:pt x="20055" y="4972"/>
                  <a:pt x="20115" y="5286"/>
                </a:cubicBezTo>
                <a:cubicBezTo>
                  <a:pt x="20173" y="5600"/>
                  <a:pt x="20233" y="5864"/>
                  <a:pt x="20292" y="6178"/>
                </a:cubicBezTo>
                <a:cubicBezTo>
                  <a:pt x="20351" y="6491"/>
                  <a:pt x="20410" y="6872"/>
                  <a:pt x="20478" y="7185"/>
                </a:cubicBezTo>
                <a:cubicBezTo>
                  <a:pt x="20545" y="7499"/>
                  <a:pt x="20639" y="7764"/>
                  <a:pt x="20706" y="8028"/>
                </a:cubicBezTo>
                <a:cubicBezTo>
                  <a:pt x="20774" y="8292"/>
                  <a:pt x="20832" y="8590"/>
                  <a:pt x="20909" y="8804"/>
                </a:cubicBezTo>
                <a:cubicBezTo>
                  <a:pt x="20984" y="9019"/>
                  <a:pt x="21078" y="9200"/>
                  <a:pt x="21162" y="9349"/>
                </a:cubicBezTo>
                <a:cubicBezTo>
                  <a:pt x="21247" y="9497"/>
                  <a:pt x="21323" y="9614"/>
                  <a:pt x="21408" y="9696"/>
                </a:cubicBezTo>
                <a:cubicBezTo>
                  <a:pt x="21492" y="9779"/>
                  <a:pt x="21585" y="9812"/>
                  <a:pt x="21669" y="9861"/>
                </a:cubicBezTo>
                <a:cubicBezTo>
                  <a:pt x="21754" y="9911"/>
                  <a:pt x="21034" y="9448"/>
                  <a:pt x="21923" y="9993"/>
                </a:cubicBezTo>
                <a:cubicBezTo>
                  <a:pt x="23739" y="10033"/>
                  <a:pt x="30347" y="10079"/>
                  <a:pt x="32564" y="10101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456113" y="4194175"/>
            <a:ext cx="28575" cy="2119313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498975" y="1422400"/>
            <a:ext cx="1230313" cy="550863"/>
            <a:chOff x="4499428" y="1422400"/>
            <a:chExt cx="1229824" cy="551543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4615270" y="1973943"/>
              <a:ext cx="89975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169" name="TextBox 19"/>
            <p:cNvSpPr txBox="1">
              <a:spLocks noChangeArrowheads="1"/>
            </p:cNvSpPr>
            <p:nvPr/>
          </p:nvSpPr>
          <p:spPr bwMode="auto">
            <a:xfrm>
              <a:off x="4499428" y="1422400"/>
              <a:ext cx="122982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0.006°</a:t>
              </a:r>
            </a:p>
          </p:txBody>
        </p:sp>
      </p:grp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211888" y="2786063"/>
            <a:ext cx="15700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1 </a:t>
            </a:r>
            <a:r>
              <a:rPr lang="el-GR" altLang="en-US" sz="2400">
                <a:solidFill>
                  <a:srgbClr val="000000"/>
                </a:solidFill>
              </a:rPr>
              <a:t>μ</a:t>
            </a:r>
            <a:r>
              <a:rPr lang="en-US" altLang="en-US" sz="2400">
                <a:solidFill>
                  <a:srgbClr val="000000"/>
                </a:solidFill>
              </a:rPr>
              <a:t>m xtal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1 Å x-rays</a:t>
            </a:r>
          </a:p>
        </p:txBody>
      </p:sp>
      <p:cxnSp>
        <p:nvCxnSpPr>
          <p:cNvPr id="9" name="Straight Connector 8"/>
          <p:cNvCxnSpPr>
            <a:endCxn id="92163" idx="19"/>
          </p:cNvCxnSpPr>
          <p:nvPr/>
        </p:nvCxnSpPr>
        <p:spPr>
          <a:xfrm flipV="1">
            <a:off x="4956175" y="2278063"/>
            <a:ext cx="82550" cy="4029075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735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54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00"/>
                </a:solidFill>
              </a:rPr>
              <a:t>The true nature of “mosaic spread”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Lovelace JJ, Murphy CR, </a:t>
            </a:r>
            <a:r>
              <a:rPr lang="en-US" dirty="0" err="1">
                <a:solidFill>
                  <a:srgbClr val="000000"/>
                </a:solidFill>
              </a:rPr>
              <a:t>Pahl</a:t>
            </a:r>
            <a:r>
              <a:rPr lang="en-US" dirty="0">
                <a:solidFill>
                  <a:srgbClr val="000000"/>
                </a:solidFill>
              </a:rPr>
              <a:t> R, </a:t>
            </a:r>
            <a:r>
              <a:rPr lang="en-US" dirty="0" err="1">
                <a:solidFill>
                  <a:srgbClr val="000000"/>
                </a:solidFill>
              </a:rPr>
              <a:t>Brister</a:t>
            </a:r>
            <a:r>
              <a:rPr lang="en-US" dirty="0">
                <a:solidFill>
                  <a:srgbClr val="000000"/>
                </a:solidFill>
              </a:rPr>
              <a:t> K &amp; </a:t>
            </a:r>
            <a:r>
              <a:rPr lang="en-US" dirty="0" err="1">
                <a:solidFill>
                  <a:srgbClr val="000000"/>
                </a:solidFill>
              </a:rPr>
              <a:t>Borgstahl</a:t>
            </a:r>
            <a:r>
              <a:rPr lang="en-US" dirty="0">
                <a:solidFill>
                  <a:srgbClr val="000000"/>
                </a:solidFill>
              </a:rPr>
              <a:t> GEO (2006)."Tracking reflections through cryogenic cooling with topography", </a:t>
            </a:r>
            <a:r>
              <a:rPr lang="en-US" i="1" dirty="0">
                <a:solidFill>
                  <a:srgbClr val="000000"/>
                </a:solidFill>
              </a:rPr>
              <a:t>J. Appl. </a:t>
            </a:r>
            <a:r>
              <a:rPr lang="en-US" i="1" dirty="0" err="1">
                <a:solidFill>
                  <a:srgbClr val="000000"/>
                </a:solidFill>
              </a:rPr>
              <a:t>Cryst</a:t>
            </a:r>
            <a:r>
              <a:rPr lang="en-US" i="1" dirty="0">
                <a:solidFill>
                  <a:srgbClr val="000000"/>
                </a:solidFill>
              </a:rPr>
              <a:t>.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39</a:t>
            </a:r>
            <a:r>
              <a:rPr lang="en-US" dirty="0">
                <a:solidFill>
                  <a:srgbClr val="000000"/>
                </a:solidFill>
              </a:rPr>
              <a:t>, 425-432.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21363" r="23041" b="16342"/>
          <a:stretch/>
        </p:blipFill>
        <p:spPr bwMode="auto">
          <a:xfrm>
            <a:off x="-21771" y="2743200"/>
            <a:ext cx="4647048" cy="322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3" t="18850" r="29722" b="30277"/>
          <a:stretch/>
        </p:blipFill>
        <p:spPr bwMode="auto">
          <a:xfrm>
            <a:off x="3429000" y="2209800"/>
            <a:ext cx="5715000" cy="2837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7382" y="1034743"/>
            <a:ext cx="8279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Any function can be approximated by a family of Gaussians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63770" y="2075542"/>
            <a:ext cx="3396343" cy="3701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94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0850" name="Group 2"/>
          <p:cNvGrpSpPr>
            <a:grpSpLocks/>
          </p:cNvGrpSpPr>
          <p:nvPr/>
        </p:nvGrpSpPr>
        <p:grpSpPr bwMode="auto">
          <a:xfrm>
            <a:off x="2509838" y="-317500"/>
            <a:ext cx="10160000" cy="8002588"/>
            <a:chOff x="1581" y="-200"/>
            <a:chExt cx="6400" cy="5041"/>
          </a:xfrm>
        </p:grpSpPr>
        <p:sp>
          <p:nvSpPr>
            <p:cNvPr id="590851" name="Line 3"/>
            <p:cNvSpPr>
              <a:spLocks noChangeShapeType="1"/>
            </p:cNvSpPr>
            <p:nvPr/>
          </p:nvSpPr>
          <p:spPr bwMode="auto">
            <a:xfrm flipH="1">
              <a:off x="3285" y="2336"/>
              <a:ext cx="2142" cy="52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52" name="Rectangle 4"/>
            <p:cNvSpPr>
              <a:spLocks noChangeArrowheads="1"/>
            </p:cNvSpPr>
            <p:nvPr/>
          </p:nvSpPr>
          <p:spPr bwMode="auto">
            <a:xfrm rot="15584641">
              <a:off x="3513" y="2768"/>
              <a:ext cx="80" cy="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53" name="Line 5"/>
            <p:cNvSpPr>
              <a:spLocks noChangeShapeType="1"/>
            </p:cNvSpPr>
            <p:nvPr/>
          </p:nvSpPr>
          <p:spPr bwMode="auto">
            <a:xfrm flipH="1">
              <a:off x="2980" y="2330"/>
              <a:ext cx="2452" cy="1570"/>
            </a:xfrm>
            <a:prstGeom prst="line">
              <a:avLst/>
            </a:prstGeom>
            <a:noFill/>
            <a:ln w="38100">
              <a:solidFill>
                <a:srgbClr val="FFC26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54" name="Rectangle 6"/>
            <p:cNvSpPr>
              <a:spLocks noChangeArrowheads="1"/>
            </p:cNvSpPr>
            <p:nvPr/>
          </p:nvSpPr>
          <p:spPr bwMode="auto">
            <a:xfrm rot="281921">
              <a:off x="4630" y="2792"/>
              <a:ext cx="99" cy="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55" name="Rectangle 7"/>
            <p:cNvSpPr>
              <a:spLocks noChangeArrowheads="1"/>
            </p:cNvSpPr>
            <p:nvPr/>
          </p:nvSpPr>
          <p:spPr bwMode="auto">
            <a:xfrm>
              <a:off x="2844" y="730"/>
              <a:ext cx="75" cy="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56" name="Rectangle 8"/>
            <p:cNvSpPr>
              <a:spLocks noChangeArrowheads="1"/>
            </p:cNvSpPr>
            <p:nvPr/>
          </p:nvSpPr>
          <p:spPr bwMode="auto">
            <a:xfrm flipH="1" flipV="1">
              <a:off x="3374" y="3824"/>
              <a:ext cx="81" cy="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57" name="Rectangle 9"/>
            <p:cNvSpPr>
              <a:spLocks noChangeArrowheads="1"/>
            </p:cNvSpPr>
            <p:nvPr/>
          </p:nvSpPr>
          <p:spPr bwMode="auto">
            <a:xfrm flipH="1" flipV="1">
              <a:off x="2840" y="3840"/>
              <a:ext cx="75" cy="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58" name="Oval 10"/>
            <p:cNvSpPr>
              <a:spLocks noChangeArrowheads="1"/>
            </p:cNvSpPr>
            <p:nvPr/>
          </p:nvSpPr>
          <p:spPr bwMode="auto">
            <a:xfrm flipH="1" flipV="1">
              <a:off x="2883" y="-200"/>
              <a:ext cx="5096" cy="504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59" name="Rectangle 11"/>
            <p:cNvSpPr>
              <a:spLocks noChangeArrowheads="1"/>
            </p:cNvSpPr>
            <p:nvPr/>
          </p:nvSpPr>
          <p:spPr bwMode="auto">
            <a:xfrm rot="3799929" flipH="1" flipV="1">
              <a:off x="3846" y="3756"/>
              <a:ext cx="70" cy="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60" name="Line 12"/>
            <p:cNvSpPr>
              <a:spLocks noChangeShapeType="1"/>
            </p:cNvSpPr>
            <p:nvPr/>
          </p:nvSpPr>
          <p:spPr bwMode="auto">
            <a:xfrm flipH="1" flipV="1">
              <a:off x="3519" y="2007"/>
              <a:ext cx="1915" cy="325"/>
            </a:xfrm>
            <a:prstGeom prst="line">
              <a:avLst/>
            </a:prstGeom>
            <a:noFill/>
            <a:ln w="19050">
              <a:solidFill>
                <a:srgbClr val="FF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61" name="Rectangle 13"/>
            <p:cNvSpPr>
              <a:spLocks noChangeArrowheads="1"/>
            </p:cNvSpPr>
            <p:nvPr/>
          </p:nvSpPr>
          <p:spPr bwMode="auto">
            <a:xfrm rot="8724962" flipH="1" flipV="1">
              <a:off x="3268" y="3653"/>
              <a:ext cx="24" cy="1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62" name="Text Box 14"/>
            <p:cNvSpPr txBox="1">
              <a:spLocks noChangeArrowheads="1"/>
            </p:cNvSpPr>
            <p:nvPr/>
          </p:nvSpPr>
          <p:spPr bwMode="auto">
            <a:xfrm flipH="1">
              <a:off x="4056" y="986"/>
              <a:ext cx="11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latin typeface="Arial" panose="020B0604020202020204" pitchFamily="34" charset="0"/>
                </a:rPr>
                <a:t>Ewald sphere 2</a:t>
              </a:r>
            </a:p>
          </p:txBody>
        </p:sp>
        <p:sp>
          <p:nvSpPr>
            <p:cNvPr id="590863" name="Text Box 15"/>
            <p:cNvSpPr txBox="1">
              <a:spLocks noChangeArrowheads="1"/>
            </p:cNvSpPr>
            <p:nvPr/>
          </p:nvSpPr>
          <p:spPr bwMode="auto">
            <a:xfrm rot="-12762713" flipH="1" flipV="1">
              <a:off x="3577" y="2972"/>
              <a:ext cx="10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latin typeface="Arial" panose="020B0604020202020204" pitchFamily="34" charset="0"/>
                </a:rPr>
                <a:t>diffracted ray</a:t>
              </a:r>
            </a:p>
          </p:txBody>
        </p:sp>
        <p:sp>
          <p:nvSpPr>
            <p:cNvPr id="590864" name="Text Box 16"/>
            <p:cNvSpPr txBox="1">
              <a:spLocks noChangeArrowheads="1"/>
            </p:cNvSpPr>
            <p:nvPr/>
          </p:nvSpPr>
          <p:spPr bwMode="auto">
            <a:xfrm flipH="1">
              <a:off x="4442" y="2984"/>
              <a:ext cx="25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en-US" b="1" dirty="0">
                  <a:latin typeface="Arial" panose="020B0604020202020204" pitchFamily="34" charset="0"/>
                </a:rPr>
                <a:t>λ</a:t>
              </a:r>
              <a:r>
                <a:rPr lang="en-US" altLang="en-US" b="1" dirty="0">
                  <a:latin typeface="Arial" panose="020B0604020202020204" pitchFamily="34" charset="0"/>
                </a:rPr>
                <a:t>*</a:t>
              </a:r>
            </a:p>
          </p:txBody>
        </p:sp>
        <p:sp>
          <p:nvSpPr>
            <p:cNvPr id="590865" name="Line 17"/>
            <p:cNvSpPr>
              <a:spLocks noChangeShapeType="1"/>
            </p:cNvSpPr>
            <p:nvPr/>
          </p:nvSpPr>
          <p:spPr bwMode="auto">
            <a:xfrm flipH="1">
              <a:off x="3250" y="2792"/>
              <a:ext cx="75" cy="20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66" name="Line 18"/>
            <p:cNvSpPr>
              <a:spLocks noChangeShapeType="1"/>
            </p:cNvSpPr>
            <p:nvPr/>
          </p:nvSpPr>
          <p:spPr bwMode="auto">
            <a:xfrm>
              <a:off x="3324" y="2792"/>
              <a:ext cx="34" cy="45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67" name="Arc 19"/>
            <p:cNvSpPr>
              <a:spLocks/>
            </p:cNvSpPr>
            <p:nvPr/>
          </p:nvSpPr>
          <p:spPr bwMode="auto">
            <a:xfrm flipH="1" flipV="1">
              <a:off x="4927" y="2332"/>
              <a:ext cx="507" cy="104"/>
            </a:xfrm>
            <a:custGeom>
              <a:avLst/>
              <a:gdLst>
                <a:gd name="G0" fmla="+- 0 0 0"/>
                <a:gd name="G1" fmla="+- 11770 0 0"/>
                <a:gd name="G2" fmla="+- 21600 0 0"/>
                <a:gd name="T0" fmla="*/ 18112 w 21600"/>
                <a:gd name="T1" fmla="*/ 0 h 11830"/>
                <a:gd name="T2" fmla="*/ 21600 w 21600"/>
                <a:gd name="T3" fmla="*/ 11830 h 11830"/>
                <a:gd name="T4" fmla="*/ 0 w 21600"/>
                <a:gd name="T5" fmla="*/ 11770 h 11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1830" fill="none" extrusionOk="0">
                  <a:moveTo>
                    <a:pt x="18111" y="0"/>
                  </a:moveTo>
                  <a:cubicBezTo>
                    <a:pt x="20388" y="3503"/>
                    <a:pt x="21600" y="7591"/>
                    <a:pt x="21600" y="11770"/>
                  </a:cubicBezTo>
                  <a:cubicBezTo>
                    <a:pt x="21600" y="11789"/>
                    <a:pt x="21599" y="11809"/>
                    <a:pt x="21599" y="11829"/>
                  </a:cubicBezTo>
                </a:path>
                <a:path w="21600" h="11830" stroke="0" extrusionOk="0">
                  <a:moveTo>
                    <a:pt x="18111" y="0"/>
                  </a:moveTo>
                  <a:cubicBezTo>
                    <a:pt x="20388" y="3503"/>
                    <a:pt x="21600" y="7591"/>
                    <a:pt x="21600" y="11770"/>
                  </a:cubicBezTo>
                  <a:cubicBezTo>
                    <a:pt x="21600" y="11789"/>
                    <a:pt x="21599" y="11809"/>
                    <a:pt x="21599" y="11829"/>
                  </a:cubicBezTo>
                  <a:lnTo>
                    <a:pt x="0" y="11770"/>
                  </a:lnTo>
                  <a:close/>
                </a:path>
              </a:pathLst>
            </a:cu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68" name="Rectangle 20"/>
            <p:cNvSpPr>
              <a:spLocks noChangeArrowheads="1"/>
            </p:cNvSpPr>
            <p:nvPr/>
          </p:nvSpPr>
          <p:spPr bwMode="auto">
            <a:xfrm rot="8724962" flipH="1" flipV="1">
              <a:off x="3299" y="3672"/>
              <a:ext cx="25" cy="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69" name="Oval 21"/>
            <p:cNvSpPr>
              <a:spLocks noChangeArrowheads="1"/>
            </p:cNvSpPr>
            <p:nvPr/>
          </p:nvSpPr>
          <p:spPr bwMode="auto">
            <a:xfrm flipH="1" flipV="1">
              <a:off x="3519" y="-200"/>
              <a:ext cx="3823" cy="5041"/>
            </a:xfrm>
            <a:prstGeom prst="ellipse">
              <a:avLst/>
            </a:prstGeom>
            <a:noFill/>
            <a:ln w="25400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70" name="Rectangle 22"/>
            <p:cNvSpPr>
              <a:spLocks noChangeArrowheads="1"/>
            </p:cNvSpPr>
            <p:nvPr/>
          </p:nvSpPr>
          <p:spPr bwMode="auto">
            <a:xfrm rot="1886337">
              <a:off x="2948" y="2462"/>
              <a:ext cx="81" cy="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71" name="Rectangle 23"/>
            <p:cNvSpPr>
              <a:spLocks noChangeArrowheads="1"/>
            </p:cNvSpPr>
            <p:nvPr/>
          </p:nvSpPr>
          <p:spPr bwMode="auto">
            <a:xfrm rot="741832">
              <a:off x="3496" y="2649"/>
              <a:ext cx="81" cy="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72" name="Rectangle 24"/>
            <p:cNvSpPr>
              <a:spLocks noChangeArrowheads="1"/>
            </p:cNvSpPr>
            <p:nvPr/>
          </p:nvSpPr>
          <p:spPr bwMode="auto">
            <a:xfrm rot="741832">
              <a:off x="3794" y="2703"/>
              <a:ext cx="81" cy="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73" name="Oval 25"/>
            <p:cNvSpPr>
              <a:spLocks noChangeAspect="1" noChangeArrowheads="1"/>
            </p:cNvSpPr>
            <p:nvPr/>
          </p:nvSpPr>
          <p:spPr bwMode="auto">
            <a:xfrm flipH="1">
              <a:off x="2884" y="1835"/>
              <a:ext cx="5097" cy="99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74" name="Line 26"/>
            <p:cNvSpPr>
              <a:spLocks noChangeShapeType="1"/>
            </p:cNvSpPr>
            <p:nvPr/>
          </p:nvSpPr>
          <p:spPr bwMode="auto">
            <a:xfrm flipH="1" flipV="1">
              <a:off x="2885" y="2329"/>
              <a:ext cx="2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75" name="Oval 27"/>
            <p:cNvSpPr>
              <a:spLocks noChangeAspect="1" noChangeArrowheads="1"/>
            </p:cNvSpPr>
            <p:nvPr/>
          </p:nvSpPr>
          <p:spPr bwMode="auto">
            <a:xfrm flipH="1">
              <a:off x="2874" y="1820"/>
              <a:ext cx="5107" cy="1013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alpha val="39999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76" name="Text Box 28"/>
            <p:cNvSpPr txBox="1">
              <a:spLocks noChangeArrowheads="1"/>
            </p:cNvSpPr>
            <p:nvPr/>
          </p:nvSpPr>
          <p:spPr bwMode="auto">
            <a:xfrm flipH="1">
              <a:off x="3894" y="2304"/>
              <a:ext cx="25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en-US" b="1" dirty="0">
                  <a:latin typeface="Arial" panose="020B0604020202020204" pitchFamily="34" charset="0"/>
                </a:rPr>
                <a:t>λ</a:t>
              </a:r>
              <a:r>
                <a:rPr lang="en-US" altLang="en-US" b="1" dirty="0">
                  <a:latin typeface="Arial" panose="020B0604020202020204" pitchFamily="34" charset="0"/>
                </a:rPr>
                <a:t>*</a:t>
              </a:r>
            </a:p>
          </p:txBody>
        </p:sp>
        <p:sp>
          <p:nvSpPr>
            <p:cNvPr id="590877" name="Text Box 29"/>
            <p:cNvSpPr txBox="1">
              <a:spLocks noChangeArrowheads="1"/>
            </p:cNvSpPr>
            <p:nvPr/>
          </p:nvSpPr>
          <p:spPr bwMode="auto">
            <a:xfrm flipH="1" flipV="1">
              <a:off x="4742" y="2271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θ</a:t>
              </a:r>
            </a:p>
          </p:txBody>
        </p:sp>
        <p:sp>
          <p:nvSpPr>
            <p:cNvPr id="590878" name="Text Box 30"/>
            <p:cNvSpPr txBox="1">
              <a:spLocks noChangeArrowheads="1"/>
            </p:cNvSpPr>
            <p:nvPr/>
          </p:nvSpPr>
          <p:spPr bwMode="auto">
            <a:xfrm>
              <a:off x="1581" y="3414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latin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590879" name="Rectangle 31"/>
          <p:cNvSpPr>
            <a:spLocks noChangeArrowheads="1"/>
          </p:cNvSpPr>
          <p:nvPr/>
        </p:nvSpPr>
        <p:spPr bwMode="auto">
          <a:xfrm>
            <a:off x="3657600" y="1208088"/>
            <a:ext cx="128588" cy="114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90880" name="Oval 32"/>
          <p:cNvSpPr>
            <a:spLocks noChangeAspect="1" noChangeArrowheads="1"/>
          </p:cNvSpPr>
          <p:nvPr/>
        </p:nvSpPr>
        <p:spPr bwMode="auto">
          <a:xfrm>
            <a:off x="-3524250" y="2908300"/>
            <a:ext cx="8091488" cy="15843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90881" name="Rectangle 33"/>
          <p:cNvSpPr>
            <a:spLocks noChangeArrowheads="1"/>
          </p:cNvSpPr>
          <p:nvPr/>
        </p:nvSpPr>
        <p:spPr bwMode="auto">
          <a:xfrm>
            <a:off x="-2089150" y="2868613"/>
            <a:ext cx="6500813" cy="890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590882" name="Oval 34"/>
          <p:cNvSpPr>
            <a:spLocks noChangeArrowheads="1"/>
          </p:cNvSpPr>
          <p:nvPr/>
        </p:nvSpPr>
        <p:spPr bwMode="auto">
          <a:xfrm>
            <a:off x="-3524250" y="-292100"/>
            <a:ext cx="8091488" cy="8002588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90883" name="Rectangle 35"/>
          <p:cNvSpPr>
            <a:spLocks noChangeArrowheads="1"/>
          </p:cNvSpPr>
          <p:nvPr/>
        </p:nvSpPr>
        <p:spPr bwMode="auto">
          <a:xfrm rot="3799929">
            <a:off x="2925762" y="1322388"/>
            <a:ext cx="111125" cy="107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90884" name="Oval 36"/>
          <p:cNvSpPr>
            <a:spLocks noChangeArrowheads="1"/>
          </p:cNvSpPr>
          <p:nvPr/>
        </p:nvSpPr>
        <p:spPr bwMode="auto">
          <a:xfrm>
            <a:off x="-2513013" y="-292100"/>
            <a:ext cx="6069013" cy="8002588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90885" name="Line 37"/>
          <p:cNvSpPr>
            <a:spLocks noChangeShapeType="1"/>
          </p:cNvSpPr>
          <p:nvPr/>
        </p:nvSpPr>
        <p:spPr bwMode="auto">
          <a:xfrm>
            <a:off x="519113" y="3706813"/>
            <a:ext cx="2992437" cy="5334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90886" name="Rectangle 38"/>
          <p:cNvSpPr>
            <a:spLocks noChangeArrowheads="1"/>
          </p:cNvSpPr>
          <p:nvPr/>
        </p:nvSpPr>
        <p:spPr bwMode="auto">
          <a:xfrm rot="3438604">
            <a:off x="4173537" y="854076"/>
            <a:ext cx="104775" cy="933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90887" name="Text Box 39"/>
          <p:cNvSpPr txBox="1">
            <a:spLocks noChangeArrowheads="1"/>
          </p:cNvSpPr>
          <p:nvPr/>
        </p:nvSpPr>
        <p:spPr bwMode="auto">
          <a:xfrm>
            <a:off x="973138" y="5419725"/>
            <a:ext cx="1657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latin typeface="Arial" panose="020B0604020202020204" pitchFamily="34" charset="0"/>
              </a:rPr>
              <a:t>Ewald sphere</a:t>
            </a:r>
          </a:p>
        </p:txBody>
      </p:sp>
      <p:grpSp>
        <p:nvGrpSpPr>
          <p:cNvPr id="590888" name="Group 40"/>
          <p:cNvGrpSpPr>
            <a:grpSpLocks/>
          </p:cNvGrpSpPr>
          <p:nvPr/>
        </p:nvGrpSpPr>
        <p:grpSpPr bwMode="auto">
          <a:xfrm>
            <a:off x="515938" y="3414713"/>
            <a:ext cx="4046537" cy="369887"/>
            <a:chOff x="325" y="2151"/>
            <a:chExt cx="2549" cy="233"/>
          </a:xfrm>
        </p:grpSpPr>
        <p:sp>
          <p:nvSpPr>
            <p:cNvPr id="590889" name="Line 41"/>
            <p:cNvSpPr>
              <a:spLocks noChangeShapeType="1"/>
            </p:cNvSpPr>
            <p:nvPr/>
          </p:nvSpPr>
          <p:spPr bwMode="auto">
            <a:xfrm>
              <a:off x="325" y="2329"/>
              <a:ext cx="2549" cy="0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90" name="Text Box 42"/>
            <p:cNvSpPr txBox="1">
              <a:spLocks noChangeArrowheads="1"/>
            </p:cNvSpPr>
            <p:nvPr/>
          </p:nvSpPr>
          <p:spPr bwMode="auto">
            <a:xfrm>
              <a:off x="1644" y="2151"/>
              <a:ext cx="25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en-US" b="1" dirty="0">
                  <a:latin typeface="Arial" panose="020B0604020202020204" pitchFamily="34" charset="0"/>
                </a:rPr>
                <a:t>λ</a:t>
              </a:r>
              <a:r>
                <a:rPr lang="en-US" altLang="en-US" b="1" dirty="0">
                  <a:latin typeface="Arial" panose="020B0604020202020204" pitchFamily="34" charset="0"/>
                </a:rPr>
                <a:t>*</a:t>
              </a:r>
            </a:p>
          </p:txBody>
        </p:sp>
      </p:grpSp>
      <p:grpSp>
        <p:nvGrpSpPr>
          <p:cNvPr id="590891" name="Group 43"/>
          <p:cNvGrpSpPr>
            <a:grpSpLocks/>
          </p:cNvGrpSpPr>
          <p:nvPr/>
        </p:nvGrpSpPr>
        <p:grpSpPr bwMode="auto">
          <a:xfrm>
            <a:off x="2093913" y="1547813"/>
            <a:ext cx="1093787" cy="376237"/>
            <a:chOff x="1319" y="975"/>
            <a:chExt cx="689" cy="237"/>
          </a:xfrm>
        </p:grpSpPr>
        <p:sp>
          <p:nvSpPr>
            <p:cNvPr id="590892" name="Text Box 44"/>
            <p:cNvSpPr txBox="1">
              <a:spLocks noChangeArrowheads="1"/>
            </p:cNvSpPr>
            <p:nvPr/>
          </p:nvSpPr>
          <p:spPr bwMode="auto">
            <a:xfrm flipH="1">
              <a:off x="1319" y="975"/>
              <a:ext cx="5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solidFill>
                    <a:srgbClr val="008000"/>
                  </a:solidFill>
                  <a:latin typeface="Arial" panose="020B0604020202020204" pitchFamily="34" charset="0"/>
                </a:rPr>
                <a:t>(</a:t>
              </a:r>
              <a:r>
                <a:rPr lang="en-US" altLang="en-US" b="1" dirty="0" err="1">
                  <a:solidFill>
                    <a:srgbClr val="008000"/>
                  </a:solidFill>
                  <a:latin typeface="Arial" panose="020B0604020202020204" pitchFamily="34" charset="0"/>
                </a:rPr>
                <a:t>h,k,l</a:t>
              </a:r>
              <a:r>
                <a:rPr lang="en-US" altLang="en-US" b="1" dirty="0">
                  <a:solidFill>
                    <a:srgbClr val="008000"/>
                  </a:solidFill>
                  <a:latin typeface="Arial" panose="020B0604020202020204" pitchFamily="34" charset="0"/>
                </a:rPr>
                <a:t>)</a:t>
              </a:r>
            </a:p>
          </p:txBody>
        </p:sp>
        <p:sp>
          <p:nvSpPr>
            <p:cNvPr id="590893" name="Freeform 45"/>
            <p:cNvSpPr>
              <a:spLocks/>
            </p:cNvSpPr>
            <p:nvPr/>
          </p:nvSpPr>
          <p:spPr bwMode="auto">
            <a:xfrm>
              <a:off x="1741" y="1057"/>
              <a:ext cx="267" cy="155"/>
            </a:xfrm>
            <a:custGeom>
              <a:avLst/>
              <a:gdLst>
                <a:gd name="T0" fmla="*/ 0 w 302"/>
                <a:gd name="T1" fmla="*/ 12 h 177"/>
                <a:gd name="T2" fmla="*/ 105 w 302"/>
                <a:gd name="T3" fmla="*/ 12 h 177"/>
                <a:gd name="T4" fmla="*/ 192 w 302"/>
                <a:gd name="T5" fmla="*/ 82 h 177"/>
                <a:gd name="T6" fmla="*/ 302 w 302"/>
                <a:gd name="T7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2" h="177">
                  <a:moveTo>
                    <a:pt x="0" y="12"/>
                  </a:moveTo>
                  <a:cubicBezTo>
                    <a:pt x="37" y="6"/>
                    <a:pt x="73" y="0"/>
                    <a:pt x="105" y="12"/>
                  </a:cubicBezTo>
                  <a:cubicBezTo>
                    <a:pt x="137" y="24"/>
                    <a:pt x="159" y="55"/>
                    <a:pt x="192" y="82"/>
                  </a:cubicBezTo>
                  <a:cubicBezTo>
                    <a:pt x="225" y="109"/>
                    <a:pt x="284" y="161"/>
                    <a:pt x="302" y="177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590894" name="Rectangle 46"/>
          <p:cNvSpPr>
            <a:spLocks noChangeArrowheads="1"/>
          </p:cNvSpPr>
          <p:nvPr/>
        </p:nvSpPr>
        <p:spPr bwMode="auto">
          <a:xfrm rot="4254391">
            <a:off x="3191670" y="1904206"/>
            <a:ext cx="112712" cy="79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590895" name="Group 47"/>
          <p:cNvGrpSpPr>
            <a:grpSpLocks/>
          </p:cNvGrpSpPr>
          <p:nvPr/>
        </p:nvGrpSpPr>
        <p:grpSpPr bwMode="auto">
          <a:xfrm>
            <a:off x="519113" y="1060450"/>
            <a:ext cx="4114800" cy="2633663"/>
            <a:chOff x="327" y="668"/>
            <a:chExt cx="2592" cy="1659"/>
          </a:xfrm>
        </p:grpSpPr>
        <p:sp>
          <p:nvSpPr>
            <p:cNvPr id="590896" name="Text Box 48"/>
            <p:cNvSpPr txBox="1">
              <a:spLocks noChangeArrowheads="1"/>
            </p:cNvSpPr>
            <p:nvPr/>
          </p:nvSpPr>
          <p:spPr bwMode="auto">
            <a:xfrm rot="-2052373">
              <a:off x="1062" y="1545"/>
              <a:ext cx="10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latin typeface="Arial" panose="020B0604020202020204" pitchFamily="34" charset="0"/>
                </a:rPr>
                <a:t>diffracted ray</a:t>
              </a:r>
            </a:p>
          </p:txBody>
        </p:sp>
        <p:sp>
          <p:nvSpPr>
            <p:cNvPr id="590897" name="Text Box 49"/>
            <p:cNvSpPr txBox="1">
              <a:spLocks noChangeArrowheads="1"/>
            </p:cNvSpPr>
            <p:nvPr/>
          </p:nvSpPr>
          <p:spPr bwMode="auto">
            <a:xfrm>
              <a:off x="1096" y="1470"/>
              <a:ext cx="25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en-US" b="1" dirty="0">
                  <a:latin typeface="Arial" panose="020B0604020202020204" pitchFamily="34" charset="0"/>
                </a:rPr>
                <a:t>λ</a:t>
              </a:r>
              <a:r>
                <a:rPr lang="en-US" altLang="en-US" b="1" dirty="0">
                  <a:latin typeface="Arial" panose="020B0604020202020204" pitchFamily="34" charset="0"/>
                </a:rPr>
                <a:t>*</a:t>
              </a:r>
            </a:p>
          </p:txBody>
        </p:sp>
        <p:sp>
          <p:nvSpPr>
            <p:cNvPr id="590898" name="Line 50"/>
            <p:cNvSpPr>
              <a:spLocks noChangeShapeType="1"/>
            </p:cNvSpPr>
            <p:nvPr/>
          </p:nvSpPr>
          <p:spPr bwMode="auto">
            <a:xfrm flipV="1">
              <a:off x="327" y="668"/>
              <a:ext cx="2592" cy="1659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590899" name="Group 51"/>
          <p:cNvGrpSpPr>
            <a:grpSpLocks/>
          </p:cNvGrpSpPr>
          <p:nvPr/>
        </p:nvGrpSpPr>
        <p:grpSpPr bwMode="auto">
          <a:xfrm>
            <a:off x="517525" y="2859088"/>
            <a:ext cx="3465513" cy="928687"/>
            <a:chOff x="326" y="1801"/>
            <a:chExt cx="2183" cy="585"/>
          </a:xfrm>
        </p:grpSpPr>
        <p:sp>
          <p:nvSpPr>
            <p:cNvPr id="590900" name="Text Box 52"/>
            <p:cNvSpPr txBox="1">
              <a:spLocks noChangeArrowheads="1"/>
            </p:cNvSpPr>
            <p:nvPr/>
          </p:nvSpPr>
          <p:spPr bwMode="auto">
            <a:xfrm>
              <a:off x="821" y="2155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θ</a:t>
              </a:r>
            </a:p>
          </p:txBody>
        </p:sp>
        <p:grpSp>
          <p:nvGrpSpPr>
            <p:cNvPr id="590901" name="Group 53"/>
            <p:cNvGrpSpPr>
              <a:grpSpLocks/>
            </p:cNvGrpSpPr>
            <p:nvPr/>
          </p:nvGrpSpPr>
          <p:grpSpPr bwMode="auto">
            <a:xfrm>
              <a:off x="332" y="1801"/>
              <a:ext cx="2177" cy="520"/>
              <a:chOff x="332" y="1801"/>
              <a:chExt cx="2177" cy="520"/>
            </a:xfrm>
          </p:grpSpPr>
          <p:sp>
            <p:nvSpPr>
              <p:cNvPr id="590902" name="Line 54"/>
              <p:cNvSpPr>
                <a:spLocks noChangeShapeType="1"/>
              </p:cNvSpPr>
              <p:nvPr/>
            </p:nvSpPr>
            <p:spPr bwMode="auto">
              <a:xfrm flipV="1">
                <a:off x="332" y="1801"/>
                <a:ext cx="2143" cy="5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90903" name="Line 55"/>
              <p:cNvSpPr>
                <a:spLocks noChangeShapeType="1"/>
              </p:cNvSpPr>
              <p:nvPr/>
            </p:nvSpPr>
            <p:spPr bwMode="auto">
              <a:xfrm flipV="1">
                <a:off x="2434" y="1845"/>
                <a:ext cx="75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90904" name="Line 56"/>
              <p:cNvSpPr>
                <a:spLocks noChangeShapeType="1"/>
              </p:cNvSpPr>
              <p:nvPr/>
            </p:nvSpPr>
            <p:spPr bwMode="auto">
              <a:xfrm flipH="1" flipV="1">
                <a:off x="2401" y="1820"/>
                <a:ext cx="34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590905" name="Arc 57"/>
            <p:cNvSpPr>
              <a:spLocks/>
            </p:cNvSpPr>
            <p:nvPr/>
          </p:nvSpPr>
          <p:spPr bwMode="auto">
            <a:xfrm>
              <a:off x="326" y="2221"/>
              <a:ext cx="506" cy="104"/>
            </a:xfrm>
            <a:custGeom>
              <a:avLst/>
              <a:gdLst>
                <a:gd name="G0" fmla="+- 0 0 0"/>
                <a:gd name="G1" fmla="+- 11770 0 0"/>
                <a:gd name="G2" fmla="+- 21600 0 0"/>
                <a:gd name="T0" fmla="*/ 18112 w 21600"/>
                <a:gd name="T1" fmla="*/ 0 h 11830"/>
                <a:gd name="T2" fmla="*/ 21600 w 21600"/>
                <a:gd name="T3" fmla="*/ 11830 h 11830"/>
                <a:gd name="T4" fmla="*/ 0 w 21600"/>
                <a:gd name="T5" fmla="*/ 11770 h 11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1830" fill="none" extrusionOk="0">
                  <a:moveTo>
                    <a:pt x="18111" y="0"/>
                  </a:moveTo>
                  <a:cubicBezTo>
                    <a:pt x="20388" y="3503"/>
                    <a:pt x="21600" y="7591"/>
                    <a:pt x="21600" y="11770"/>
                  </a:cubicBezTo>
                  <a:cubicBezTo>
                    <a:pt x="21600" y="11789"/>
                    <a:pt x="21599" y="11809"/>
                    <a:pt x="21599" y="11829"/>
                  </a:cubicBezTo>
                </a:path>
                <a:path w="21600" h="11830" stroke="0" extrusionOk="0">
                  <a:moveTo>
                    <a:pt x="18111" y="0"/>
                  </a:moveTo>
                  <a:cubicBezTo>
                    <a:pt x="20388" y="3503"/>
                    <a:pt x="21600" y="7591"/>
                    <a:pt x="21600" y="11770"/>
                  </a:cubicBezTo>
                  <a:cubicBezTo>
                    <a:pt x="21600" y="11789"/>
                    <a:pt x="21599" y="11809"/>
                    <a:pt x="21599" y="11829"/>
                  </a:cubicBezTo>
                  <a:lnTo>
                    <a:pt x="0" y="1177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590906" name="Group 58"/>
          <p:cNvGrpSpPr>
            <a:grpSpLocks/>
          </p:cNvGrpSpPr>
          <p:nvPr/>
        </p:nvGrpSpPr>
        <p:grpSpPr bwMode="auto">
          <a:xfrm>
            <a:off x="3271838" y="1973263"/>
            <a:ext cx="1298575" cy="1731962"/>
            <a:chOff x="2061" y="1243"/>
            <a:chExt cx="818" cy="1091"/>
          </a:xfrm>
        </p:grpSpPr>
        <p:sp>
          <p:nvSpPr>
            <p:cNvPr id="590907" name="Text Box 59"/>
            <p:cNvSpPr txBox="1">
              <a:spLocks noChangeArrowheads="1"/>
            </p:cNvSpPr>
            <p:nvPr/>
          </p:nvSpPr>
          <p:spPr bwMode="auto">
            <a:xfrm>
              <a:off x="2419" y="1630"/>
              <a:ext cx="2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latin typeface="Arial" panose="020B0604020202020204" pitchFamily="34" charset="0"/>
                </a:rPr>
                <a:t>d*</a:t>
              </a:r>
            </a:p>
          </p:txBody>
        </p:sp>
        <p:sp>
          <p:nvSpPr>
            <p:cNvPr id="590908" name="Line 60"/>
            <p:cNvSpPr>
              <a:spLocks noChangeShapeType="1"/>
            </p:cNvSpPr>
            <p:nvPr/>
          </p:nvSpPr>
          <p:spPr bwMode="auto">
            <a:xfrm flipH="1" flipV="1">
              <a:off x="2061" y="1243"/>
              <a:ext cx="818" cy="10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590912" name="Group 64"/>
          <p:cNvGrpSpPr>
            <a:grpSpLocks/>
          </p:cNvGrpSpPr>
          <p:nvPr/>
        </p:nvGrpSpPr>
        <p:grpSpPr bwMode="auto">
          <a:xfrm>
            <a:off x="4572000" y="3687763"/>
            <a:ext cx="2797175" cy="2233612"/>
            <a:chOff x="2880" y="2323"/>
            <a:chExt cx="1762" cy="1407"/>
          </a:xfrm>
        </p:grpSpPr>
        <p:sp>
          <p:nvSpPr>
            <p:cNvPr id="590913" name="Line 65"/>
            <p:cNvSpPr>
              <a:spLocks noChangeShapeType="1"/>
            </p:cNvSpPr>
            <p:nvPr/>
          </p:nvSpPr>
          <p:spPr bwMode="auto">
            <a:xfrm>
              <a:off x="2880" y="2323"/>
              <a:ext cx="818" cy="1091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914" name="Text Box 66"/>
            <p:cNvSpPr txBox="1">
              <a:spLocks noChangeArrowheads="1"/>
            </p:cNvSpPr>
            <p:nvPr/>
          </p:nvSpPr>
          <p:spPr bwMode="auto">
            <a:xfrm>
              <a:off x="3998" y="3499"/>
              <a:ext cx="6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solidFill>
                    <a:srgbClr val="00A400"/>
                  </a:solidFill>
                  <a:latin typeface="Arial" panose="020B0604020202020204" pitchFamily="34" charset="0"/>
                </a:rPr>
                <a:t>(-h,-k,-l)</a:t>
              </a:r>
            </a:p>
          </p:txBody>
        </p:sp>
        <p:sp>
          <p:nvSpPr>
            <p:cNvPr id="590915" name="Freeform 67"/>
            <p:cNvSpPr>
              <a:spLocks/>
            </p:cNvSpPr>
            <p:nvPr/>
          </p:nvSpPr>
          <p:spPr bwMode="auto">
            <a:xfrm>
              <a:off x="3743" y="3450"/>
              <a:ext cx="276" cy="170"/>
            </a:xfrm>
            <a:custGeom>
              <a:avLst/>
              <a:gdLst>
                <a:gd name="T0" fmla="*/ 312 w 312"/>
                <a:gd name="T1" fmla="*/ 182 h 194"/>
                <a:gd name="T2" fmla="*/ 207 w 312"/>
                <a:gd name="T3" fmla="*/ 182 h 194"/>
                <a:gd name="T4" fmla="*/ 120 w 312"/>
                <a:gd name="T5" fmla="*/ 112 h 194"/>
                <a:gd name="T6" fmla="*/ 0 w 312"/>
                <a:gd name="T7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2" h="194">
                  <a:moveTo>
                    <a:pt x="312" y="182"/>
                  </a:moveTo>
                  <a:cubicBezTo>
                    <a:pt x="275" y="188"/>
                    <a:pt x="239" y="194"/>
                    <a:pt x="207" y="182"/>
                  </a:cubicBezTo>
                  <a:cubicBezTo>
                    <a:pt x="175" y="170"/>
                    <a:pt x="155" y="142"/>
                    <a:pt x="120" y="112"/>
                  </a:cubicBezTo>
                  <a:cubicBezTo>
                    <a:pt x="85" y="82"/>
                    <a:pt x="20" y="19"/>
                    <a:pt x="0" y="0"/>
                  </a:cubicBezTo>
                </a:path>
              </a:pathLst>
            </a:custGeom>
            <a:noFill/>
            <a:ln w="9525">
              <a:solidFill>
                <a:srgbClr val="00A4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916" name="Text Box 68"/>
            <p:cNvSpPr txBox="1">
              <a:spLocks noChangeArrowheads="1"/>
            </p:cNvSpPr>
            <p:nvPr/>
          </p:nvSpPr>
          <p:spPr bwMode="auto">
            <a:xfrm flipH="1">
              <a:off x="3110" y="2825"/>
              <a:ext cx="2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solidFill>
                    <a:schemeClr val="bg2"/>
                  </a:solidFill>
                  <a:latin typeface="Arial" panose="020B0604020202020204" pitchFamily="34" charset="0"/>
                </a:rPr>
                <a:t>d*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9517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0884" grpId="0" animBg="1"/>
      <p:bldP spid="590885" grpId="0" animBg="1"/>
      <p:bldP spid="590886" grpId="0" animBg="1"/>
      <p:bldP spid="59089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4451350" y="2432050"/>
            <a:ext cx="2166938" cy="1819275"/>
            <a:chOff x="3484" y="1533"/>
            <a:chExt cx="1365" cy="1146"/>
          </a:xfrm>
        </p:grpSpPr>
        <p:sp>
          <p:nvSpPr>
            <p:cNvPr id="128048" name="Line 3"/>
            <p:cNvSpPr>
              <a:spLocks noChangeShapeType="1"/>
            </p:cNvSpPr>
            <p:nvPr/>
          </p:nvSpPr>
          <p:spPr bwMode="auto">
            <a:xfrm flipH="1" flipV="1">
              <a:off x="3733" y="1533"/>
              <a:ext cx="714" cy="11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8049" name="Text Box 4"/>
            <p:cNvSpPr txBox="1">
              <a:spLocks noChangeArrowheads="1"/>
            </p:cNvSpPr>
            <p:nvPr/>
          </p:nvSpPr>
          <p:spPr bwMode="auto">
            <a:xfrm>
              <a:off x="3484" y="1634"/>
              <a:ext cx="3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dirty="0" err="1">
                  <a:solidFill>
                    <a:srgbClr val="000000"/>
                  </a:solidFill>
                </a:rPr>
                <a:t>h,k,l</a:t>
              </a:r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128050" name="Text Box 5"/>
            <p:cNvSpPr txBox="1">
              <a:spLocks noChangeArrowheads="1"/>
            </p:cNvSpPr>
            <p:nvPr/>
          </p:nvSpPr>
          <p:spPr bwMode="auto">
            <a:xfrm>
              <a:off x="4325" y="2308"/>
              <a:ext cx="5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dirty="0">
                  <a:solidFill>
                    <a:srgbClr val="000000"/>
                  </a:solidFill>
                </a:rPr>
                <a:t>-h,-k,-l</a:t>
              </a:r>
            </a:p>
          </p:txBody>
        </p:sp>
      </p:grpSp>
      <p:grpSp>
        <p:nvGrpSpPr>
          <p:cNvPr id="128003" name="Group 6"/>
          <p:cNvGrpSpPr>
            <a:grpSpLocks/>
          </p:cNvGrpSpPr>
          <p:nvPr/>
        </p:nvGrpSpPr>
        <p:grpSpPr bwMode="auto">
          <a:xfrm rot="5400000">
            <a:off x="6444457" y="1821656"/>
            <a:ext cx="165100" cy="3074987"/>
            <a:chOff x="1877" y="1257"/>
            <a:chExt cx="104" cy="1937"/>
          </a:xfrm>
        </p:grpSpPr>
        <p:sp>
          <p:nvSpPr>
            <p:cNvPr id="128046" name="Line 7"/>
            <p:cNvSpPr>
              <a:spLocks noChangeShapeType="1"/>
            </p:cNvSpPr>
            <p:nvPr/>
          </p:nvSpPr>
          <p:spPr bwMode="auto">
            <a:xfrm flipH="1">
              <a:off x="1930" y="1536"/>
              <a:ext cx="9" cy="1658"/>
            </a:xfrm>
            <a:prstGeom prst="line">
              <a:avLst/>
            </a:prstGeom>
            <a:noFill/>
            <a:ln w="38100" cap="rnd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8047" name="AutoShape 8"/>
            <p:cNvSpPr>
              <a:spLocks noChangeArrowheads="1"/>
            </p:cNvSpPr>
            <p:nvPr/>
          </p:nvSpPr>
          <p:spPr bwMode="auto">
            <a:xfrm>
              <a:off x="1877" y="1257"/>
              <a:ext cx="104" cy="855"/>
            </a:xfrm>
            <a:prstGeom prst="roundRect">
              <a:avLst>
                <a:gd name="adj" fmla="val 16667"/>
              </a:avLst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5136" name="AutoShape 16"/>
          <p:cNvSpPr>
            <a:spLocks noChangeArrowheads="1"/>
          </p:cNvSpPr>
          <p:nvPr/>
        </p:nvSpPr>
        <p:spPr bwMode="auto">
          <a:xfrm>
            <a:off x="5270500" y="3255963"/>
            <a:ext cx="333375" cy="228600"/>
          </a:xfrm>
          <a:prstGeom prst="irregularSeal1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8005" name="Rectangle 17"/>
          <p:cNvSpPr>
            <a:spLocks noChangeArrowheads="1"/>
          </p:cNvSpPr>
          <p:nvPr/>
        </p:nvSpPr>
        <p:spPr bwMode="auto">
          <a:xfrm rot="-8100000">
            <a:off x="3220244" y="4228307"/>
            <a:ext cx="2243137" cy="285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28006" name="Rectangle 18"/>
          <p:cNvSpPr>
            <a:spLocks noChangeArrowheads="1"/>
          </p:cNvSpPr>
          <p:nvPr/>
        </p:nvSpPr>
        <p:spPr bwMode="auto">
          <a:xfrm rot="8100000">
            <a:off x="5799138" y="4371975"/>
            <a:ext cx="2243137" cy="285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28007" name="Rectangle 19"/>
          <p:cNvSpPr>
            <a:spLocks noChangeArrowheads="1"/>
          </p:cNvSpPr>
          <p:nvPr/>
        </p:nvSpPr>
        <p:spPr bwMode="auto">
          <a:xfrm rot="-2700000">
            <a:off x="3221038" y="2162175"/>
            <a:ext cx="2243137" cy="285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28008" name="Rectangle 20"/>
          <p:cNvSpPr>
            <a:spLocks noChangeArrowheads="1"/>
          </p:cNvSpPr>
          <p:nvPr/>
        </p:nvSpPr>
        <p:spPr bwMode="auto">
          <a:xfrm rot="2700000">
            <a:off x="5780088" y="2260600"/>
            <a:ext cx="2243137" cy="2206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28009" name="Text Box 21"/>
          <p:cNvSpPr txBox="1">
            <a:spLocks noChangeArrowheads="1"/>
          </p:cNvSpPr>
          <p:nvPr/>
        </p:nvSpPr>
        <p:spPr bwMode="auto">
          <a:xfrm>
            <a:off x="92075" y="26924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161925" y="2317750"/>
            <a:ext cx="901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n-US" dirty="0">
                <a:solidFill>
                  <a:srgbClr val="000000"/>
                </a:solidFill>
                <a:cs typeface="Arial" panose="020B0604020202020204" pitchFamily="34" charset="0"/>
              </a:rPr>
              <a:t>λ</a:t>
            </a:r>
            <a:r>
              <a:rPr lang="en-US" altLang="en-US" dirty="0">
                <a:solidFill>
                  <a:srgbClr val="000000"/>
                </a:solidFill>
                <a:cs typeface="Arial" panose="020B0604020202020204" pitchFamily="34" charset="0"/>
              </a:rPr>
              <a:t> = 5 Å</a:t>
            </a:r>
          </a:p>
        </p:txBody>
      </p:sp>
      <p:sp>
        <p:nvSpPr>
          <p:cNvPr id="128011" name="Text Box 27"/>
          <p:cNvSpPr txBox="1">
            <a:spLocks noChangeArrowheads="1"/>
          </p:cNvSpPr>
          <p:nvPr/>
        </p:nvSpPr>
        <p:spPr bwMode="auto">
          <a:xfrm rot="81537">
            <a:off x="7800975" y="2890838"/>
            <a:ext cx="992188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sample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injector</a:t>
            </a:r>
          </a:p>
        </p:txBody>
      </p:sp>
      <p:sp>
        <p:nvSpPr>
          <p:cNvPr id="128012" name="Rectangle 47"/>
          <p:cNvSpPr>
            <a:spLocks noChangeArrowheads="1"/>
          </p:cNvSpPr>
          <p:nvPr/>
        </p:nvSpPr>
        <p:spPr bwMode="auto">
          <a:xfrm rot="-3496212">
            <a:off x="899319" y="3340894"/>
            <a:ext cx="1077912" cy="222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8013" name="Rectangle 48"/>
          <p:cNvSpPr>
            <a:spLocks noChangeArrowheads="1"/>
          </p:cNvSpPr>
          <p:nvPr/>
        </p:nvSpPr>
        <p:spPr bwMode="auto">
          <a:xfrm rot="-6954412">
            <a:off x="2369344" y="2528094"/>
            <a:ext cx="1077912" cy="222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8014" name="Rectangle 49"/>
          <p:cNvSpPr>
            <a:spLocks noChangeArrowheads="1"/>
          </p:cNvSpPr>
          <p:nvPr/>
        </p:nvSpPr>
        <p:spPr bwMode="auto">
          <a:xfrm rot="-7164033">
            <a:off x="1256506" y="5755482"/>
            <a:ext cx="1077913" cy="222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8015" name="Rectangle 50"/>
          <p:cNvSpPr>
            <a:spLocks noChangeArrowheads="1"/>
          </p:cNvSpPr>
          <p:nvPr/>
        </p:nvSpPr>
        <p:spPr bwMode="auto">
          <a:xfrm rot="-6998364">
            <a:off x="5564982" y="505619"/>
            <a:ext cx="1077912" cy="222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8016" name="Rectangle 51"/>
          <p:cNvSpPr>
            <a:spLocks noChangeArrowheads="1"/>
          </p:cNvSpPr>
          <p:nvPr/>
        </p:nvSpPr>
        <p:spPr bwMode="auto">
          <a:xfrm rot="-3496212">
            <a:off x="53181" y="599282"/>
            <a:ext cx="1077913" cy="222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174" name="Line 54"/>
          <p:cNvSpPr>
            <a:spLocks noChangeShapeType="1"/>
          </p:cNvSpPr>
          <p:nvPr/>
        </p:nvSpPr>
        <p:spPr bwMode="auto">
          <a:xfrm flipH="1" flipV="1">
            <a:off x="774700" y="711200"/>
            <a:ext cx="681038" cy="2401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75" name="Line 55"/>
          <p:cNvSpPr>
            <a:spLocks noChangeShapeType="1"/>
          </p:cNvSpPr>
          <p:nvPr/>
        </p:nvSpPr>
        <p:spPr bwMode="auto">
          <a:xfrm flipH="1">
            <a:off x="5464175" y="657225"/>
            <a:ext cx="528638" cy="163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77" name="Line 57"/>
          <p:cNvSpPr>
            <a:spLocks noChangeShapeType="1"/>
          </p:cNvSpPr>
          <p:nvPr/>
        </p:nvSpPr>
        <p:spPr bwMode="auto">
          <a:xfrm rot="244142">
            <a:off x="5399088" y="2162175"/>
            <a:ext cx="80962" cy="1177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8020" name="Rectangle 58"/>
          <p:cNvSpPr>
            <a:spLocks noChangeArrowheads="1"/>
          </p:cNvSpPr>
          <p:nvPr/>
        </p:nvSpPr>
        <p:spPr bwMode="auto">
          <a:xfrm rot="1198243">
            <a:off x="5583238" y="1304925"/>
            <a:ext cx="339725" cy="587375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8021" name="Rectangle 59"/>
          <p:cNvSpPr>
            <a:spLocks noChangeArrowheads="1"/>
          </p:cNvSpPr>
          <p:nvPr/>
        </p:nvSpPr>
        <p:spPr bwMode="auto">
          <a:xfrm rot="250395">
            <a:off x="5295900" y="1990725"/>
            <a:ext cx="111125" cy="701675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8022" name="Rectangle 62"/>
          <p:cNvSpPr>
            <a:spLocks noChangeArrowheads="1"/>
          </p:cNvSpPr>
          <p:nvPr/>
        </p:nvSpPr>
        <p:spPr bwMode="auto">
          <a:xfrm rot="-256763">
            <a:off x="5334000" y="3733800"/>
            <a:ext cx="111125" cy="701675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8023" name="Rectangle 64"/>
          <p:cNvSpPr>
            <a:spLocks noChangeArrowheads="1"/>
          </p:cNvSpPr>
          <p:nvPr/>
        </p:nvSpPr>
        <p:spPr bwMode="auto">
          <a:xfrm rot="-903458">
            <a:off x="5518150" y="4489450"/>
            <a:ext cx="339725" cy="587375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8024" name="Rectangle 65"/>
          <p:cNvSpPr>
            <a:spLocks noChangeArrowheads="1"/>
          </p:cNvSpPr>
          <p:nvPr/>
        </p:nvSpPr>
        <p:spPr bwMode="auto">
          <a:xfrm rot="-4261901">
            <a:off x="5676106" y="5755482"/>
            <a:ext cx="1077913" cy="222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186" name="Line 66"/>
          <p:cNvSpPr>
            <a:spLocks noChangeShapeType="1"/>
          </p:cNvSpPr>
          <p:nvPr/>
        </p:nvSpPr>
        <p:spPr bwMode="auto">
          <a:xfrm>
            <a:off x="814388" y="657225"/>
            <a:ext cx="5108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87" name="Line 67"/>
          <p:cNvSpPr>
            <a:spLocks noChangeShapeType="1"/>
          </p:cNvSpPr>
          <p:nvPr/>
        </p:nvSpPr>
        <p:spPr bwMode="auto">
          <a:xfrm>
            <a:off x="0" y="3113088"/>
            <a:ext cx="154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88" name="Line 68"/>
          <p:cNvSpPr>
            <a:spLocks noChangeShapeType="1"/>
          </p:cNvSpPr>
          <p:nvPr/>
        </p:nvSpPr>
        <p:spPr bwMode="auto">
          <a:xfrm>
            <a:off x="0" y="2895600"/>
            <a:ext cx="2927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89" name="Line 69"/>
          <p:cNvSpPr>
            <a:spLocks noChangeShapeType="1"/>
          </p:cNvSpPr>
          <p:nvPr/>
        </p:nvSpPr>
        <p:spPr bwMode="auto">
          <a:xfrm flipH="1">
            <a:off x="1906588" y="2935288"/>
            <a:ext cx="962025" cy="2873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90" name="Line 70"/>
          <p:cNvSpPr>
            <a:spLocks noChangeShapeType="1"/>
          </p:cNvSpPr>
          <p:nvPr/>
        </p:nvSpPr>
        <p:spPr bwMode="auto">
          <a:xfrm>
            <a:off x="1906588" y="5808663"/>
            <a:ext cx="4197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92" name="Line 72"/>
          <p:cNvSpPr>
            <a:spLocks noChangeShapeType="1"/>
          </p:cNvSpPr>
          <p:nvPr/>
        </p:nvSpPr>
        <p:spPr bwMode="auto">
          <a:xfrm flipH="1" flipV="1">
            <a:off x="5464175" y="4029075"/>
            <a:ext cx="549275" cy="1812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93" name="Line 73"/>
          <p:cNvSpPr>
            <a:spLocks noChangeShapeType="1"/>
          </p:cNvSpPr>
          <p:nvPr/>
        </p:nvSpPr>
        <p:spPr bwMode="auto">
          <a:xfrm flipH="1" flipV="1">
            <a:off x="5448300" y="3397250"/>
            <a:ext cx="38100" cy="631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8032" name="Text Box 74"/>
          <p:cNvSpPr txBox="1">
            <a:spLocks noChangeArrowheads="1"/>
          </p:cNvSpPr>
          <p:nvPr/>
        </p:nvSpPr>
        <p:spPr bwMode="auto">
          <a:xfrm>
            <a:off x="2336800" y="59531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Si(111)</a:t>
            </a:r>
          </a:p>
        </p:txBody>
      </p:sp>
      <p:sp>
        <p:nvSpPr>
          <p:cNvPr id="128033" name="Text Box 75"/>
          <p:cNvSpPr txBox="1">
            <a:spLocks noChangeArrowheads="1"/>
          </p:cNvSpPr>
          <p:nvPr/>
        </p:nvSpPr>
        <p:spPr bwMode="auto">
          <a:xfrm>
            <a:off x="4551363" y="171450"/>
            <a:ext cx="1136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52.87deg</a:t>
            </a:r>
          </a:p>
        </p:txBody>
      </p:sp>
      <p:sp>
        <p:nvSpPr>
          <p:cNvPr id="128034" name="Line 76"/>
          <p:cNvSpPr>
            <a:spLocks noChangeShapeType="1"/>
          </p:cNvSpPr>
          <p:nvPr/>
        </p:nvSpPr>
        <p:spPr bwMode="auto">
          <a:xfrm flipV="1">
            <a:off x="5576888" y="171450"/>
            <a:ext cx="266700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8035" name="Text Box 78"/>
          <p:cNvSpPr txBox="1">
            <a:spLocks noChangeArrowheads="1"/>
          </p:cNvSpPr>
          <p:nvPr/>
        </p:nvSpPr>
        <p:spPr bwMode="auto">
          <a:xfrm>
            <a:off x="1063625" y="288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Si(111)</a:t>
            </a:r>
          </a:p>
        </p:txBody>
      </p:sp>
      <p:sp>
        <p:nvSpPr>
          <p:cNvPr id="128036" name="Text Box 79"/>
          <p:cNvSpPr txBox="1">
            <a:spLocks noChangeArrowheads="1"/>
          </p:cNvSpPr>
          <p:nvPr/>
        </p:nvSpPr>
        <p:spPr bwMode="auto">
          <a:xfrm>
            <a:off x="6326188" y="47307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Si(111)</a:t>
            </a:r>
          </a:p>
        </p:txBody>
      </p:sp>
      <p:sp>
        <p:nvSpPr>
          <p:cNvPr id="128037" name="Text Box 80"/>
          <p:cNvSpPr txBox="1">
            <a:spLocks noChangeArrowheads="1"/>
          </p:cNvSpPr>
          <p:nvPr/>
        </p:nvSpPr>
        <p:spPr bwMode="auto">
          <a:xfrm>
            <a:off x="2782888" y="1758950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Si(111)</a:t>
            </a:r>
          </a:p>
        </p:txBody>
      </p:sp>
      <p:sp>
        <p:nvSpPr>
          <p:cNvPr id="128038" name="Text Box 81"/>
          <p:cNvSpPr txBox="1">
            <a:spLocks noChangeArrowheads="1"/>
          </p:cNvSpPr>
          <p:nvPr/>
        </p:nvSpPr>
        <p:spPr bwMode="auto">
          <a:xfrm>
            <a:off x="868363" y="406717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Si(111)</a:t>
            </a:r>
          </a:p>
        </p:txBody>
      </p:sp>
      <p:sp>
        <p:nvSpPr>
          <p:cNvPr id="128039" name="Text Box 82"/>
          <p:cNvSpPr txBox="1">
            <a:spLocks noChangeArrowheads="1"/>
          </p:cNvSpPr>
          <p:nvPr/>
        </p:nvSpPr>
        <p:spPr bwMode="auto">
          <a:xfrm>
            <a:off x="6543675" y="607377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Si(111)</a:t>
            </a:r>
          </a:p>
        </p:txBody>
      </p:sp>
      <p:sp>
        <p:nvSpPr>
          <p:cNvPr id="128040" name="Text Box 83"/>
          <p:cNvSpPr txBox="1">
            <a:spLocks noChangeArrowheads="1"/>
          </p:cNvSpPr>
          <p:nvPr/>
        </p:nvSpPr>
        <p:spPr bwMode="auto">
          <a:xfrm>
            <a:off x="6557963" y="938213"/>
            <a:ext cx="2127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2 Multilayer mirrors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d=2nm, W/B4C</a:t>
            </a:r>
          </a:p>
        </p:txBody>
      </p:sp>
      <p:sp>
        <p:nvSpPr>
          <p:cNvPr id="128041" name="Text Box 84"/>
          <p:cNvSpPr txBox="1">
            <a:spLocks noChangeArrowheads="1"/>
          </p:cNvSpPr>
          <p:nvPr/>
        </p:nvSpPr>
        <p:spPr bwMode="auto">
          <a:xfrm>
            <a:off x="6846888" y="1249363"/>
            <a:ext cx="18859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KB </a:t>
            </a:r>
            <a:r>
              <a:rPr lang="en-US" altLang="en-US" dirty="0" err="1">
                <a:solidFill>
                  <a:srgbClr val="000000"/>
                </a:solidFill>
              </a:rPr>
              <a:t>Horiz</a:t>
            </a:r>
            <a:r>
              <a:rPr lang="en-US" altLang="en-US" dirty="0">
                <a:solidFill>
                  <a:srgbClr val="000000"/>
                </a:solidFill>
              </a:rPr>
              <a:t> focus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KB vertical focus</a:t>
            </a:r>
          </a:p>
        </p:txBody>
      </p:sp>
      <p:sp>
        <p:nvSpPr>
          <p:cNvPr id="128042" name="Line 85"/>
          <p:cNvSpPr>
            <a:spLocks noChangeShapeType="1"/>
          </p:cNvSpPr>
          <p:nvPr/>
        </p:nvSpPr>
        <p:spPr bwMode="auto">
          <a:xfrm flipH="1">
            <a:off x="5427663" y="1990725"/>
            <a:ext cx="1419225" cy="441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8043" name="Line 86"/>
          <p:cNvSpPr>
            <a:spLocks noChangeShapeType="1"/>
          </p:cNvSpPr>
          <p:nvPr/>
        </p:nvSpPr>
        <p:spPr bwMode="auto">
          <a:xfrm flipH="1" flipV="1">
            <a:off x="5922963" y="1550988"/>
            <a:ext cx="923925" cy="139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8044" name="Line 87"/>
          <p:cNvSpPr>
            <a:spLocks noChangeShapeType="1"/>
          </p:cNvSpPr>
          <p:nvPr/>
        </p:nvSpPr>
        <p:spPr bwMode="auto">
          <a:xfrm>
            <a:off x="8967788" y="3373438"/>
            <a:ext cx="0" cy="2579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8045" name="Text Box 88"/>
          <p:cNvSpPr txBox="1">
            <a:spLocks noChangeArrowheads="1"/>
          </p:cNvSpPr>
          <p:nvPr/>
        </p:nvSpPr>
        <p:spPr bwMode="auto">
          <a:xfrm>
            <a:off x="8234363" y="4587875"/>
            <a:ext cx="698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~ 1m</a:t>
            </a:r>
          </a:p>
        </p:txBody>
      </p:sp>
    </p:spTree>
    <p:extLst>
      <p:ext uri="{BB962C8B-B14F-4D97-AF65-F5344CB8AC3E}">
        <p14:creationId xmlns:p14="http://schemas.microsoft.com/office/powerpoint/2010/main" val="61659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5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900"/>
                                        <p:tgtEl>
                                          <p:spTgt spid="5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600"/>
                                        <p:tgtEl>
                                          <p:spTgt spid="5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4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6" grpId="0" animBg="1"/>
      <p:bldP spid="5142" grpId="0" autoUpdateAnimBg="0"/>
      <p:bldP spid="5174" grpId="0" animBg="1"/>
      <p:bldP spid="5175" grpId="0" animBg="1"/>
      <p:bldP spid="5177" grpId="0" animBg="1"/>
      <p:bldP spid="5186" grpId="0" animBg="1"/>
      <p:bldP spid="5187" grpId="0" animBg="1"/>
      <p:bldP spid="5188" grpId="0" animBg="1"/>
      <p:bldP spid="5189" grpId="0" animBg="1"/>
      <p:bldP spid="5190" grpId="0" animBg="1"/>
      <p:bldP spid="5192" grpId="0" animBg="1"/>
      <p:bldP spid="519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32113"/>
          </a:xfrm>
        </p:spPr>
        <p:txBody>
          <a:bodyPr/>
          <a:lstStyle/>
          <a:p>
            <a:r>
              <a:rPr lang="en-US" sz="3600" b="1" dirty="0" smtClean="0"/>
              <a:t>Grand Challenges in Structural Biology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17714" y="1277270"/>
            <a:ext cx="862148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4400" dirty="0" smtClean="0">
                <a:solidFill>
                  <a:schemeClr val="accent2">
                    <a:lumMod val="75000"/>
                  </a:schemeClr>
                </a:solidFill>
              </a:rPr>
              <a:t>Phase Problem</a:t>
            </a:r>
            <a:endParaRPr lang="en-US" sz="4400" dirty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Calibrate it out       boost the signal       </a:t>
            </a:r>
            <a:r>
              <a:rPr lang="en-US" sz="2400" dirty="0" smtClean="0">
                <a:solidFill>
                  <a:srgbClr val="003300"/>
                </a:solidFill>
              </a:rPr>
              <a:t>average over it</a:t>
            </a:r>
            <a:endParaRPr lang="en-US" sz="2400" dirty="0">
              <a:solidFill>
                <a:srgbClr val="003300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4400" dirty="0" smtClean="0">
                <a:solidFill>
                  <a:schemeClr val="bg1">
                    <a:lumMod val="75000"/>
                  </a:schemeClr>
                </a:solidFill>
              </a:rPr>
              <a:t>Amplitude Problem</a:t>
            </a:r>
          </a:p>
          <a:p>
            <a:pPr algn="ctr">
              <a:spcAft>
                <a:spcPts val="600"/>
              </a:spcAft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pPr algn="ctr">
              <a:spcAft>
                <a:spcPts val="600"/>
              </a:spcAft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4400" dirty="0" smtClean="0">
                <a:solidFill>
                  <a:schemeClr val="bg1">
                    <a:lumMod val="75000"/>
                  </a:schemeClr>
                </a:solidFill>
              </a:rPr>
              <a:t>R-factor Gap</a:t>
            </a:r>
          </a:p>
          <a:p>
            <a:pPr algn="ctr">
              <a:spcAft>
                <a:spcPts val="600"/>
              </a:spcAft>
            </a:pP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0" y="6328230"/>
            <a:ext cx="9144000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en-US" sz="1600" b="1" dirty="0" smtClean="0">
                <a:latin typeface="Courier New" pitchFamily="49" charset="0"/>
              </a:rPr>
              <a:t>http://bl831.als.lbl.gov/~</a:t>
            </a:r>
            <a:r>
              <a:rPr lang="en-US" altLang="en-US" sz="1600" b="1" dirty="0" smtClean="0">
                <a:latin typeface="Courier New" pitchFamily="49" charset="0"/>
              </a:rPr>
              <a:t>jamesh/powerpoint/Janelia_thresholds_2015.pptx</a:t>
            </a:r>
            <a:endParaRPr lang="en-US" altLang="en-US" sz="1600" b="1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74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8240"/>
          </a:xfrm>
        </p:spPr>
        <p:txBody>
          <a:bodyPr/>
          <a:lstStyle/>
          <a:p>
            <a:r>
              <a:rPr lang="en-US" sz="4000" dirty="0" smtClean="0"/>
              <a:t>Systematic error does not “average out”</a:t>
            </a:r>
            <a:endParaRPr lang="en-US" sz="4000" dirty="0"/>
          </a:p>
        </p:txBody>
      </p:sp>
      <p:pic>
        <p:nvPicPr>
          <p:cNvPr id="163842" name="Picture 2" descr="It's only a virtue if you're not a screwup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" y="1356360"/>
            <a:ext cx="7391400" cy="521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37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Required averaging for anomalous</a:t>
            </a:r>
            <a:endParaRPr lang="en-US" altLang="en-US" b="1" dirty="0" smtClean="0"/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-165100" y="2062163"/>
            <a:ext cx="9144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9600" baseline="30000">
                <a:solidFill>
                  <a:srgbClr val="000066"/>
                </a:solidFill>
              </a:rPr>
              <a:t>mult &gt;</a:t>
            </a:r>
            <a:r>
              <a:rPr lang="en-US" altLang="en-US" sz="6600">
                <a:solidFill>
                  <a:srgbClr val="000066"/>
                </a:solidFill>
              </a:rPr>
              <a:t> </a:t>
            </a:r>
            <a:r>
              <a:rPr lang="en-US" altLang="en-US" sz="18900">
                <a:solidFill>
                  <a:srgbClr val="000000"/>
                </a:solidFill>
              </a:rPr>
              <a:t>(</a:t>
            </a:r>
            <a:r>
              <a:rPr lang="en-US" altLang="en-US" sz="189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—</a:t>
            </a:r>
            <a:r>
              <a:rPr lang="en-US" altLang="en-US" sz="18900">
                <a:solidFill>
                  <a:srgbClr val="000000"/>
                </a:solidFill>
              </a:rPr>
              <a:t>)</a:t>
            </a:r>
            <a:r>
              <a:rPr lang="en-US" altLang="en-US" sz="9600" baseline="100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3848100" y="2532063"/>
            <a:ext cx="3208338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6600">
                <a:solidFill>
                  <a:srgbClr val="CC6600"/>
                </a:solidFill>
              </a:rPr>
              <a:t>~3%</a:t>
            </a:r>
            <a:endParaRPr lang="en-US" altLang="en-US" sz="6600" baseline="-25000">
              <a:solidFill>
                <a:srgbClr val="CC6600"/>
              </a:solidFill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6600">
                <a:solidFill>
                  <a:srgbClr val="006600"/>
                </a:solidFill>
              </a:rPr>
              <a:t>&lt;</a:t>
            </a:r>
            <a:r>
              <a:rPr lang="el-GR" altLang="en-US" sz="6600">
                <a:solidFill>
                  <a:srgbClr val="006600"/>
                </a:solidFill>
                <a:cs typeface="Arial" pitchFamily="34" charset="0"/>
              </a:rPr>
              <a:t>Δ</a:t>
            </a:r>
            <a:r>
              <a:rPr lang="en-US" altLang="en-US" sz="6600">
                <a:solidFill>
                  <a:srgbClr val="006600"/>
                </a:solidFill>
                <a:cs typeface="Arial" pitchFamily="34" charset="0"/>
              </a:rPr>
              <a:t>F</a:t>
            </a:r>
            <a:r>
              <a:rPr lang="en-US" altLang="en-US" sz="6600">
                <a:solidFill>
                  <a:srgbClr val="006600"/>
                </a:solidFill>
              </a:rPr>
              <a:t>/F&gt;</a:t>
            </a:r>
          </a:p>
        </p:txBody>
      </p:sp>
    </p:spTree>
    <p:extLst>
      <p:ext uri="{BB962C8B-B14F-4D97-AF65-F5344CB8AC3E}">
        <p14:creationId xmlns:p14="http://schemas.microsoft.com/office/powerpoint/2010/main" val="22092168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-147638" y="517525"/>
            <a:ext cx="10552113" cy="64928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RESOLUTION  COMPLETENESS R-FACTOR  I/SIGMA   R-</a:t>
            </a:r>
            <a:r>
              <a:rPr lang="en-US" altLang="en-US" sz="1400" dirty="0" err="1" smtClean="0">
                <a:latin typeface="Courier New" pitchFamily="49" charset="0"/>
                <a:cs typeface="Courier New" pitchFamily="49" charset="0"/>
              </a:rPr>
              <a:t>meas</a:t>
            </a: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CC(1/2)  </a:t>
            </a:r>
            <a:r>
              <a:rPr lang="en-US" altLang="en-US" sz="1400" dirty="0" err="1" smtClean="0">
                <a:latin typeface="Courier New" pitchFamily="49" charset="0"/>
                <a:cs typeface="Courier New" pitchFamily="49" charset="0"/>
              </a:rPr>
              <a:t>Anomal</a:t>
            </a: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altLang="en-US" sz="1400" dirty="0" err="1" smtClean="0">
                <a:latin typeface="Courier New" pitchFamily="49" charset="0"/>
                <a:cs typeface="Courier New" pitchFamily="49" charset="0"/>
              </a:rPr>
              <a:t>SigAno</a:t>
            </a: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Nano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LIMIT        OF DATA   observed                              </a:t>
            </a:r>
            <a:r>
              <a:rPr lang="en-US" altLang="en-US" sz="1400" dirty="0" err="1" smtClean="0">
                <a:latin typeface="Courier New" pitchFamily="49" charset="0"/>
                <a:cs typeface="Courier New" pitchFamily="49" charset="0"/>
              </a:rPr>
              <a:t>Corr</a:t>
            </a:r>
            <a:endParaRPr lang="en-US" altLang="en-US" sz="14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FontTx/>
              <a:buNone/>
            </a:pPr>
            <a:endParaRPr lang="en-US" altLang="en-US" sz="14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9.17         99.1%       3.9%   </a:t>
            </a:r>
            <a:r>
              <a:rPr lang="en-US" altLang="en-US" sz="1400" b="1" dirty="0" smtClean="0">
                <a:latin typeface="Courier New" pitchFamily="49" charset="0"/>
                <a:cs typeface="Courier New" pitchFamily="49" charset="0"/>
              </a:rPr>
              <a:t>257.47</a:t>
            </a: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3.9%   100.0*    91*   5.024     450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6.49        100.0%       5.2%   214.33     5.2%   100.0*    86*   3.836     882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5.30        100.0%       7.2%   165.13     7.2%   100.0*    76*   3.257    1175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4.59        100.0%       7.2%   175.42     7.3%   100.0*    67*   2.589    1403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4.10         99.9%       7.7%   174.13     7.7%   100.0*    59*   2.264    1594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3.74         99.9%       9.4%   143.09     9.4%   100.0*    49*   1.953    1783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3.47        100.0%      11.2%   120.17    11.2%   100.0*    39*   1.696    1942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3.24        100.0%      14.1%    91.14    14.1%   100.0*    30*   1.333    2103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3.06         99.9%      19.5%    65.79    19.5%   100.0*    23*   1.117    2214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2.90         99.9%      29.0%    44.85    29.1%    99.9*    17*   1.008    2369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2.77         99.9%      40.5%    32.58    40.6%    99.8*    11*   0.901    2493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2.65         99.9%      52.8%    25.16    52.9%    99.8*    10*   0.866    2605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2.54        100.0%      67.4%    19.47    67.6%    99.6*     2    0.804    2705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2.45        100.0%      88.9%    14.58    89.2%    99.2*     4    0.831    2859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2.37        100.0%     109.3%     9.97   109.7%    98.1*     5    0.829    2925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2.29        100.0%     138.2%     6.87   138.9%    96.1*     1    0.760    3037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2.22        100.0%     197.1%     4.03   198.6%    83.5*    -1    0.721    3159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2.16        100.0%     227.3%     2.41   230.8%    46.9*    -1    0.677    3224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2.10         61.2%     154.4%     1.28   163.6%    47.0*    -2    0.660    1999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2.05         47.9%     170.1%     0.68   196.5%    25.7*     3    0.629    1578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total         93.3%      15.7%    54.30    15.8%   100.0*    12*   1.217   42499</a:t>
            </a:r>
          </a:p>
          <a:p>
            <a:pPr marL="0" indent="0">
              <a:buFontTx/>
              <a:buNone/>
            </a:pPr>
            <a:endParaRPr lang="en-US" altLang="en-US" sz="1400" dirty="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9939" name="TextBox 3"/>
          <p:cNvSpPr txBox="1">
            <a:spLocks noChangeArrowheads="1"/>
          </p:cNvSpPr>
          <p:nvPr/>
        </p:nvSpPr>
        <p:spPr bwMode="auto">
          <a:xfrm>
            <a:off x="115888" y="-14288"/>
            <a:ext cx="890111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/>
              <a:t>140-fold multiplicity: 16 crystals,  360° each,  inverse beam,   7235 eV</a:t>
            </a:r>
          </a:p>
        </p:txBody>
      </p:sp>
    </p:spTree>
    <p:extLst>
      <p:ext uri="{BB962C8B-B14F-4D97-AF65-F5344CB8AC3E}">
        <p14:creationId xmlns:p14="http://schemas.microsoft.com/office/powerpoint/2010/main" val="10702869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-147638" y="517525"/>
            <a:ext cx="10552113" cy="64928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RESOLUTION  COMPLETENESS R-FACTOR  I/SIGMA   R-</a:t>
            </a:r>
            <a:r>
              <a:rPr lang="en-US" altLang="en-US" sz="1400" dirty="0" err="1" smtClean="0">
                <a:latin typeface="Courier New" pitchFamily="49" charset="0"/>
                <a:cs typeface="Courier New" pitchFamily="49" charset="0"/>
              </a:rPr>
              <a:t>meas</a:t>
            </a: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CC(1/2)  </a:t>
            </a:r>
            <a:r>
              <a:rPr lang="en-US" altLang="en-US" sz="1400" dirty="0" err="1" smtClean="0">
                <a:latin typeface="Courier New" pitchFamily="49" charset="0"/>
                <a:cs typeface="Courier New" pitchFamily="49" charset="0"/>
              </a:rPr>
              <a:t>Anomal</a:t>
            </a: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altLang="en-US" sz="1400" dirty="0" err="1" smtClean="0">
                <a:latin typeface="Courier New" pitchFamily="49" charset="0"/>
                <a:cs typeface="Courier New" pitchFamily="49" charset="0"/>
              </a:rPr>
              <a:t>SigAno</a:t>
            </a: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Nano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LIMIT        OF DATA   observed                              </a:t>
            </a:r>
            <a:r>
              <a:rPr lang="en-US" altLang="en-US" sz="1400" dirty="0" err="1" smtClean="0">
                <a:latin typeface="Courier New" pitchFamily="49" charset="0"/>
                <a:cs typeface="Courier New" pitchFamily="49" charset="0"/>
              </a:rPr>
              <a:t>Corr</a:t>
            </a:r>
            <a:endParaRPr lang="en-US" altLang="en-US" sz="14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FontTx/>
              <a:buNone/>
            </a:pPr>
            <a:endParaRPr lang="en-US" altLang="en-US" sz="14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9.17         99.1%       3.9%   </a:t>
            </a:r>
            <a:r>
              <a:rPr lang="en-US" altLang="en-US" sz="14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257.47</a:t>
            </a: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3.9%   100.0*    91*   5.024     450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6.49        100.0%       5.2%   214.33     5.2%   100.0*    86*   3.836     882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5.30        100.0%       7.2%   165.13     7.2%   100.0*    76*   3.257    1175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4.59        100.0%       7.2%   175.42     7.3%   100.0*    67*   2.589    1403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4.10         99.9%       7.7%   174.13     7.7%   100.0*    59*   2.264    1594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3.74         99.9%       9.4%   143.09     9.4%   100.0*    49*   1.953    1783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3.47        100.0%      11.2%   120.17    11.2%   100.0*    39*   1.696    1942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3.24        100.0%      14.1%    91.14    14.1%   100.0*    30*   1.333    2103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3.06         99.9%      19.5%    65.79    19.5%   100.0*    23*   1.117    2214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2.90         99.9%      29.0%    44.85    29.1%    99.9*    17*   1.008    2369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2.77         99.9%      40.5%    32.58    40.6%    99.8*    11*   0.901    2493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2.65         99.9%      52.8%    25.16    52.9%    99.8*    </a:t>
            </a:r>
            <a:r>
              <a:rPr lang="en-US" altLang="en-US" sz="140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10*</a:t>
            </a: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0.866    2605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2.54        100.0%      67.4%    19.47    67.6%    99.6*     2    0.804    2705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2.45        100.0%      88.9%    14.58    89.2%    99.2*     4    0.831    2859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2.37        100.0%     109.3%     9.97   109.7%    98.1*     5    0.829    2925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2.29        100.0%     138.2%     6.87   138.9%    96.1*     1    0.760    3037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2.22        100.0%     197.1%     4.03   198.6%    83.5*    -1    0.721    3159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2.16        100.0%     227.3%     2.41   230.8%    46.9*    -1    0.677    3224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altLang="en-US" sz="140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2.10</a:t>
            </a: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    61.2%     154.4%     1.28   163.6%    47.0*    -2    0.660    1999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2.05         47.9%     170.1%     0.68   196.5%    25.7*     3    0.629    1578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total         93.3%      15.7%    54.30    15.8%   100.0*    12*   1.217   42499</a:t>
            </a:r>
          </a:p>
          <a:p>
            <a:pPr marL="0" indent="0">
              <a:buFontTx/>
              <a:buNone/>
            </a:pPr>
            <a:endParaRPr lang="en-US" altLang="en-US" sz="1400" dirty="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9939" name="TextBox 3"/>
          <p:cNvSpPr txBox="1">
            <a:spLocks noChangeArrowheads="1"/>
          </p:cNvSpPr>
          <p:nvPr/>
        </p:nvSpPr>
        <p:spPr bwMode="auto">
          <a:xfrm>
            <a:off x="115888" y="-14288"/>
            <a:ext cx="890111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/>
              <a:t>140-fold multiplicity: </a:t>
            </a:r>
            <a:r>
              <a:rPr lang="en-US" altLang="en-US" sz="2200" dirty="0">
                <a:solidFill>
                  <a:srgbClr val="FF0000"/>
                </a:solidFill>
              </a:rPr>
              <a:t>16</a:t>
            </a:r>
            <a:r>
              <a:rPr lang="en-US" altLang="en-US" sz="2200" dirty="0"/>
              <a:t> crystals,  360° each,  inverse beam,   </a:t>
            </a:r>
            <a:r>
              <a:rPr lang="en-US" altLang="en-US" sz="2200" dirty="0">
                <a:solidFill>
                  <a:srgbClr val="FF0000"/>
                </a:solidFill>
              </a:rPr>
              <a:t>7235</a:t>
            </a:r>
            <a:r>
              <a:rPr lang="en-US" altLang="en-US" sz="2200" dirty="0"/>
              <a:t> eV</a:t>
            </a:r>
          </a:p>
        </p:txBody>
      </p:sp>
    </p:spTree>
    <p:extLst>
      <p:ext uri="{BB962C8B-B14F-4D97-AF65-F5344CB8AC3E}">
        <p14:creationId xmlns:p14="http://schemas.microsoft.com/office/powerpoint/2010/main" val="41394442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5335"/>
            <a:ext cx="7772400" cy="1481137"/>
          </a:xfrm>
        </p:spPr>
        <p:txBody>
          <a:bodyPr/>
          <a:lstStyle/>
          <a:p>
            <a:r>
              <a:rPr lang="en-US" sz="4800" b="1" dirty="0" smtClean="0"/>
              <a:t>Grand Challenges in Structural Biology</a:t>
            </a:r>
            <a:endParaRPr lang="en-US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143250" y="2242640"/>
            <a:ext cx="6457950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4400" dirty="0" smtClean="0">
                <a:solidFill>
                  <a:schemeClr val="accent2">
                    <a:lumMod val="75000"/>
                  </a:schemeClr>
                </a:solidFill>
              </a:rPr>
              <a:t>Phase Problem</a:t>
            </a:r>
            <a:endParaRPr lang="en-US" sz="4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dirty="0" smtClean="0"/>
              <a:t>	</a:t>
            </a:r>
            <a:r>
              <a:rPr lang="en-US" sz="2400" dirty="0" smtClean="0"/>
              <a:t>detector calibration</a:t>
            </a:r>
            <a:endParaRPr lang="en-US" sz="24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</a:rPr>
              <a:t>Amplitude Problem</a:t>
            </a:r>
          </a:p>
          <a:p>
            <a:pPr lvl="2">
              <a:spcAft>
                <a:spcPts val="600"/>
              </a:spcAft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disorder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</a:rPr>
              <a:t>R-factor Gap</a:t>
            </a:r>
          </a:p>
          <a:p>
            <a:pPr lvl="2">
              <a:spcAft>
                <a:spcPts val="600"/>
              </a:spcAft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Limited representation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4866" name="Picture 2" descr="When you earnestly believe you can compensate for a lack of skill by doubling your efforts, there's no end to what you can't do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9" t="6989" r="30242" b="26437"/>
          <a:stretch/>
        </p:blipFill>
        <p:spPr bwMode="auto">
          <a:xfrm>
            <a:off x="381001" y="2585540"/>
            <a:ext cx="2286000" cy="275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53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Gadox calibration vs energy</a:t>
            </a:r>
          </a:p>
        </p:txBody>
      </p:sp>
      <p:graphicFrame>
        <p:nvGraphicFramePr>
          <p:cNvPr id="89091" name="Object 3"/>
          <p:cNvGraphicFramePr>
            <a:graphicFrameLocks noChangeAspect="1"/>
          </p:cNvGraphicFramePr>
          <p:nvPr/>
        </p:nvGraphicFramePr>
        <p:xfrm>
          <a:off x="674688" y="936625"/>
          <a:ext cx="8709025" cy="567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59" name="Chart" r:id="rId3" imgW="7115101" imgH="4629091" progId="MSGraph.Chart.8">
                  <p:embed followColorScheme="full"/>
                </p:oleObj>
              </mc:Choice>
              <mc:Fallback>
                <p:oleObj name="Chart" r:id="rId3" imgW="7115101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688" y="936625"/>
                        <a:ext cx="8709025" cy="567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3133725" y="6057900"/>
            <a:ext cx="36274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</a:rPr>
              <a:t>photon energy (keV)</a:t>
            </a:r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 rot="-5400000">
            <a:off x="-2096293" y="3245644"/>
            <a:ext cx="51577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</a:rPr>
              <a:t>Relative absorption depth</a:t>
            </a:r>
          </a:p>
        </p:txBody>
      </p:sp>
      <p:sp>
        <p:nvSpPr>
          <p:cNvPr id="89094" name="Line 7"/>
          <p:cNvSpPr>
            <a:spLocks noChangeShapeType="1"/>
          </p:cNvSpPr>
          <p:nvPr/>
        </p:nvSpPr>
        <p:spPr bwMode="auto">
          <a:xfrm flipH="1" flipV="1">
            <a:off x="3684588" y="2678113"/>
            <a:ext cx="792162" cy="11112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9095" name="Text Box 8"/>
          <p:cNvSpPr txBox="1">
            <a:spLocks noChangeArrowheads="1"/>
          </p:cNvSpPr>
          <p:nvPr/>
        </p:nvSpPr>
        <p:spPr bwMode="auto">
          <a:xfrm>
            <a:off x="4498975" y="2422525"/>
            <a:ext cx="2058988" cy="460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8000"/>
                </a:solidFill>
              </a:rPr>
              <a:t>same = good!</a:t>
            </a:r>
          </a:p>
        </p:txBody>
      </p:sp>
      <p:sp>
        <p:nvSpPr>
          <p:cNvPr id="89096" name="Line 13"/>
          <p:cNvSpPr>
            <a:spLocks noChangeShapeType="1"/>
          </p:cNvSpPr>
          <p:nvPr/>
        </p:nvSpPr>
        <p:spPr bwMode="auto">
          <a:xfrm flipH="1">
            <a:off x="3690938" y="3930650"/>
            <a:ext cx="266700" cy="7159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9097" name="Text Box 14"/>
          <p:cNvSpPr txBox="1">
            <a:spLocks noChangeArrowheads="1"/>
          </p:cNvSpPr>
          <p:nvPr/>
        </p:nvSpPr>
        <p:spPr bwMode="auto">
          <a:xfrm>
            <a:off x="3617913" y="3459163"/>
            <a:ext cx="77787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bad!</a:t>
            </a:r>
          </a:p>
        </p:txBody>
      </p:sp>
      <p:sp>
        <p:nvSpPr>
          <p:cNvPr id="89098" name="Line 7"/>
          <p:cNvSpPr>
            <a:spLocks noChangeShapeType="1"/>
          </p:cNvSpPr>
          <p:nvPr/>
        </p:nvSpPr>
        <p:spPr bwMode="auto">
          <a:xfrm>
            <a:off x="6523038" y="2701925"/>
            <a:ext cx="931862" cy="4763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763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1" b="-14851"/>
          <a:stretch>
            <a:fillRect/>
          </a:stretch>
        </p:blipFill>
        <p:spPr bwMode="auto">
          <a:xfrm>
            <a:off x="0" y="1189038"/>
            <a:ext cx="9144000" cy="800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itle 1"/>
          <p:cNvSpPr>
            <a:spLocks noGrp="1"/>
          </p:cNvSpPr>
          <p:nvPr>
            <p:ph type="title"/>
          </p:nvPr>
        </p:nvSpPr>
        <p:spPr>
          <a:xfrm>
            <a:off x="457200" y="11113"/>
            <a:ext cx="8229600" cy="1143000"/>
          </a:xfrm>
        </p:spPr>
        <p:txBody>
          <a:bodyPr/>
          <a:lstStyle/>
          <a:p>
            <a:r>
              <a:rPr lang="en-US" altLang="en-US" smtClean="0"/>
              <a:t>140-fold multiplicity</a:t>
            </a:r>
          </a:p>
        </p:txBody>
      </p:sp>
      <p:sp>
        <p:nvSpPr>
          <p:cNvPr id="40964" name="TextBox 6"/>
          <p:cNvSpPr txBox="1">
            <a:spLocks noChangeArrowheads="1"/>
          </p:cNvSpPr>
          <p:nvPr/>
        </p:nvSpPr>
        <p:spPr bwMode="auto">
          <a:xfrm>
            <a:off x="2397125" y="2951163"/>
            <a:ext cx="906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18 </a:t>
            </a:r>
            <a:r>
              <a:rPr lang="el-GR" altLang="en-US" sz="2800"/>
              <a:t>σ</a:t>
            </a:r>
            <a:endParaRPr lang="en-US" altLang="en-US" sz="2800" baseline="-25000"/>
          </a:p>
        </p:txBody>
      </p:sp>
      <p:sp>
        <p:nvSpPr>
          <p:cNvPr id="40965" name="TextBox 7"/>
          <p:cNvSpPr txBox="1">
            <a:spLocks noChangeArrowheads="1"/>
          </p:cNvSpPr>
          <p:nvPr/>
        </p:nvSpPr>
        <p:spPr bwMode="auto">
          <a:xfrm>
            <a:off x="3827463" y="6105525"/>
            <a:ext cx="5316537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Phased anomalous difference Fourier</a:t>
            </a:r>
          </a:p>
        </p:txBody>
      </p:sp>
      <p:sp>
        <p:nvSpPr>
          <p:cNvPr id="40966" name="TextBox 8"/>
          <p:cNvSpPr txBox="1">
            <a:spLocks noChangeArrowheads="1"/>
          </p:cNvSpPr>
          <p:nvPr/>
        </p:nvSpPr>
        <p:spPr bwMode="auto">
          <a:xfrm>
            <a:off x="5181600" y="3103563"/>
            <a:ext cx="906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16 </a:t>
            </a:r>
            <a:r>
              <a:rPr lang="el-GR" altLang="en-US" sz="2800"/>
              <a:t>σ</a:t>
            </a:r>
            <a:endParaRPr lang="en-US" altLang="en-US" sz="2800" baseline="-25000"/>
          </a:p>
        </p:txBody>
      </p:sp>
    </p:spTree>
    <p:extLst>
      <p:ext uri="{BB962C8B-B14F-4D97-AF65-F5344CB8AC3E}">
        <p14:creationId xmlns:p14="http://schemas.microsoft.com/office/powerpoint/2010/main" val="18437651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3"/>
          <a:stretch>
            <a:fillRect/>
          </a:stretch>
        </p:blipFill>
        <p:spPr bwMode="auto">
          <a:xfrm>
            <a:off x="0" y="1177925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itle 1"/>
          <p:cNvSpPr>
            <a:spLocks noGrp="1"/>
          </p:cNvSpPr>
          <p:nvPr>
            <p:ph type="title"/>
          </p:nvPr>
        </p:nvSpPr>
        <p:spPr>
          <a:xfrm>
            <a:off x="457200" y="11113"/>
            <a:ext cx="8229600" cy="1143000"/>
          </a:xfrm>
        </p:spPr>
        <p:txBody>
          <a:bodyPr/>
          <a:lstStyle/>
          <a:p>
            <a:r>
              <a:rPr lang="en-US" altLang="en-US" smtClean="0"/>
              <a:t>140-fold multiplicity</a:t>
            </a:r>
          </a:p>
        </p:txBody>
      </p:sp>
      <p:sp>
        <p:nvSpPr>
          <p:cNvPr id="44036" name="TextBox 6"/>
          <p:cNvSpPr txBox="1">
            <a:spLocks noChangeArrowheads="1"/>
          </p:cNvSpPr>
          <p:nvPr/>
        </p:nvSpPr>
        <p:spPr bwMode="auto">
          <a:xfrm>
            <a:off x="3422650" y="4713288"/>
            <a:ext cx="20145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8.2</a:t>
            </a:r>
            <a:r>
              <a:rPr lang="el-GR" altLang="en-US" sz="2800"/>
              <a:t>σ</a:t>
            </a:r>
            <a:r>
              <a:rPr lang="en-US" altLang="en-US" sz="2800"/>
              <a:t> = Mg?</a:t>
            </a:r>
          </a:p>
        </p:txBody>
      </p:sp>
      <p:sp>
        <p:nvSpPr>
          <p:cNvPr id="44037" name="TextBox 7"/>
          <p:cNvSpPr txBox="1">
            <a:spLocks noChangeArrowheads="1"/>
          </p:cNvSpPr>
          <p:nvPr/>
        </p:nvSpPr>
        <p:spPr bwMode="auto">
          <a:xfrm>
            <a:off x="3570288" y="6105525"/>
            <a:ext cx="5573712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DELFAN residual anomalous difference</a:t>
            </a:r>
          </a:p>
        </p:txBody>
      </p:sp>
    </p:spTree>
    <p:extLst>
      <p:ext uri="{BB962C8B-B14F-4D97-AF65-F5344CB8AC3E}">
        <p14:creationId xmlns:p14="http://schemas.microsoft.com/office/powerpoint/2010/main" val="33295087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18"/>
          <p:cNvSpPr txBox="1">
            <a:spLocks noChangeArrowheads="1"/>
          </p:cNvSpPr>
          <p:nvPr/>
        </p:nvSpPr>
        <p:spPr bwMode="auto">
          <a:xfrm>
            <a:off x="1773238" y="31276925"/>
            <a:ext cx="5937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AU" altLang="en-US" sz="4800"/>
              <a:t>A</a:t>
            </a:r>
          </a:p>
        </p:txBody>
      </p:sp>
      <p:sp>
        <p:nvSpPr>
          <p:cNvPr id="28675" name="TextBox 19"/>
          <p:cNvSpPr txBox="1">
            <a:spLocks noChangeArrowheads="1"/>
          </p:cNvSpPr>
          <p:nvPr/>
        </p:nvSpPr>
        <p:spPr bwMode="auto">
          <a:xfrm>
            <a:off x="8559800" y="31276925"/>
            <a:ext cx="5953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AU" altLang="en-US" sz="4800"/>
              <a:t>B</a:t>
            </a:r>
          </a:p>
        </p:txBody>
      </p:sp>
      <p:sp>
        <p:nvSpPr>
          <p:cNvPr id="28676" name="Rectangle 10"/>
          <p:cNvSpPr>
            <a:spLocks noChangeArrowheads="1"/>
          </p:cNvSpPr>
          <p:nvPr/>
        </p:nvSpPr>
        <p:spPr bwMode="auto">
          <a:xfrm>
            <a:off x="0" y="1016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AU" altLang="en-US" sz="4400" dirty="0"/>
              <a:t>Metal site: is it Mg</a:t>
            </a:r>
            <a:r>
              <a:rPr lang="en-AU" altLang="en-US" sz="4400" baseline="30000" dirty="0"/>
              <a:t>++</a:t>
            </a:r>
            <a:r>
              <a:rPr lang="en-AU" altLang="en-US" sz="4400" dirty="0"/>
              <a:t> ? Or Na</a:t>
            </a:r>
            <a:r>
              <a:rPr lang="en-AU" altLang="en-US" sz="4400" baseline="30000" dirty="0"/>
              <a:t>+</a:t>
            </a:r>
            <a:r>
              <a:rPr lang="en-AU" altLang="en-US" sz="4400" dirty="0"/>
              <a:t> ?</a:t>
            </a:r>
            <a:endParaRPr lang="en-US" altLang="en-US" sz="4400" baseline="30000" dirty="0"/>
          </a:p>
        </p:txBody>
      </p:sp>
      <p:pic>
        <p:nvPicPr>
          <p:cNvPr id="286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5" t="13272" r="47629" b="28439"/>
          <a:stretch>
            <a:fillRect/>
          </a:stretch>
        </p:blipFill>
        <p:spPr bwMode="auto">
          <a:xfrm>
            <a:off x="977900" y="1116013"/>
            <a:ext cx="6892925" cy="491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Box 2"/>
          <p:cNvSpPr txBox="1">
            <a:spLocks noChangeArrowheads="1"/>
          </p:cNvSpPr>
          <p:nvPr/>
        </p:nvSpPr>
        <p:spPr bwMode="auto">
          <a:xfrm>
            <a:off x="3763963" y="6202363"/>
            <a:ext cx="1622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b="1"/>
              <a:t>Position (Å)</a:t>
            </a:r>
          </a:p>
        </p:txBody>
      </p:sp>
      <p:sp>
        <p:nvSpPr>
          <p:cNvPr id="28679" name="TextBox 13"/>
          <p:cNvSpPr txBox="1">
            <a:spLocks noChangeArrowheads="1"/>
          </p:cNvSpPr>
          <p:nvPr/>
        </p:nvSpPr>
        <p:spPr bwMode="auto">
          <a:xfrm rot="-5400000">
            <a:off x="-851694" y="3383757"/>
            <a:ext cx="3040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b="1"/>
              <a:t>Electron density (e</a:t>
            </a:r>
            <a:r>
              <a:rPr lang="en-US" altLang="en-US" sz="2000" b="1" baseline="30000"/>
              <a:t>-</a:t>
            </a:r>
            <a:r>
              <a:rPr lang="en-US" altLang="en-US" sz="2000" b="1"/>
              <a:t>/ Å</a:t>
            </a:r>
            <a:r>
              <a:rPr lang="en-US" altLang="en-US" sz="2000" b="1" baseline="30000"/>
              <a:t>3</a:t>
            </a:r>
            <a:r>
              <a:rPr lang="en-US" altLang="en-US" sz="2000" b="1"/>
              <a:t>)</a:t>
            </a:r>
          </a:p>
        </p:txBody>
      </p:sp>
      <p:pic>
        <p:nvPicPr>
          <p:cNvPr id="2868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" t="13274" r="47624" b="28439"/>
          <a:stretch>
            <a:fillRect/>
          </a:stretch>
        </p:blipFill>
        <p:spPr bwMode="auto">
          <a:xfrm>
            <a:off x="977900" y="1116013"/>
            <a:ext cx="6894513" cy="491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672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3" name="Object 3"/>
          <p:cNvGraphicFramePr>
            <a:graphicFrameLocks noChangeAspect="1"/>
          </p:cNvGraphicFramePr>
          <p:nvPr/>
        </p:nvGraphicFramePr>
        <p:xfrm>
          <a:off x="434975" y="938213"/>
          <a:ext cx="8720138" cy="566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6" name="Chart" r:id="rId3" imgW="7115101" imgH="4629091" progId="MSGraph.Chart.8">
                  <p:embed followColorScheme="full"/>
                </p:oleObj>
              </mc:Choice>
              <mc:Fallback>
                <p:oleObj name="Chart" r:id="rId3" imgW="7115101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975" y="938213"/>
                        <a:ext cx="8720138" cy="566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3738563" y="6057900"/>
            <a:ext cx="24177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f’’ (electrons)</a:t>
            </a: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 rot="-5400000">
            <a:off x="-1751806" y="3044031"/>
            <a:ext cx="4305300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DELFAN peak height (</a:t>
            </a:r>
            <a:r>
              <a:rPr lang="el-GR" altLang="en-US" sz="2800" b="1"/>
              <a:t>σ</a:t>
            </a:r>
            <a:r>
              <a:rPr lang="en-US" altLang="en-US" sz="2800" b="1"/>
              <a:t>)</a:t>
            </a:r>
          </a:p>
        </p:txBody>
      </p:sp>
      <p:sp>
        <p:nvSpPr>
          <p:cNvPr id="46086" name="TextBox 1"/>
          <p:cNvSpPr txBox="1">
            <a:spLocks noChangeArrowheads="1"/>
          </p:cNvSpPr>
          <p:nvPr/>
        </p:nvSpPr>
        <p:spPr bwMode="auto">
          <a:xfrm>
            <a:off x="5842000" y="4602163"/>
            <a:ext cx="62865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Mg</a:t>
            </a:r>
            <a:endParaRPr lang="en-US" altLang="en-US" sz="1800" b="1"/>
          </a:p>
        </p:txBody>
      </p:sp>
      <p:sp>
        <p:nvSpPr>
          <p:cNvPr id="46087" name="TextBox 18"/>
          <p:cNvSpPr txBox="1">
            <a:spLocks noChangeArrowheads="1"/>
          </p:cNvSpPr>
          <p:nvPr/>
        </p:nvSpPr>
        <p:spPr bwMode="auto">
          <a:xfrm>
            <a:off x="3502025" y="4573588"/>
            <a:ext cx="579438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Ne</a:t>
            </a:r>
            <a:endParaRPr lang="en-US" altLang="en-US" sz="1800" b="1"/>
          </a:p>
        </p:txBody>
      </p:sp>
      <p:sp>
        <p:nvSpPr>
          <p:cNvPr id="46088" name="TextBox 19"/>
          <p:cNvSpPr txBox="1">
            <a:spLocks noChangeArrowheads="1"/>
          </p:cNvSpPr>
          <p:nvPr/>
        </p:nvSpPr>
        <p:spPr bwMode="auto">
          <a:xfrm>
            <a:off x="4621213" y="4586288"/>
            <a:ext cx="57785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Na</a:t>
            </a:r>
            <a:endParaRPr lang="en-US" altLang="en-US" sz="1800" b="1"/>
          </a:p>
        </p:txBody>
      </p:sp>
      <p:sp>
        <p:nvSpPr>
          <p:cNvPr id="46089" name="TextBox 23"/>
          <p:cNvSpPr txBox="1">
            <a:spLocks noChangeArrowheads="1"/>
          </p:cNvSpPr>
          <p:nvPr/>
        </p:nvSpPr>
        <p:spPr bwMode="auto">
          <a:xfrm>
            <a:off x="2493963" y="4560888"/>
            <a:ext cx="373062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F</a:t>
            </a:r>
            <a:endParaRPr lang="en-US" altLang="en-US" sz="1800" b="1"/>
          </a:p>
        </p:txBody>
      </p:sp>
      <p:sp>
        <p:nvSpPr>
          <p:cNvPr id="46090" name="TextBox 24"/>
          <p:cNvSpPr txBox="1">
            <a:spLocks noChangeArrowheads="1"/>
          </p:cNvSpPr>
          <p:nvPr/>
        </p:nvSpPr>
        <p:spPr bwMode="auto">
          <a:xfrm>
            <a:off x="2008188" y="4589463"/>
            <a:ext cx="423862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O</a:t>
            </a:r>
            <a:endParaRPr lang="en-US" altLang="en-US" sz="1800" b="1"/>
          </a:p>
        </p:txBody>
      </p:sp>
      <p:sp>
        <p:nvSpPr>
          <p:cNvPr id="46091" name="TextBox 25"/>
          <p:cNvSpPr txBox="1">
            <a:spLocks noChangeArrowheads="1"/>
          </p:cNvSpPr>
          <p:nvPr/>
        </p:nvSpPr>
        <p:spPr bwMode="auto">
          <a:xfrm>
            <a:off x="1709738" y="4592638"/>
            <a:ext cx="423862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N</a:t>
            </a:r>
            <a:endParaRPr lang="en-US" altLang="en-US" sz="1800" b="1"/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0" y="1016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AU" altLang="en-US" sz="4400" dirty="0"/>
              <a:t>Metal site: is it Mg</a:t>
            </a:r>
            <a:r>
              <a:rPr lang="en-AU" altLang="en-US" sz="4400" baseline="30000" dirty="0"/>
              <a:t>++</a:t>
            </a:r>
            <a:r>
              <a:rPr lang="en-AU" altLang="en-US" sz="4400" dirty="0"/>
              <a:t> ? Or Na</a:t>
            </a:r>
            <a:r>
              <a:rPr lang="en-AU" altLang="en-US" sz="4400" baseline="30000" dirty="0"/>
              <a:t>+</a:t>
            </a:r>
            <a:r>
              <a:rPr lang="en-AU" altLang="en-US" sz="4400" dirty="0"/>
              <a:t> ?</a:t>
            </a:r>
            <a:endParaRPr lang="en-US" altLang="en-US" sz="4400" baseline="30000" dirty="0"/>
          </a:p>
        </p:txBody>
      </p:sp>
    </p:spTree>
    <p:extLst>
      <p:ext uri="{BB962C8B-B14F-4D97-AF65-F5344CB8AC3E}">
        <p14:creationId xmlns:p14="http://schemas.microsoft.com/office/powerpoint/2010/main" val="9934001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59854"/>
            <a:ext cx="7772400" cy="3721993"/>
          </a:xfrm>
        </p:spPr>
        <p:txBody>
          <a:bodyPr/>
          <a:lstStyle/>
          <a:p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6600" dirty="0" smtClean="0"/>
              <a:t>non-isomorphism</a:t>
            </a:r>
            <a:endParaRPr lang="en-US" sz="66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5153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Why doesn’t everyone do this?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4837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59854"/>
            <a:ext cx="7772400" cy="3721993"/>
          </a:xfrm>
        </p:spPr>
        <p:txBody>
          <a:bodyPr/>
          <a:lstStyle/>
          <a:p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6600" dirty="0" smtClean="0">
                <a:solidFill>
                  <a:srgbClr val="FF0000"/>
                </a:solidFill>
              </a:rPr>
              <a:t>non</a:t>
            </a:r>
            <a:r>
              <a:rPr lang="en-US" sz="6600" dirty="0" smtClean="0"/>
              <a:t>-</a:t>
            </a:r>
            <a:r>
              <a:rPr lang="en-US" sz="6600" dirty="0" smtClean="0">
                <a:solidFill>
                  <a:srgbClr val="006600"/>
                </a:solidFill>
              </a:rPr>
              <a:t>iso</a:t>
            </a:r>
            <a:r>
              <a:rPr lang="en-US" sz="6600" dirty="0" smtClean="0">
                <a:solidFill>
                  <a:srgbClr val="0070C0"/>
                </a:solidFill>
              </a:rPr>
              <a:t>morph</a:t>
            </a:r>
            <a:r>
              <a:rPr lang="en-US" sz="6600" dirty="0" smtClean="0">
                <a:solidFill>
                  <a:srgbClr val="FFC000"/>
                </a:solidFill>
              </a:rPr>
              <a:t>ism</a:t>
            </a:r>
            <a:endParaRPr lang="en-US" sz="6600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4865" y="3837905"/>
            <a:ext cx="7321639" cy="1002406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not </a:t>
            </a:r>
            <a:r>
              <a:rPr lang="en-US" dirty="0" smtClean="0"/>
              <a:t>      </a:t>
            </a:r>
            <a:r>
              <a:rPr lang="en-US" dirty="0" smtClean="0">
                <a:solidFill>
                  <a:srgbClr val="006600"/>
                </a:solidFill>
              </a:rPr>
              <a:t>same</a:t>
            </a:r>
            <a:r>
              <a:rPr lang="en-US" dirty="0" smtClean="0"/>
              <a:t>    </a:t>
            </a:r>
            <a:r>
              <a:rPr lang="en-US" dirty="0" smtClean="0">
                <a:solidFill>
                  <a:srgbClr val="0070C0"/>
                </a:solidFill>
              </a:rPr>
              <a:t>structure</a:t>
            </a:r>
            <a:r>
              <a:rPr lang="en-US" dirty="0" smtClean="0"/>
              <a:t>    </a:t>
            </a:r>
            <a:r>
              <a:rPr lang="en-US" dirty="0" smtClean="0">
                <a:solidFill>
                  <a:srgbClr val="FFC000"/>
                </a:solidFill>
              </a:rPr>
              <a:t>thing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5153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Why doesn’t everyone do this?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2934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395494" y="5560526"/>
            <a:ext cx="5918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cs typeface="Arial" panose="020B0604020202020204" pitchFamily="34" charset="0"/>
              </a:rPr>
              <a:t>0.5% cell change</a:t>
            </a:r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 →</a:t>
            </a:r>
            <a:r>
              <a:rPr lang="en-US" sz="4000" dirty="0" smtClean="0">
                <a:solidFill>
                  <a:prstClr val="black"/>
                </a:solidFill>
                <a:cs typeface="Arial" panose="020B0604020202020204" pitchFamily="34" charset="0"/>
              </a:rPr>
              <a:t> 15%</a:t>
            </a:r>
            <a:endParaRPr lang="en-US" sz="4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Crick &amp; </a:t>
            </a:r>
            <a:r>
              <a:rPr lang="en-US" dirty="0" err="1">
                <a:solidFill>
                  <a:prstClr val="black"/>
                </a:solidFill>
              </a:rPr>
              <a:t>Magdoff</a:t>
            </a:r>
            <a:r>
              <a:rPr lang="en-US" dirty="0">
                <a:solidFill>
                  <a:prstClr val="black"/>
                </a:solidFill>
              </a:rPr>
              <a:t> (1956) </a:t>
            </a:r>
            <a:r>
              <a:rPr lang="en-US" dirty="0" smtClean="0">
                <a:solidFill>
                  <a:prstClr val="black"/>
                </a:solidFill>
              </a:rPr>
              <a:t>“theory method </a:t>
            </a:r>
            <a:r>
              <a:rPr lang="en-US" dirty="0">
                <a:solidFill>
                  <a:prstClr val="black"/>
                </a:solidFill>
              </a:rPr>
              <a:t>isomorphous </a:t>
            </a:r>
            <a:r>
              <a:rPr lang="en-US" dirty="0" smtClean="0">
                <a:solidFill>
                  <a:prstClr val="black"/>
                </a:solidFill>
              </a:rPr>
              <a:t>replacement”, </a:t>
            </a:r>
            <a:r>
              <a:rPr lang="en-US" i="1" dirty="0" err="1">
                <a:solidFill>
                  <a:prstClr val="black"/>
                </a:solidFill>
              </a:rPr>
              <a:t>Acta</a:t>
            </a:r>
            <a:r>
              <a:rPr lang="en-US" i="1" dirty="0">
                <a:solidFill>
                  <a:prstClr val="black"/>
                </a:solidFill>
              </a:rPr>
              <a:t> </a:t>
            </a:r>
            <a:r>
              <a:rPr lang="en-US" i="1" dirty="0" err="1">
                <a:solidFill>
                  <a:prstClr val="black"/>
                </a:solidFill>
              </a:rPr>
              <a:t>Cryst</a:t>
            </a:r>
            <a:r>
              <a:rPr lang="en-US" i="1" dirty="0">
                <a:solidFill>
                  <a:prstClr val="black"/>
                </a:solidFill>
              </a:rPr>
              <a:t>. </a:t>
            </a:r>
            <a:r>
              <a:rPr lang="en-US" b="1" dirty="0">
                <a:solidFill>
                  <a:prstClr val="black"/>
                </a:solidFill>
              </a:rPr>
              <a:t>9</a:t>
            </a:r>
            <a:r>
              <a:rPr lang="en-US" dirty="0">
                <a:solidFill>
                  <a:prstClr val="black"/>
                </a:solidFill>
              </a:rPr>
              <a:t>, 901-8.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prstClr val="black"/>
                </a:solidFill>
              </a:rPr>
              <a:t>Same structure, different cell</a:t>
            </a:r>
            <a:endParaRPr lang="en-US" sz="4800" dirty="0"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83133" y="1951514"/>
            <a:ext cx="4586426" cy="3531444"/>
            <a:chOff x="2283133" y="1951514"/>
            <a:chExt cx="4586426" cy="3531444"/>
          </a:xfrm>
        </p:grpSpPr>
        <p:cxnSp>
          <p:nvCxnSpPr>
            <p:cNvPr id="78" name="Straight Connector 77"/>
            <p:cNvCxnSpPr/>
            <p:nvPr/>
          </p:nvCxnSpPr>
          <p:spPr>
            <a:xfrm flipV="1">
              <a:off x="2283133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V="1">
              <a:off x="5672777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2283133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V="1">
              <a:off x="3479915" y="4676228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V="1">
              <a:off x="3479915" y="1951514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3479915" y="1951514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6869559" y="1951516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5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2592491" y="286582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4384649" y="210059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Rectangle 76"/>
            <p:cNvSpPr/>
            <p:nvPr/>
          </p:nvSpPr>
          <p:spPr>
            <a:xfrm>
              <a:off x="2283133" y="2758244"/>
              <a:ext cx="3389644" cy="272471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79" name="Straight Connector 78"/>
            <p:cNvCxnSpPr/>
            <p:nvPr/>
          </p:nvCxnSpPr>
          <p:spPr>
            <a:xfrm flipV="1">
              <a:off x="5650942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3348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9" name="Straight Connector 218"/>
          <p:cNvCxnSpPr/>
          <p:nvPr/>
        </p:nvCxnSpPr>
        <p:spPr>
          <a:xfrm flipV="1">
            <a:off x="2278837" y="957943"/>
            <a:ext cx="1461896" cy="10356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 flipV="1">
            <a:off x="6392690" y="957943"/>
            <a:ext cx="1461896" cy="10356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/>
          <p:cNvCxnSpPr/>
          <p:nvPr/>
        </p:nvCxnSpPr>
        <p:spPr>
          <a:xfrm flipV="1">
            <a:off x="6419361" y="4455877"/>
            <a:ext cx="1461896" cy="10356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/>
          <p:cNvCxnSpPr/>
          <p:nvPr/>
        </p:nvCxnSpPr>
        <p:spPr>
          <a:xfrm flipV="1">
            <a:off x="2278837" y="4455877"/>
            <a:ext cx="1461896" cy="1035664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/>
          <p:cNvCxnSpPr/>
          <p:nvPr/>
        </p:nvCxnSpPr>
        <p:spPr>
          <a:xfrm flipV="1">
            <a:off x="3740733" y="4455877"/>
            <a:ext cx="4140524" cy="3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 flipV="1">
            <a:off x="3740733" y="957943"/>
            <a:ext cx="4140524" cy="3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>
            <a:off x="3740733" y="957943"/>
            <a:ext cx="0" cy="3497937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/>
          <p:cNvCxnSpPr/>
          <p:nvPr/>
        </p:nvCxnSpPr>
        <p:spPr>
          <a:xfrm>
            <a:off x="7881257" y="957946"/>
            <a:ext cx="0" cy="3497937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prstClr val="black"/>
                </a:solidFill>
              </a:rPr>
              <a:t>Same structure, different cell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395494" y="5560526"/>
            <a:ext cx="5918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cs typeface="Arial" panose="020B0604020202020204" pitchFamily="34" charset="0"/>
              </a:rPr>
              <a:t>0.5% cell change</a:t>
            </a:r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 →</a:t>
            </a:r>
            <a:r>
              <a:rPr lang="en-US" sz="4000" dirty="0" smtClean="0">
                <a:solidFill>
                  <a:prstClr val="black"/>
                </a:solidFill>
                <a:cs typeface="Arial" panose="020B0604020202020204" pitchFamily="34" charset="0"/>
              </a:rPr>
              <a:t> 15%</a:t>
            </a:r>
            <a:endParaRPr lang="en-US" sz="4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Crick &amp; </a:t>
            </a:r>
            <a:r>
              <a:rPr lang="en-US" dirty="0" err="1">
                <a:solidFill>
                  <a:prstClr val="black"/>
                </a:solidFill>
              </a:rPr>
              <a:t>Magdoff</a:t>
            </a:r>
            <a:r>
              <a:rPr lang="en-US" dirty="0">
                <a:solidFill>
                  <a:prstClr val="black"/>
                </a:solidFill>
              </a:rPr>
              <a:t> (1956) </a:t>
            </a:r>
            <a:r>
              <a:rPr lang="en-US" dirty="0" smtClean="0">
                <a:solidFill>
                  <a:prstClr val="black"/>
                </a:solidFill>
              </a:rPr>
              <a:t>“theory method </a:t>
            </a:r>
            <a:r>
              <a:rPr lang="en-US" dirty="0">
                <a:solidFill>
                  <a:prstClr val="black"/>
                </a:solidFill>
              </a:rPr>
              <a:t>isomorphous </a:t>
            </a:r>
            <a:r>
              <a:rPr lang="en-US" dirty="0" smtClean="0">
                <a:solidFill>
                  <a:prstClr val="black"/>
                </a:solidFill>
              </a:rPr>
              <a:t>replacement”, </a:t>
            </a:r>
            <a:r>
              <a:rPr lang="en-US" i="1" dirty="0" err="1">
                <a:solidFill>
                  <a:prstClr val="black"/>
                </a:solidFill>
              </a:rPr>
              <a:t>Acta</a:t>
            </a:r>
            <a:r>
              <a:rPr lang="en-US" i="1" dirty="0">
                <a:solidFill>
                  <a:prstClr val="black"/>
                </a:solidFill>
              </a:rPr>
              <a:t> </a:t>
            </a:r>
            <a:r>
              <a:rPr lang="en-US" i="1" dirty="0" err="1">
                <a:solidFill>
                  <a:prstClr val="black"/>
                </a:solidFill>
              </a:rPr>
              <a:t>Cryst</a:t>
            </a:r>
            <a:r>
              <a:rPr lang="en-US" i="1" dirty="0">
                <a:solidFill>
                  <a:prstClr val="black"/>
                </a:solidFill>
              </a:rPr>
              <a:t>. </a:t>
            </a:r>
            <a:r>
              <a:rPr lang="en-US" b="1" dirty="0">
                <a:solidFill>
                  <a:prstClr val="black"/>
                </a:solidFill>
              </a:rPr>
              <a:t>9</a:t>
            </a:r>
            <a:r>
              <a:rPr lang="en-US" dirty="0">
                <a:solidFill>
                  <a:prstClr val="black"/>
                </a:solidFill>
              </a:rPr>
              <a:t>, 901-8.</a:t>
            </a:r>
          </a:p>
        </p:txBody>
      </p:sp>
      <p:pic>
        <p:nvPicPr>
          <p:cNvPr id="18" name="Picture 2" descr="http://upload.wikimedia.org/wikipedia/commons/d/df/Myoglobin-1mba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" b="-64"/>
          <a:stretch/>
        </p:blipFill>
        <p:spPr bwMode="auto">
          <a:xfrm>
            <a:off x="2592491" y="2865828"/>
            <a:ext cx="2463076" cy="260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upload.wikimedia.org/wikipedia/commons/d/df/Myoglobin-1mba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" b="-64"/>
          <a:stretch/>
        </p:blipFill>
        <p:spPr bwMode="auto">
          <a:xfrm>
            <a:off x="4384649" y="2100598"/>
            <a:ext cx="2463076" cy="260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" name="Rectangle 217"/>
          <p:cNvSpPr/>
          <p:nvPr/>
        </p:nvSpPr>
        <p:spPr>
          <a:xfrm>
            <a:off x="2278837" y="1993607"/>
            <a:ext cx="4140524" cy="34979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37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prstClr val="black"/>
                </a:solidFill>
              </a:rPr>
              <a:t>Same cell, rotated protein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26565" y="5560526"/>
            <a:ext cx="5069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0.5° rotation  →  16%</a:t>
            </a:r>
          </a:p>
        </p:txBody>
      </p:sp>
      <p:sp>
        <p:nvSpPr>
          <p:cNvPr id="35" name="Rectangle 34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Crick &amp; </a:t>
            </a:r>
            <a:r>
              <a:rPr lang="en-US" dirty="0" err="1">
                <a:solidFill>
                  <a:prstClr val="black"/>
                </a:solidFill>
              </a:rPr>
              <a:t>Magdoff</a:t>
            </a:r>
            <a:r>
              <a:rPr lang="en-US" dirty="0">
                <a:solidFill>
                  <a:prstClr val="black"/>
                </a:solidFill>
              </a:rPr>
              <a:t> (1956) </a:t>
            </a:r>
            <a:r>
              <a:rPr lang="en-US" dirty="0" smtClean="0">
                <a:solidFill>
                  <a:prstClr val="black"/>
                </a:solidFill>
              </a:rPr>
              <a:t>“theory method </a:t>
            </a:r>
            <a:r>
              <a:rPr lang="en-US" dirty="0">
                <a:solidFill>
                  <a:prstClr val="black"/>
                </a:solidFill>
              </a:rPr>
              <a:t>isomorphous </a:t>
            </a:r>
            <a:r>
              <a:rPr lang="en-US" dirty="0" smtClean="0">
                <a:solidFill>
                  <a:prstClr val="black"/>
                </a:solidFill>
              </a:rPr>
              <a:t>replacement”, </a:t>
            </a:r>
            <a:r>
              <a:rPr lang="en-US" i="1" dirty="0" err="1">
                <a:solidFill>
                  <a:prstClr val="black"/>
                </a:solidFill>
              </a:rPr>
              <a:t>Acta</a:t>
            </a:r>
            <a:r>
              <a:rPr lang="en-US" i="1" dirty="0">
                <a:solidFill>
                  <a:prstClr val="black"/>
                </a:solidFill>
              </a:rPr>
              <a:t> </a:t>
            </a:r>
            <a:r>
              <a:rPr lang="en-US" i="1" dirty="0" err="1">
                <a:solidFill>
                  <a:prstClr val="black"/>
                </a:solidFill>
              </a:rPr>
              <a:t>Cryst</a:t>
            </a:r>
            <a:r>
              <a:rPr lang="en-US" i="1" dirty="0">
                <a:solidFill>
                  <a:prstClr val="black"/>
                </a:solidFill>
              </a:rPr>
              <a:t>. </a:t>
            </a:r>
            <a:r>
              <a:rPr lang="en-US" b="1" dirty="0">
                <a:solidFill>
                  <a:prstClr val="black"/>
                </a:solidFill>
              </a:rPr>
              <a:t>9</a:t>
            </a:r>
            <a:r>
              <a:rPr lang="en-US" dirty="0">
                <a:solidFill>
                  <a:prstClr val="black"/>
                </a:solidFill>
              </a:rPr>
              <a:t>, 901-8.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283133" y="1951514"/>
            <a:ext cx="4586426" cy="3531444"/>
            <a:chOff x="2283133" y="1951514"/>
            <a:chExt cx="4586426" cy="3531444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2283133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5672777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283133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3479915" y="4676228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3479915" y="1951514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479915" y="1951514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6869559" y="1951516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2592491" y="286582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4384649" y="210059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ectangle 42"/>
            <p:cNvSpPr/>
            <p:nvPr/>
          </p:nvSpPr>
          <p:spPr>
            <a:xfrm>
              <a:off x="2283133" y="2758244"/>
              <a:ext cx="3389644" cy="272471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 flipV="1">
              <a:off x="5650942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406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012"/>
            <a:ext cx="8229600" cy="1143000"/>
          </a:xfrm>
        </p:spPr>
        <p:txBody>
          <a:bodyPr/>
          <a:lstStyle/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Can you count to 1,000,000 ?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317071" y="1673160"/>
            <a:ext cx="1814286" cy="68942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36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0.1%</a:t>
            </a:r>
            <a:endParaRPr lang="en-US" sz="36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023039" y="1345978"/>
            <a:ext cx="3418120" cy="1200329"/>
            <a:chOff x="1567555" y="1175894"/>
            <a:chExt cx="3418120" cy="1200329"/>
          </a:xfrm>
          <a:noFill/>
        </p:grpSpPr>
        <p:sp>
          <p:nvSpPr>
            <p:cNvPr id="6" name="Rectangle 5"/>
            <p:cNvSpPr/>
            <p:nvPr/>
          </p:nvSpPr>
          <p:spPr>
            <a:xfrm>
              <a:off x="1567555" y="1175894"/>
              <a:ext cx="3418120" cy="120032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sqrt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(1,000,000)</a:t>
              </a:r>
            </a:p>
            <a:p>
              <a:pPr algn="ctr"/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1,000,000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1790950" y="1814197"/>
              <a:ext cx="2982686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386970" y="5060022"/>
            <a:ext cx="3599535" cy="1077218"/>
            <a:chOff x="3178641" y="5428580"/>
            <a:chExt cx="3599535" cy="1077218"/>
          </a:xfrm>
          <a:noFill/>
        </p:grpSpPr>
        <p:sp>
          <p:nvSpPr>
            <p:cNvPr id="18" name="Content Placeholder 2"/>
            <p:cNvSpPr txBox="1">
              <a:spLocks/>
            </p:cNvSpPr>
            <p:nvPr/>
          </p:nvSpPr>
          <p:spPr bwMode="auto">
            <a:xfrm>
              <a:off x="4963890" y="5687785"/>
              <a:ext cx="1814286" cy="689427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FontTx/>
                <a:buNone/>
              </a:pPr>
              <a:r>
                <a:rPr lang="en-US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3%</a:t>
              </a:r>
              <a:endParaRPr lang="en-US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178641" y="5428580"/>
              <a:ext cx="2293244" cy="1077218"/>
              <a:chOff x="1567555" y="1175894"/>
              <a:chExt cx="2394845" cy="1077218"/>
            </a:xfrm>
            <a:grpFill/>
          </p:grpSpPr>
          <p:sp>
            <p:nvSpPr>
              <p:cNvPr id="20" name="Rectangle 19"/>
              <p:cNvSpPr/>
              <p:nvPr/>
            </p:nvSpPr>
            <p:spPr>
              <a:xfrm>
                <a:off x="1567555" y="1175894"/>
                <a:ext cx="2394845" cy="1077218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sqrt</a:t>
                </a:r>
                <a:r>
                  <a:rPr lang="en-US" sz="32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(1,000)</a:t>
                </a:r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32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1,000</a:t>
                </a:r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>
                <a:off x="1703958" y="1743531"/>
                <a:ext cx="2078449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" name="Group 40"/>
          <p:cNvGrpSpPr/>
          <p:nvPr/>
        </p:nvGrpSpPr>
        <p:grpSpPr>
          <a:xfrm>
            <a:off x="3911555" y="5156019"/>
            <a:ext cx="4992602" cy="1291435"/>
            <a:chOff x="3986505" y="5319227"/>
            <a:chExt cx="4992602" cy="1291435"/>
          </a:xfrm>
        </p:grpSpPr>
        <p:sp>
          <p:nvSpPr>
            <p:cNvPr id="40" name="Rounded Rectangle 39"/>
            <p:cNvSpPr/>
            <p:nvPr/>
          </p:nvSpPr>
          <p:spPr>
            <a:xfrm>
              <a:off x="3986505" y="5319227"/>
              <a:ext cx="4992602" cy="1291435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73798" y="5680381"/>
              <a:ext cx="49053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 1000             is a waste!</a:t>
              </a:r>
              <a:endPara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5365971" y="5421176"/>
              <a:ext cx="1513099" cy="1077218"/>
              <a:chOff x="1900710" y="1161380"/>
              <a:chExt cx="1580137" cy="1077218"/>
            </a:xfrm>
            <a:noFill/>
          </p:grpSpPr>
          <p:sp>
            <p:nvSpPr>
              <p:cNvPr id="25" name="Rectangle 24"/>
              <p:cNvSpPr/>
              <p:nvPr/>
            </p:nvSpPr>
            <p:spPr>
              <a:xfrm>
                <a:off x="1900710" y="1161380"/>
                <a:ext cx="1580137" cy="1077218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photon</a:t>
                </a:r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32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spot</a:t>
                </a:r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2021966" y="1729017"/>
                <a:ext cx="1383101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TextBox 26"/>
          <p:cNvSpPr txBox="1"/>
          <p:nvPr/>
        </p:nvSpPr>
        <p:spPr>
          <a:xfrm>
            <a:off x="368965" y="1557048"/>
            <a:ext cx="2523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Theoretically: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7200" y="4020337"/>
            <a:ext cx="1782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reality: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46368" y="3998090"/>
            <a:ext cx="191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ISa</a:t>
            </a:r>
            <a:r>
              <a:rPr lang="en-US" sz="36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 33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90889" y="2726261"/>
            <a:ext cx="3174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baseline="-25000" dirty="0" err="1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</a:t>
            </a:r>
            <a:r>
              <a:rPr lang="en-US" sz="3600" baseline="-250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 0.1% ?</a:t>
            </a:r>
            <a:endParaRPr lang="en-US" sz="3600" dirty="0">
              <a:solidFill>
                <a:srgbClr val="4F81B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4034976" y="2726261"/>
            <a:ext cx="3865051" cy="646331"/>
            <a:chOff x="4034976" y="2726261"/>
            <a:chExt cx="3865051" cy="646331"/>
          </a:xfrm>
        </p:grpSpPr>
        <p:sp>
          <p:nvSpPr>
            <p:cNvPr id="9" name="TextBox 8"/>
            <p:cNvSpPr txBox="1"/>
            <p:nvPr/>
          </p:nvSpPr>
          <p:spPr>
            <a:xfrm>
              <a:off x="5471157" y="2726261"/>
              <a:ext cx="24288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 smtClean="0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ISa</a:t>
              </a:r>
              <a:r>
                <a:rPr lang="en-US" sz="3600" dirty="0" smtClean="0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1000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4034976" y="3078991"/>
              <a:ext cx="1203957" cy="2426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4631961" y="4013080"/>
            <a:ext cx="3670420" cy="646331"/>
            <a:chOff x="4631961" y="4013080"/>
            <a:chExt cx="3670420" cy="646331"/>
          </a:xfrm>
        </p:grpSpPr>
        <p:sp>
          <p:nvSpPr>
            <p:cNvPr id="30" name="TextBox 29"/>
            <p:cNvSpPr txBox="1"/>
            <p:nvPr/>
          </p:nvSpPr>
          <p:spPr>
            <a:xfrm>
              <a:off x="5589779" y="4013080"/>
              <a:ext cx="27126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 smtClean="0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3600" baseline="-25000" dirty="0" err="1" smtClean="0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meas</a:t>
              </a:r>
              <a:r>
                <a:rPr lang="en-US" sz="3600" baseline="-25000" dirty="0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aseline="-25000" dirty="0" smtClean="0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r>
                <a:rPr lang="en-US" sz="3600" dirty="0" smtClean="0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≈ 3%</a:t>
              </a:r>
              <a:endParaRPr lang="en-US" sz="36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4631961" y="4343089"/>
              <a:ext cx="759372" cy="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1863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/>
      <p:bldP spid="28" grpId="0"/>
      <p:bldP spid="29" grpId="0"/>
      <p:bldP spid="3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2607475" y="2042973"/>
            <a:ext cx="4255234" cy="3374364"/>
            <a:chOff x="5575963" y="837025"/>
            <a:chExt cx="2127617" cy="1687182"/>
          </a:xfrm>
        </p:grpSpPr>
        <p:pic>
          <p:nvPicPr>
            <p:cNvPr id="20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 rot="20775330">
              <a:off x="5575963" y="1219640"/>
              <a:ext cx="1231538" cy="1304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 rot="927590">
              <a:off x="6472042" y="837025"/>
              <a:ext cx="1231538" cy="1304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prstClr val="black"/>
                </a:solidFill>
              </a:rPr>
              <a:t>Same cell, rotated protein</a:t>
            </a:r>
            <a:endParaRPr lang="en-US" sz="4800" dirty="0">
              <a:solidFill>
                <a:prstClr val="black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283133" y="1951514"/>
            <a:ext cx="4586426" cy="3531444"/>
            <a:chOff x="3696237" y="2927796"/>
            <a:chExt cx="1324377" cy="1418824"/>
          </a:xfrm>
        </p:grpSpPr>
        <p:sp>
          <p:nvSpPr>
            <p:cNvPr id="25" name="Rectangle 24"/>
            <p:cNvSpPr/>
            <p:nvPr/>
          </p:nvSpPr>
          <p:spPr>
            <a:xfrm>
              <a:off x="3696237" y="3251915"/>
              <a:ext cx="978794" cy="109470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V="1">
              <a:off x="3696237" y="2927796"/>
              <a:ext cx="345583" cy="3241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4668726" y="2927796"/>
              <a:ext cx="345583" cy="3241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4675031" y="4022501"/>
              <a:ext cx="345583" cy="3241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3696237" y="4022501"/>
              <a:ext cx="345583" cy="324119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4041820" y="4022501"/>
              <a:ext cx="978794" cy="1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4041820" y="2927796"/>
              <a:ext cx="978794" cy="1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041820" y="2927796"/>
              <a:ext cx="0" cy="1094706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020614" y="2927797"/>
              <a:ext cx="0" cy="1094706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>
            <a:off x="2026565" y="5560526"/>
            <a:ext cx="5069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0.5° rotation  →  16%</a:t>
            </a:r>
          </a:p>
        </p:txBody>
      </p:sp>
      <p:sp>
        <p:nvSpPr>
          <p:cNvPr id="36" name="Rectangle 35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Crick &amp; </a:t>
            </a:r>
            <a:r>
              <a:rPr lang="en-US" dirty="0" err="1">
                <a:solidFill>
                  <a:prstClr val="black"/>
                </a:solidFill>
              </a:rPr>
              <a:t>Magdoff</a:t>
            </a:r>
            <a:r>
              <a:rPr lang="en-US" dirty="0">
                <a:solidFill>
                  <a:prstClr val="black"/>
                </a:solidFill>
              </a:rPr>
              <a:t> (1956) </a:t>
            </a:r>
            <a:r>
              <a:rPr lang="en-US" dirty="0" smtClean="0">
                <a:solidFill>
                  <a:prstClr val="black"/>
                </a:solidFill>
              </a:rPr>
              <a:t>“theory method </a:t>
            </a:r>
            <a:r>
              <a:rPr lang="en-US" dirty="0">
                <a:solidFill>
                  <a:prstClr val="black"/>
                </a:solidFill>
              </a:rPr>
              <a:t>isomorphous </a:t>
            </a:r>
            <a:r>
              <a:rPr lang="en-US" dirty="0" smtClean="0">
                <a:solidFill>
                  <a:prstClr val="black"/>
                </a:solidFill>
              </a:rPr>
              <a:t>replacement”, </a:t>
            </a:r>
            <a:r>
              <a:rPr lang="en-US" i="1" dirty="0" err="1">
                <a:solidFill>
                  <a:prstClr val="black"/>
                </a:solidFill>
              </a:rPr>
              <a:t>Acta</a:t>
            </a:r>
            <a:r>
              <a:rPr lang="en-US" i="1" dirty="0">
                <a:solidFill>
                  <a:prstClr val="black"/>
                </a:solidFill>
              </a:rPr>
              <a:t> </a:t>
            </a:r>
            <a:r>
              <a:rPr lang="en-US" i="1" dirty="0" err="1">
                <a:solidFill>
                  <a:prstClr val="black"/>
                </a:solidFill>
              </a:rPr>
              <a:t>Cryst</a:t>
            </a:r>
            <a:r>
              <a:rPr lang="en-US" i="1" dirty="0">
                <a:solidFill>
                  <a:prstClr val="black"/>
                </a:solidFill>
              </a:rPr>
              <a:t>. </a:t>
            </a:r>
            <a:r>
              <a:rPr lang="en-US" b="1" dirty="0">
                <a:solidFill>
                  <a:prstClr val="black"/>
                </a:solidFill>
              </a:rPr>
              <a:t>9</a:t>
            </a:r>
            <a:r>
              <a:rPr lang="en-US" dirty="0">
                <a:solidFill>
                  <a:prstClr val="black"/>
                </a:solidFill>
              </a:rPr>
              <a:t>, 901-8.</a:t>
            </a:r>
          </a:p>
        </p:txBody>
      </p:sp>
    </p:spTree>
    <p:extLst>
      <p:ext uri="{BB962C8B-B14F-4D97-AF65-F5344CB8AC3E}">
        <p14:creationId xmlns:p14="http://schemas.microsoft.com/office/powerpoint/2010/main" val="105088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prstClr val="black"/>
                </a:solidFill>
              </a:rPr>
              <a:t>Uniform stretch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25419" y="5560526"/>
            <a:ext cx="42931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5</a:t>
            </a:r>
            <a:r>
              <a:rPr lang="en-US" sz="4000" dirty="0" smtClean="0">
                <a:solidFill>
                  <a:prstClr val="black"/>
                </a:solidFill>
                <a:cs typeface="Arial" panose="020B0604020202020204" pitchFamily="34" charset="0"/>
              </a:rPr>
              <a:t>% change </a:t>
            </a:r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→</a:t>
            </a:r>
            <a:r>
              <a:rPr lang="en-US" sz="4000" dirty="0" smtClean="0">
                <a:solidFill>
                  <a:prstClr val="black"/>
                </a:solidFill>
                <a:cs typeface="Arial" panose="020B0604020202020204" pitchFamily="34" charset="0"/>
              </a:rPr>
              <a:t> 0%</a:t>
            </a:r>
            <a:endParaRPr lang="en-US" sz="4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283133" y="1951514"/>
            <a:ext cx="4586426" cy="3531444"/>
            <a:chOff x="2283133" y="1951514"/>
            <a:chExt cx="4586426" cy="3531444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2283133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5672777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283133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79915" y="4676228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3479915" y="1951514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479915" y="1951514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869559" y="1951516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2592491" y="286582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4384649" y="210059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/>
          </p:nvSpPr>
          <p:spPr>
            <a:xfrm>
              <a:off x="2283133" y="2758244"/>
              <a:ext cx="3389644" cy="272471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 flipV="1">
              <a:off x="5650942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5863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425419" y="5560526"/>
            <a:ext cx="42931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5</a:t>
            </a:r>
            <a:r>
              <a:rPr lang="en-US" sz="4000" dirty="0" smtClean="0">
                <a:solidFill>
                  <a:prstClr val="black"/>
                </a:solidFill>
                <a:cs typeface="Arial" panose="020B0604020202020204" pitchFamily="34" charset="0"/>
              </a:rPr>
              <a:t>% change </a:t>
            </a:r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→</a:t>
            </a:r>
            <a:r>
              <a:rPr lang="en-US" sz="4000" dirty="0" smtClean="0">
                <a:solidFill>
                  <a:prstClr val="black"/>
                </a:solidFill>
                <a:cs typeface="Arial" panose="020B0604020202020204" pitchFamily="34" charset="0"/>
              </a:rPr>
              <a:t> 0%</a:t>
            </a:r>
            <a:endParaRPr lang="en-US" sz="4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cxnSp>
        <p:nvCxnSpPr>
          <p:cNvPr id="78" name="Straight Connector 77"/>
          <p:cNvCxnSpPr/>
          <p:nvPr/>
        </p:nvCxnSpPr>
        <p:spPr>
          <a:xfrm flipV="1">
            <a:off x="2283132" y="1524000"/>
            <a:ext cx="1341664" cy="9043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6083123" y="4578566"/>
            <a:ext cx="1341664" cy="9043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2283132" y="4578566"/>
            <a:ext cx="1341664" cy="904392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V="1">
            <a:off x="3624796" y="4578566"/>
            <a:ext cx="3799991" cy="3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3624796" y="1524000"/>
            <a:ext cx="3799991" cy="3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3624796" y="1524000"/>
            <a:ext cx="0" cy="305456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7424787" y="1524003"/>
            <a:ext cx="0" cy="305456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2" descr="http://upload.wikimedia.org/wikipedia/commons/d/df/Myoglobin-1mba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" b="-64"/>
          <a:stretch/>
        </p:blipFill>
        <p:spPr bwMode="auto">
          <a:xfrm>
            <a:off x="2629941" y="2549000"/>
            <a:ext cx="2761254" cy="292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http://upload.wikimedia.org/wikipedia/commons/d/df/Myoglobin-1mba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" b="-64"/>
          <a:stretch/>
        </p:blipFill>
        <p:spPr bwMode="auto">
          <a:xfrm>
            <a:off x="4639056" y="1691132"/>
            <a:ext cx="2761254" cy="292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prstClr val="black"/>
                </a:solidFill>
              </a:rPr>
              <a:t>Uniform stretch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2283132" y="2428392"/>
            <a:ext cx="3799991" cy="305456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 flipV="1">
            <a:off x="6058645" y="1524000"/>
            <a:ext cx="1341664" cy="9043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706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225" y="352029"/>
            <a:ext cx="8709660" cy="7543800"/>
          </a:xfrm>
        </p:spPr>
      </p:pic>
      <p:sp>
        <p:nvSpPr>
          <p:cNvPr id="6" name="TextBox 5"/>
          <p:cNvSpPr txBox="1"/>
          <p:nvPr/>
        </p:nvSpPr>
        <p:spPr>
          <a:xfrm>
            <a:off x="6726775" y="1710050"/>
            <a:ext cx="27216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RH: 84.2%</a:t>
            </a:r>
          </a:p>
          <a:p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vs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71.9%</a:t>
            </a:r>
          </a:p>
        </p:txBody>
      </p:sp>
      <p:sp>
        <p:nvSpPr>
          <p:cNvPr id="8" name="Rectangle 7"/>
          <p:cNvSpPr/>
          <p:nvPr/>
        </p:nvSpPr>
        <p:spPr>
          <a:xfrm>
            <a:off x="6423764" y="1052500"/>
            <a:ext cx="24609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R</a:t>
            </a:r>
            <a:r>
              <a:rPr lang="en-US" sz="3200" baseline="-25000" dirty="0" err="1">
                <a:solidFill>
                  <a:prstClr val="black"/>
                </a:solidFill>
                <a:latin typeface="Arial" panose="020B0604020202020204" pitchFamily="34" charset="0"/>
              </a:rPr>
              <a:t>iso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= 44.5%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299247" y="440774"/>
            <a:ext cx="152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10403" y="1716494"/>
            <a:ext cx="9220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3aw6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3aw7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36513" y="1052500"/>
            <a:ext cx="2590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dirty="0" smtClean="0">
                <a:solidFill>
                  <a:srgbClr val="FF0000"/>
                </a:solidFill>
                <a:latin typeface="Arial" panose="020B0604020202020204" pitchFamily="34" charset="0"/>
              </a:rPr>
              <a:t>Δ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</a:rPr>
              <a:t>cell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= 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</a:rPr>
              <a:t>0.7 %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Non-isomorphism in lysozyme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052500"/>
            <a:ext cx="30460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RMSD = 0.18 Å</a:t>
            </a:r>
          </a:p>
        </p:txBody>
      </p:sp>
    </p:spTree>
    <p:extLst>
      <p:ext uri="{BB962C8B-B14F-4D97-AF65-F5344CB8AC3E}">
        <p14:creationId xmlns:p14="http://schemas.microsoft.com/office/powerpoint/2010/main" val="134370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825090"/>
              </p:ext>
            </p:extLst>
          </p:nvPr>
        </p:nvGraphicFramePr>
        <p:xfrm>
          <a:off x="421322" y="866510"/>
          <a:ext cx="3149601" cy="3488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5645"/>
                <a:gridCol w="605989"/>
                <a:gridCol w="605989"/>
                <a:gridCol w="605989"/>
                <a:gridCol w="605989"/>
              </a:tblGrid>
              <a:tr h="411480">
                <a:tc rowSpan="2">
                  <a:txBody>
                    <a:bodyPr/>
                    <a:lstStyle/>
                    <a:p>
                      <a:endParaRPr lang="en-US" sz="1600" b="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600" b="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h,k,l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structure factors (F)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14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#1</a:t>
                      </a:r>
                      <a:endParaRPr lang="en-US" sz="18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#2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#3</a:t>
                      </a:r>
                      <a:endParaRPr lang="en-US" sz="18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#4</a:t>
                      </a:r>
                      <a:endPara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5,3,4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523.7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559.8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579.9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603.2</a:t>
                      </a:r>
                      <a:endParaRPr lang="en-US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5,4,4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168.2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166.6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177.2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196.1</a:t>
                      </a:r>
                      <a:endParaRPr lang="en-US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34.9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26.4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19.2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17.3</a:t>
                      </a:r>
                      <a:endParaRPr lang="en-US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6,1,4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305.7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301.1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298.1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296.3</a:t>
                      </a:r>
                      <a:endParaRPr lang="en-US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6,2,4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353.0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353.9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356.2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366.9</a:t>
                      </a:r>
                      <a:endParaRPr lang="en-US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300.9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285.3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273.5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259.4</a:t>
                      </a:r>
                      <a:endParaRPr lang="en-US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6,3,5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223.8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226.3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234.6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251.4</a:t>
                      </a:r>
                      <a:endParaRPr lang="en-US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…</a:t>
                      </a:r>
                      <a:endParaRPr lang="en-US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…</a:t>
                      </a:r>
                      <a:endParaRPr lang="en-US" sz="1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…</a:t>
                      </a:r>
                      <a:endParaRPr lang="en-US" sz="12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…</a:t>
                      </a:r>
                      <a:endParaRPr lang="en-US" sz="12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56649" y="362857"/>
            <a:ext cx="2356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X-ray Data Sets</a:t>
            </a:r>
            <a:endParaRPr lang="en-US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2389062"/>
              </p:ext>
            </p:extLst>
          </p:nvPr>
        </p:nvGraphicFramePr>
        <p:xfrm>
          <a:off x="5428343" y="902794"/>
          <a:ext cx="3222275" cy="3614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8319"/>
                <a:gridCol w="605989"/>
                <a:gridCol w="605989"/>
                <a:gridCol w="605989"/>
                <a:gridCol w="605989"/>
              </a:tblGrid>
              <a:tr h="583098">
                <a:tc rowSpan="2">
                  <a:txBody>
                    <a:bodyPr/>
                    <a:lstStyle/>
                    <a:p>
                      <a:endParaRPr lang="en-US" sz="1600" b="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h,k,l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endParaRPr kumimoji="0" lang="en-US" sz="18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endParaRPr kumimoji="0" lang="en-US" sz="18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endParaRPr kumimoji="0" lang="en-US" sz="18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25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800" b="1" baseline="30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800" b="1" baseline="30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800" b="1" baseline="30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rd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1800" b="1" baseline="30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5,3,4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-1.46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-0.02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1.84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-0.72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5,4,4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-0.88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-0.29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-0.34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0.15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-0.42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-0.65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1.02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1.47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6,1,4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-0.90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-0.85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1.44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-0.40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6,2,4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-1.20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-0.37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0.67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0.01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-0.75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0.31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0.48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0.00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6,3,5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-0.75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-0.85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0.72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-0.82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…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…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…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…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37369" y="796754"/>
            <a:ext cx="554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d</a:t>
            </a:r>
            <a:r>
              <a:rPr lang="en-US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ata</a:t>
            </a:r>
          </a:p>
          <a:p>
            <a:pPr algn="r"/>
            <a:r>
              <a:rPr lang="en-US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set</a:t>
            </a:r>
            <a:endParaRPr lang="en-US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773715" y="2815771"/>
            <a:ext cx="1393371" cy="0"/>
          </a:xfrm>
          <a:prstGeom prst="straightConnector1">
            <a:avLst/>
          </a:prstGeom>
          <a:ln w="762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3860801" y="1393372"/>
            <a:ext cx="1306284" cy="1233714"/>
          </a:xfrm>
          <a:prstGeom prst="roundRect">
            <a:avLst>
              <a:gd name="adj" fmla="val 34849"/>
            </a:avLst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6600"/>
                </a:solidFill>
                <a:cs typeface="Arial" panose="020B0604020202020204" pitchFamily="34" charset="0"/>
              </a:rPr>
              <a:t>Singular value </a:t>
            </a:r>
            <a:r>
              <a:rPr lang="en-US" sz="1400" b="1" dirty="0" err="1" smtClean="0">
                <a:solidFill>
                  <a:srgbClr val="006600"/>
                </a:solidFill>
                <a:cs typeface="Arial" panose="020B0604020202020204" pitchFamily="34" charset="0"/>
              </a:rPr>
              <a:t>decomp</a:t>
            </a:r>
            <a:r>
              <a:rPr lang="en-US" sz="1400" b="1" dirty="0" smtClean="0">
                <a:solidFill>
                  <a:srgbClr val="006600"/>
                </a:solidFill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400" b="1" dirty="0" smtClean="0">
                <a:solidFill>
                  <a:srgbClr val="006600"/>
                </a:solidFill>
                <a:cs typeface="Arial" panose="020B0604020202020204" pitchFamily="34" charset="0"/>
              </a:rPr>
              <a:t>SVD</a:t>
            </a:r>
            <a:endParaRPr lang="en-US" sz="2400" b="1" dirty="0">
              <a:solidFill>
                <a:srgbClr val="006600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234311" y="384628"/>
            <a:ext cx="3744936" cy="1464581"/>
            <a:chOff x="5234311" y="384628"/>
            <a:chExt cx="3744936" cy="1464581"/>
          </a:xfrm>
        </p:grpSpPr>
        <p:sp>
          <p:nvSpPr>
            <p:cNvPr id="7" name="TextBox 6"/>
            <p:cNvSpPr txBox="1"/>
            <p:nvPr/>
          </p:nvSpPr>
          <p:spPr>
            <a:xfrm rot="2181799">
              <a:off x="5473739" y="1197680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vector</a:t>
              </a:r>
              <a:endParaRPr lang="en-US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 flipV="1">
              <a:off x="5426869" y="901473"/>
              <a:ext cx="800100" cy="5834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 rot="2154997">
              <a:off x="5661591" y="935062"/>
              <a:ext cx="638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value</a:t>
              </a:r>
              <a:endParaRPr lang="en-US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34311" y="384628"/>
              <a:ext cx="37449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prstClr val="black"/>
                  </a:solidFill>
                  <a:cs typeface="Arial" panose="020B0604020202020204" pitchFamily="34" charset="0"/>
                </a:rPr>
                <a:t>Singular values &amp; vectors</a:t>
              </a:r>
              <a:endParaRPr lang="en-US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H="1" flipV="1">
              <a:off x="5424488" y="1265804"/>
              <a:ext cx="800100" cy="5834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468915" y="5239658"/>
            <a:ext cx="1425371" cy="1146630"/>
            <a:chOff x="3696237" y="2927796"/>
            <a:chExt cx="1324377" cy="1418824"/>
          </a:xfrm>
        </p:grpSpPr>
        <p:sp>
          <p:nvSpPr>
            <p:cNvPr id="27" name="Rectangle 26"/>
            <p:cNvSpPr/>
            <p:nvPr/>
          </p:nvSpPr>
          <p:spPr>
            <a:xfrm>
              <a:off x="3696237" y="3251915"/>
              <a:ext cx="978794" cy="109470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 flipV="1">
              <a:off x="3696237" y="2927796"/>
              <a:ext cx="345583" cy="3241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4668726" y="2927796"/>
              <a:ext cx="345583" cy="3241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4675031" y="4022501"/>
              <a:ext cx="345583" cy="3241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3696237" y="4022501"/>
              <a:ext cx="345583" cy="324119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4041820" y="4022501"/>
              <a:ext cx="978794" cy="1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4041820" y="2927796"/>
              <a:ext cx="978794" cy="1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041820" y="2927796"/>
              <a:ext cx="0" cy="1094706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5020614" y="2927797"/>
              <a:ext cx="0" cy="1094706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174174" y="5486399"/>
            <a:ext cx="1505540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6600"/>
                </a:solidFill>
                <a:cs typeface="Arial" panose="020B0604020202020204" pitchFamily="34" charset="0"/>
              </a:rPr>
              <a:t>Correlation </a:t>
            </a:r>
          </a:p>
          <a:p>
            <a:pPr algn="r"/>
            <a:r>
              <a:rPr lang="en-US" b="1" dirty="0" smtClean="0">
                <a:solidFill>
                  <a:srgbClr val="006600"/>
                </a:solidFill>
                <a:cs typeface="Arial" panose="020B0604020202020204" pitchFamily="34" charset="0"/>
              </a:rPr>
              <a:t>Coefficients</a:t>
            </a:r>
            <a:endParaRPr lang="en-US" b="1" dirty="0">
              <a:solidFill>
                <a:srgbClr val="006600"/>
              </a:solidFill>
              <a:cs typeface="Arial" panose="020B0604020202020204" pitchFamily="34" charset="0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1930401" y="4513943"/>
            <a:ext cx="4615634" cy="653144"/>
          </a:xfrm>
          <a:custGeom>
            <a:avLst/>
            <a:gdLst>
              <a:gd name="connsiteX0" fmla="*/ 5178843 w 5293303"/>
              <a:gd name="connsiteY0" fmla="*/ 14514 h 740228"/>
              <a:gd name="connsiteX1" fmla="*/ 4975643 w 5293303"/>
              <a:gd name="connsiteY1" fmla="*/ 261257 h 740228"/>
              <a:gd name="connsiteX2" fmla="*/ 2479186 w 5293303"/>
              <a:gd name="connsiteY2" fmla="*/ 0 h 740228"/>
              <a:gd name="connsiteX3" fmla="*/ 316557 w 5293303"/>
              <a:gd name="connsiteY3" fmla="*/ 159657 h 740228"/>
              <a:gd name="connsiteX4" fmla="*/ 55300 w 5293303"/>
              <a:gd name="connsiteY4" fmla="*/ 740228 h 740228"/>
              <a:gd name="connsiteX0" fmla="*/ 5178843 w 5254228"/>
              <a:gd name="connsiteY0" fmla="*/ 14514 h 740228"/>
              <a:gd name="connsiteX1" fmla="*/ 4975643 w 5254228"/>
              <a:gd name="connsiteY1" fmla="*/ 261257 h 740228"/>
              <a:gd name="connsiteX2" fmla="*/ 2479186 w 5254228"/>
              <a:gd name="connsiteY2" fmla="*/ 0 h 740228"/>
              <a:gd name="connsiteX3" fmla="*/ 316557 w 5254228"/>
              <a:gd name="connsiteY3" fmla="*/ 159657 h 740228"/>
              <a:gd name="connsiteX4" fmla="*/ 55300 w 5254228"/>
              <a:gd name="connsiteY4" fmla="*/ 740228 h 740228"/>
              <a:gd name="connsiteX0" fmla="*/ 5178843 w 5179336"/>
              <a:gd name="connsiteY0" fmla="*/ 14619 h 740333"/>
              <a:gd name="connsiteX1" fmla="*/ 4046729 w 5179336"/>
              <a:gd name="connsiteY1" fmla="*/ 174276 h 740333"/>
              <a:gd name="connsiteX2" fmla="*/ 2479186 w 5179336"/>
              <a:gd name="connsiteY2" fmla="*/ 105 h 740333"/>
              <a:gd name="connsiteX3" fmla="*/ 316557 w 5179336"/>
              <a:gd name="connsiteY3" fmla="*/ 159762 h 740333"/>
              <a:gd name="connsiteX4" fmla="*/ 55300 w 5179336"/>
              <a:gd name="connsiteY4" fmla="*/ 740333 h 740333"/>
              <a:gd name="connsiteX0" fmla="*/ 5141332 w 5141825"/>
              <a:gd name="connsiteY0" fmla="*/ 14619 h 740333"/>
              <a:gd name="connsiteX1" fmla="*/ 4009218 w 5141825"/>
              <a:gd name="connsiteY1" fmla="*/ 174276 h 740333"/>
              <a:gd name="connsiteX2" fmla="*/ 2441675 w 5141825"/>
              <a:gd name="connsiteY2" fmla="*/ 105 h 740333"/>
              <a:gd name="connsiteX3" fmla="*/ 279046 w 5141825"/>
              <a:gd name="connsiteY3" fmla="*/ 159762 h 740333"/>
              <a:gd name="connsiteX4" fmla="*/ 17789 w 5141825"/>
              <a:gd name="connsiteY4" fmla="*/ 740333 h 740333"/>
              <a:gd name="connsiteX0" fmla="*/ 5123543 w 5124036"/>
              <a:gd name="connsiteY0" fmla="*/ 31909 h 757623"/>
              <a:gd name="connsiteX1" fmla="*/ 3991429 w 5124036"/>
              <a:gd name="connsiteY1" fmla="*/ 191566 h 757623"/>
              <a:gd name="connsiteX2" fmla="*/ 2423886 w 5124036"/>
              <a:gd name="connsiteY2" fmla="*/ 17395 h 757623"/>
              <a:gd name="connsiteX3" fmla="*/ 827315 w 5124036"/>
              <a:gd name="connsiteY3" fmla="*/ 89967 h 757623"/>
              <a:gd name="connsiteX4" fmla="*/ 0 w 5124036"/>
              <a:gd name="connsiteY4" fmla="*/ 757623 h 757623"/>
              <a:gd name="connsiteX0" fmla="*/ 5123543 w 5124036"/>
              <a:gd name="connsiteY0" fmla="*/ 21561 h 747275"/>
              <a:gd name="connsiteX1" fmla="*/ 3991429 w 5124036"/>
              <a:gd name="connsiteY1" fmla="*/ 181218 h 747275"/>
              <a:gd name="connsiteX2" fmla="*/ 2423886 w 5124036"/>
              <a:gd name="connsiteY2" fmla="*/ 7047 h 747275"/>
              <a:gd name="connsiteX3" fmla="*/ 827315 w 5124036"/>
              <a:gd name="connsiteY3" fmla="*/ 79619 h 747275"/>
              <a:gd name="connsiteX4" fmla="*/ 0 w 5124036"/>
              <a:gd name="connsiteY4" fmla="*/ 747275 h 747275"/>
              <a:gd name="connsiteX0" fmla="*/ 5123543 w 5124036"/>
              <a:gd name="connsiteY0" fmla="*/ 24201 h 749915"/>
              <a:gd name="connsiteX1" fmla="*/ 3991429 w 5124036"/>
              <a:gd name="connsiteY1" fmla="*/ 183858 h 749915"/>
              <a:gd name="connsiteX2" fmla="*/ 2423886 w 5124036"/>
              <a:gd name="connsiteY2" fmla="*/ 9687 h 749915"/>
              <a:gd name="connsiteX3" fmla="*/ 827315 w 5124036"/>
              <a:gd name="connsiteY3" fmla="*/ 82259 h 749915"/>
              <a:gd name="connsiteX4" fmla="*/ 0 w 5124036"/>
              <a:gd name="connsiteY4" fmla="*/ 749915 h 749915"/>
              <a:gd name="connsiteX0" fmla="*/ 5123543 w 5124036"/>
              <a:gd name="connsiteY0" fmla="*/ 24201 h 749915"/>
              <a:gd name="connsiteX1" fmla="*/ 3991429 w 5124036"/>
              <a:gd name="connsiteY1" fmla="*/ 183858 h 749915"/>
              <a:gd name="connsiteX2" fmla="*/ 2423886 w 5124036"/>
              <a:gd name="connsiteY2" fmla="*/ 9687 h 749915"/>
              <a:gd name="connsiteX3" fmla="*/ 827315 w 5124036"/>
              <a:gd name="connsiteY3" fmla="*/ 82259 h 749915"/>
              <a:gd name="connsiteX4" fmla="*/ 0 w 5124036"/>
              <a:gd name="connsiteY4" fmla="*/ 749915 h 749915"/>
              <a:gd name="connsiteX0" fmla="*/ 5123543 w 5124036"/>
              <a:gd name="connsiteY0" fmla="*/ 34745 h 760459"/>
              <a:gd name="connsiteX1" fmla="*/ 3991429 w 5124036"/>
              <a:gd name="connsiteY1" fmla="*/ 194402 h 760459"/>
              <a:gd name="connsiteX2" fmla="*/ 2423886 w 5124036"/>
              <a:gd name="connsiteY2" fmla="*/ 20231 h 760459"/>
              <a:gd name="connsiteX3" fmla="*/ 0 w 5124036"/>
              <a:gd name="connsiteY3" fmla="*/ 760459 h 760459"/>
              <a:gd name="connsiteX0" fmla="*/ 5123543 w 5124036"/>
              <a:gd name="connsiteY0" fmla="*/ 34745 h 760459"/>
              <a:gd name="connsiteX1" fmla="*/ 3991429 w 5124036"/>
              <a:gd name="connsiteY1" fmla="*/ 194402 h 760459"/>
              <a:gd name="connsiteX2" fmla="*/ 2423886 w 5124036"/>
              <a:gd name="connsiteY2" fmla="*/ 20231 h 760459"/>
              <a:gd name="connsiteX3" fmla="*/ 0 w 5124036"/>
              <a:gd name="connsiteY3" fmla="*/ 760459 h 760459"/>
              <a:gd name="connsiteX0" fmla="*/ 5123543 w 5123543"/>
              <a:gd name="connsiteY0" fmla="*/ 65352 h 791066"/>
              <a:gd name="connsiteX1" fmla="*/ 2423886 w 5123543"/>
              <a:gd name="connsiteY1" fmla="*/ 50838 h 791066"/>
              <a:gd name="connsiteX2" fmla="*/ 0 w 5123543"/>
              <a:gd name="connsiteY2" fmla="*/ 791066 h 791066"/>
              <a:gd name="connsiteX0" fmla="*/ 5123543 w 5123674"/>
              <a:gd name="connsiteY0" fmla="*/ 29451 h 755165"/>
              <a:gd name="connsiteX1" fmla="*/ 2423886 w 5123674"/>
              <a:gd name="connsiteY1" fmla="*/ 14937 h 755165"/>
              <a:gd name="connsiteX2" fmla="*/ 0 w 5123674"/>
              <a:gd name="connsiteY2" fmla="*/ 755165 h 755165"/>
              <a:gd name="connsiteX0" fmla="*/ 4688114 w 4688240"/>
              <a:gd name="connsiteY0" fmla="*/ 36730 h 951130"/>
              <a:gd name="connsiteX1" fmla="*/ 1988457 w 4688240"/>
              <a:gd name="connsiteY1" fmla="*/ 22216 h 951130"/>
              <a:gd name="connsiteX2" fmla="*/ 0 w 4688240"/>
              <a:gd name="connsiteY2" fmla="*/ 951130 h 951130"/>
              <a:gd name="connsiteX0" fmla="*/ 4688114 w 4688240"/>
              <a:gd name="connsiteY0" fmla="*/ 36730 h 951130"/>
              <a:gd name="connsiteX1" fmla="*/ 1988457 w 4688240"/>
              <a:gd name="connsiteY1" fmla="*/ 22216 h 951130"/>
              <a:gd name="connsiteX2" fmla="*/ 0 w 4688240"/>
              <a:gd name="connsiteY2" fmla="*/ 951130 h 951130"/>
              <a:gd name="connsiteX0" fmla="*/ 4673599 w 4673725"/>
              <a:gd name="connsiteY0" fmla="*/ 36137 h 936023"/>
              <a:gd name="connsiteX1" fmla="*/ 1973942 w 4673725"/>
              <a:gd name="connsiteY1" fmla="*/ 21623 h 936023"/>
              <a:gd name="connsiteX2" fmla="*/ 0 w 4673725"/>
              <a:gd name="connsiteY2" fmla="*/ 936023 h 936023"/>
              <a:gd name="connsiteX0" fmla="*/ 3976913 w 3977032"/>
              <a:gd name="connsiteY0" fmla="*/ 34386 h 890729"/>
              <a:gd name="connsiteX1" fmla="*/ 1277256 w 3977032"/>
              <a:gd name="connsiteY1" fmla="*/ 19872 h 890729"/>
              <a:gd name="connsiteX2" fmla="*/ 0 w 3977032"/>
              <a:gd name="connsiteY2" fmla="*/ 890729 h 890729"/>
              <a:gd name="connsiteX0" fmla="*/ 3978057 w 3978176"/>
              <a:gd name="connsiteY0" fmla="*/ 34386 h 890729"/>
              <a:gd name="connsiteX1" fmla="*/ 1278400 w 3978176"/>
              <a:gd name="connsiteY1" fmla="*/ 19872 h 890729"/>
              <a:gd name="connsiteX2" fmla="*/ 1144 w 3978176"/>
              <a:gd name="connsiteY2" fmla="*/ 890729 h 890729"/>
              <a:gd name="connsiteX0" fmla="*/ 3847649 w 3847767"/>
              <a:gd name="connsiteY0" fmla="*/ 28423 h 725109"/>
              <a:gd name="connsiteX1" fmla="*/ 1147992 w 3847767"/>
              <a:gd name="connsiteY1" fmla="*/ 13909 h 725109"/>
              <a:gd name="connsiteX2" fmla="*/ 1364 w 3847767"/>
              <a:gd name="connsiteY2" fmla="*/ 725109 h 725109"/>
              <a:gd name="connsiteX0" fmla="*/ 3847330 w 3847458"/>
              <a:gd name="connsiteY0" fmla="*/ 0 h 696686"/>
              <a:gd name="connsiteX1" fmla="*/ 1321844 w 3847458"/>
              <a:gd name="connsiteY1" fmla="*/ 43543 h 696686"/>
              <a:gd name="connsiteX2" fmla="*/ 1045 w 3847458"/>
              <a:gd name="connsiteY2" fmla="*/ 696686 h 696686"/>
              <a:gd name="connsiteX0" fmla="*/ 3848241 w 3848350"/>
              <a:gd name="connsiteY0" fmla="*/ 0 h 696686"/>
              <a:gd name="connsiteX1" fmla="*/ 974413 w 3848350"/>
              <a:gd name="connsiteY1" fmla="*/ 87086 h 696686"/>
              <a:gd name="connsiteX2" fmla="*/ 1956 w 3848350"/>
              <a:gd name="connsiteY2" fmla="*/ 696686 h 696686"/>
              <a:gd name="connsiteX0" fmla="*/ 3804664 w 3804774"/>
              <a:gd name="connsiteY0" fmla="*/ 11227 h 620828"/>
              <a:gd name="connsiteX1" fmla="*/ 974379 w 3804774"/>
              <a:gd name="connsiteY1" fmla="*/ 11228 h 620828"/>
              <a:gd name="connsiteX2" fmla="*/ 1922 w 3804774"/>
              <a:gd name="connsiteY2" fmla="*/ 620828 h 620828"/>
              <a:gd name="connsiteX0" fmla="*/ 4616259 w 4616376"/>
              <a:gd name="connsiteY0" fmla="*/ 12680 h 665824"/>
              <a:gd name="connsiteX1" fmla="*/ 1785974 w 4616376"/>
              <a:gd name="connsiteY1" fmla="*/ 12681 h 665824"/>
              <a:gd name="connsiteX2" fmla="*/ 717 w 4616376"/>
              <a:gd name="connsiteY2" fmla="*/ 665824 h 665824"/>
              <a:gd name="connsiteX0" fmla="*/ 4616259 w 4616376"/>
              <a:gd name="connsiteY0" fmla="*/ 627 h 653771"/>
              <a:gd name="connsiteX1" fmla="*/ 1785974 w 4616376"/>
              <a:gd name="connsiteY1" fmla="*/ 628 h 653771"/>
              <a:gd name="connsiteX2" fmla="*/ 717 w 4616376"/>
              <a:gd name="connsiteY2" fmla="*/ 653771 h 653771"/>
              <a:gd name="connsiteX0" fmla="*/ 4616259 w 4616376"/>
              <a:gd name="connsiteY0" fmla="*/ 813 h 653957"/>
              <a:gd name="connsiteX1" fmla="*/ 1785974 w 4616376"/>
              <a:gd name="connsiteY1" fmla="*/ 814 h 653957"/>
              <a:gd name="connsiteX2" fmla="*/ 717 w 4616376"/>
              <a:gd name="connsiteY2" fmla="*/ 653957 h 653957"/>
              <a:gd name="connsiteX0" fmla="*/ 4617091 w 4617183"/>
              <a:gd name="connsiteY0" fmla="*/ 0 h 653144"/>
              <a:gd name="connsiteX1" fmla="*/ 1206234 w 4617183"/>
              <a:gd name="connsiteY1" fmla="*/ 43543 h 653144"/>
              <a:gd name="connsiteX2" fmla="*/ 1549 w 4617183"/>
              <a:gd name="connsiteY2" fmla="*/ 653144 h 653144"/>
              <a:gd name="connsiteX0" fmla="*/ 4617091 w 4617183"/>
              <a:gd name="connsiteY0" fmla="*/ 0 h 653144"/>
              <a:gd name="connsiteX1" fmla="*/ 1206234 w 4617183"/>
              <a:gd name="connsiteY1" fmla="*/ 43543 h 653144"/>
              <a:gd name="connsiteX2" fmla="*/ 1549 w 4617183"/>
              <a:gd name="connsiteY2" fmla="*/ 653144 h 653144"/>
              <a:gd name="connsiteX0" fmla="*/ 4615542 w 4615634"/>
              <a:gd name="connsiteY0" fmla="*/ 0 h 653144"/>
              <a:gd name="connsiteX1" fmla="*/ 1204685 w 4615634"/>
              <a:gd name="connsiteY1" fmla="*/ 43543 h 653144"/>
              <a:gd name="connsiteX2" fmla="*/ 0 w 4615634"/>
              <a:gd name="connsiteY2" fmla="*/ 653144 h 653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15634" h="653144">
                <a:moveTo>
                  <a:pt x="4615542" y="0"/>
                </a:moveTo>
                <a:cubicBezTo>
                  <a:pt x="4633685" y="403376"/>
                  <a:pt x="1973942" y="-79829"/>
                  <a:pt x="1204685" y="43543"/>
                </a:cubicBezTo>
                <a:cubicBezTo>
                  <a:pt x="435428" y="166915"/>
                  <a:pt x="11491" y="121560"/>
                  <a:pt x="0" y="653144"/>
                </a:cubicBezTo>
              </a:path>
            </a:pathLst>
          </a:custGeom>
          <a:noFill/>
          <a:ln w="57150">
            <a:solidFill>
              <a:srgbClr val="C898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564883" y="5080001"/>
            <a:ext cx="907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-0.68 </a:t>
            </a:r>
          </a:p>
        </p:txBody>
      </p:sp>
      <p:sp>
        <p:nvSpPr>
          <p:cNvPr id="43" name="Freeform 42"/>
          <p:cNvSpPr/>
          <p:nvPr/>
        </p:nvSpPr>
        <p:spPr>
          <a:xfrm>
            <a:off x="2730555" y="4463141"/>
            <a:ext cx="4417732" cy="682171"/>
          </a:xfrm>
          <a:custGeom>
            <a:avLst/>
            <a:gdLst>
              <a:gd name="connsiteX0" fmla="*/ 5178843 w 5293303"/>
              <a:gd name="connsiteY0" fmla="*/ 14514 h 740228"/>
              <a:gd name="connsiteX1" fmla="*/ 4975643 w 5293303"/>
              <a:gd name="connsiteY1" fmla="*/ 261257 h 740228"/>
              <a:gd name="connsiteX2" fmla="*/ 2479186 w 5293303"/>
              <a:gd name="connsiteY2" fmla="*/ 0 h 740228"/>
              <a:gd name="connsiteX3" fmla="*/ 316557 w 5293303"/>
              <a:gd name="connsiteY3" fmla="*/ 159657 h 740228"/>
              <a:gd name="connsiteX4" fmla="*/ 55300 w 5293303"/>
              <a:gd name="connsiteY4" fmla="*/ 740228 h 740228"/>
              <a:gd name="connsiteX0" fmla="*/ 5178843 w 5254228"/>
              <a:gd name="connsiteY0" fmla="*/ 14514 h 740228"/>
              <a:gd name="connsiteX1" fmla="*/ 4975643 w 5254228"/>
              <a:gd name="connsiteY1" fmla="*/ 261257 h 740228"/>
              <a:gd name="connsiteX2" fmla="*/ 2479186 w 5254228"/>
              <a:gd name="connsiteY2" fmla="*/ 0 h 740228"/>
              <a:gd name="connsiteX3" fmla="*/ 316557 w 5254228"/>
              <a:gd name="connsiteY3" fmla="*/ 159657 h 740228"/>
              <a:gd name="connsiteX4" fmla="*/ 55300 w 5254228"/>
              <a:gd name="connsiteY4" fmla="*/ 740228 h 740228"/>
              <a:gd name="connsiteX0" fmla="*/ 5178843 w 5179336"/>
              <a:gd name="connsiteY0" fmla="*/ 14619 h 740333"/>
              <a:gd name="connsiteX1" fmla="*/ 4046729 w 5179336"/>
              <a:gd name="connsiteY1" fmla="*/ 174276 h 740333"/>
              <a:gd name="connsiteX2" fmla="*/ 2479186 w 5179336"/>
              <a:gd name="connsiteY2" fmla="*/ 105 h 740333"/>
              <a:gd name="connsiteX3" fmla="*/ 316557 w 5179336"/>
              <a:gd name="connsiteY3" fmla="*/ 159762 h 740333"/>
              <a:gd name="connsiteX4" fmla="*/ 55300 w 5179336"/>
              <a:gd name="connsiteY4" fmla="*/ 740333 h 740333"/>
              <a:gd name="connsiteX0" fmla="*/ 5141332 w 5141825"/>
              <a:gd name="connsiteY0" fmla="*/ 14619 h 740333"/>
              <a:gd name="connsiteX1" fmla="*/ 4009218 w 5141825"/>
              <a:gd name="connsiteY1" fmla="*/ 174276 h 740333"/>
              <a:gd name="connsiteX2" fmla="*/ 2441675 w 5141825"/>
              <a:gd name="connsiteY2" fmla="*/ 105 h 740333"/>
              <a:gd name="connsiteX3" fmla="*/ 279046 w 5141825"/>
              <a:gd name="connsiteY3" fmla="*/ 159762 h 740333"/>
              <a:gd name="connsiteX4" fmla="*/ 17789 w 5141825"/>
              <a:gd name="connsiteY4" fmla="*/ 740333 h 740333"/>
              <a:gd name="connsiteX0" fmla="*/ 5123543 w 5124036"/>
              <a:gd name="connsiteY0" fmla="*/ 31909 h 757623"/>
              <a:gd name="connsiteX1" fmla="*/ 3991429 w 5124036"/>
              <a:gd name="connsiteY1" fmla="*/ 191566 h 757623"/>
              <a:gd name="connsiteX2" fmla="*/ 2423886 w 5124036"/>
              <a:gd name="connsiteY2" fmla="*/ 17395 h 757623"/>
              <a:gd name="connsiteX3" fmla="*/ 827315 w 5124036"/>
              <a:gd name="connsiteY3" fmla="*/ 89967 h 757623"/>
              <a:gd name="connsiteX4" fmla="*/ 0 w 5124036"/>
              <a:gd name="connsiteY4" fmla="*/ 757623 h 757623"/>
              <a:gd name="connsiteX0" fmla="*/ 5123543 w 5124036"/>
              <a:gd name="connsiteY0" fmla="*/ 21561 h 747275"/>
              <a:gd name="connsiteX1" fmla="*/ 3991429 w 5124036"/>
              <a:gd name="connsiteY1" fmla="*/ 181218 h 747275"/>
              <a:gd name="connsiteX2" fmla="*/ 2423886 w 5124036"/>
              <a:gd name="connsiteY2" fmla="*/ 7047 h 747275"/>
              <a:gd name="connsiteX3" fmla="*/ 827315 w 5124036"/>
              <a:gd name="connsiteY3" fmla="*/ 79619 h 747275"/>
              <a:gd name="connsiteX4" fmla="*/ 0 w 5124036"/>
              <a:gd name="connsiteY4" fmla="*/ 747275 h 747275"/>
              <a:gd name="connsiteX0" fmla="*/ 5123543 w 5124036"/>
              <a:gd name="connsiteY0" fmla="*/ 24201 h 749915"/>
              <a:gd name="connsiteX1" fmla="*/ 3991429 w 5124036"/>
              <a:gd name="connsiteY1" fmla="*/ 183858 h 749915"/>
              <a:gd name="connsiteX2" fmla="*/ 2423886 w 5124036"/>
              <a:gd name="connsiteY2" fmla="*/ 9687 h 749915"/>
              <a:gd name="connsiteX3" fmla="*/ 827315 w 5124036"/>
              <a:gd name="connsiteY3" fmla="*/ 82259 h 749915"/>
              <a:gd name="connsiteX4" fmla="*/ 0 w 5124036"/>
              <a:gd name="connsiteY4" fmla="*/ 749915 h 749915"/>
              <a:gd name="connsiteX0" fmla="*/ 5123543 w 5124036"/>
              <a:gd name="connsiteY0" fmla="*/ 24201 h 749915"/>
              <a:gd name="connsiteX1" fmla="*/ 3991429 w 5124036"/>
              <a:gd name="connsiteY1" fmla="*/ 183858 h 749915"/>
              <a:gd name="connsiteX2" fmla="*/ 2423886 w 5124036"/>
              <a:gd name="connsiteY2" fmla="*/ 9687 h 749915"/>
              <a:gd name="connsiteX3" fmla="*/ 827315 w 5124036"/>
              <a:gd name="connsiteY3" fmla="*/ 82259 h 749915"/>
              <a:gd name="connsiteX4" fmla="*/ 0 w 5124036"/>
              <a:gd name="connsiteY4" fmla="*/ 749915 h 749915"/>
              <a:gd name="connsiteX0" fmla="*/ 5123543 w 5124036"/>
              <a:gd name="connsiteY0" fmla="*/ 34745 h 760459"/>
              <a:gd name="connsiteX1" fmla="*/ 3991429 w 5124036"/>
              <a:gd name="connsiteY1" fmla="*/ 194402 h 760459"/>
              <a:gd name="connsiteX2" fmla="*/ 2423886 w 5124036"/>
              <a:gd name="connsiteY2" fmla="*/ 20231 h 760459"/>
              <a:gd name="connsiteX3" fmla="*/ 0 w 5124036"/>
              <a:gd name="connsiteY3" fmla="*/ 760459 h 760459"/>
              <a:gd name="connsiteX0" fmla="*/ 5123543 w 5124036"/>
              <a:gd name="connsiteY0" fmla="*/ 34745 h 760459"/>
              <a:gd name="connsiteX1" fmla="*/ 3991429 w 5124036"/>
              <a:gd name="connsiteY1" fmla="*/ 194402 h 760459"/>
              <a:gd name="connsiteX2" fmla="*/ 2423886 w 5124036"/>
              <a:gd name="connsiteY2" fmla="*/ 20231 h 760459"/>
              <a:gd name="connsiteX3" fmla="*/ 0 w 5124036"/>
              <a:gd name="connsiteY3" fmla="*/ 760459 h 760459"/>
              <a:gd name="connsiteX0" fmla="*/ 5123543 w 5123543"/>
              <a:gd name="connsiteY0" fmla="*/ 65352 h 791066"/>
              <a:gd name="connsiteX1" fmla="*/ 2423886 w 5123543"/>
              <a:gd name="connsiteY1" fmla="*/ 50838 h 791066"/>
              <a:gd name="connsiteX2" fmla="*/ 0 w 5123543"/>
              <a:gd name="connsiteY2" fmla="*/ 791066 h 791066"/>
              <a:gd name="connsiteX0" fmla="*/ 5123543 w 5123674"/>
              <a:gd name="connsiteY0" fmla="*/ 29451 h 755165"/>
              <a:gd name="connsiteX1" fmla="*/ 2423886 w 5123674"/>
              <a:gd name="connsiteY1" fmla="*/ 14937 h 755165"/>
              <a:gd name="connsiteX2" fmla="*/ 0 w 5123674"/>
              <a:gd name="connsiteY2" fmla="*/ 755165 h 755165"/>
              <a:gd name="connsiteX0" fmla="*/ 4688114 w 4688240"/>
              <a:gd name="connsiteY0" fmla="*/ 36730 h 951130"/>
              <a:gd name="connsiteX1" fmla="*/ 1988457 w 4688240"/>
              <a:gd name="connsiteY1" fmla="*/ 22216 h 951130"/>
              <a:gd name="connsiteX2" fmla="*/ 0 w 4688240"/>
              <a:gd name="connsiteY2" fmla="*/ 951130 h 951130"/>
              <a:gd name="connsiteX0" fmla="*/ 4688114 w 4688240"/>
              <a:gd name="connsiteY0" fmla="*/ 36730 h 951130"/>
              <a:gd name="connsiteX1" fmla="*/ 1988457 w 4688240"/>
              <a:gd name="connsiteY1" fmla="*/ 22216 h 951130"/>
              <a:gd name="connsiteX2" fmla="*/ 0 w 4688240"/>
              <a:gd name="connsiteY2" fmla="*/ 951130 h 951130"/>
              <a:gd name="connsiteX0" fmla="*/ 4673599 w 4673725"/>
              <a:gd name="connsiteY0" fmla="*/ 36137 h 936023"/>
              <a:gd name="connsiteX1" fmla="*/ 1973942 w 4673725"/>
              <a:gd name="connsiteY1" fmla="*/ 21623 h 936023"/>
              <a:gd name="connsiteX2" fmla="*/ 0 w 4673725"/>
              <a:gd name="connsiteY2" fmla="*/ 936023 h 936023"/>
              <a:gd name="connsiteX0" fmla="*/ 3976913 w 3977032"/>
              <a:gd name="connsiteY0" fmla="*/ 34386 h 890729"/>
              <a:gd name="connsiteX1" fmla="*/ 1277256 w 3977032"/>
              <a:gd name="connsiteY1" fmla="*/ 19872 h 890729"/>
              <a:gd name="connsiteX2" fmla="*/ 0 w 3977032"/>
              <a:gd name="connsiteY2" fmla="*/ 890729 h 890729"/>
              <a:gd name="connsiteX0" fmla="*/ 4615542 w 4615636"/>
              <a:gd name="connsiteY0" fmla="*/ 0 h 1233714"/>
              <a:gd name="connsiteX1" fmla="*/ 1277256 w 4615636"/>
              <a:gd name="connsiteY1" fmla="*/ 362857 h 1233714"/>
              <a:gd name="connsiteX2" fmla="*/ 0 w 4615636"/>
              <a:gd name="connsiteY2" fmla="*/ 1233714 h 1233714"/>
              <a:gd name="connsiteX0" fmla="*/ 4615542 w 4615636"/>
              <a:gd name="connsiteY0" fmla="*/ 0 h 1233714"/>
              <a:gd name="connsiteX1" fmla="*/ 1277256 w 4615636"/>
              <a:gd name="connsiteY1" fmla="*/ 362857 h 1233714"/>
              <a:gd name="connsiteX2" fmla="*/ 0 w 4615636"/>
              <a:gd name="connsiteY2" fmla="*/ 1233714 h 1233714"/>
              <a:gd name="connsiteX0" fmla="*/ 4615542 w 4615641"/>
              <a:gd name="connsiteY0" fmla="*/ 0 h 1233714"/>
              <a:gd name="connsiteX1" fmla="*/ 1407885 w 4615641"/>
              <a:gd name="connsiteY1" fmla="*/ 246742 h 1233714"/>
              <a:gd name="connsiteX2" fmla="*/ 0 w 4615641"/>
              <a:gd name="connsiteY2" fmla="*/ 1233714 h 1233714"/>
              <a:gd name="connsiteX0" fmla="*/ 4615542 w 4615641"/>
              <a:gd name="connsiteY0" fmla="*/ 0 h 1233714"/>
              <a:gd name="connsiteX1" fmla="*/ 1407885 w 4615641"/>
              <a:gd name="connsiteY1" fmla="*/ 246742 h 1233714"/>
              <a:gd name="connsiteX2" fmla="*/ 0 w 4615641"/>
              <a:gd name="connsiteY2" fmla="*/ 1233714 h 1233714"/>
              <a:gd name="connsiteX0" fmla="*/ 4615542 w 4615641"/>
              <a:gd name="connsiteY0" fmla="*/ 0 h 1233714"/>
              <a:gd name="connsiteX1" fmla="*/ 1407885 w 4615641"/>
              <a:gd name="connsiteY1" fmla="*/ 246742 h 1233714"/>
              <a:gd name="connsiteX2" fmla="*/ 0 w 4615641"/>
              <a:gd name="connsiteY2" fmla="*/ 1233714 h 1233714"/>
              <a:gd name="connsiteX0" fmla="*/ 3715656 w 3715750"/>
              <a:gd name="connsiteY0" fmla="*/ 0 h 798285"/>
              <a:gd name="connsiteX1" fmla="*/ 507999 w 3715750"/>
              <a:gd name="connsiteY1" fmla="*/ 246742 h 798285"/>
              <a:gd name="connsiteX2" fmla="*/ 0 w 3715750"/>
              <a:gd name="connsiteY2" fmla="*/ 798285 h 798285"/>
              <a:gd name="connsiteX0" fmla="*/ 3657599 w 3657695"/>
              <a:gd name="connsiteY0" fmla="*/ 0 h 711199"/>
              <a:gd name="connsiteX1" fmla="*/ 507999 w 3657695"/>
              <a:gd name="connsiteY1" fmla="*/ 159656 h 711199"/>
              <a:gd name="connsiteX2" fmla="*/ 0 w 3657695"/>
              <a:gd name="connsiteY2" fmla="*/ 711199 h 711199"/>
              <a:gd name="connsiteX0" fmla="*/ 4412342 w 4412442"/>
              <a:gd name="connsiteY0" fmla="*/ 0 h 682171"/>
              <a:gd name="connsiteX1" fmla="*/ 1262742 w 4412442"/>
              <a:gd name="connsiteY1" fmla="*/ 159656 h 682171"/>
              <a:gd name="connsiteX2" fmla="*/ 0 w 4412442"/>
              <a:gd name="connsiteY2" fmla="*/ 682171 h 682171"/>
              <a:gd name="connsiteX0" fmla="*/ 4412342 w 4412442"/>
              <a:gd name="connsiteY0" fmla="*/ 0 h 682171"/>
              <a:gd name="connsiteX1" fmla="*/ 1262742 w 4412442"/>
              <a:gd name="connsiteY1" fmla="*/ 159656 h 682171"/>
              <a:gd name="connsiteX2" fmla="*/ 0 w 4412442"/>
              <a:gd name="connsiteY2" fmla="*/ 682171 h 682171"/>
              <a:gd name="connsiteX0" fmla="*/ 4412342 w 4412342"/>
              <a:gd name="connsiteY0" fmla="*/ 0 h 682171"/>
              <a:gd name="connsiteX1" fmla="*/ 1262742 w 4412342"/>
              <a:gd name="connsiteY1" fmla="*/ 159656 h 682171"/>
              <a:gd name="connsiteX2" fmla="*/ 0 w 4412342"/>
              <a:gd name="connsiteY2" fmla="*/ 682171 h 682171"/>
              <a:gd name="connsiteX0" fmla="*/ 4412342 w 4412342"/>
              <a:gd name="connsiteY0" fmla="*/ 0 h 682171"/>
              <a:gd name="connsiteX1" fmla="*/ 827313 w 4412342"/>
              <a:gd name="connsiteY1" fmla="*/ 174170 h 682171"/>
              <a:gd name="connsiteX2" fmla="*/ 0 w 4412342"/>
              <a:gd name="connsiteY2" fmla="*/ 682171 h 682171"/>
              <a:gd name="connsiteX0" fmla="*/ 4412342 w 4412342"/>
              <a:gd name="connsiteY0" fmla="*/ 0 h 682171"/>
              <a:gd name="connsiteX1" fmla="*/ 827313 w 4412342"/>
              <a:gd name="connsiteY1" fmla="*/ 174170 h 682171"/>
              <a:gd name="connsiteX2" fmla="*/ 0 w 4412342"/>
              <a:gd name="connsiteY2" fmla="*/ 682171 h 682171"/>
              <a:gd name="connsiteX0" fmla="*/ 4412342 w 4412342"/>
              <a:gd name="connsiteY0" fmla="*/ 0 h 682171"/>
              <a:gd name="connsiteX1" fmla="*/ 638628 w 4412342"/>
              <a:gd name="connsiteY1" fmla="*/ 217713 h 682171"/>
              <a:gd name="connsiteX2" fmla="*/ 0 w 4412342"/>
              <a:gd name="connsiteY2" fmla="*/ 682171 h 682171"/>
              <a:gd name="connsiteX0" fmla="*/ 4412342 w 4412342"/>
              <a:gd name="connsiteY0" fmla="*/ 0 h 682171"/>
              <a:gd name="connsiteX1" fmla="*/ 638628 w 4412342"/>
              <a:gd name="connsiteY1" fmla="*/ 188684 h 682171"/>
              <a:gd name="connsiteX2" fmla="*/ 0 w 4412342"/>
              <a:gd name="connsiteY2" fmla="*/ 682171 h 682171"/>
              <a:gd name="connsiteX0" fmla="*/ 4429550 w 4429550"/>
              <a:gd name="connsiteY0" fmla="*/ 0 h 682171"/>
              <a:gd name="connsiteX1" fmla="*/ 655836 w 4429550"/>
              <a:gd name="connsiteY1" fmla="*/ 188684 h 682171"/>
              <a:gd name="connsiteX2" fmla="*/ 17208 w 4429550"/>
              <a:gd name="connsiteY2" fmla="*/ 682171 h 682171"/>
              <a:gd name="connsiteX0" fmla="*/ 4417732 w 4417732"/>
              <a:gd name="connsiteY0" fmla="*/ 0 h 682171"/>
              <a:gd name="connsiteX1" fmla="*/ 644018 w 4417732"/>
              <a:gd name="connsiteY1" fmla="*/ 188684 h 682171"/>
              <a:gd name="connsiteX2" fmla="*/ 5390 w 4417732"/>
              <a:gd name="connsiteY2" fmla="*/ 682171 h 68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17732" h="682171">
                <a:moveTo>
                  <a:pt x="4417732" y="0"/>
                </a:moveTo>
                <a:cubicBezTo>
                  <a:pt x="4406846" y="780747"/>
                  <a:pt x="1379408" y="74989"/>
                  <a:pt x="644018" y="188684"/>
                </a:cubicBezTo>
                <a:cubicBezTo>
                  <a:pt x="-91372" y="302379"/>
                  <a:pt x="2367" y="310244"/>
                  <a:pt x="5390" y="682171"/>
                </a:cubicBezTo>
              </a:path>
            </a:pathLst>
          </a:custGeom>
          <a:noFill/>
          <a:ln w="57150">
            <a:solidFill>
              <a:srgbClr val="FFDA65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3423861" y="4499427"/>
            <a:ext cx="4312255" cy="682172"/>
          </a:xfrm>
          <a:custGeom>
            <a:avLst/>
            <a:gdLst>
              <a:gd name="connsiteX0" fmla="*/ 5178843 w 5293303"/>
              <a:gd name="connsiteY0" fmla="*/ 14514 h 740228"/>
              <a:gd name="connsiteX1" fmla="*/ 4975643 w 5293303"/>
              <a:gd name="connsiteY1" fmla="*/ 261257 h 740228"/>
              <a:gd name="connsiteX2" fmla="*/ 2479186 w 5293303"/>
              <a:gd name="connsiteY2" fmla="*/ 0 h 740228"/>
              <a:gd name="connsiteX3" fmla="*/ 316557 w 5293303"/>
              <a:gd name="connsiteY3" fmla="*/ 159657 h 740228"/>
              <a:gd name="connsiteX4" fmla="*/ 55300 w 5293303"/>
              <a:gd name="connsiteY4" fmla="*/ 740228 h 740228"/>
              <a:gd name="connsiteX0" fmla="*/ 5178843 w 5254228"/>
              <a:gd name="connsiteY0" fmla="*/ 14514 h 740228"/>
              <a:gd name="connsiteX1" fmla="*/ 4975643 w 5254228"/>
              <a:gd name="connsiteY1" fmla="*/ 261257 h 740228"/>
              <a:gd name="connsiteX2" fmla="*/ 2479186 w 5254228"/>
              <a:gd name="connsiteY2" fmla="*/ 0 h 740228"/>
              <a:gd name="connsiteX3" fmla="*/ 316557 w 5254228"/>
              <a:gd name="connsiteY3" fmla="*/ 159657 h 740228"/>
              <a:gd name="connsiteX4" fmla="*/ 55300 w 5254228"/>
              <a:gd name="connsiteY4" fmla="*/ 740228 h 740228"/>
              <a:gd name="connsiteX0" fmla="*/ 5178843 w 5179336"/>
              <a:gd name="connsiteY0" fmla="*/ 14619 h 740333"/>
              <a:gd name="connsiteX1" fmla="*/ 4046729 w 5179336"/>
              <a:gd name="connsiteY1" fmla="*/ 174276 h 740333"/>
              <a:gd name="connsiteX2" fmla="*/ 2479186 w 5179336"/>
              <a:gd name="connsiteY2" fmla="*/ 105 h 740333"/>
              <a:gd name="connsiteX3" fmla="*/ 316557 w 5179336"/>
              <a:gd name="connsiteY3" fmla="*/ 159762 h 740333"/>
              <a:gd name="connsiteX4" fmla="*/ 55300 w 5179336"/>
              <a:gd name="connsiteY4" fmla="*/ 740333 h 740333"/>
              <a:gd name="connsiteX0" fmla="*/ 5141332 w 5141825"/>
              <a:gd name="connsiteY0" fmla="*/ 14619 h 740333"/>
              <a:gd name="connsiteX1" fmla="*/ 4009218 w 5141825"/>
              <a:gd name="connsiteY1" fmla="*/ 174276 h 740333"/>
              <a:gd name="connsiteX2" fmla="*/ 2441675 w 5141825"/>
              <a:gd name="connsiteY2" fmla="*/ 105 h 740333"/>
              <a:gd name="connsiteX3" fmla="*/ 279046 w 5141825"/>
              <a:gd name="connsiteY3" fmla="*/ 159762 h 740333"/>
              <a:gd name="connsiteX4" fmla="*/ 17789 w 5141825"/>
              <a:gd name="connsiteY4" fmla="*/ 740333 h 740333"/>
              <a:gd name="connsiteX0" fmla="*/ 5123543 w 5124036"/>
              <a:gd name="connsiteY0" fmla="*/ 31909 h 757623"/>
              <a:gd name="connsiteX1" fmla="*/ 3991429 w 5124036"/>
              <a:gd name="connsiteY1" fmla="*/ 191566 h 757623"/>
              <a:gd name="connsiteX2" fmla="*/ 2423886 w 5124036"/>
              <a:gd name="connsiteY2" fmla="*/ 17395 h 757623"/>
              <a:gd name="connsiteX3" fmla="*/ 827315 w 5124036"/>
              <a:gd name="connsiteY3" fmla="*/ 89967 h 757623"/>
              <a:gd name="connsiteX4" fmla="*/ 0 w 5124036"/>
              <a:gd name="connsiteY4" fmla="*/ 757623 h 757623"/>
              <a:gd name="connsiteX0" fmla="*/ 5123543 w 5124036"/>
              <a:gd name="connsiteY0" fmla="*/ 21561 h 747275"/>
              <a:gd name="connsiteX1" fmla="*/ 3991429 w 5124036"/>
              <a:gd name="connsiteY1" fmla="*/ 181218 h 747275"/>
              <a:gd name="connsiteX2" fmla="*/ 2423886 w 5124036"/>
              <a:gd name="connsiteY2" fmla="*/ 7047 h 747275"/>
              <a:gd name="connsiteX3" fmla="*/ 827315 w 5124036"/>
              <a:gd name="connsiteY3" fmla="*/ 79619 h 747275"/>
              <a:gd name="connsiteX4" fmla="*/ 0 w 5124036"/>
              <a:gd name="connsiteY4" fmla="*/ 747275 h 747275"/>
              <a:gd name="connsiteX0" fmla="*/ 5123543 w 5124036"/>
              <a:gd name="connsiteY0" fmla="*/ 24201 h 749915"/>
              <a:gd name="connsiteX1" fmla="*/ 3991429 w 5124036"/>
              <a:gd name="connsiteY1" fmla="*/ 183858 h 749915"/>
              <a:gd name="connsiteX2" fmla="*/ 2423886 w 5124036"/>
              <a:gd name="connsiteY2" fmla="*/ 9687 h 749915"/>
              <a:gd name="connsiteX3" fmla="*/ 827315 w 5124036"/>
              <a:gd name="connsiteY3" fmla="*/ 82259 h 749915"/>
              <a:gd name="connsiteX4" fmla="*/ 0 w 5124036"/>
              <a:gd name="connsiteY4" fmla="*/ 749915 h 749915"/>
              <a:gd name="connsiteX0" fmla="*/ 5123543 w 5124036"/>
              <a:gd name="connsiteY0" fmla="*/ 24201 h 749915"/>
              <a:gd name="connsiteX1" fmla="*/ 3991429 w 5124036"/>
              <a:gd name="connsiteY1" fmla="*/ 183858 h 749915"/>
              <a:gd name="connsiteX2" fmla="*/ 2423886 w 5124036"/>
              <a:gd name="connsiteY2" fmla="*/ 9687 h 749915"/>
              <a:gd name="connsiteX3" fmla="*/ 827315 w 5124036"/>
              <a:gd name="connsiteY3" fmla="*/ 82259 h 749915"/>
              <a:gd name="connsiteX4" fmla="*/ 0 w 5124036"/>
              <a:gd name="connsiteY4" fmla="*/ 749915 h 749915"/>
              <a:gd name="connsiteX0" fmla="*/ 5123543 w 5124036"/>
              <a:gd name="connsiteY0" fmla="*/ 34745 h 760459"/>
              <a:gd name="connsiteX1" fmla="*/ 3991429 w 5124036"/>
              <a:gd name="connsiteY1" fmla="*/ 194402 h 760459"/>
              <a:gd name="connsiteX2" fmla="*/ 2423886 w 5124036"/>
              <a:gd name="connsiteY2" fmla="*/ 20231 h 760459"/>
              <a:gd name="connsiteX3" fmla="*/ 0 w 5124036"/>
              <a:gd name="connsiteY3" fmla="*/ 760459 h 760459"/>
              <a:gd name="connsiteX0" fmla="*/ 5123543 w 5124036"/>
              <a:gd name="connsiteY0" fmla="*/ 34745 h 760459"/>
              <a:gd name="connsiteX1" fmla="*/ 3991429 w 5124036"/>
              <a:gd name="connsiteY1" fmla="*/ 194402 h 760459"/>
              <a:gd name="connsiteX2" fmla="*/ 2423886 w 5124036"/>
              <a:gd name="connsiteY2" fmla="*/ 20231 h 760459"/>
              <a:gd name="connsiteX3" fmla="*/ 0 w 5124036"/>
              <a:gd name="connsiteY3" fmla="*/ 760459 h 760459"/>
              <a:gd name="connsiteX0" fmla="*/ 5123543 w 5123543"/>
              <a:gd name="connsiteY0" fmla="*/ 65352 h 791066"/>
              <a:gd name="connsiteX1" fmla="*/ 2423886 w 5123543"/>
              <a:gd name="connsiteY1" fmla="*/ 50838 h 791066"/>
              <a:gd name="connsiteX2" fmla="*/ 0 w 5123543"/>
              <a:gd name="connsiteY2" fmla="*/ 791066 h 791066"/>
              <a:gd name="connsiteX0" fmla="*/ 5123543 w 5123674"/>
              <a:gd name="connsiteY0" fmla="*/ 29451 h 755165"/>
              <a:gd name="connsiteX1" fmla="*/ 2423886 w 5123674"/>
              <a:gd name="connsiteY1" fmla="*/ 14937 h 755165"/>
              <a:gd name="connsiteX2" fmla="*/ 0 w 5123674"/>
              <a:gd name="connsiteY2" fmla="*/ 755165 h 755165"/>
              <a:gd name="connsiteX0" fmla="*/ 4688114 w 4688240"/>
              <a:gd name="connsiteY0" fmla="*/ 36730 h 951130"/>
              <a:gd name="connsiteX1" fmla="*/ 1988457 w 4688240"/>
              <a:gd name="connsiteY1" fmla="*/ 22216 h 951130"/>
              <a:gd name="connsiteX2" fmla="*/ 0 w 4688240"/>
              <a:gd name="connsiteY2" fmla="*/ 951130 h 951130"/>
              <a:gd name="connsiteX0" fmla="*/ 4688114 w 4688240"/>
              <a:gd name="connsiteY0" fmla="*/ 36730 h 951130"/>
              <a:gd name="connsiteX1" fmla="*/ 1988457 w 4688240"/>
              <a:gd name="connsiteY1" fmla="*/ 22216 h 951130"/>
              <a:gd name="connsiteX2" fmla="*/ 0 w 4688240"/>
              <a:gd name="connsiteY2" fmla="*/ 951130 h 951130"/>
              <a:gd name="connsiteX0" fmla="*/ 4673599 w 4673725"/>
              <a:gd name="connsiteY0" fmla="*/ 36137 h 936023"/>
              <a:gd name="connsiteX1" fmla="*/ 1973942 w 4673725"/>
              <a:gd name="connsiteY1" fmla="*/ 21623 h 936023"/>
              <a:gd name="connsiteX2" fmla="*/ 0 w 4673725"/>
              <a:gd name="connsiteY2" fmla="*/ 936023 h 936023"/>
              <a:gd name="connsiteX0" fmla="*/ 3976913 w 3977032"/>
              <a:gd name="connsiteY0" fmla="*/ 34386 h 890729"/>
              <a:gd name="connsiteX1" fmla="*/ 1277256 w 3977032"/>
              <a:gd name="connsiteY1" fmla="*/ 19872 h 890729"/>
              <a:gd name="connsiteX2" fmla="*/ 0 w 3977032"/>
              <a:gd name="connsiteY2" fmla="*/ 890729 h 890729"/>
              <a:gd name="connsiteX0" fmla="*/ 5167085 w 5167165"/>
              <a:gd name="connsiteY0" fmla="*/ 0 h 1509486"/>
              <a:gd name="connsiteX1" fmla="*/ 1277256 w 5167165"/>
              <a:gd name="connsiteY1" fmla="*/ 638629 h 1509486"/>
              <a:gd name="connsiteX2" fmla="*/ 0 w 5167165"/>
              <a:gd name="connsiteY2" fmla="*/ 1509486 h 1509486"/>
              <a:gd name="connsiteX0" fmla="*/ 5167085 w 5167172"/>
              <a:gd name="connsiteY0" fmla="*/ 0 h 1509486"/>
              <a:gd name="connsiteX1" fmla="*/ 1509484 w 5167172"/>
              <a:gd name="connsiteY1" fmla="*/ 435429 h 1509486"/>
              <a:gd name="connsiteX2" fmla="*/ 0 w 5167172"/>
              <a:gd name="connsiteY2" fmla="*/ 1509486 h 1509486"/>
              <a:gd name="connsiteX0" fmla="*/ 5167085 w 5167085"/>
              <a:gd name="connsiteY0" fmla="*/ 0 h 1509486"/>
              <a:gd name="connsiteX1" fmla="*/ 1509484 w 5167085"/>
              <a:gd name="connsiteY1" fmla="*/ 435429 h 1509486"/>
              <a:gd name="connsiteX2" fmla="*/ 0 w 5167085"/>
              <a:gd name="connsiteY2" fmla="*/ 1509486 h 1509486"/>
              <a:gd name="connsiteX0" fmla="*/ 5168172 w 5168172"/>
              <a:gd name="connsiteY0" fmla="*/ 0 h 1509486"/>
              <a:gd name="connsiteX1" fmla="*/ 1510571 w 5168172"/>
              <a:gd name="connsiteY1" fmla="*/ 435429 h 1509486"/>
              <a:gd name="connsiteX2" fmla="*/ 1087 w 5168172"/>
              <a:gd name="connsiteY2" fmla="*/ 1509486 h 1509486"/>
              <a:gd name="connsiteX0" fmla="*/ 3912018 w 3912018"/>
              <a:gd name="connsiteY0" fmla="*/ 0 h 754743"/>
              <a:gd name="connsiteX1" fmla="*/ 254417 w 3912018"/>
              <a:gd name="connsiteY1" fmla="*/ 435429 h 754743"/>
              <a:gd name="connsiteX2" fmla="*/ 326991 w 3912018"/>
              <a:gd name="connsiteY2" fmla="*/ 754743 h 754743"/>
              <a:gd name="connsiteX0" fmla="*/ 3585027 w 3585027"/>
              <a:gd name="connsiteY0" fmla="*/ 0 h 754743"/>
              <a:gd name="connsiteX1" fmla="*/ 0 w 3585027"/>
              <a:gd name="connsiteY1" fmla="*/ 754743 h 754743"/>
              <a:gd name="connsiteX0" fmla="*/ 3585027 w 3585027"/>
              <a:gd name="connsiteY0" fmla="*/ 0 h 754743"/>
              <a:gd name="connsiteX1" fmla="*/ 0 w 3585027"/>
              <a:gd name="connsiteY1" fmla="*/ 754743 h 754743"/>
              <a:gd name="connsiteX0" fmla="*/ 3585027 w 3585027"/>
              <a:gd name="connsiteY0" fmla="*/ 0 h 754743"/>
              <a:gd name="connsiteX1" fmla="*/ 0 w 3585027"/>
              <a:gd name="connsiteY1" fmla="*/ 754743 h 754743"/>
              <a:gd name="connsiteX0" fmla="*/ 3585027 w 3585027"/>
              <a:gd name="connsiteY0" fmla="*/ 0 h 754743"/>
              <a:gd name="connsiteX1" fmla="*/ 391883 w 3585027"/>
              <a:gd name="connsiteY1" fmla="*/ 406403 h 754743"/>
              <a:gd name="connsiteX2" fmla="*/ 0 w 3585027"/>
              <a:gd name="connsiteY2" fmla="*/ 754743 h 754743"/>
              <a:gd name="connsiteX0" fmla="*/ 3585027 w 3585027"/>
              <a:gd name="connsiteY0" fmla="*/ 0 h 754743"/>
              <a:gd name="connsiteX1" fmla="*/ 391883 w 3585027"/>
              <a:gd name="connsiteY1" fmla="*/ 406403 h 754743"/>
              <a:gd name="connsiteX2" fmla="*/ 0 w 3585027"/>
              <a:gd name="connsiteY2" fmla="*/ 754743 h 754743"/>
              <a:gd name="connsiteX0" fmla="*/ 3953558 w 3953558"/>
              <a:gd name="connsiteY0" fmla="*/ 0 h 754743"/>
              <a:gd name="connsiteX1" fmla="*/ 760414 w 3953558"/>
              <a:gd name="connsiteY1" fmla="*/ 406403 h 754743"/>
              <a:gd name="connsiteX2" fmla="*/ 368531 w 3953558"/>
              <a:gd name="connsiteY2" fmla="*/ 754743 h 754743"/>
              <a:gd name="connsiteX0" fmla="*/ 3585027 w 3585027"/>
              <a:gd name="connsiteY0" fmla="*/ 0 h 754743"/>
              <a:gd name="connsiteX1" fmla="*/ 391883 w 3585027"/>
              <a:gd name="connsiteY1" fmla="*/ 406403 h 754743"/>
              <a:gd name="connsiteX2" fmla="*/ 0 w 3585027"/>
              <a:gd name="connsiteY2" fmla="*/ 754743 h 754743"/>
              <a:gd name="connsiteX0" fmla="*/ 3585027 w 3585027"/>
              <a:gd name="connsiteY0" fmla="*/ 0 h 754743"/>
              <a:gd name="connsiteX1" fmla="*/ 1306283 w 3585027"/>
              <a:gd name="connsiteY1" fmla="*/ 493489 h 754743"/>
              <a:gd name="connsiteX2" fmla="*/ 0 w 3585027"/>
              <a:gd name="connsiteY2" fmla="*/ 754743 h 754743"/>
              <a:gd name="connsiteX0" fmla="*/ 3585027 w 3585027"/>
              <a:gd name="connsiteY0" fmla="*/ 0 h 754743"/>
              <a:gd name="connsiteX1" fmla="*/ 1001483 w 3585027"/>
              <a:gd name="connsiteY1" fmla="*/ 449946 h 754743"/>
              <a:gd name="connsiteX2" fmla="*/ 0 w 3585027"/>
              <a:gd name="connsiteY2" fmla="*/ 754743 h 754743"/>
              <a:gd name="connsiteX0" fmla="*/ 3585027 w 3585027"/>
              <a:gd name="connsiteY0" fmla="*/ 0 h 754743"/>
              <a:gd name="connsiteX1" fmla="*/ 1001483 w 3585027"/>
              <a:gd name="connsiteY1" fmla="*/ 449946 h 754743"/>
              <a:gd name="connsiteX2" fmla="*/ 0 w 3585027"/>
              <a:gd name="connsiteY2" fmla="*/ 754743 h 754743"/>
              <a:gd name="connsiteX0" fmla="*/ 3605979 w 3605979"/>
              <a:gd name="connsiteY0" fmla="*/ 0 h 754743"/>
              <a:gd name="connsiteX1" fmla="*/ 1022435 w 3605979"/>
              <a:gd name="connsiteY1" fmla="*/ 449946 h 754743"/>
              <a:gd name="connsiteX2" fmla="*/ 20952 w 3605979"/>
              <a:gd name="connsiteY2" fmla="*/ 754743 h 754743"/>
              <a:gd name="connsiteX0" fmla="*/ 3585592 w 3585592"/>
              <a:gd name="connsiteY0" fmla="*/ 0 h 754743"/>
              <a:gd name="connsiteX1" fmla="*/ 1002048 w 3585592"/>
              <a:gd name="connsiteY1" fmla="*/ 449946 h 754743"/>
              <a:gd name="connsiteX2" fmla="*/ 565 w 3585592"/>
              <a:gd name="connsiteY2" fmla="*/ 754743 h 754743"/>
              <a:gd name="connsiteX0" fmla="*/ 3586360 w 3586360"/>
              <a:gd name="connsiteY0" fmla="*/ 0 h 754743"/>
              <a:gd name="connsiteX1" fmla="*/ 552873 w 3586360"/>
              <a:gd name="connsiteY1" fmla="*/ 391889 h 754743"/>
              <a:gd name="connsiteX2" fmla="*/ 1333 w 3586360"/>
              <a:gd name="connsiteY2" fmla="*/ 754743 h 754743"/>
              <a:gd name="connsiteX0" fmla="*/ 3535433 w 3535433"/>
              <a:gd name="connsiteY0" fmla="*/ 0 h 653143"/>
              <a:gd name="connsiteX1" fmla="*/ 560003 w 3535433"/>
              <a:gd name="connsiteY1" fmla="*/ 290289 h 653143"/>
              <a:gd name="connsiteX2" fmla="*/ 8463 w 3535433"/>
              <a:gd name="connsiteY2" fmla="*/ 653143 h 653143"/>
              <a:gd name="connsiteX0" fmla="*/ 4311405 w 4311405"/>
              <a:gd name="connsiteY0" fmla="*/ 0 h 682172"/>
              <a:gd name="connsiteX1" fmla="*/ 1335975 w 4311405"/>
              <a:gd name="connsiteY1" fmla="*/ 290289 h 682172"/>
              <a:gd name="connsiteX2" fmla="*/ 663 w 4311405"/>
              <a:gd name="connsiteY2" fmla="*/ 682172 h 682172"/>
              <a:gd name="connsiteX0" fmla="*/ 4311392 w 4311392"/>
              <a:gd name="connsiteY0" fmla="*/ 0 h 682172"/>
              <a:gd name="connsiteX1" fmla="*/ 1335962 w 4311392"/>
              <a:gd name="connsiteY1" fmla="*/ 290289 h 682172"/>
              <a:gd name="connsiteX2" fmla="*/ 650 w 4311392"/>
              <a:gd name="connsiteY2" fmla="*/ 682172 h 682172"/>
              <a:gd name="connsiteX0" fmla="*/ 4312255 w 4312255"/>
              <a:gd name="connsiteY0" fmla="*/ 0 h 682172"/>
              <a:gd name="connsiteX1" fmla="*/ 944940 w 4312255"/>
              <a:gd name="connsiteY1" fmla="*/ 246746 h 682172"/>
              <a:gd name="connsiteX2" fmla="*/ 1513 w 4312255"/>
              <a:gd name="connsiteY2" fmla="*/ 682172 h 682172"/>
              <a:gd name="connsiteX0" fmla="*/ 4312255 w 4312255"/>
              <a:gd name="connsiteY0" fmla="*/ 0 h 682172"/>
              <a:gd name="connsiteX1" fmla="*/ 944940 w 4312255"/>
              <a:gd name="connsiteY1" fmla="*/ 290289 h 682172"/>
              <a:gd name="connsiteX2" fmla="*/ 1513 w 4312255"/>
              <a:gd name="connsiteY2" fmla="*/ 682172 h 682172"/>
              <a:gd name="connsiteX0" fmla="*/ 4312255 w 4312255"/>
              <a:gd name="connsiteY0" fmla="*/ 0 h 682172"/>
              <a:gd name="connsiteX1" fmla="*/ 944940 w 4312255"/>
              <a:gd name="connsiteY1" fmla="*/ 290289 h 682172"/>
              <a:gd name="connsiteX2" fmla="*/ 1513 w 4312255"/>
              <a:gd name="connsiteY2" fmla="*/ 682172 h 68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12255" h="682172">
                <a:moveTo>
                  <a:pt x="4312255" y="0"/>
                </a:moveTo>
                <a:cubicBezTo>
                  <a:pt x="4246940" y="781352"/>
                  <a:pt x="1648883" y="350765"/>
                  <a:pt x="944940" y="290289"/>
                </a:cubicBezTo>
                <a:cubicBezTo>
                  <a:pt x="240997" y="229813"/>
                  <a:pt x="-22679" y="38706"/>
                  <a:pt x="1513" y="682172"/>
                </a:cubicBezTo>
              </a:path>
            </a:pathLst>
          </a:custGeom>
          <a:noFill/>
          <a:ln w="57150">
            <a:solidFill>
              <a:srgbClr val="FFD85D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1181678" y="4325257"/>
            <a:ext cx="385866" cy="943428"/>
          </a:xfrm>
          <a:custGeom>
            <a:avLst/>
            <a:gdLst>
              <a:gd name="connsiteX0" fmla="*/ 0 w 754742"/>
              <a:gd name="connsiteY0" fmla="*/ 0 h 580572"/>
              <a:gd name="connsiteX1" fmla="*/ 754742 w 754742"/>
              <a:gd name="connsiteY1" fmla="*/ 580572 h 580572"/>
              <a:gd name="connsiteX2" fmla="*/ 754742 w 754742"/>
              <a:gd name="connsiteY2" fmla="*/ 580572 h 580572"/>
              <a:gd name="connsiteX0" fmla="*/ 135 w 754877"/>
              <a:gd name="connsiteY0" fmla="*/ 0 h 580572"/>
              <a:gd name="connsiteX1" fmla="*/ 754877 w 754877"/>
              <a:gd name="connsiteY1" fmla="*/ 580572 h 580572"/>
              <a:gd name="connsiteX2" fmla="*/ 754877 w 754877"/>
              <a:gd name="connsiteY2" fmla="*/ 580572 h 580572"/>
              <a:gd name="connsiteX0" fmla="*/ 92 w 754834"/>
              <a:gd name="connsiteY0" fmla="*/ 0 h 580572"/>
              <a:gd name="connsiteX1" fmla="*/ 754834 w 754834"/>
              <a:gd name="connsiteY1" fmla="*/ 580572 h 580572"/>
              <a:gd name="connsiteX2" fmla="*/ 754834 w 754834"/>
              <a:gd name="connsiteY2" fmla="*/ 580572 h 580572"/>
              <a:gd name="connsiteX0" fmla="*/ 0 w 754742"/>
              <a:gd name="connsiteY0" fmla="*/ 0 h 580572"/>
              <a:gd name="connsiteX1" fmla="*/ 624114 w 754742"/>
              <a:gd name="connsiteY1" fmla="*/ 217715 h 580572"/>
              <a:gd name="connsiteX2" fmla="*/ 754742 w 754742"/>
              <a:gd name="connsiteY2" fmla="*/ 580572 h 580572"/>
              <a:gd name="connsiteX3" fmla="*/ 754742 w 754742"/>
              <a:gd name="connsiteY3" fmla="*/ 580572 h 580572"/>
              <a:gd name="connsiteX0" fmla="*/ 0 w 754742"/>
              <a:gd name="connsiteY0" fmla="*/ 0 h 580572"/>
              <a:gd name="connsiteX1" fmla="*/ 624114 w 754742"/>
              <a:gd name="connsiteY1" fmla="*/ 217715 h 580572"/>
              <a:gd name="connsiteX2" fmla="*/ 754742 w 754742"/>
              <a:gd name="connsiteY2" fmla="*/ 580572 h 580572"/>
              <a:gd name="connsiteX3" fmla="*/ 754742 w 754742"/>
              <a:gd name="connsiteY3" fmla="*/ 580572 h 580572"/>
              <a:gd name="connsiteX0" fmla="*/ 0 w 754742"/>
              <a:gd name="connsiteY0" fmla="*/ 0 h 580572"/>
              <a:gd name="connsiteX1" fmla="*/ 580571 w 754742"/>
              <a:gd name="connsiteY1" fmla="*/ 188687 h 580572"/>
              <a:gd name="connsiteX2" fmla="*/ 754742 w 754742"/>
              <a:gd name="connsiteY2" fmla="*/ 580572 h 580572"/>
              <a:gd name="connsiteX3" fmla="*/ 754742 w 754742"/>
              <a:gd name="connsiteY3" fmla="*/ 580572 h 580572"/>
              <a:gd name="connsiteX0" fmla="*/ 0 w 754742"/>
              <a:gd name="connsiteY0" fmla="*/ 0 h 580572"/>
              <a:gd name="connsiteX1" fmla="*/ 580571 w 754742"/>
              <a:gd name="connsiteY1" fmla="*/ 188687 h 580572"/>
              <a:gd name="connsiteX2" fmla="*/ 754742 w 754742"/>
              <a:gd name="connsiteY2" fmla="*/ 580572 h 580572"/>
              <a:gd name="connsiteX3" fmla="*/ 754742 w 754742"/>
              <a:gd name="connsiteY3" fmla="*/ 580572 h 580572"/>
              <a:gd name="connsiteX0" fmla="*/ 798286 w 1641103"/>
              <a:gd name="connsiteY0" fmla="*/ 0 h 593889"/>
              <a:gd name="connsiteX1" fmla="*/ 1378857 w 1641103"/>
              <a:gd name="connsiteY1" fmla="*/ 188687 h 593889"/>
              <a:gd name="connsiteX2" fmla="*/ 1553028 w 1641103"/>
              <a:gd name="connsiteY2" fmla="*/ 580572 h 593889"/>
              <a:gd name="connsiteX3" fmla="*/ 0 w 1641103"/>
              <a:gd name="connsiteY3" fmla="*/ 493486 h 593889"/>
              <a:gd name="connsiteX0" fmla="*/ 0 w 1095056"/>
              <a:gd name="connsiteY0" fmla="*/ 0 h 717701"/>
              <a:gd name="connsiteX1" fmla="*/ 580571 w 1095056"/>
              <a:gd name="connsiteY1" fmla="*/ 188687 h 717701"/>
              <a:gd name="connsiteX2" fmla="*/ 754742 w 1095056"/>
              <a:gd name="connsiteY2" fmla="*/ 580572 h 717701"/>
              <a:gd name="connsiteX3" fmla="*/ 885372 w 1095056"/>
              <a:gd name="connsiteY3" fmla="*/ 711200 h 717701"/>
              <a:gd name="connsiteX0" fmla="*/ 0 w 885372"/>
              <a:gd name="connsiteY0" fmla="*/ 0 h 717701"/>
              <a:gd name="connsiteX1" fmla="*/ 580571 w 885372"/>
              <a:gd name="connsiteY1" fmla="*/ 188687 h 717701"/>
              <a:gd name="connsiteX2" fmla="*/ 754742 w 885372"/>
              <a:gd name="connsiteY2" fmla="*/ 580572 h 717701"/>
              <a:gd name="connsiteX3" fmla="*/ 885372 w 885372"/>
              <a:gd name="connsiteY3" fmla="*/ 711200 h 717701"/>
              <a:gd name="connsiteX0" fmla="*/ 0 w 885372"/>
              <a:gd name="connsiteY0" fmla="*/ 0 h 711200"/>
              <a:gd name="connsiteX1" fmla="*/ 580571 w 885372"/>
              <a:gd name="connsiteY1" fmla="*/ 188687 h 711200"/>
              <a:gd name="connsiteX2" fmla="*/ 885372 w 885372"/>
              <a:gd name="connsiteY2" fmla="*/ 711200 h 711200"/>
              <a:gd name="connsiteX0" fmla="*/ 0 w 885372"/>
              <a:gd name="connsiteY0" fmla="*/ 0 h 711200"/>
              <a:gd name="connsiteX1" fmla="*/ 406400 w 885372"/>
              <a:gd name="connsiteY1" fmla="*/ 275773 h 711200"/>
              <a:gd name="connsiteX2" fmla="*/ 885372 w 885372"/>
              <a:gd name="connsiteY2" fmla="*/ 711200 h 711200"/>
              <a:gd name="connsiteX0" fmla="*/ 0 w 885372"/>
              <a:gd name="connsiteY0" fmla="*/ 0 h 711200"/>
              <a:gd name="connsiteX1" fmla="*/ 885372 w 885372"/>
              <a:gd name="connsiteY1" fmla="*/ 711200 h 711200"/>
              <a:gd name="connsiteX0" fmla="*/ 115 w 885487"/>
              <a:gd name="connsiteY0" fmla="*/ 0 h 711200"/>
              <a:gd name="connsiteX1" fmla="*/ 885487 w 885487"/>
              <a:gd name="connsiteY1" fmla="*/ 711200 h 711200"/>
              <a:gd name="connsiteX0" fmla="*/ 569 w 885941"/>
              <a:gd name="connsiteY0" fmla="*/ 0 h 711200"/>
              <a:gd name="connsiteX1" fmla="*/ 885941 w 885941"/>
              <a:gd name="connsiteY1" fmla="*/ 711200 h 711200"/>
              <a:gd name="connsiteX0" fmla="*/ 569 w 885941"/>
              <a:gd name="connsiteY0" fmla="*/ 0 h 928914"/>
              <a:gd name="connsiteX1" fmla="*/ 885941 w 885941"/>
              <a:gd name="connsiteY1" fmla="*/ 928914 h 928914"/>
              <a:gd name="connsiteX0" fmla="*/ 269751 w 385866"/>
              <a:gd name="connsiteY0" fmla="*/ 0 h 943428"/>
              <a:gd name="connsiteX1" fmla="*/ 385866 w 385866"/>
              <a:gd name="connsiteY1" fmla="*/ 943428 h 943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5866" h="943428">
                <a:moveTo>
                  <a:pt x="269751" y="0"/>
                </a:moveTo>
                <a:cubicBezTo>
                  <a:pt x="260075" y="759581"/>
                  <a:pt x="-402744" y="924075"/>
                  <a:pt x="385866" y="943428"/>
                </a:cubicBezTo>
              </a:path>
            </a:pathLst>
          </a:custGeom>
          <a:noFill/>
          <a:ln w="5715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 rot="5400000">
            <a:off x="6720114" y="552994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  <a:cs typeface="Arial" panose="020B0604020202020204" pitchFamily="34" charset="0"/>
              </a:rPr>
              <a:t>CC2</a:t>
            </a:r>
            <a:endParaRPr lang="en-US" dirty="0">
              <a:solidFill>
                <a:srgbClr val="006600"/>
              </a:solidFill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683829" y="61468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  <a:cs typeface="Arial" panose="020B0604020202020204" pitchFamily="34" charset="0"/>
              </a:rPr>
              <a:t>CC3</a:t>
            </a:r>
            <a:endParaRPr lang="en-US" dirty="0">
              <a:solidFill>
                <a:srgbClr val="006600"/>
              </a:solidFill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415315" y="494937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  <a:cs typeface="Arial" panose="020B0604020202020204" pitchFamily="34" charset="0"/>
              </a:rPr>
              <a:t>CC1</a:t>
            </a:r>
            <a:endParaRPr lang="en-US" dirty="0">
              <a:solidFill>
                <a:srgbClr val="006600"/>
              </a:solidFill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661887" y="5421085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  <a:cs typeface="Arial" panose="020B0604020202020204" pitchFamily="34" charset="0"/>
              </a:rPr>
              <a:t>CC1     CC2    CC3</a:t>
            </a:r>
            <a:endParaRPr lang="en-US" dirty="0">
              <a:solidFill>
                <a:srgbClr val="006600"/>
              </a:solidFill>
              <a:cs typeface="Arial" panose="020B0604020202020204" pitchFamily="34" charset="0"/>
            </a:endParaRPr>
          </a:p>
        </p:txBody>
      </p:sp>
      <p:sp>
        <p:nvSpPr>
          <p:cNvPr id="48" name="Left Brace 47"/>
          <p:cNvSpPr/>
          <p:nvPr/>
        </p:nvSpPr>
        <p:spPr>
          <a:xfrm rot="16200000">
            <a:off x="2554516" y="4789711"/>
            <a:ext cx="391883" cy="2075543"/>
          </a:xfrm>
          <a:prstGeom prst="leftBrace">
            <a:avLst>
              <a:gd name="adj1" fmla="val 45370"/>
              <a:gd name="adj2" fmla="val 50000"/>
            </a:avLst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745382" y="5587998"/>
            <a:ext cx="3324861" cy="668417"/>
            <a:chOff x="2745382" y="5587998"/>
            <a:chExt cx="3324861" cy="668417"/>
          </a:xfrm>
        </p:grpSpPr>
        <p:sp>
          <p:nvSpPr>
            <p:cNvPr id="49" name="Freeform 48"/>
            <p:cNvSpPr/>
            <p:nvPr/>
          </p:nvSpPr>
          <p:spPr>
            <a:xfrm>
              <a:off x="2745382" y="5890985"/>
              <a:ext cx="3324861" cy="365430"/>
            </a:xfrm>
            <a:custGeom>
              <a:avLst/>
              <a:gdLst>
                <a:gd name="connsiteX0" fmla="*/ 14702 w 2903045"/>
                <a:gd name="connsiteY0" fmla="*/ 0 h 348368"/>
                <a:gd name="connsiteX1" fmla="*/ 435616 w 2903045"/>
                <a:gd name="connsiteY1" fmla="*/ 348343 h 348368"/>
                <a:gd name="connsiteX2" fmla="*/ 2903045 w 2903045"/>
                <a:gd name="connsiteY2" fmla="*/ 14515 h 348368"/>
                <a:gd name="connsiteX0" fmla="*/ 20033 w 2872657"/>
                <a:gd name="connsiteY0" fmla="*/ 0 h 398816"/>
                <a:gd name="connsiteX1" fmla="*/ 405228 w 2872657"/>
                <a:gd name="connsiteY1" fmla="*/ 398349 h 398816"/>
                <a:gd name="connsiteX2" fmla="*/ 2872657 w 2872657"/>
                <a:gd name="connsiteY2" fmla="*/ 64521 h 398816"/>
                <a:gd name="connsiteX0" fmla="*/ 2407 w 2855031"/>
                <a:gd name="connsiteY0" fmla="*/ 0 h 398816"/>
                <a:gd name="connsiteX1" fmla="*/ 387602 w 2855031"/>
                <a:gd name="connsiteY1" fmla="*/ 398349 h 398816"/>
                <a:gd name="connsiteX2" fmla="*/ 2855031 w 2855031"/>
                <a:gd name="connsiteY2" fmla="*/ 64521 h 398816"/>
                <a:gd name="connsiteX0" fmla="*/ 1401 w 2861169"/>
                <a:gd name="connsiteY0" fmla="*/ 0 h 398817"/>
                <a:gd name="connsiteX1" fmla="*/ 393740 w 2861169"/>
                <a:gd name="connsiteY1" fmla="*/ 398349 h 398817"/>
                <a:gd name="connsiteX2" fmla="*/ 2861169 w 2861169"/>
                <a:gd name="connsiteY2" fmla="*/ 64521 h 398817"/>
                <a:gd name="connsiteX0" fmla="*/ 6134 w 2837327"/>
                <a:gd name="connsiteY0" fmla="*/ 68829 h 336249"/>
                <a:gd name="connsiteX1" fmla="*/ 369898 w 2837327"/>
                <a:gd name="connsiteY1" fmla="*/ 333828 h 336249"/>
                <a:gd name="connsiteX2" fmla="*/ 2837327 w 2837327"/>
                <a:gd name="connsiteY2" fmla="*/ 0 h 336249"/>
                <a:gd name="connsiteX0" fmla="*/ 7188 w 2838381"/>
                <a:gd name="connsiteY0" fmla="*/ 68829 h 334386"/>
                <a:gd name="connsiteX1" fmla="*/ 370952 w 2838381"/>
                <a:gd name="connsiteY1" fmla="*/ 333828 h 334386"/>
                <a:gd name="connsiteX2" fmla="*/ 2838381 w 2838381"/>
                <a:gd name="connsiteY2" fmla="*/ 0 h 334386"/>
                <a:gd name="connsiteX0" fmla="*/ 7188 w 2838381"/>
                <a:gd name="connsiteY0" fmla="*/ 68829 h 334401"/>
                <a:gd name="connsiteX1" fmla="*/ 370952 w 2838381"/>
                <a:gd name="connsiteY1" fmla="*/ 333828 h 334401"/>
                <a:gd name="connsiteX2" fmla="*/ 2838381 w 2838381"/>
                <a:gd name="connsiteY2" fmla="*/ 0 h 334401"/>
                <a:gd name="connsiteX0" fmla="*/ 0 w 2831193"/>
                <a:gd name="connsiteY0" fmla="*/ 68829 h 334904"/>
                <a:gd name="connsiteX1" fmla="*/ 363764 w 2831193"/>
                <a:gd name="connsiteY1" fmla="*/ 333828 h 334904"/>
                <a:gd name="connsiteX2" fmla="*/ 2831193 w 2831193"/>
                <a:gd name="connsiteY2" fmla="*/ 0 h 334904"/>
                <a:gd name="connsiteX0" fmla="*/ 6133 w 2837326"/>
                <a:gd name="connsiteY0" fmla="*/ 68829 h 334727"/>
                <a:gd name="connsiteX1" fmla="*/ 369897 w 2837326"/>
                <a:gd name="connsiteY1" fmla="*/ 333828 h 334727"/>
                <a:gd name="connsiteX2" fmla="*/ 2837326 w 2837326"/>
                <a:gd name="connsiteY2" fmla="*/ 0 h 334727"/>
                <a:gd name="connsiteX0" fmla="*/ 2970 w 2834163"/>
                <a:gd name="connsiteY0" fmla="*/ 68829 h 334727"/>
                <a:gd name="connsiteX1" fmla="*/ 366734 w 2834163"/>
                <a:gd name="connsiteY1" fmla="*/ 333828 h 334727"/>
                <a:gd name="connsiteX2" fmla="*/ 2834163 w 2834163"/>
                <a:gd name="connsiteY2" fmla="*/ 0 h 334727"/>
                <a:gd name="connsiteX0" fmla="*/ 5078 w 2836271"/>
                <a:gd name="connsiteY0" fmla="*/ 68829 h 334535"/>
                <a:gd name="connsiteX1" fmla="*/ 368842 w 2836271"/>
                <a:gd name="connsiteY1" fmla="*/ 333828 h 334535"/>
                <a:gd name="connsiteX2" fmla="*/ 2836271 w 2836271"/>
                <a:gd name="connsiteY2" fmla="*/ 0 h 334535"/>
                <a:gd name="connsiteX0" fmla="*/ 26161 w 3350840"/>
                <a:gd name="connsiteY0" fmla="*/ 0 h 265296"/>
                <a:gd name="connsiteX1" fmla="*/ 389925 w 3350840"/>
                <a:gd name="connsiteY1" fmla="*/ 264999 h 265296"/>
                <a:gd name="connsiteX2" fmla="*/ 3350840 w 3350840"/>
                <a:gd name="connsiteY2" fmla="*/ 32771 h 265296"/>
                <a:gd name="connsiteX0" fmla="*/ 0 w 3324679"/>
                <a:gd name="connsiteY0" fmla="*/ 74411 h 340117"/>
                <a:gd name="connsiteX1" fmla="*/ 363764 w 3324679"/>
                <a:gd name="connsiteY1" fmla="*/ 339410 h 340117"/>
                <a:gd name="connsiteX2" fmla="*/ 1234621 w 3324679"/>
                <a:gd name="connsiteY2" fmla="*/ 5580 h 340117"/>
                <a:gd name="connsiteX3" fmla="*/ 3324679 w 3324679"/>
                <a:gd name="connsiteY3" fmla="*/ 107182 h 340117"/>
                <a:gd name="connsiteX0" fmla="*/ 0 w 3324679"/>
                <a:gd name="connsiteY0" fmla="*/ 99674 h 365380"/>
                <a:gd name="connsiteX1" fmla="*/ 363764 w 3324679"/>
                <a:gd name="connsiteY1" fmla="*/ 364673 h 365380"/>
                <a:gd name="connsiteX2" fmla="*/ 1234621 w 3324679"/>
                <a:gd name="connsiteY2" fmla="*/ 30843 h 365380"/>
                <a:gd name="connsiteX3" fmla="*/ 2424793 w 3324679"/>
                <a:gd name="connsiteY3" fmla="*/ 16329 h 365380"/>
                <a:gd name="connsiteX4" fmla="*/ 3324679 w 3324679"/>
                <a:gd name="connsiteY4" fmla="*/ 132445 h 365380"/>
                <a:gd name="connsiteX0" fmla="*/ 182 w 3324861"/>
                <a:gd name="connsiteY0" fmla="*/ 99674 h 365430"/>
                <a:gd name="connsiteX1" fmla="*/ 363946 w 3324861"/>
                <a:gd name="connsiteY1" fmla="*/ 364673 h 365430"/>
                <a:gd name="connsiteX2" fmla="*/ 1234803 w 3324861"/>
                <a:gd name="connsiteY2" fmla="*/ 30843 h 365430"/>
                <a:gd name="connsiteX3" fmla="*/ 2424975 w 3324861"/>
                <a:gd name="connsiteY3" fmla="*/ 16329 h 365430"/>
                <a:gd name="connsiteX4" fmla="*/ 3324861 w 3324861"/>
                <a:gd name="connsiteY4" fmla="*/ 132445 h 365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4861" h="365430">
                  <a:moveTo>
                    <a:pt x="182" y="99674"/>
                  </a:moveTo>
                  <a:cubicBezTo>
                    <a:pt x="-6245" y="255966"/>
                    <a:pt x="158176" y="376145"/>
                    <a:pt x="363946" y="364673"/>
                  </a:cubicBezTo>
                  <a:cubicBezTo>
                    <a:pt x="569716" y="353201"/>
                    <a:pt x="888879" y="76805"/>
                    <a:pt x="1234803" y="30843"/>
                  </a:cubicBezTo>
                  <a:cubicBezTo>
                    <a:pt x="1580727" y="-15119"/>
                    <a:pt x="2076632" y="-605"/>
                    <a:pt x="2424975" y="16329"/>
                  </a:cubicBezTo>
                  <a:cubicBezTo>
                    <a:pt x="2773318" y="33263"/>
                    <a:pt x="3177299" y="125188"/>
                    <a:pt x="3324861" y="132445"/>
                  </a:cubicBezTo>
                </a:path>
              </a:pathLst>
            </a:custGeom>
            <a:noFill/>
            <a:ln w="28575">
              <a:solidFill>
                <a:srgbClr val="0070C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78831" y="5587998"/>
              <a:ext cx="1326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  <a:cs typeface="Arial" panose="020B0604020202020204" pitchFamily="34" charset="0"/>
                </a:rPr>
                <a:t>data set #1</a:t>
              </a: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7257215" y="5007429"/>
            <a:ext cx="16802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Data sets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Positioned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in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“Correlation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Space”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361227" y="5077854"/>
            <a:ext cx="806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-0.24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014174" y="4238171"/>
            <a:ext cx="4647886" cy="2408433"/>
            <a:chOff x="2014174" y="4238171"/>
            <a:chExt cx="4647886" cy="2408433"/>
          </a:xfrm>
        </p:grpSpPr>
        <p:sp>
          <p:nvSpPr>
            <p:cNvPr id="56" name="Freeform 55"/>
            <p:cNvSpPr/>
            <p:nvPr/>
          </p:nvSpPr>
          <p:spPr>
            <a:xfrm>
              <a:off x="3135087" y="5667829"/>
              <a:ext cx="2823029" cy="791028"/>
            </a:xfrm>
            <a:custGeom>
              <a:avLst/>
              <a:gdLst>
                <a:gd name="connsiteX0" fmla="*/ 14702 w 2903045"/>
                <a:gd name="connsiteY0" fmla="*/ 0 h 348368"/>
                <a:gd name="connsiteX1" fmla="*/ 435616 w 2903045"/>
                <a:gd name="connsiteY1" fmla="*/ 348343 h 348368"/>
                <a:gd name="connsiteX2" fmla="*/ 2903045 w 2903045"/>
                <a:gd name="connsiteY2" fmla="*/ 14515 h 348368"/>
                <a:gd name="connsiteX0" fmla="*/ 20033 w 2872657"/>
                <a:gd name="connsiteY0" fmla="*/ 0 h 398816"/>
                <a:gd name="connsiteX1" fmla="*/ 405228 w 2872657"/>
                <a:gd name="connsiteY1" fmla="*/ 398349 h 398816"/>
                <a:gd name="connsiteX2" fmla="*/ 2872657 w 2872657"/>
                <a:gd name="connsiteY2" fmla="*/ 64521 h 398816"/>
                <a:gd name="connsiteX0" fmla="*/ 2407 w 2855031"/>
                <a:gd name="connsiteY0" fmla="*/ 0 h 398816"/>
                <a:gd name="connsiteX1" fmla="*/ 387602 w 2855031"/>
                <a:gd name="connsiteY1" fmla="*/ 398349 h 398816"/>
                <a:gd name="connsiteX2" fmla="*/ 2855031 w 2855031"/>
                <a:gd name="connsiteY2" fmla="*/ 64521 h 398816"/>
                <a:gd name="connsiteX0" fmla="*/ 1401 w 2861169"/>
                <a:gd name="connsiteY0" fmla="*/ 0 h 398817"/>
                <a:gd name="connsiteX1" fmla="*/ 393740 w 2861169"/>
                <a:gd name="connsiteY1" fmla="*/ 398349 h 398817"/>
                <a:gd name="connsiteX2" fmla="*/ 2861169 w 2861169"/>
                <a:gd name="connsiteY2" fmla="*/ 64521 h 398817"/>
                <a:gd name="connsiteX0" fmla="*/ 6134 w 2837327"/>
                <a:gd name="connsiteY0" fmla="*/ 68829 h 336249"/>
                <a:gd name="connsiteX1" fmla="*/ 369898 w 2837327"/>
                <a:gd name="connsiteY1" fmla="*/ 333828 h 336249"/>
                <a:gd name="connsiteX2" fmla="*/ 2837327 w 2837327"/>
                <a:gd name="connsiteY2" fmla="*/ 0 h 336249"/>
                <a:gd name="connsiteX0" fmla="*/ 7188 w 2838381"/>
                <a:gd name="connsiteY0" fmla="*/ 68829 h 334386"/>
                <a:gd name="connsiteX1" fmla="*/ 370952 w 2838381"/>
                <a:gd name="connsiteY1" fmla="*/ 333828 h 334386"/>
                <a:gd name="connsiteX2" fmla="*/ 2838381 w 2838381"/>
                <a:gd name="connsiteY2" fmla="*/ 0 h 334386"/>
                <a:gd name="connsiteX0" fmla="*/ 7188 w 2838381"/>
                <a:gd name="connsiteY0" fmla="*/ 68829 h 334401"/>
                <a:gd name="connsiteX1" fmla="*/ 370952 w 2838381"/>
                <a:gd name="connsiteY1" fmla="*/ 333828 h 334401"/>
                <a:gd name="connsiteX2" fmla="*/ 2838381 w 2838381"/>
                <a:gd name="connsiteY2" fmla="*/ 0 h 334401"/>
                <a:gd name="connsiteX0" fmla="*/ 0 w 2831193"/>
                <a:gd name="connsiteY0" fmla="*/ 68829 h 334904"/>
                <a:gd name="connsiteX1" fmla="*/ 363764 w 2831193"/>
                <a:gd name="connsiteY1" fmla="*/ 333828 h 334904"/>
                <a:gd name="connsiteX2" fmla="*/ 2831193 w 2831193"/>
                <a:gd name="connsiteY2" fmla="*/ 0 h 334904"/>
                <a:gd name="connsiteX0" fmla="*/ 6133 w 2837326"/>
                <a:gd name="connsiteY0" fmla="*/ 68829 h 334727"/>
                <a:gd name="connsiteX1" fmla="*/ 369897 w 2837326"/>
                <a:gd name="connsiteY1" fmla="*/ 333828 h 334727"/>
                <a:gd name="connsiteX2" fmla="*/ 2837326 w 2837326"/>
                <a:gd name="connsiteY2" fmla="*/ 0 h 334727"/>
                <a:gd name="connsiteX0" fmla="*/ 2970 w 2834163"/>
                <a:gd name="connsiteY0" fmla="*/ 68829 h 334727"/>
                <a:gd name="connsiteX1" fmla="*/ 366734 w 2834163"/>
                <a:gd name="connsiteY1" fmla="*/ 333828 h 334727"/>
                <a:gd name="connsiteX2" fmla="*/ 2834163 w 2834163"/>
                <a:gd name="connsiteY2" fmla="*/ 0 h 334727"/>
                <a:gd name="connsiteX0" fmla="*/ 5078 w 2836271"/>
                <a:gd name="connsiteY0" fmla="*/ 68829 h 334535"/>
                <a:gd name="connsiteX1" fmla="*/ 368842 w 2836271"/>
                <a:gd name="connsiteY1" fmla="*/ 333828 h 334535"/>
                <a:gd name="connsiteX2" fmla="*/ 2836271 w 2836271"/>
                <a:gd name="connsiteY2" fmla="*/ 0 h 334535"/>
                <a:gd name="connsiteX0" fmla="*/ 12771 w 3047164"/>
                <a:gd name="connsiteY0" fmla="*/ 475229 h 758343"/>
                <a:gd name="connsiteX1" fmla="*/ 376535 w 3047164"/>
                <a:gd name="connsiteY1" fmla="*/ 740228 h 758343"/>
                <a:gd name="connsiteX2" fmla="*/ 3047164 w 3047164"/>
                <a:gd name="connsiteY2" fmla="*/ 0 h 758343"/>
                <a:gd name="connsiteX0" fmla="*/ 12771 w 3047164"/>
                <a:gd name="connsiteY0" fmla="*/ 475229 h 758343"/>
                <a:gd name="connsiteX1" fmla="*/ 376535 w 3047164"/>
                <a:gd name="connsiteY1" fmla="*/ 740228 h 758343"/>
                <a:gd name="connsiteX2" fmla="*/ 3047164 w 3047164"/>
                <a:gd name="connsiteY2" fmla="*/ 0 h 758343"/>
                <a:gd name="connsiteX0" fmla="*/ 0 w 2670629"/>
                <a:gd name="connsiteY0" fmla="*/ 740228 h 740228"/>
                <a:gd name="connsiteX1" fmla="*/ 2670629 w 2670629"/>
                <a:gd name="connsiteY1" fmla="*/ 0 h 740228"/>
                <a:gd name="connsiteX0" fmla="*/ 0 w 1785258"/>
                <a:gd name="connsiteY0" fmla="*/ 725713 h 725713"/>
                <a:gd name="connsiteX1" fmla="*/ 1785258 w 1785258"/>
                <a:gd name="connsiteY1" fmla="*/ 0 h 725713"/>
                <a:gd name="connsiteX0" fmla="*/ 0 w 1717249"/>
                <a:gd name="connsiteY0" fmla="*/ 847795 h 847795"/>
                <a:gd name="connsiteX1" fmla="*/ 1717249 w 1717249"/>
                <a:gd name="connsiteY1" fmla="*/ 0 h 847795"/>
                <a:gd name="connsiteX0" fmla="*/ 0 w 1717249"/>
                <a:gd name="connsiteY0" fmla="*/ 847795 h 847795"/>
                <a:gd name="connsiteX1" fmla="*/ 1133496 w 1717249"/>
                <a:gd name="connsiteY1" fmla="*/ 467982 h 847795"/>
                <a:gd name="connsiteX2" fmla="*/ 1717249 w 1717249"/>
                <a:gd name="connsiteY2" fmla="*/ 0 h 847795"/>
                <a:gd name="connsiteX0" fmla="*/ 0 w 1717249"/>
                <a:gd name="connsiteY0" fmla="*/ 847795 h 847795"/>
                <a:gd name="connsiteX1" fmla="*/ 1133496 w 1717249"/>
                <a:gd name="connsiteY1" fmla="*/ 467982 h 847795"/>
                <a:gd name="connsiteX2" fmla="*/ 1717249 w 1717249"/>
                <a:gd name="connsiteY2" fmla="*/ 0 h 847795"/>
                <a:gd name="connsiteX0" fmla="*/ 0 w 1717249"/>
                <a:gd name="connsiteY0" fmla="*/ 847795 h 847795"/>
                <a:gd name="connsiteX1" fmla="*/ 1133496 w 1717249"/>
                <a:gd name="connsiteY1" fmla="*/ 467982 h 847795"/>
                <a:gd name="connsiteX2" fmla="*/ 1717249 w 1717249"/>
                <a:gd name="connsiteY2" fmla="*/ 0 h 847795"/>
                <a:gd name="connsiteX0" fmla="*/ 0 w 2204652"/>
                <a:gd name="connsiteY0" fmla="*/ 739277 h 739277"/>
                <a:gd name="connsiteX1" fmla="*/ 1620899 w 2204652"/>
                <a:gd name="connsiteY1" fmla="*/ 467982 h 739277"/>
                <a:gd name="connsiteX2" fmla="*/ 2204652 w 2204652"/>
                <a:gd name="connsiteY2" fmla="*/ 0 h 739277"/>
                <a:gd name="connsiteX0" fmla="*/ 0 w 2204652"/>
                <a:gd name="connsiteY0" fmla="*/ 739277 h 739277"/>
                <a:gd name="connsiteX1" fmla="*/ 668763 w 2204652"/>
                <a:gd name="connsiteY1" fmla="*/ 495112 h 739277"/>
                <a:gd name="connsiteX2" fmla="*/ 1620899 w 2204652"/>
                <a:gd name="connsiteY2" fmla="*/ 467982 h 739277"/>
                <a:gd name="connsiteX3" fmla="*/ 2204652 w 2204652"/>
                <a:gd name="connsiteY3" fmla="*/ 0 h 739277"/>
                <a:gd name="connsiteX0" fmla="*/ 0 w 2204652"/>
                <a:gd name="connsiteY0" fmla="*/ 739277 h 739277"/>
                <a:gd name="connsiteX1" fmla="*/ 668763 w 2204652"/>
                <a:gd name="connsiteY1" fmla="*/ 495112 h 739277"/>
                <a:gd name="connsiteX2" fmla="*/ 1620899 w 2204652"/>
                <a:gd name="connsiteY2" fmla="*/ 467982 h 739277"/>
                <a:gd name="connsiteX3" fmla="*/ 2204652 w 2204652"/>
                <a:gd name="connsiteY3" fmla="*/ 0 h 73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4652" h="739277">
                  <a:moveTo>
                    <a:pt x="0" y="739277"/>
                  </a:moveTo>
                  <a:cubicBezTo>
                    <a:pt x="85012" y="723452"/>
                    <a:pt x="398613" y="540328"/>
                    <a:pt x="668763" y="495112"/>
                  </a:cubicBezTo>
                  <a:cubicBezTo>
                    <a:pt x="938913" y="449896"/>
                    <a:pt x="1319578" y="455548"/>
                    <a:pt x="1620899" y="467982"/>
                  </a:cubicBezTo>
                  <a:cubicBezTo>
                    <a:pt x="1922220" y="480416"/>
                    <a:pt x="1937346" y="995437"/>
                    <a:pt x="2204652" y="0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>
              <a:off x="3156859" y="5776685"/>
              <a:ext cx="3505201" cy="863599"/>
            </a:xfrm>
            <a:custGeom>
              <a:avLst/>
              <a:gdLst>
                <a:gd name="connsiteX0" fmla="*/ 14702 w 2903045"/>
                <a:gd name="connsiteY0" fmla="*/ 0 h 348368"/>
                <a:gd name="connsiteX1" fmla="*/ 435616 w 2903045"/>
                <a:gd name="connsiteY1" fmla="*/ 348343 h 348368"/>
                <a:gd name="connsiteX2" fmla="*/ 2903045 w 2903045"/>
                <a:gd name="connsiteY2" fmla="*/ 14515 h 348368"/>
                <a:gd name="connsiteX0" fmla="*/ 20033 w 2872657"/>
                <a:gd name="connsiteY0" fmla="*/ 0 h 398816"/>
                <a:gd name="connsiteX1" fmla="*/ 405228 w 2872657"/>
                <a:gd name="connsiteY1" fmla="*/ 398349 h 398816"/>
                <a:gd name="connsiteX2" fmla="*/ 2872657 w 2872657"/>
                <a:gd name="connsiteY2" fmla="*/ 64521 h 398816"/>
                <a:gd name="connsiteX0" fmla="*/ 2407 w 2855031"/>
                <a:gd name="connsiteY0" fmla="*/ 0 h 398816"/>
                <a:gd name="connsiteX1" fmla="*/ 387602 w 2855031"/>
                <a:gd name="connsiteY1" fmla="*/ 398349 h 398816"/>
                <a:gd name="connsiteX2" fmla="*/ 2855031 w 2855031"/>
                <a:gd name="connsiteY2" fmla="*/ 64521 h 398816"/>
                <a:gd name="connsiteX0" fmla="*/ 1401 w 2861169"/>
                <a:gd name="connsiteY0" fmla="*/ 0 h 398817"/>
                <a:gd name="connsiteX1" fmla="*/ 393740 w 2861169"/>
                <a:gd name="connsiteY1" fmla="*/ 398349 h 398817"/>
                <a:gd name="connsiteX2" fmla="*/ 2861169 w 2861169"/>
                <a:gd name="connsiteY2" fmla="*/ 64521 h 398817"/>
                <a:gd name="connsiteX0" fmla="*/ 6134 w 2837327"/>
                <a:gd name="connsiteY0" fmla="*/ 68829 h 336249"/>
                <a:gd name="connsiteX1" fmla="*/ 369898 w 2837327"/>
                <a:gd name="connsiteY1" fmla="*/ 333828 h 336249"/>
                <a:gd name="connsiteX2" fmla="*/ 2837327 w 2837327"/>
                <a:gd name="connsiteY2" fmla="*/ 0 h 336249"/>
                <a:gd name="connsiteX0" fmla="*/ 7188 w 2838381"/>
                <a:gd name="connsiteY0" fmla="*/ 68829 h 334386"/>
                <a:gd name="connsiteX1" fmla="*/ 370952 w 2838381"/>
                <a:gd name="connsiteY1" fmla="*/ 333828 h 334386"/>
                <a:gd name="connsiteX2" fmla="*/ 2838381 w 2838381"/>
                <a:gd name="connsiteY2" fmla="*/ 0 h 334386"/>
                <a:gd name="connsiteX0" fmla="*/ 7188 w 2838381"/>
                <a:gd name="connsiteY0" fmla="*/ 68829 h 334401"/>
                <a:gd name="connsiteX1" fmla="*/ 370952 w 2838381"/>
                <a:gd name="connsiteY1" fmla="*/ 333828 h 334401"/>
                <a:gd name="connsiteX2" fmla="*/ 2838381 w 2838381"/>
                <a:gd name="connsiteY2" fmla="*/ 0 h 334401"/>
                <a:gd name="connsiteX0" fmla="*/ 0 w 2831193"/>
                <a:gd name="connsiteY0" fmla="*/ 68829 h 334904"/>
                <a:gd name="connsiteX1" fmla="*/ 363764 w 2831193"/>
                <a:gd name="connsiteY1" fmla="*/ 333828 h 334904"/>
                <a:gd name="connsiteX2" fmla="*/ 2831193 w 2831193"/>
                <a:gd name="connsiteY2" fmla="*/ 0 h 334904"/>
                <a:gd name="connsiteX0" fmla="*/ 6133 w 2837326"/>
                <a:gd name="connsiteY0" fmla="*/ 68829 h 334727"/>
                <a:gd name="connsiteX1" fmla="*/ 369897 w 2837326"/>
                <a:gd name="connsiteY1" fmla="*/ 333828 h 334727"/>
                <a:gd name="connsiteX2" fmla="*/ 2837326 w 2837326"/>
                <a:gd name="connsiteY2" fmla="*/ 0 h 334727"/>
                <a:gd name="connsiteX0" fmla="*/ 2970 w 2834163"/>
                <a:gd name="connsiteY0" fmla="*/ 68829 h 334727"/>
                <a:gd name="connsiteX1" fmla="*/ 366734 w 2834163"/>
                <a:gd name="connsiteY1" fmla="*/ 333828 h 334727"/>
                <a:gd name="connsiteX2" fmla="*/ 2834163 w 2834163"/>
                <a:gd name="connsiteY2" fmla="*/ 0 h 334727"/>
                <a:gd name="connsiteX0" fmla="*/ 5078 w 2836271"/>
                <a:gd name="connsiteY0" fmla="*/ 68829 h 334535"/>
                <a:gd name="connsiteX1" fmla="*/ 368842 w 2836271"/>
                <a:gd name="connsiteY1" fmla="*/ 333828 h 334535"/>
                <a:gd name="connsiteX2" fmla="*/ 2836271 w 2836271"/>
                <a:gd name="connsiteY2" fmla="*/ 0 h 334535"/>
                <a:gd name="connsiteX0" fmla="*/ 12771 w 3047164"/>
                <a:gd name="connsiteY0" fmla="*/ 475229 h 758343"/>
                <a:gd name="connsiteX1" fmla="*/ 376535 w 3047164"/>
                <a:gd name="connsiteY1" fmla="*/ 740228 h 758343"/>
                <a:gd name="connsiteX2" fmla="*/ 3047164 w 3047164"/>
                <a:gd name="connsiteY2" fmla="*/ 0 h 758343"/>
                <a:gd name="connsiteX0" fmla="*/ 12771 w 3047164"/>
                <a:gd name="connsiteY0" fmla="*/ 475229 h 758343"/>
                <a:gd name="connsiteX1" fmla="*/ 376535 w 3047164"/>
                <a:gd name="connsiteY1" fmla="*/ 740228 h 758343"/>
                <a:gd name="connsiteX2" fmla="*/ 3047164 w 3047164"/>
                <a:gd name="connsiteY2" fmla="*/ 0 h 758343"/>
                <a:gd name="connsiteX0" fmla="*/ 0 w 2670629"/>
                <a:gd name="connsiteY0" fmla="*/ 740228 h 740228"/>
                <a:gd name="connsiteX1" fmla="*/ 2670629 w 2670629"/>
                <a:gd name="connsiteY1" fmla="*/ 0 h 740228"/>
                <a:gd name="connsiteX0" fmla="*/ 0 w 1785258"/>
                <a:gd name="connsiteY0" fmla="*/ 725713 h 725713"/>
                <a:gd name="connsiteX1" fmla="*/ 1785258 w 1785258"/>
                <a:gd name="connsiteY1" fmla="*/ 0 h 725713"/>
                <a:gd name="connsiteX0" fmla="*/ 0 w 1717249"/>
                <a:gd name="connsiteY0" fmla="*/ 847795 h 847795"/>
                <a:gd name="connsiteX1" fmla="*/ 1717249 w 1717249"/>
                <a:gd name="connsiteY1" fmla="*/ 0 h 847795"/>
                <a:gd name="connsiteX0" fmla="*/ 0 w 1717249"/>
                <a:gd name="connsiteY0" fmla="*/ 847795 h 847795"/>
                <a:gd name="connsiteX1" fmla="*/ 1133496 w 1717249"/>
                <a:gd name="connsiteY1" fmla="*/ 467982 h 847795"/>
                <a:gd name="connsiteX2" fmla="*/ 1717249 w 1717249"/>
                <a:gd name="connsiteY2" fmla="*/ 0 h 847795"/>
                <a:gd name="connsiteX0" fmla="*/ 0 w 1717249"/>
                <a:gd name="connsiteY0" fmla="*/ 847795 h 847795"/>
                <a:gd name="connsiteX1" fmla="*/ 1133496 w 1717249"/>
                <a:gd name="connsiteY1" fmla="*/ 467982 h 847795"/>
                <a:gd name="connsiteX2" fmla="*/ 1717249 w 1717249"/>
                <a:gd name="connsiteY2" fmla="*/ 0 h 847795"/>
                <a:gd name="connsiteX0" fmla="*/ 0 w 1717249"/>
                <a:gd name="connsiteY0" fmla="*/ 847795 h 847795"/>
                <a:gd name="connsiteX1" fmla="*/ 1133496 w 1717249"/>
                <a:gd name="connsiteY1" fmla="*/ 467982 h 847795"/>
                <a:gd name="connsiteX2" fmla="*/ 1717249 w 1717249"/>
                <a:gd name="connsiteY2" fmla="*/ 0 h 847795"/>
                <a:gd name="connsiteX0" fmla="*/ 0 w 2204652"/>
                <a:gd name="connsiteY0" fmla="*/ 739277 h 739277"/>
                <a:gd name="connsiteX1" fmla="*/ 1620899 w 2204652"/>
                <a:gd name="connsiteY1" fmla="*/ 467982 h 739277"/>
                <a:gd name="connsiteX2" fmla="*/ 2204652 w 2204652"/>
                <a:gd name="connsiteY2" fmla="*/ 0 h 739277"/>
                <a:gd name="connsiteX0" fmla="*/ 0 w 2204652"/>
                <a:gd name="connsiteY0" fmla="*/ 739277 h 739277"/>
                <a:gd name="connsiteX1" fmla="*/ 668763 w 2204652"/>
                <a:gd name="connsiteY1" fmla="*/ 495112 h 739277"/>
                <a:gd name="connsiteX2" fmla="*/ 1620899 w 2204652"/>
                <a:gd name="connsiteY2" fmla="*/ 467982 h 739277"/>
                <a:gd name="connsiteX3" fmla="*/ 2204652 w 2204652"/>
                <a:gd name="connsiteY3" fmla="*/ 0 h 739277"/>
                <a:gd name="connsiteX0" fmla="*/ 0 w 2204652"/>
                <a:gd name="connsiteY0" fmla="*/ 739277 h 739277"/>
                <a:gd name="connsiteX1" fmla="*/ 668763 w 2204652"/>
                <a:gd name="connsiteY1" fmla="*/ 495112 h 739277"/>
                <a:gd name="connsiteX2" fmla="*/ 1620899 w 2204652"/>
                <a:gd name="connsiteY2" fmla="*/ 467982 h 739277"/>
                <a:gd name="connsiteX3" fmla="*/ 2204652 w 2204652"/>
                <a:gd name="connsiteY3" fmla="*/ 0 h 739277"/>
                <a:gd name="connsiteX0" fmla="*/ 0 w 2726061"/>
                <a:gd name="connsiteY0" fmla="*/ 888489 h 888489"/>
                <a:gd name="connsiteX1" fmla="*/ 668763 w 2726061"/>
                <a:gd name="connsiteY1" fmla="*/ 644324 h 888489"/>
                <a:gd name="connsiteX2" fmla="*/ 1620899 w 2726061"/>
                <a:gd name="connsiteY2" fmla="*/ 617194 h 888489"/>
                <a:gd name="connsiteX3" fmla="*/ 2726061 w 2726061"/>
                <a:gd name="connsiteY3" fmla="*/ 0 h 888489"/>
                <a:gd name="connsiteX0" fmla="*/ 0 w 2726061"/>
                <a:gd name="connsiteY0" fmla="*/ 888489 h 888489"/>
                <a:gd name="connsiteX1" fmla="*/ 668763 w 2726061"/>
                <a:gd name="connsiteY1" fmla="*/ 644324 h 888489"/>
                <a:gd name="connsiteX2" fmla="*/ 1620899 w 2726061"/>
                <a:gd name="connsiteY2" fmla="*/ 617194 h 888489"/>
                <a:gd name="connsiteX3" fmla="*/ 2726061 w 2726061"/>
                <a:gd name="connsiteY3" fmla="*/ 0 h 888489"/>
                <a:gd name="connsiteX0" fmla="*/ 0 w 2737396"/>
                <a:gd name="connsiteY0" fmla="*/ 807100 h 807100"/>
                <a:gd name="connsiteX1" fmla="*/ 680098 w 2737396"/>
                <a:gd name="connsiteY1" fmla="*/ 644324 h 807100"/>
                <a:gd name="connsiteX2" fmla="*/ 1632234 w 2737396"/>
                <a:gd name="connsiteY2" fmla="*/ 617194 h 807100"/>
                <a:gd name="connsiteX3" fmla="*/ 2737396 w 2737396"/>
                <a:gd name="connsiteY3" fmla="*/ 0 h 80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7396" h="807100">
                  <a:moveTo>
                    <a:pt x="0" y="807100"/>
                  </a:moveTo>
                  <a:cubicBezTo>
                    <a:pt x="85012" y="791275"/>
                    <a:pt x="409948" y="689540"/>
                    <a:pt x="680098" y="644324"/>
                  </a:cubicBezTo>
                  <a:cubicBezTo>
                    <a:pt x="950248" y="599108"/>
                    <a:pt x="1210007" y="616063"/>
                    <a:pt x="1632234" y="617194"/>
                  </a:cubicBezTo>
                  <a:cubicBezTo>
                    <a:pt x="2054461" y="618325"/>
                    <a:pt x="2470090" y="995437"/>
                    <a:pt x="2737396" y="0"/>
                  </a:cubicBezTo>
                </a:path>
              </a:pathLst>
            </a:custGeom>
            <a:noFill/>
            <a:ln w="28575">
              <a:solidFill>
                <a:schemeClr val="accent4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" name="Freeform 64"/>
            <p:cNvSpPr/>
            <p:nvPr/>
          </p:nvSpPr>
          <p:spPr>
            <a:xfrm>
              <a:off x="2690360" y="6271647"/>
              <a:ext cx="454251" cy="188141"/>
            </a:xfrm>
            <a:custGeom>
              <a:avLst/>
              <a:gdLst>
                <a:gd name="connsiteX0" fmla="*/ 14702 w 2903045"/>
                <a:gd name="connsiteY0" fmla="*/ 0 h 348368"/>
                <a:gd name="connsiteX1" fmla="*/ 435616 w 2903045"/>
                <a:gd name="connsiteY1" fmla="*/ 348343 h 348368"/>
                <a:gd name="connsiteX2" fmla="*/ 2903045 w 2903045"/>
                <a:gd name="connsiteY2" fmla="*/ 14515 h 348368"/>
                <a:gd name="connsiteX0" fmla="*/ 20033 w 2872657"/>
                <a:gd name="connsiteY0" fmla="*/ 0 h 398816"/>
                <a:gd name="connsiteX1" fmla="*/ 405228 w 2872657"/>
                <a:gd name="connsiteY1" fmla="*/ 398349 h 398816"/>
                <a:gd name="connsiteX2" fmla="*/ 2872657 w 2872657"/>
                <a:gd name="connsiteY2" fmla="*/ 64521 h 398816"/>
                <a:gd name="connsiteX0" fmla="*/ 2407 w 2855031"/>
                <a:gd name="connsiteY0" fmla="*/ 0 h 398816"/>
                <a:gd name="connsiteX1" fmla="*/ 387602 w 2855031"/>
                <a:gd name="connsiteY1" fmla="*/ 398349 h 398816"/>
                <a:gd name="connsiteX2" fmla="*/ 2855031 w 2855031"/>
                <a:gd name="connsiteY2" fmla="*/ 64521 h 398816"/>
                <a:gd name="connsiteX0" fmla="*/ 1401 w 2861169"/>
                <a:gd name="connsiteY0" fmla="*/ 0 h 398817"/>
                <a:gd name="connsiteX1" fmla="*/ 393740 w 2861169"/>
                <a:gd name="connsiteY1" fmla="*/ 398349 h 398817"/>
                <a:gd name="connsiteX2" fmla="*/ 2861169 w 2861169"/>
                <a:gd name="connsiteY2" fmla="*/ 64521 h 398817"/>
                <a:gd name="connsiteX0" fmla="*/ 6134 w 2837327"/>
                <a:gd name="connsiteY0" fmla="*/ 68829 h 336249"/>
                <a:gd name="connsiteX1" fmla="*/ 369898 w 2837327"/>
                <a:gd name="connsiteY1" fmla="*/ 333828 h 336249"/>
                <a:gd name="connsiteX2" fmla="*/ 2837327 w 2837327"/>
                <a:gd name="connsiteY2" fmla="*/ 0 h 336249"/>
                <a:gd name="connsiteX0" fmla="*/ 7188 w 2838381"/>
                <a:gd name="connsiteY0" fmla="*/ 68829 h 334386"/>
                <a:gd name="connsiteX1" fmla="*/ 370952 w 2838381"/>
                <a:gd name="connsiteY1" fmla="*/ 333828 h 334386"/>
                <a:gd name="connsiteX2" fmla="*/ 2838381 w 2838381"/>
                <a:gd name="connsiteY2" fmla="*/ 0 h 334386"/>
                <a:gd name="connsiteX0" fmla="*/ 7188 w 2838381"/>
                <a:gd name="connsiteY0" fmla="*/ 68829 h 334401"/>
                <a:gd name="connsiteX1" fmla="*/ 370952 w 2838381"/>
                <a:gd name="connsiteY1" fmla="*/ 333828 h 334401"/>
                <a:gd name="connsiteX2" fmla="*/ 2838381 w 2838381"/>
                <a:gd name="connsiteY2" fmla="*/ 0 h 334401"/>
                <a:gd name="connsiteX0" fmla="*/ 0 w 2831193"/>
                <a:gd name="connsiteY0" fmla="*/ 68829 h 334904"/>
                <a:gd name="connsiteX1" fmla="*/ 363764 w 2831193"/>
                <a:gd name="connsiteY1" fmla="*/ 333828 h 334904"/>
                <a:gd name="connsiteX2" fmla="*/ 2831193 w 2831193"/>
                <a:gd name="connsiteY2" fmla="*/ 0 h 334904"/>
                <a:gd name="connsiteX0" fmla="*/ 6133 w 2837326"/>
                <a:gd name="connsiteY0" fmla="*/ 68829 h 334727"/>
                <a:gd name="connsiteX1" fmla="*/ 369897 w 2837326"/>
                <a:gd name="connsiteY1" fmla="*/ 333828 h 334727"/>
                <a:gd name="connsiteX2" fmla="*/ 2837326 w 2837326"/>
                <a:gd name="connsiteY2" fmla="*/ 0 h 334727"/>
                <a:gd name="connsiteX0" fmla="*/ 2970 w 2834163"/>
                <a:gd name="connsiteY0" fmla="*/ 68829 h 334727"/>
                <a:gd name="connsiteX1" fmla="*/ 366734 w 2834163"/>
                <a:gd name="connsiteY1" fmla="*/ 333828 h 334727"/>
                <a:gd name="connsiteX2" fmla="*/ 2834163 w 2834163"/>
                <a:gd name="connsiteY2" fmla="*/ 0 h 334727"/>
                <a:gd name="connsiteX0" fmla="*/ 5078 w 2836271"/>
                <a:gd name="connsiteY0" fmla="*/ 68829 h 334535"/>
                <a:gd name="connsiteX1" fmla="*/ 368842 w 2836271"/>
                <a:gd name="connsiteY1" fmla="*/ 333828 h 334535"/>
                <a:gd name="connsiteX2" fmla="*/ 2836271 w 2836271"/>
                <a:gd name="connsiteY2" fmla="*/ 0 h 334535"/>
                <a:gd name="connsiteX0" fmla="*/ 26161 w 3350840"/>
                <a:gd name="connsiteY0" fmla="*/ 0 h 265296"/>
                <a:gd name="connsiteX1" fmla="*/ 389925 w 3350840"/>
                <a:gd name="connsiteY1" fmla="*/ 264999 h 265296"/>
                <a:gd name="connsiteX2" fmla="*/ 3350840 w 3350840"/>
                <a:gd name="connsiteY2" fmla="*/ 32771 h 265296"/>
                <a:gd name="connsiteX0" fmla="*/ 0 w 3324679"/>
                <a:gd name="connsiteY0" fmla="*/ 74411 h 340117"/>
                <a:gd name="connsiteX1" fmla="*/ 363764 w 3324679"/>
                <a:gd name="connsiteY1" fmla="*/ 339410 h 340117"/>
                <a:gd name="connsiteX2" fmla="*/ 1234621 w 3324679"/>
                <a:gd name="connsiteY2" fmla="*/ 5580 h 340117"/>
                <a:gd name="connsiteX3" fmla="*/ 3324679 w 3324679"/>
                <a:gd name="connsiteY3" fmla="*/ 107182 h 340117"/>
                <a:gd name="connsiteX0" fmla="*/ 0 w 3324679"/>
                <a:gd name="connsiteY0" fmla="*/ 99674 h 365380"/>
                <a:gd name="connsiteX1" fmla="*/ 363764 w 3324679"/>
                <a:gd name="connsiteY1" fmla="*/ 364673 h 365380"/>
                <a:gd name="connsiteX2" fmla="*/ 1234621 w 3324679"/>
                <a:gd name="connsiteY2" fmla="*/ 30843 h 365380"/>
                <a:gd name="connsiteX3" fmla="*/ 2424793 w 3324679"/>
                <a:gd name="connsiteY3" fmla="*/ 16329 h 365380"/>
                <a:gd name="connsiteX4" fmla="*/ 3324679 w 3324679"/>
                <a:gd name="connsiteY4" fmla="*/ 132445 h 365380"/>
                <a:gd name="connsiteX0" fmla="*/ 182 w 3324861"/>
                <a:gd name="connsiteY0" fmla="*/ 99674 h 365430"/>
                <a:gd name="connsiteX1" fmla="*/ 363946 w 3324861"/>
                <a:gd name="connsiteY1" fmla="*/ 364673 h 365430"/>
                <a:gd name="connsiteX2" fmla="*/ 1234803 w 3324861"/>
                <a:gd name="connsiteY2" fmla="*/ 30843 h 365430"/>
                <a:gd name="connsiteX3" fmla="*/ 2424975 w 3324861"/>
                <a:gd name="connsiteY3" fmla="*/ 16329 h 365430"/>
                <a:gd name="connsiteX4" fmla="*/ 3324861 w 3324861"/>
                <a:gd name="connsiteY4" fmla="*/ 132445 h 365430"/>
                <a:gd name="connsiteX0" fmla="*/ 182 w 3324861"/>
                <a:gd name="connsiteY0" fmla="*/ 76510 h 342266"/>
                <a:gd name="connsiteX1" fmla="*/ 363946 w 3324861"/>
                <a:gd name="connsiteY1" fmla="*/ 341509 h 342266"/>
                <a:gd name="connsiteX2" fmla="*/ 1234803 w 3324861"/>
                <a:gd name="connsiteY2" fmla="*/ 7679 h 342266"/>
                <a:gd name="connsiteX3" fmla="*/ 3324861 w 3324861"/>
                <a:gd name="connsiteY3" fmla="*/ 109281 h 342266"/>
                <a:gd name="connsiteX0" fmla="*/ 182 w 1234803"/>
                <a:gd name="connsiteY0" fmla="*/ 68831 h 334587"/>
                <a:gd name="connsiteX1" fmla="*/ 363946 w 1234803"/>
                <a:gd name="connsiteY1" fmla="*/ 333830 h 334587"/>
                <a:gd name="connsiteX2" fmla="*/ 1234803 w 1234803"/>
                <a:gd name="connsiteY2" fmla="*/ 0 h 334587"/>
                <a:gd name="connsiteX0" fmla="*/ 182 w 363946"/>
                <a:gd name="connsiteY0" fmla="*/ 0 h 265756"/>
                <a:gd name="connsiteX1" fmla="*/ 363946 w 363946"/>
                <a:gd name="connsiteY1" fmla="*/ 264999 h 265756"/>
                <a:gd name="connsiteX0" fmla="*/ 151 w 399634"/>
                <a:gd name="connsiteY0" fmla="*/ 0 h 258656"/>
                <a:gd name="connsiteX1" fmla="*/ 399634 w 399634"/>
                <a:gd name="connsiteY1" fmla="*/ 257856 h 258656"/>
                <a:gd name="connsiteX0" fmla="*/ 156 w 392495"/>
                <a:gd name="connsiteY0" fmla="*/ 0 h 263389"/>
                <a:gd name="connsiteX1" fmla="*/ 392495 w 392495"/>
                <a:gd name="connsiteY1" fmla="*/ 262618 h 263389"/>
                <a:gd name="connsiteX0" fmla="*/ 119 w 454370"/>
                <a:gd name="connsiteY0" fmla="*/ 0 h 188206"/>
                <a:gd name="connsiteX1" fmla="*/ 454370 w 454370"/>
                <a:gd name="connsiteY1" fmla="*/ 186418 h 188206"/>
                <a:gd name="connsiteX0" fmla="*/ 0 w 454251"/>
                <a:gd name="connsiteY0" fmla="*/ 0 h 188141"/>
                <a:gd name="connsiteX1" fmla="*/ 454251 w 454251"/>
                <a:gd name="connsiteY1" fmla="*/ 186418 h 18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4251" h="188141">
                  <a:moveTo>
                    <a:pt x="0" y="0"/>
                  </a:moveTo>
                  <a:cubicBezTo>
                    <a:pt x="81679" y="153911"/>
                    <a:pt x="248481" y="197890"/>
                    <a:pt x="454251" y="18641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6" name="Freeform 65"/>
            <p:cNvSpPr/>
            <p:nvPr/>
          </p:nvSpPr>
          <p:spPr>
            <a:xfrm>
              <a:off x="2647497" y="6505009"/>
              <a:ext cx="511401" cy="141595"/>
            </a:xfrm>
            <a:custGeom>
              <a:avLst/>
              <a:gdLst>
                <a:gd name="connsiteX0" fmla="*/ 14702 w 2903045"/>
                <a:gd name="connsiteY0" fmla="*/ 0 h 348368"/>
                <a:gd name="connsiteX1" fmla="*/ 435616 w 2903045"/>
                <a:gd name="connsiteY1" fmla="*/ 348343 h 348368"/>
                <a:gd name="connsiteX2" fmla="*/ 2903045 w 2903045"/>
                <a:gd name="connsiteY2" fmla="*/ 14515 h 348368"/>
                <a:gd name="connsiteX0" fmla="*/ 20033 w 2872657"/>
                <a:gd name="connsiteY0" fmla="*/ 0 h 398816"/>
                <a:gd name="connsiteX1" fmla="*/ 405228 w 2872657"/>
                <a:gd name="connsiteY1" fmla="*/ 398349 h 398816"/>
                <a:gd name="connsiteX2" fmla="*/ 2872657 w 2872657"/>
                <a:gd name="connsiteY2" fmla="*/ 64521 h 398816"/>
                <a:gd name="connsiteX0" fmla="*/ 2407 w 2855031"/>
                <a:gd name="connsiteY0" fmla="*/ 0 h 398816"/>
                <a:gd name="connsiteX1" fmla="*/ 387602 w 2855031"/>
                <a:gd name="connsiteY1" fmla="*/ 398349 h 398816"/>
                <a:gd name="connsiteX2" fmla="*/ 2855031 w 2855031"/>
                <a:gd name="connsiteY2" fmla="*/ 64521 h 398816"/>
                <a:gd name="connsiteX0" fmla="*/ 1401 w 2861169"/>
                <a:gd name="connsiteY0" fmla="*/ 0 h 398817"/>
                <a:gd name="connsiteX1" fmla="*/ 393740 w 2861169"/>
                <a:gd name="connsiteY1" fmla="*/ 398349 h 398817"/>
                <a:gd name="connsiteX2" fmla="*/ 2861169 w 2861169"/>
                <a:gd name="connsiteY2" fmla="*/ 64521 h 398817"/>
                <a:gd name="connsiteX0" fmla="*/ 6134 w 2837327"/>
                <a:gd name="connsiteY0" fmla="*/ 68829 h 336249"/>
                <a:gd name="connsiteX1" fmla="*/ 369898 w 2837327"/>
                <a:gd name="connsiteY1" fmla="*/ 333828 h 336249"/>
                <a:gd name="connsiteX2" fmla="*/ 2837327 w 2837327"/>
                <a:gd name="connsiteY2" fmla="*/ 0 h 336249"/>
                <a:gd name="connsiteX0" fmla="*/ 7188 w 2838381"/>
                <a:gd name="connsiteY0" fmla="*/ 68829 h 334386"/>
                <a:gd name="connsiteX1" fmla="*/ 370952 w 2838381"/>
                <a:gd name="connsiteY1" fmla="*/ 333828 h 334386"/>
                <a:gd name="connsiteX2" fmla="*/ 2838381 w 2838381"/>
                <a:gd name="connsiteY2" fmla="*/ 0 h 334386"/>
                <a:gd name="connsiteX0" fmla="*/ 7188 w 2838381"/>
                <a:gd name="connsiteY0" fmla="*/ 68829 h 334401"/>
                <a:gd name="connsiteX1" fmla="*/ 370952 w 2838381"/>
                <a:gd name="connsiteY1" fmla="*/ 333828 h 334401"/>
                <a:gd name="connsiteX2" fmla="*/ 2838381 w 2838381"/>
                <a:gd name="connsiteY2" fmla="*/ 0 h 334401"/>
                <a:gd name="connsiteX0" fmla="*/ 0 w 2831193"/>
                <a:gd name="connsiteY0" fmla="*/ 68829 h 334904"/>
                <a:gd name="connsiteX1" fmla="*/ 363764 w 2831193"/>
                <a:gd name="connsiteY1" fmla="*/ 333828 h 334904"/>
                <a:gd name="connsiteX2" fmla="*/ 2831193 w 2831193"/>
                <a:gd name="connsiteY2" fmla="*/ 0 h 334904"/>
                <a:gd name="connsiteX0" fmla="*/ 6133 w 2837326"/>
                <a:gd name="connsiteY0" fmla="*/ 68829 h 334727"/>
                <a:gd name="connsiteX1" fmla="*/ 369897 w 2837326"/>
                <a:gd name="connsiteY1" fmla="*/ 333828 h 334727"/>
                <a:gd name="connsiteX2" fmla="*/ 2837326 w 2837326"/>
                <a:gd name="connsiteY2" fmla="*/ 0 h 334727"/>
                <a:gd name="connsiteX0" fmla="*/ 2970 w 2834163"/>
                <a:gd name="connsiteY0" fmla="*/ 68829 h 334727"/>
                <a:gd name="connsiteX1" fmla="*/ 366734 w 2834163"/>
                <a:gd name="connsiteY1" fmla="*/ 333828 h 334727"/>
                <a:gd name="connsiteX2" fmla="*/ 2834163 w 2834163"/>
                <a:gd name="connsiteY2" fmla="*/ 0 h 334727"/>
                <a:gd name="connsiteX0" fmla="*/ 5078 w 2836271"/>
                <a:gd name="connsiteY0" fmla="*/ 68829 h 334535"/>
                <a:gd name="connsiteX1" fmla="*/ 368842 w 2836271"/>
                <a:gd name="connsiteY1" fmla="*/ 333828 h 334535"/>
                <a:gd name="connsiteX2" fmla="*/ 2836271 w 2836271"/>
                <a:gd name="connsiteY2" fmla="*/ 0 h 334535"/>
                <a:gd name="connsiteX0" fmla="*/ 26161 w 3350840"/>
                <a:gd name="connsiteY0" fmla="*/ 0 h 265296"/>
                <a:gd name="connsiteX1" fmla="*/ 389925 w 3350840"/>
                <a:gd name="connsiteY1" fmla="*/ 264999 h 265296"/>
                <a:gd name="connsiteX2" fmla="*/ 3350840 w 3350840"/>
                <a:gd name="connsiteY2" fmla="*/ 32771 h 265296"/>
                <a:gd name="connsiteX0" fmla="*/ 0 w 3324679"/>
                <a:gd name="connsiteY0" fmla="*/ 74411 h 340117"/>
                <a:gd name="connsiteX1" fmla="*/ 363764 w 3324679"/>
                <a:gd name="connsiteY1" fmla="*/ 339410 h 340117"/>
                <a:gd name="connsiteX2" fmla="*/ 1234621 w 3324679"/>
                <a:gd name="connsiteY2" fmla="*/ 5580 h 340117"/>
                <a:gd name="connsiteX3" fmla="*/ 3324679 w 3324679"/>
                <a:gd name="connsiteY3" fmla="*/ 107182 h 340117"/>
                <a:gd name="connsiteX0" fmla="*/ 0 w 3324679"/>
                <a:gd name="connsiteY0" fmla="*/ 99674 h 365380"/>
                <a:gd name="connsiteX1" fmla="*/ 363764 w 3324679"/>
                <a:gd name="connsiteY1" fmla="*/ 364673 h 365380"/>
                <a:gd name="connsiteX2" fmla="*/ 1234621 w 3324679"/>
                <a:gd name="connsiteY2" fmla="*/ 30843 h 365380"/>
                <a:gd name="connsiteX3" fmla="*/ 2424793 w 3324679"/>
                <a:gd name="connsiteY3" fmla="*/ 16329 h 365380"/>
                <a:gd name="connsiteX4" fmla="*/ 3324679 w 3324679"/>
                <a:gd name="connsiteY4" fmla="*/ 132445 h 365380"/>
                <a:gd name="connsiteX0" fmla="*/ 182 w 3324861"/>
                <a:gd name="connsiteY0" fmla="*/ 99674 h 365430"/>
                <a:gd name="connsiteX1" fmla="*/ 363946 w 3324861"/>
                <a:gd name="connsiteY1" fmla="*/ 364673 h 365430"/>
                <a:gd name="connsiteX2" fmla="*/ 1234803 w 3324861"/>
                <a:gd name="connsiteY2" fmla="*/ 30843 h 365430"/>
                <a:gd name="connsiteX3" fmla="*/ 2424975 w 3324861"/>
                <a:gd name="connsiteY3" fmla="*/ 16329 h 365430"/>
                <a:gd name="connsiteX4" fmla="*/ 3324861 w 3324861"/>
                <a:gd name="connsiteY4" fmla="*/ 132445 h 365430"/>
                <a:gd name="connsiteX0" fmla="*/ 182 w 3324861"/>
                <a:gd name="connsiteY0" fmla="*/ 76510 h 342266"/>
                <a:gd name="connsiteX1" fmla="*/ 363946 w 3324861"/>
                <a:gd name="connsiteY1" fmla="*/ 341509 h 342266"/>
                <a:gd name="connsiteX2" fmla="*/ 1234803 w 3324861"/>
                <a:gd name="connsiteY2" fmla="*/ 7679 h 342266"/>
                <a:gd name="connsiteX3" fmla="*/ 3324861 w 3324861"/>
                <a:gd name="connsiteY3" fmla="*/ 109281 h 342266"/>
                <a:gd name="connsiteX0" fmla="*/ 182 w 1234803"/>
                <a:gd name="connsiteY0" fmla="*/ 68831 h 334587"/>
                <a:gd name="connsiteX1" fmla="*/ 363946 w 1234803"/>
                <a:gd name="connsiteY1" fmla="*/ 333830 h 334587"/>
                <a:gd name="connsiteX2" fmla="*/ 1234803 w 1234803"/>
                <a:gd name="connsiteY2" fmla="*/ 0 h 334587"/>
                <a:gd name="connsiteX0" fmla="*/ 182 w 363946"/>
                <a:gd name="connsiteY0" fmla="*/ 0 h 265756"/>
                <a:gd name="connsiteX1" fmla="*/ 363946 w 363946"/>
                <a:gd name="connsiteY1" fmla="*/ 264999 h 265756"/>
                <a:gd name="connsiteX0" fmla="*/ 151 w 399634"/>
                <a:gd name="connsiteY0" fmla="*/ 0 h 258656"/>
                <a:gd name="connsiteX1" fmla="*/ 399634 w 399634"/>
                <a:gd name="connsiteY1" fmla="*/ 257856 h 258656"/>
                <a:gd name="connsiteX0" fmla="*/ 156 w 392495"/>
                <a:gd name="connsiteY0" fmla="*/ 0 h 263389"/>
                <a:gd name="connsiteX1" fmla="*/ 392495 w 392495"/>
                <a:gd name="connsiteY1" fmla="*/ 262618 h 263389"/>
                <a:gd name="connsiteX0" fmla="*/ 119 w 454370"/>
                <a:gd name="connsiteY0" fmla="*/ 0 h 188206"/>
                <a:gd name="connsiteX1" fmla="*/ 454370 w 454370"/>
                <a:gd name="connsiteY1" fmla="*/ 186418 h 188206"/>
                <a:gd name="connsiteX0" fmla="*/ 0 w 454251"/>
                <a:gd name="connsiteY0" fmla="*/ 0 h 188141"/>
                <a:gd name="connsiteX1" fmla="*/ 454251 w 454251"/>
                <a:gd name="connsiteY1" fmla="*/ 186418 h 188141"/>
                <a:gd name="connsiteX0" fmla="*/ 0 w 511401"/>
                <a:gd name="connsiteY0" fmla="*/ 0 h 141595"/>
                <a:gd name="connsiteX1" fmla="*/ 511401 w 511401"/>
                <a:gd name="connsiteY1" fmla="*/ 136412 h 14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1401" h="141595">
                  <a:moveTo>
                    <a:pt x="0" y="0"/>
                  </a:moveTo>
                  <a:cubicBezTo>
                    <a:pt x="81679" y="153911"/>
                    <a:pt x="305631" y="147884"/>
                    <a:pt x="511401" y="136412"/>
                  </a:cubicBezTo>
                </a:path>
              </a:pathLst>
            </a:custGeom>
            <a:noFill/>
            <a:ln w="28575">
              <a:solidFill>
                <a:schemeClr val="accent4">
                  <a:lumMod val="75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" name="Freeform 66"/>
            <p:cNvSpPr/>
            <p:nvPr/>
          </p:nvSpPr>
          <p:spPr>
            <a:xfrm flipH="1">
              <a:off x="2014174" y="4274457"/>
              <a:ext cx="45719" cy="224972"/>
            </a:xfrm>
            <a:custGeom>
              <a:avLst/>
              <a:gdLst>
                <a:gd name="connsiteX0" fmla="*/ 0 w 754742"/>
                <a:gd name="connsiteY0" fmla="*/ 0 h 580572"/>
                <a:gd name="connsiteX1" fmla="*/ 754742 w 754742"/>
                <a:gd name="connsiteY1" fmla="*/ 580572 h 580572"/>
                <a:gd name="connsiteX2" fmla="*/ 754742 w 754742"/>
                <a:gd name="connsiteY2" fmla="*/ 580572 h 580572"/>
                <a:gd name="connsiteX0" fmla="*/ 135 w 754877"/>
                <a:gd name="connsiteY0" fmla="*/ 0 h 580572"/>
                <a:gd name="connsiteX1" fmla="*/ 754877 w 754877"/>
                <a:gd name="connsiteY1" fmla="*/ 580572 h 580572"/>
                <a:gd name="connsiteX2" fmla="*/ 754877 w 754877"/>
                <a:gd name="connsiteY2" fmla="*/ 580572 h 580572"/>
                <a:gd name="connsiteX0" fmla="*/ 92 w 754834"/>
                <a:gd name="connsiteY0" fmla="*/ 0 h 580572"/>
                <a:gd name="connsiteX1" fmla="*/ 754834 w 754834"/>
                <a:gd name="connsiteY1" fmla="*/ 580572 h 580572"/>
                <a:gd name="connsiteX2" fmla="*/ 754834 w 754834"/>
                <a:gd name="connsiteY2" fmla="*/ 580572 h 580572"/>
                <a:gd name="connsiteX0" fmla="*/ 0 w 754742"/>
                <a:gd name="connsiteY0" fmla="*/ 0 h 580572"/>
                <a:gd name="connsiteX1" fmla="*/ 624114 w 754742"/>
                <a:gd name="connsiteY1" fmla="*/ 217715 h 580572"/>
                <a:gd name="connsiteX2" fmla="*/ 754742 w 754742"/>
                <a:gd name="connsiteY2" fmla="*/ 580572 h 580572"/>
                <a:gd name="connsiteX3" fmla="*/ 754742 w 754742"/>
                <a:gd name="connsiteY3" fmla="*/ 580572 h 580572"/>
                <a:gd name="connsiteX0" fmla="*/ 0 w 754742"/>
                <a:gd name="connsiteY0" fmla="*/ 0 h 580572"/>
                <a:gd name="connsiteX1" fmla="*/ 624114 w 754742"/>
                <a:gd name="connsiteY1" fmla="*/ 217715 h 580572"/>
                <a:gd name="connsiteX2" fmla="*/ 754742 w 754742"/>
                <a:gd name="connsiteY2" fmla="*/ 580572 h 580572"/>
                <a:gd name="connsiteX3" fmla="*/ 754742 w 754742"/>
                <a:gd name="connsiteY3" fmla="*/ 580572 h 580572"/>
                <a:gd name="connsiteX0" fmla="*/ 0 w 754742"/>
                <a:gd name="connsiteY0" fmla="*/ 0 h 580572"/>
                <a:gd name="connsiteX1" fmla="*/ 580571 w 754742"/>
                <a:gd name="connsiteY1" fmla="*/ 188687 h 580572"/>
                <a:gd name="connsiteX2" fmla="*/ 754742 w 754742"/>
                <a:gd name="connsiteY2" fmla="*/ 580572 h 580572"/>
                <a:gd name="connsiteX3" fmla="*/ 754742 w 754742"/>
                <a:gd name="connsiteY3" fmla="*/ 580572 h 580572"/>
                <a:gd name="connsiteX0" fmla="*/ 0 w 754742"/>
                <a:gd name="connsiteY0" fmla="*/ 0 h 580572"/>
                <a:gd name="connsiteX1" fmla="*/ 580571 w 754742"/>
                <a:gd name="connsiteY1" fmla="*/ 188687 h 580572"/>
                <a:gd name="connsiteX2" fmla="*/ 754742 w 754742"/>
                <a:gd name="connsiteY2" fmla="*/ 580572 h 580572"/>
                <a:gd name="connsiteX3" fmla="*/ 754742 w 754742"/>
                <a:gd name="connsiteY3" fmla="*/ 580572 h 580572"/>
                <a:gd name="connsiteX0" fmla="*/ 798286 w 1641103"/>
                <a:gd name="connsiteY0" fmla="*/ 0 h 593889"/>
                <a:gd name="connsiteX1" fmla="*/ 1378857 w 1641103"/>
                <a:gd name="connsiteY1" fmla="*/ 188687 h 593889"/>
                <a:gd name="connsiteX2" fmla="*/ 1553028 w 1641103"/>
                <a:gd name="connsiteY2" fmla="*/ 580572 h 593889"/>
                <a:gd name="connsiteX3" fmla="*/ 0 w 1641103"/>
                <a:gd name="connsiteY3" fmla="*/ 493486 h 593889"/>
                <a:gd name="connsiteX0" fmla="*/ 0 w 1095056"/>
                <a:gd name="connsiteY0" fmla="*/ 0 h 717701"/>
                <a:gd name="connsiteX1" fmla="*/ 580571 w 1095056"/>
                <a:gd name="connsiteY1" fmla="*/ 188687 h 717701"/>
                <a:gd name="connsiteX2" fmla="*/ 754742 w 1095056"/>
                <a:gd name="connsiteY2" fmla="*/ 580572 h 717701"/>
                <a:gd name="connsiteX3" fmla="*/ 885372 w 1095056"/>
                <a:gd name="connsiteY3" fmla="*/ 711200 h 717701"/>
                <a:gd name="connsiteX0" fmla="*/ 0 w 885372"/>
                <a:gd name="connsiteY0" fmla="*/ 0 h 717701"/>
                <a:gd name="connsiteX1" fmla="*/ 580571 w 885372"/>
                <a:gd name="connsiteY1" fmla="*/ 188687 h 717701"/>
                <a:gd name="connsiteX2" fmla="*/ 754742 w 885372"/>
                <a:gd name="connsiteY2" fmla="*/ 580572 h 717701"/>
                <a:gd name="connsiteX3" fmla="*/ 885372 w 885372"/>
                <a:gd name="connsiteY3" fmla="*/ 711200 h 717701"/>
                <a:gd name="connsiteX0" fmla="*/ 0 w 885372"/>
                <a:gd name="connsiteY0" fmla="*/ 0 h 711200"/>
                <a:gd name="connsiteX1" fmla="*/ 580571 w 885372"/>
                <a:gd name="connsiteY1" fmla="*/ 188687 h 711200"/>
                <a:gd name="connsiteX2" fmla="*/ 885372 w 885372"/>
                <a:gd name="connsiteY2" fmla="*/ 711200 h 711200"/>
                <a:gd name="connsiteX0" fmla="*/ 0 w 885372"/>
                <a:gd name="connsiteY0" fmla="*/ 0 h 711200"/>
                <a:gd name="connsiteX1" fmla="*/ 406400 w 885372"/>
                <a:gd name="connsiteY1" fmla="*/ 275773 h 711200"/>
                <a:gd name="connsiteX2" fmla="*/ 885372 w 885372"/>
                <a:gd name="connsiteY2" fmla="*/ 711200 h 711200"/>
                <a:gd name="connsiteX0" fmla="*/ 0 w 885372"/>
                <a:gd name="connsiteY0" fmla="*/ 0 h 711200"/>
                <a:gd name="connsiteX1" fmla="*/ 885372 w 885372"/>
                <a:gd name="connsiteY1" fmla="*/ 711200 h 711200"/>
                <a:gd name="connsiteX0" fmla="*/ 115 w 885487"/>
                <a:gd name="connsiteY0" fmla="*/ 0 h 711200"/>
                <a:gd name="connsiteX1" fmla="*/ 885487 w 885487"/>
                <a:gd name="connsiteY1" fmla="*/ 711200 h 711200"/>
                <a:gd name="connsiteX0" fmla="*/ 569 w 885941"/>
                <a:gd name="connsiteY0" fmla="*/ 0 h 711200"/>
                <a:gd name="connsiteX1" fmla="*/ 885941 w 885941"/>
                <a:gd name="connsiteY1" fmla="*/ 711200 h 711200"/>
                <a:gd name="connsiteX0" fmla="*/ 569 w 885941"/>
                <a:gd name="connsiteY0" fmla="*/ 0 h 928914"/>
                <a:gd name="connsiteX1" fmla="*/ 885941 w 885941"/>
                <a:gd name="connsiteY1" fmla="*/ 928914 h 928914"/>
                <a:gd name="connsiteX0" fmla="*/ 320890 w 364433"/>
                <a:gd name="connsiteY0" fmla="*/ 0 h 558887"/>
                <a:gd name="connsiteX1" fmla="*/ 364433 w 364433"/>
                <a:gd name="connsiteY1" fmla="*/ 537028 h 558887"/>
                <a:gd name="connsiteX0" fmla="*/ 21846 w 65389"/>
                <a:gd name="connsiteY0" fmla="*/ 0 h 537028"/>
                <a:gd name="connsiteX1" fmla="*/ 65389 w 65389"/>
                <a:gd name="connsiteY1" fmla="*/ 537028 h 537028"/>
                <a:gd name="connsiteX0" fmla="*/ 89748 w 133291"/>
                <a:gd name="connsiteY0" fmla="*/ 0 h 537028"/>
                <a:gd name="connsiteX1" fmla="*/ 133291 w 133291"/>
                <a:gd name="connsiteY1" fmla="*/ 537028 h 537028"/>
                <a:gd name="connsiteX0" fmla="*/ 19509 w 193680"/>
                <a:gd name="connsiteY0" fmla="*/ 0 h 537028"/>
                <a:gd name="connsiteX1" fmla="*/ 193680 w 193680"/>
                <a:gd name="connsiteY1" fmla="*/ 537028 h 537028"/>
                <a:gd name="connsiteX0" fmla="*/ 703 w 174874"/>
                <a:gd name="connsiteY0" fmla="*/ 0 h 537028"/>
                <a:gd name="connsiteX1" fmla="*/ 174874 w 174874"/>
                <a:gd name="connsiteY1" fmla="*/ 537028 h 537028"/>
                <a:gd name="connsiteX0" fmla="*/ 0 w 174171"/>
                <a:gd name="connsiteY0" fmla="*/ 0 h 537028"/>
                <a:gd name="connsiteX1" fmla="*/ 174171 w 174171"/>
                <a:gd name="connsiteY1" fmla="*/ 537028 h 537028"/>
                <a:gd name="connsiteX0" fmla="*/ 3485 w 177656"/>
                <a:gd name="connsiteY0" fmla="*/ 0 h 537028"/>
                <a:gd name="connsiteX1" fmla="*/ 177656 w 177656"/>
                <a:gd name="connsiteY1" fmla="*/ 537028 h 537028"/>
                <a:gd name="connsiteX0" fmla="*/ 4479 w 149622"/>
                <a:gd name="connsiteY0" fmla="*/ 0 h 449942"/>
                <a:gd name="connsiteX1" fmla="*/ 149622 w 149622"/>
                <a:gd name="connsiteY1" fmla="*/ 449942 h 449942"/>
                <a:gd name="connsiteX0" fmla="*/ 29102 w 58131"/>
                <a:gd name="connsiteY0" fmla="*/ 0 h 377370"/>
                <a:gd name="connsiteX1" fmla="*/ 58131 w 58131"/>
                <a:gd name="connsiteY1" fmla="*/ 377370 h 377370"/>
                <a:gd name="connsiteX0" fmla="*/ 8393 w 37422"/>
                <a:gd name="connsiteY0" fmla="*/ 0 h 377370"/>
                <a:gd name="connsiteX1" fmla="*/ 37422 w 37422"/>
                <a:gd name="connsiteY1" fmla="*/ 377370 h 377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422" h="377370">
                  <a:moveTo>
                    <a:pt x="8393" y="0"/>
                  </a:moveTo>
                  <a:cubicBezTo>
                    <a:pt x="-15798" y="353180"/>
                    <a:pt x="18071" y="169332"/>
                    <a:pt x="37422" y="377370"/>
                  </a:cubicBezTo>
                </a:path>
              </a:pathLst>
            </a:custGeom>
            <a:noFill/>
            <a:ln w="571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>
              <a:off x="2641599" y="4238171"/>
              <a:ext cx="29029" cy="232229"/>
            </a:xfrm>
            <a:custGeom>
              <a:avLst/>
              <a:gdLst>
                <a:gd name="connsiteX0" fmla="*/ 0 w 754742"/>
                <a:gd name="connsiteY0" fmla="*/ 0 h 580572"/>
                <a:gd name="connsiteX1" fmla="*/ 754742 w 754742"/>
                <a:gd name="connsiteY1" fmla="*/ 580572 h 580572"/>
                <a:gd name="connsiteX2" fmla="*/ 754742 w 754742"/>
                <a:gd name="connsiteY2" fmla="*/ 580572 h 580572"/>
                <a:gd name="connsiteX0" fmla="*/ 135 w 754877"/>
                <a:gd name="connsiteY0" fmla="*/ 0 h 580572"/>
                <a:gd name="connsiteX1" fmla="*/ 754877 w 754877"/>
                <a:gd name="connsiteY1" fmla="*/ 580572 h 580572"/>
                <a:gd name="connsiteX2" fmla="*/ 754877 w 754877"/>
                <a:gd name="connsiteY2" fmla="*/ 580572 h 580572"/>
                <a:gd name="connsiteX0" fmla="*/ 92 w 754834"/>
                <a:gd name="connsiteY0" fmla="*/ 0 h 580572"/>
                <a:gd name="connsiteX1" fmla="*/ 754834 w 754834"/>
                <a:gd name="connsiteY1" fmla="*/ 580572 h 580572"/>
                <a:gd name="connsiteX2" fmla="*/ 754834 w 754834"/>
                <a:gd name="connsiteY2" fmla="*/ 580572 h 580572"/>
                <a:gd name="connsiteX0" fmla="*/ 0 w 754742"/>
                <a:gd name="connsiteY0" fmla="*/ 0 h 580572"/>
                <a:gd name="connsiteX1" fmla="*/ 624114 w 754742"/>
                <a:gd name="connsiteY1" fmla="*/ 217715 h 580572"/>
                <a:gd name="connsiteX2" fmla="*/ 754742 w 754742"/>
                <a:gd name="connsiteY2" fmla="*/ 580572 h 580572"/>
                <a:gd name="connsiteX3" fmla="*/ 754742 w 754742"/>
                <a:gd name="connsiteY3" fmla="*/ 580572 h 580572"/>
                <a:gd name="connsiteX0" fmla="*/ 0 w 754742"/>
                <a:gd name="connsiteY0" fmla="*/ 0 h 580572"/>
                <a:gd name="connsiteX1" fmla="*/ 624114 w 754742"/>
                <a:gd name="connsiteY1" fmla="*/ 217715 h 580572"/>
                <a:gd name="connsiteX2" fmla="*/ 754742 w 754742"/>
                <a:gd name="connsiteY2" fmla="*/ 580572 h 580572"/>
                <a:gd name="connsiteX3" fmla="*/ 754742 w 754742"/>
                <a:gd name="connsiteY3" fmla="*/ 580572 h 580572"/>
                <a:gd name="connsiteX0" fmla="*/ 0 w 754742"/>
                <a:gd name="connsiteY0" fmla="*/ 0 h 580572"/>
                <a:gd name="connsiteX1" fmla="*/ 580571 w 754742"/>
                <a:gd name="connsiteY1" fmla="*/ 188687 h 580572"/>
                <a:gd name="connsiteX2" fmla="*/ 754742 w 754742"/>
                <a:gd name="connsiteY2" fmla="*/ 580572 h 580572"/>
                <a:gd name="connsiteX3" fmla="*/ 754742 w 754742"/>
                <a:gd name="connsiteY3" fmla="*/ 580572 h 580572"/>
                <a:gd name="connsiteX0" fmla="*/ 0 w 754742"/>
                <a:gd name="connsiteY0" fmla="*/ 0 h 580572"/>
                <a:gd name="connsiteX1" fmla="*/ 580571 w 754742"/>
                <a:gd name="connsiteY1" fmla="*/ 188687 h 580572"/>
                <a:gd name="connsiteX2" fmla="*/ 754742 w 754742"/>
                <a:gd name="connsiteY2" fmla="*/ 580572 h 580572"/>
                <a:gd name="connsiteX3" fmla="*/ 754742 w 754742"/>
                <a:gd name="connsiteY3" fmla="*/ 580572 h 580572"/>
                <a:gd name="connsiteX0" fmla="*/ 798286 w 1641103"/>
                <a:gd name="connsiteY0" fmla="*/ 0 h 593889"/>
                <a:gd name="connsiteX1" fmla="*/ 1378857 w 1641103"/>
                <a:gd name="connsiteY1" fmla="*/ 188687 h 593889"/>
                <a:gd name="connsiteX2" fmla="*/ 1553028 w 1641103"/>
                <a:gd name="connsiteY2" fmla="*/ 580572 h 593889"/>
                <a:gd name="connsiteX3" fmla="*/ 0 w 1641103"/>
                <a:gd name="connsiteY3" fmla="*/ 493486 h 593889"/>
                <a:gd name="connsiteX0" fmla="*/ 0 w 1095056"/>
                <a:gd name="connsiteY0" fmla="*/ 0 h 717701"/>
                <a:gd name="connsiteX1" fmla="*/ 580571 w 1095056"/>
                <a:gd name="connsiteY1" fmla="*/ 188687 h 717701"/>
                <a:gd name="connsiteX2" fmla="*/ 754742 w 1095056"/>
                <a:gd name="connsiteY2" fmla="*/ 580572 h 717701"/>
                <a:gd name="connsiteX3" fmla="*/ 885372 w 1095056"/>
                <a:gd name="connsiteY3" fmla="*/ 711200 h 717701"/>
                <a:gd name="connsiteX0" fmla="*/ 0 w 885372"/>
                <a:gd name="connsiteY0" fmla="*/ 0 h 717701"/>
                <a:gd name="connsiteX1" fmla="*/ 580571 w 885372"/>
                <a:gd name="connsiteY1" fmla="*/ 188687 h 717701"/>
                <a:gd name="connsiteX2" fmla="*/ 754742 w 885372"/>
                <a:gd name="connsiteY2" fmla="*/ 580572 h 717701"/>
                <a:gd name="connsiteX3" fmla="*/ 885372 w 885372"/>
                <a:gd name="connsiteY3" fmla="*/ 711200 h 717701"/>
                <a:gd name="connsiteX0" fmla="*/ 0 w 885372"/>
                <a:gd name="connsiteY0" fmla="*/ 0 h 711200"/>
                <a:gd name="connsiteX1" fmla="*/ 580571 w 885372"/>
                <a:gd name="connsiteY1" fmla="*/ 188687 h 711200"/>
                <a:gd name="connsiteX2" fmla="*/ 885372 w 885372"/>
                <a:gd name="connsiteY2" fmla="*/ 711200 h 711200"/>
                <a:gd name="connsiteX0" fmla="*/ 0 w 885372"/>
                <a:gd name="connsiteY0" fmla="*/ 0 h 711200"/>
                <a:gd name="connsiteX1" fmla="*/ 406400 w 885372"/>
                <a:gd name="connsiteY1" fmla="*/ 275773 h 711200"/>
                <a:gd name="connsiteX2" fmla="*/ 885372 w 885372"/>
                <a:gd name="connsiteY2" fmla="*/ 711200 h 711200"/>
                <a:gd name="connsiteX0" fmla="*/ 0 w 885372"/>
                <a:gd name="connsiteY0" fmla="*/ 0 h 711200"/>
                <a:gd name="connsiteX1" fmla="*/ 885372 w 885372"/>
                <a:gd name="connsiteY1" fmla="*/ 711200 h 711200"/>
                <a:gd name="connsiteX0" fmla="*/ 115 w 885487"/>
                <a:gd name="connsiteY0" fmla="*/ 0 h 711200"/>
                <a:gd name="connsiteX1" fmla="*/ 885487 w 885487"/>
                <a:gd name="connsiteY1" fmla="*/ 711200 h 711200"/>
                <a:gd name="connsiteX0" fmla="*/ 569 w 885941"/>
                <a:gd name="connsiteY0" fmla="*/ 0 h 711200"/>
                <a:gd name="connsiteX1" fmla="*/ 885941 w 885941"/>
                <a:gd name="connsiteY1" fmla="*/ 711200 h 711200"/>
                <a:gd name="connsiteX0" fmla="*/ 569 w 885941"/>
                <a:gd name="connsiteY0" fmla="*/ 0 h 928914"/>
                <a:gd name="connsiteX1" fmla="*/ 885941 w 885941"/>
                <a:gd name="connsiteY1" fmla="*/ 928914 h 928914"/>
                <a:gd name="connsiteX0" fmla="*/ 0 w 885372"/>
                <a:gd name="connsiteY0" fmla="*/ 0 h 928914"/>
                <a:gd name="connsiteX1" fmla="*/ 58057 w 885372"/>
                <a:gd name="connsiteY1" fmla="*/ 580572 h 928914"/>
                <a:gd name="connsiteX2" fmla="*/ 885372 w 885372"/>
                <a:gd name="connsiteY2" fmla="*/ 928914 h 928914"/>
                <a:gd name="connsiteX0" fmla="*/ 0 w 58057"/>
                <a:gd name="connsiteY0" fmla="*/ 0 h 580572"/>
                <a:gd name="connsiteX1" fmla="*/ 58057 w 58057"/>
                <a:gd name="connsiteY1" fmla="*/ 580572 h 580572"/>
                <a:gd name="connsiteX0" fmla="*/ 0 w 29029"/>
                <a:gd name="connsiteY0" fmla="*/ 0 h 232229"/>
                <a:gd name="connsiteX1" fmla="*/ 29029 w 29029"/>
                <a:gd name="connsiteY1" fmla="*/ 232229 h 232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029" h="232229">
                  <a:moveTo>
                    <a:pt x="0" y="0"/>
                  </a:moveTo>
                  <a:lnTo>
                    <a:pt x="29029" y="232229"/>
                  </a:lnTo>
                </a:path>
              </a:pathLst>
            </a:custGeom>
            <a:noFill/>
            <a:ln w="57150">
              <a:solidFill>
                <a:schemeClr val="accent4">
                  <a:lumMod val="75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978847" y="5861829"/>
              <a:ext cx="13260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  <a:cs typeface="Arial" panose="020B0604020202020204" pitchFamily="34" charset="0"/>
                </a:rPr>
                <a:t>data set #2</a:t>
              </a:r>
            </a:p>
            <a:p>
              <a:r>
                <a:rPr lang="en-US" dirty="0">
                  <a:solidFill>
                    <a:srgbClr val="8064A2">
                      <a:lumMod val="75000"/>
                    </a:srgbClr>
                  </a:solidFill>
                  <a:cs typeface="Arial" panose="020B0604020202020204" pitchFamily="34" charset="0"/>
                </a:rPr>
                <a:t>d</a:t>
              </a:r>
              <a:r>
                <a:rPr lang="en-US" dirty="0" smtClean="0">
                  <a:solidFill>
                    <a:srgbClr val="8064A2">
                      <a:lumMod val="75000"/>
                    </a:srgbClr>
                  </a:solidFill>
                  <a:cs typeface="Arial" panose="020B0604020202020204" pitchFamily="34" charset="0"/>
                </a:rPr>
                <a:t>ata set #3</a:t>
              </a: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3144691" y="5075707"/>
            <a:ext cx="1311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0.32   …</a:t>
            </a:r>
          </a:p>
        </p:txBody>
      </p:sp>
    </p:spTree>
    <p:extLst>
      <p:ext uri="{BB962C8B-B14F-4D97-AF65-F5344CB8AC3E}">
        <p14:creationId xmlns:p14="http://schemas.microsoft.com/office/powerpoint/2010/main" val="321825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6" grpId="0"/>
      <p:bldP spid="40" grpId="0" animBg="1"/>
      <p:bldP spid="41" grpId="0"/>
      <p:bldP spid="43" grpId="0" animBg="1"/>
      <p:bldP spid="44" grpId="0" animBg="1"/>
      <p:bldP spid="46" grpId="0" animBg="1"/>
      <p:bldP spid="50" grpId="0"/>
      <p:bldP spid="52" grpId="0"/>
      <p:bldP spid="53" grpId="0"/>
      <p:bldP spid="54" grpId="0"/>
      <p:bldP spid="48" grpId="0" animBg="1"/>
      <p:bldP spid="70" grpId="0"/>
      <p:bldP spid="45" grpId="0"/>
      <p:bldP spid="5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2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8847150"/>
              </p:ext>
            </p:extLst>
          </p:nvPr>
        </p:nvGraphicFramePr>
        <p:xfrm>
          <a:off x="260350" y="146050"/>
          <a:ext cx="8680450" cy="644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81" name="Chart" r:id="rId3" imgW="7115101" imgH="5276932" progId="MSGraph.Chart.8">
                  <p:embed followColorScheme="full"/>
                </p:oleObj>
              </mc:Choice>
              <mc:Fallback>
                <p:oleObj name="Chart" r:id="rId3" imgW="7115101" imgH="527693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50" y="146050"/>
                        <a:ext cx="8680450" cy="6446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186223" y="6057900"/>
            <a:ext cx="69076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Correlation to 2</a:t>
            </a:r>
            <a:r>
              <a:rPr lang="en-US" altLang="en-US" sz="2800" b="1" baseline="30000" dirty="0" smtClean="0">
                <a:solidFill>
                  <a:srgbClr val="000000"/>
                </a:solidFill>
                <a:latin typeface="Arial" panose="020B0604020202020204" pitchFamily="34" charset="0"/>
              </a:rPr>
              <a:t>nd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&amp; 3</a:t>
            </a:r>
            <a:r>
              <a:rPr lang="en-US" altLang="en-US" sz="2800" b="1" baseline="30000" dirty="0" smtClean="0">
                <a:solidFill>
                  <a:srgbClr val="000000"/>
                </a:solidFill>
                <a:latin typeface="Arial" panose="020B0604020202020204" pitchFamily="34" charset="0"/>
              </a:rPr>
              <a:t>rd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singular vectors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2110829" y="2618745"/>
            <a:ext cx="48221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Structure factor (electrons)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4337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0285709"/>
              </p:ext>
            </p:extLst>
          </p:nvPr>
        </p:nvGraphicFramePr>
        <p:xfrm>
          <a:off x="260350" y="146050"/>
          <a:ext cx="8680450" cy="644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05" name="Chart" r:id="rId3" imgW="7115101" imgH="5276932" progId="MSGraph.Chart.8">
                  <p:embed followColorScheme="full"/>
                </p:oleObj>
              </mc:Choice>
              <mc:Fallback>
                <p:oleObj name="Chart" r:id="rId3" imgW="7115101" imgH="527693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50" y="146050"/>
                        <a:ext cx="8680450" cy="6446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186223" y="6057900"/>
            <a:ext cx="69076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Correlation to 2</a:t>
            </a:r>
            <a:r>
              <a:rPr lang="en-US" altLang="en-US" sz="2800" b="1" baseline="30000" dirty="0" smtClean="0">
                <a:solidFill>
                  <a:srgbClr val="000000"/>
                </a:solidFill>
                <a:latin typeface="Arial" panose="020B0604020202020204" pitchFamily="34" charset="0"/>
              </a:rPr>
              <a:t>nd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&amp; 3</a:t>
            </a:r>
            <a:r>
              <a:rPr lang="en-US" altLang="en-US" sz="2800" b="1" baseline="30000" dirty="0" smtClean="0">
                <a:solidFill>
                  <a:srgbClr val="000000"/>
                </a:solidFill>
                <a:latin typeface="Arial" panose="020B0604020202020204" pitchFamily="34" charset="0"/>
              </a:rPr>
              <a:t>rd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singular vectors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2110829" y="2618745"/>
            <a:ext cx="48221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Structure factor (electrons)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6206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5167645"/>
              </p:ext>
            </p:extLst>
          </p:nvPr>
        </p:nvGraphicFramePr>
        <p:xfrm>
          <a:off x="260350" y="146050"/>
          <a:ext cx="8680450" cy="644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29" name="Chart" r:id="rId3" imgW="7115101" imgH="5276932" progId="MSGraph.Chart.8">
                  <p:embed followColorScheme="full"/>
                </p:oleObj>
              </mc:Choice>
              <mc:Fallback>
                <p:oleObj name="Chart" r:id="rId3" imgW="7115101" imgH="527693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50" y="146050"/>
                        <a:ext cx="8680450" cy="6446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186223" y="6057900"/>
            <a:ext cx="69076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Correlation to 2</a:t>
            </a:r>
            <a:r>
              <a:rPr lang="en-US" altLang="en-US" sz="2800" b="1" baseline="30000" dirty="0" smtClean="0">
                <a:solidFill>
                  <a:srgbClr val="000000"/>
                </a:solidFill>
                <a:latin typeface="Arial" panose="020B0604020202020204" pitchFamily="34" charset="0"/>
              </a:rPr>
              <a:t>nd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&amp; 3</a:t>
            </a:r>
            <a:r>
              <a:rPr lang="en-US" altLang="en-US" sz="2800" b="1" baseline="30000" dirty="0" smtClean="0">
                <a:solidFill>
                  <a:srgbClr val="000000"/>
                </a:solidFill>
                <a:latin typeface="Arial" panose="020B0604020202020204" pitchFamily="34" charset="0"/>
              </a:rPr>
              <a:t>rd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singular vectors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2110829" y="2618745"/>
            <a:ext cx="48221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Structure factor (electrons)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7455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8" t="16189" r="3455" b="10246"/>
          <a:stretch/>
        </p:blipFill>
        <p:spPr bwMode="auto">
          <a:xfrm>
            <a:off x="-1873770" y="869431"/>
            <a:ext cx="10777928" cy="494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98522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Perutz </a:t>
            </a:r>
            <a:r>
              <a:rPr lang="en-US" sz="2000" dirty="0">
                <a:solidFill>
                  <a:srgbClr val="000000"/>
                </a:solidFill>
              </a:rPr>
              <a:t>(1985</a:t>
            </a:r>
            <a:r>
              <a:rPr lang="en-US" sz="2000" dirty="0" smtClean="0">
                <a:solidFill>
                  <a:srgbClr val="000000"/>
                </a:solidFill>
              </a:rPr>
              <a:t>). “Early Days of </a:t>
            </a:r>
            <a:r>
              <a:rPr lang="en-US" sz="2000" dirty="0" err="1" smtClean="0">
                <a:solidFill>
                  <a:srgbClr val="000000"/>
                </a:solidFill>
              </a:rPr>
              <a:t>Cryst</a:t>
            </a:r>
            <a:r>
              <a:rPr lang="en-US" sz="2000" dirty="0" smtClean="0">
                <a:solidFill>
                  <a:srgbClr val="000000"/>
                </a:solidFill>
              </a:rPr>
              <a:t>…”</a:t>
            </a:r>
            <a:r>
              <a:rPr lang="en-US" sz="2000" i="1" dirty="0" smtClean="0">
                <a:solidFill>
                  <a:srgbClr val="000000"/>
                </a:solidFill>
              </a:rPr>
              <a:t> Methods </a:t>
            </a:r>
            <a:r>
              <a:rPr lang="en-US" sz="2000" i="1" dirty="0">
                <a:solidFill>
                  <a:srgbClr val="000000"/>
                </a:solidFill>
              </a:rPr>
              <a:t>in </a:t>
            </a:r>
            <a:r>
              <a:rPr lang="en-US" sz="2000" i="1" dirty="0" smtClean="0">
                <a:solidFill>
                  <a:srgbClr val="000000"/>
                </a:solidFill>
              </a:rPr>
              <a:t>Enzymology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>
                <a:solidFill>
                  <a:srgbClr val="000000"/>
                </a:solidFill>
              </a:rPr>
              <a:t>Vol.</a:t>
            </a:r>
            <a:r>
              <a:rPr lang="en-US" sz="2000" i="1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114</a:t>
            </a:r>
            <a:r>
              <a:rPr lang="en-US" sz="2000" i="1" dirty="0">
                <a:solidFill>
                  <a:srgbClr val="000000"/>
                </a:solidFill>
              </a:rPr>
              <a:t>, </a:t>
            </a:r>
            <a:r>
              <a:rPr lang="en-US" sz="2000" dirty="0" smtClean="0">
                <a:solidFill>
                  <a:srgbClr val="000000"/>
                </a:solidFill>
              </a:rPr>
              <a:t>3-18.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Bragg &amp; Perutz (1952)."external </a:t>
            </a:r>
            <a:r>
              <a:rPr lang="en-US" sz="2000" dirty="0">
                <a:solidFill>
                  <a:srgbClr val="000000"/>
                </a:solidFill>
              </a:rPr>
              <a:t>form </a:t>
            </a:r>
            <a:r>
              <a:rPr lang="en-US" sz="2000" dirty="0" err="1" smtClean="0">
                <a:solidFill>
                  <a:srgbClr val="000000"/>
                </a:solidFill>
              </a:rPr>
              <a:t>haemoglobin</a:t>
            </a:r>
            <a:r>
              <a:rPr lang="en-US" sz="2000" dirty="0" smtClean="0">
                <a:solidFill>
                  <a:srgbClr val="000000"/>
                </a:solidFill>
              </a:rPr>
              <a:t> I", </a:t>
            </a:r>
            <a:r>
              <a:rPr lang="en-US" sz="2000" i="1" dirty="0" err="1">
                <a:solidFill>
                  <a:srgbClr val="000000"/>
                </a:solidFill>
              </a:rPr>
              <a:t>Acta</a:t>
            </a:r>
            <a:r>
              <a:rPr lang="en-US" sz="2000" i="1" dirty="0">
                <a:solidFill>
                  <a:srgbClr val="000000"/>
                </a:solidFill>
              </a:rPr>
              <a:t> </a:t>
            </a:r>
            <a:r>
              <a:rPr lang="en-US" sz="2000" i="1" dirty="0" err="1" smtClean="0">
                <a:solidFill>
                  <a:srgbClr val="000000"/>
                </a:solidFill>
              </a:rPr>
              <a:t>Cryst</a:t>
            </a:r>
            <a:r>
              <a:rPr lang="en-US" sz="2000" i="1" dirty="0" smtClean="0">
                <a:solidFill>
                  <a:srgbClr val="000000"/>
                </a:solidFill>
              </a:rPr>
              <a:t>.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b="1" dirty="0">
                <a:solidFill>
                  <a:srgbClr val="000000"/>
                </a:solidFill>
              </a:rPr>
              <a:t>5</a:t>
            </a:r>
            <a:r>
              <a:rPr lang="en-US" sz="2000" dirty="0">
                <a:solidFill>
                  <a:srgbClr val="000000"/>
                </a:solidFill>
              </a:rPr>
              <a:t>, 277-283.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4066"/>
          </a:xfrm>
        </p:spPr>
        <p:txBody>
          <a:bodyPr/>
          <a:lstStyle/>
          <a:p>
            <a:r>
              <a:rPr lang="en-US" sz="3600" dirty="0" smtClean="0"/>
              <a:t>Bragg’s “minimum wavelength principle”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7728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3714979"/>
              </p:ext>
            </p:extLst>
          </p:nvPr>
        </p:nvGraphicFramePr>
        <p:xfrm>
          <a:off x="254000" y="936625"/>
          <a:ext cx="8709025" cy="567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35" name="Chart" r:id="rId3" imgW="7115101" imgH="4629091" progId="MSGraph.Chart.8">
                  <p:embed followColorScheme="full"/>
                </p:oleObj>
              </mc:Choice>
              <mc:Fallback>
                <p:oleObj name="Chart" r:id="rId3" imgW="7115101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" y="936625"/>
                        <a:ext cx="8709025" cy="567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047827" y="6057900"/>
            <a:ext cx="51844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Required signal-to-noise (I/</a:t>
            </a:r>
            <a:r>
              <a:rPr lang="el-GR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σ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645663" y="3030866"/>
            <a:ext cx="41601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Solve-able proteins (%)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71600" y="1447800"/>
            <a:ext cx="1803044" cy="3962400"/>
            <a:chOff x="1371600" y="1447800"/>
            <a:chExt cx="1803044" cy="3962400"/>
          </a:xfrm>
        </p:grpSpPr>
        <p:sp>
          <p:nvSpPr>
            <p:cNvPr id="14" name="TextBox 13"/>
            <p:cNvSpPr txBox="1"/>
            <p:nvPr/>
          </p:nvSpPr>
          <p:spPr>
            <a:xfrm>
              <a:off x="1371600" y="1447800"/>
              <a:ext cx="1803044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</a:t>
              </a:r>
            </a:p>
            <a:p>
              <a:pPr algn="ctr"/>
              <a:r>
                <a:rPr lang="en-US" sz="2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technology</a:t>
              </a:r>
              <a:endPara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" name="Straight Arrow Connector 17"/>
            <p:cNvCxnSpPr>
              <a:stCxn id="14" idx="2"/>
            </p:cNvCxnSpPr>
            <p:nvPr/>
          </p:nvCxnSpPr>
          <p:spPr>
            <a:xfrm>
              <a:off x="2273122" y="2155686"/>
              <a:ext cx="12878" cy="325451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867400" y="1765300"/>
            <a:ext cx="1740795" cy="1358900"/>
            <a:chOff x="5867400" y="1765300"/>
            <a:chExt cx="1740795" cy="1358900"/>
          </a:xfrm>
        </p:grpSpPr>
        <p:sp>
          <p:nvSpPr>
            <p:cNvPr id="43" name="TextBox 42"/>
            <p:cNvSpPr txBox="1"/>
            <p:nvPr/>
          </p:nvSpPr>
          <p:spPr>
            <a:xfrm>
              <a:off x="5867400" y="2662535"/>
              <a:ext cx="174079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Goal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V="1">
              <a:off x="6741025" y="1765300"/>
              <a:ext cx="0" cy="8255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0" y="2286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Threshold of a revolution in phasing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703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n-US" dirty="0" smtClean="0"/>
              <a:t>DMMULTI – fake data</a:t>
            </a:r>
            <a:br>
              <a:rPr lang="en-US" dirty="0" smtClean="0"/>
            </a:br>
            <a:r>
              <a:rPr lang="en-US" sz="3600" dirty="0" smtClean="0"/>
              <a:t>4 </a:t>
            </a:r>
            <a:r>
              <a:rPr lang="en-US" sz="3600" dirty="0" err="1" smtClean="0"/>
              <a:t>deg</a:t>
            </a:r>
            <a:r>
              <a:rPr lang="en-US" sz="3600" dirty="0" smtClean="0"/>
              <a:t> rotation: 8 “</a:t>
            </a:r>
            <a:r>
              <a:rPr lang="en-US" sz="3600" dirty="0" err="1" smtClean="0"/>
              <a:t>xtals</a:t>
            </a:r>
            <a:r>
              <a:rPr lang="en-US" sz="3600" dirty="0" smtClean="0"/>
              <a:t>”: before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3377"/>
            <a:ext cx="9144000" cy="52846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306286"/>
            <a:ext cx="20425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CC = 0.02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02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3377"/>
            <a:ext cx="9144000" cy="52846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306286"/>
            <a:ext cx="181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CC = 0.8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0"/>
            <a:ext cx="8229600" cy="141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/>
              <a:t>DMMULTI – fake data</a:t>
            </a:r>
            <a:br>
              <a:rPr lang="en-US" kern="0" dirty="0" smtClean="0"/>
            </a:br>
            <a:r>
              <a:rPr lang="en-US" sz="3600" kern="0" dirty="0" smtClean="0"/>
              <a:t>4 </a:t>
            </a:r>
            <a:r>
              <a:rPr lang="en-US" sz="3600" kern="0" dirty="0" err="1" smtClean="0"/>
              <a:t>deg</a:t>
            </a:r>
            <a:r>
              <a:rPr lang="en-US" sz="3600" kern="0" dirty="0" smtClean="0"/>
              <a:t> rotation: 8 “</a:t>
            </a:r>
            <a:r>
              <a:rPr lang="en-US" sz="3600" kern="0" dirty="0" err="1" smtClean="0"/>
              <a:t>xtals</a:t>
            </a:r>
            <a:r>
              <a:rPr lang="en-US" sz="3600" kern="0" dirty="0" smtClean="0"/>
              <a:t>”: after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6058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5335"/>
            <a:ext cx="7772400" cy="1481137"/>
          </a:xfrm>
        </p:spPr>
        <p:txBody>
          <a:bodyPr/>
          <a:lstStyle/>
          <a:p>
            <a:r>
              <a:rPr lang="en-US" sz="4800" b="1" dirty="0" smtClean="0"/>
              <a:t>Grand Challenges in Structural Biology</a:t>
            </a:r>
            <a:endParaRPr lang="en-US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143250" y="2242640"/>
            <a:ext cx="6457950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4400" dirty="0" smtClean="0">
                <a:solidFill>
                  <a:schemeClr val="bg1">
                    <a:lumMod val="65000"/>
                  </a:schemeClr>
                </a:solidFill>
              </a:rPr>
              <a:t>Phase Problem</a:t>
            </a:r>
            <a:endParaRPr lang="en-US" sz="440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	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detector calibration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400" dirty="0" smtClean="0">
                <a:solidFill>
                  <a:srgbClr val="C00000"/>
                </a:solidFill>
              </a:rPr>
              <a:t>Amplitude Problem</a:t>
            </a:r>
          </a:p>
          <a:p>
            <a:pPr lvl="2">
              <a:spcAft>
                <a:spcPts val="600"/>
              </a:spcAft>
            </a:pPr>
            <a:r>
              <a:rPr lang="en-US" sz="2400" dirty="0" smtClean="0"/>
              <a:t>disorder</a:t>
            </a:r>
            <a:endParaRPr lang="en-US" sz="2400" dirty="0" smtClean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400" dirty="0" smtClean="0">
                <a:solidFill>
                  <a:schemeClr val="bg1">
                    <a:lumMod val="65000"/>
                  </a:schemeClr>
                </a:solidFill>
              </a:rPr>
              <a:t>R-factor Gap</a:t>
            </a:r>
          </a:p>
          <a:p>
            <a:pPr lvl="2">
              <a:spcAft>
                <a:spcPts val="600"/>
              </a:spcAft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Limited representation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64866" name="Picture 2" descr="When you earnestly believe you can compensate for a lack of skill by doubling your efforts, there's no end to what you can't do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9" t="6989" r="30242" b="26437"/>
          <a:stretch/>
        </p:blipFill>
        <p:spPr bwMode="auto">
          <a:xfrm>
            <a:off x="381001" y="2585540"/>
            <a:ext cx="2286000" cy="275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44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8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5" t="10866" r="600" b="4068"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19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Amplitude Problem</a:t>
            </a:r>
            <a:endParaRPr lang="en-US" altLang="en-US" sz="5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6091" name="Group 11"/>
          <p:cNvGrpSpPr>
            <a:grpSpLocks/>
          </p:cNvGrpSpPr>
          <p:nvPr/>
        </p:nvGrpSpPr>
        <p:grpSpPr bwMode="auto">
          <a:xfrm>
            <a:off x="5830888" y="3856038"/>
            <a:ext cx="801687" cy="831850"/>
            <a:chOff x="3673" y="2429"/>
            <a:chExt cx="505" cy="524"/>
          </a:xfrm>
        </p:grpSpPr>
        <p:sp>
          <p:nvSpPr>
            <p:cNvPr id="251909" name="Text Box 9"/>
            <p:cNvSpPr txBox="1">
              <a:spLocks noChangeArrowheads="1"/>
            </p:cNvSpPr>
            <p:nvPr/>
          </p:nvSpPr>
          <p:spPr bwMode="auto">
            <a:xfrm>
              <a:off x="3724" y="2703"/>
              <a:ext cx="45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b="1">
                  <a:solidFill>
                    <a:srgbClr val="000000"/>
                  </a:solidFill>
                  <a:cs typeface="Arial" pitchFamily="34" charset="0"/>
                </a:rPr>
                <a:t>10 Å</a:t>
              </a:r>
            </a:p>
          </p:txBody>
        </p:sp>
        <p:sp>
          <p:nvSpPr>
            <p:cNvPr id="251910" name="Line 10"/>
            <p:cNvSpPr>
              <a:spLocks noChangeShapeType="1"/>
            </p:cNvSpPr>
            <p:nvPr/>
          </p:nvSpPr>
          <p:spPr bwMode="auto">
            <a:xfrm flipH="1" flipV="1">
              <a:off x="3673" y="2429"/>
              <a:ext cx="117" cy="2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289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6452831"/>
              </p:ext>
            </p:extLst>
          </p:nvPr>
        </p:nvGraphicFramePr>
        <p:xfrm>
          <a:off x="384175" y="522415"/>
          <a:ext cx="8680450" cy="598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49" name="Chart" r:id="rId3" imgW="7115101" imgH="4914951" progId="MSGraph.Chart.8">
                  <p:embed followColorScheme="full"/>
                </p:oleObj>
              </mc:Choice>
              <mc:Fallback>
                <p:oleObj name="Chart" r:id="rId3" imgW="7115101" imgH="49149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522415"/>
                        <a:ext cx="8680450" cy="598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749969" y="6297740"/>
            <a:ext cx="37802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X-ray beam size (</a:t>
            </a:r>
            <a:r>
              <a:rPr lang="el-GR" altLang="en-US" sz="2800" b="1" dirty="0" smtClean="0">
                <a:solidFill>
                  <a:prstClr val="black"/>
                </a:solidFill>
              </a:rPr>
              <a:t>μ</a:t>
            </a:r>
            <a:r>
              <a:rPr lang="en-US" altLang="en-US" sz="2800" b="1" dirty="0" smtClean="0">
                <a:solidFill>
                  <a:prstClr val="black"/>
                </a:solidFill>
              </a:rPr>
              <a:t>m)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886629" y="3023963"/>
            <a:ext cx="26420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prstClr val="black"/>
                </a:solidFill>
              </a:rPr>
              <a:t>R</a:t>
            </a:r>
            <a:r>
              <a:rPr lang="en-US" altLang="en-US" sz="2800" b="1" dirty="0" smtClean="0">
                <a:solidFill>
                  <a:prstClr val="black"/>
                </a:solidFill>
              </a:rPr>
              <a:t>esolution (Å)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045041" y="4013553"/>
            <a:ext cx="1219402" cy="1097280"/>
            <a:chOff x="2378869" y="3265714"/>
            <a:chExt cx="1219402" cy="1097280"/>
          </a:xfrm>
        </p:grpSpPr>
        <p:sp>
          <p:nvSpPr>
            <p:cNvPr id="3" name="Arc 2"/>
            <p:cNvSpPr/>
            <p:nvPr/>
          </p:nvSpPr>
          <p:spPr>
            <a:xfrm>
              <a:off x="2924177" y="3271837"/>
              <a:ext cx="445294" cy="1064417"/>
            </a:xfrm>
            <a:prstGeom prst="arc">
              <a:avLst>
                <a:gd name="adj1" fmla="val 16200000"/>
                <a:gd name="adj2" fmla="val 5371115"/>
              </a:avLst>
            </a:prstGeom>
            <a:solidFill>
              <a:srgbClr val="FF9393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Arc 10"/>
            <p:cNvSpPr/>
            <p:nvPr/>
          </p:nvSpPr>
          <p:spPr>
            <a:xfrm>
              <a:off x="2717000" y="3278980"/>
              <a:ext cx="445294" cy="1064417"/>
            </a:xfrm>
            <a:prstGeom prst="arc">
              <a:avLst>
                <a:gd name="adj1" fmla="val 5381432"/>
                <a:gd name="adj2" fmla="val 16198100"/>
              </a:avLst>
            </a:prstGeom>
            <a:solidFill>
              <a:srgbClr val="FF9393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" name="Freeform 3"/>
            <p:cNvSpPr/>
            <p:nvPr/>
          </p:nvSpPr>
          <p:spPr>
            <a:xfrm>
              <a:off x="2814416" y="3267371"/>
              <a:ext cx="383622" cy="1085906"/>
            </a:xfrm>
            <a:custGeom>
              <a:avLst/>
              <a:gdLst>
                <a:gd name="connsiteX0" fmla="*/ 359791 w 359791"/>
                <a:gd name="connsiteY0" fmla="*/ 13991 h 1085906"/>
                <a:gd name="connsiteX1" fmla="*/ 276448 w 359791"/>
                <a:gd name="connsiteY1" fmla="*/ 4466 h 1085906"/>
                <a:gd name="connsiteX2" fmla="*/ 231204 w 359791"/>
                <a:gd name="connsiteY2" fmla="*/ 2085 h 1085906"/>
                <a:gd name="connsiteX3" fmla="*/ 152623 w 359791"/>
                <a:gd name="connsiteY3" fmla="*/ 2085 h 1085906"/>
                <a:gd name="connsiteX4" fmla="*/ 93091 w 359791"/>
                <a:gd name="connsiteY4" fmla="*/ 16373 h 1085906"/>
                <a:gd name="connsiteX5" fmla="*/ 45466 w 359791"/>
                <a:gd name="connsiteY5" fmla="*/ 164010 h 1085906"/>
                <a:gd name="connsiteX6" fmla="*/ 223 w 359791"/>
                <a:gd name="connsiteY6" fmla="*/ 595016 h 1085906"/>
                <a:gd name="connsiteX7" fmla="*/ 31179 w 359791"/>
                <a:gd name="connsiteY7" fmla="*/ 976016 h 1085906"/>
                <a:gd name="connsiteX8" fmla="*/ 97854 w 359791"/>
                <a:gd name="connsiteY8" fmla="*/ 1073648 h 1085906"/>
                <a:gd name="connsiteX9" fmla="*/ 159766 w 359791"/>
                <a:gd name="connsiteY9" fmla="*/ 1080791 h 1085906"/>
                <a:gd name="connsiteX10" fmla="*/ 219298 w 359791"/>
                <a:gd name="connsiteY10" fmla="*/ 1085554 h 1085906"/>
                <a:gd name="connsiteX11" fmla="*/ 276448 w 359791"/>
                <a:gd name="connsiteY11" fmla="*/ 1085554 h 1085906"/>
                <a:gd name="connsiteX12" fmla="*/ 340741 w 359791"/>
                <a:gd name="connsiteY12" fmla="*/ 1085554 h 1085906"/>
                <a:gd name="connsiteX13" fmla="*/ 359791 w 359791"/>
                <a:gd name="connsiteY13" fmla="*/ 1083173 h 1085906"/>
                <a:gd name="connsiteX0" fmla="*/ 359791 w 359791"/>
                <a:gd name="connsiteY0" fmla="*/ 13991 h 1085906"/>
                <a:gd name="connsiteX1" fmla="*/ 276448 w 359791"/>
                <a:gd name="connsiteY1" fmla="*/ 4466 h 1085906"/>
                <a:gd name="connsiteX2" fmla="*/ 231204 w 359791"/>
                <a:gd name="connsiteY2" fmla="*/ 2085 h 1085906"/>
                <a:gd name="connsiteX3" fmla="*/ 152623 w 359791"/>
                <a:gd name="connsiteY3" fmla="*/ 2085 h 1085906"/>
                <a:gd name="connsiteX4" fmla="*/ 93091 w 359791"/>
                <a:gd name="connsiteY4" fmla="*/ 16373 h 1085906"/>
                <a:gd name="connsiteX5" fmla="*/ 45466 w 359791"/>
                <a:gd name="connsiteY5" fmla="*/ 164010 h 1085906"/>
                <a:gd name="connsiteX6" fmla="*/ 223 w 359791"/>
                <a:gd name="connsiteY6" fmla="*/ 595016 h 1085906"/>
                <a:gd name="connsiteX7" fmla="*/ 31179 w 359791"/>
                <a:gd name="connsiteY7" fmla="*/ 976016 h 1085906"/>
                <a:gd name="connsiteX8" fmla="*/ 97854 w 359791"/>
                <a:gd name="connsiteY8" fmla="*/ 1073648 h 1085906"/>
                <a:gd name="connsiteX9" fmla="*/ 159766 w 359791"/>
                <a:gd name="connsiteY9" fmla="*/ 1080791 h 1085906"/>
                <a:gd name="connsiteX10" fmla="*/ 219298 w 359791"/>
                <a:gd name="connsiteY10" fmla="*/ 1085554 h 1085906"/>
                <a:gd name="connsiteX11" fmla="*/ 276448 w 359791"/>
                <a:gd name="connsiteY11" fmla="*/ 1085554 h 1085906"/>
                <a:gd name="connsiteX12" fmla="*/ 340741 w 359791"/>
                <a:gd name="connsiteY12" fmla="*/ 1085554 h 1085906"/>
                <a:gd name="connsiteX13" fmla="*/ 359791 w 359791"/>
                <a:gd name="connsiteY13" fmla="*/ 1083173 h 1085906"/>
                <a:gd name="connsiteX14" fmla="*/ 359791 w 359791"/>
                <a:gd name="connsiteY14" fmla="*/ 13991 h 1085906"/>
                <a:gd name="connsiteX0" fmla="*/ 359791 w 383622"/>
                <a:gd name="connsiteY0" fmla="*/ 13991 h 1085906"/>
                <a:gd name="connsiteX1" fmla="*/ 276448 w 383622"/>
                <a:gd name="connsiteY1" fmla="*/ 4466 h 1085906"/>
                <a:gd name="connsiteX2" fmla="*/ 231204 w 383622"/>
                <a:gd name="connsiteY2" fmla="*/ 2085 h 1085906"/>
                <a:gd name="connsiteX3" fmla="*/ 152623 w 383622"/>
                <a:gd name="connsiteY3" fmla="*/ 2085 h 1085906"/>
                <a:gd name="connsiteX4" fmla="*/ 93091 w 383622"/>
                <a:gd name="connsiteY4" fmla="*/ 16373 h 1085906"/>
                <a:gd name="connsiteX5" fmla="*/ 45466 w 383622"/>
                <a:gd name="connsiteY5" fmla="*/ 164010 h 1085906"/>
                <a:gd name="connsiteX6" fmla="*/ 223 w 383622"/>
                <a:gd name="connsiteY6" fmla="*/ 595016 h 1085906"/>
                <a:gd name="connsiteX7" fmla="*/ 31179 w 383622"/>
                <a:gd name="connsiteY7" fmla="*/ 976016 h 1085906"/>
                <a:gd name="connsiteX8" fmla="*/ 97854 w 383622"/>
                <a:gd name="connsiteY8" fmla="*/ 1073648 h 1085906"/>
                <a:gd name="connsiteX9" fmla="*/ 159766 w 383622"/>
                <a:gd name="connsiteY9" fmla="*/ 1080791 h 1085906"/>
                <a:gd name="connsiteX10" fmla="*/ 219298 w 383622"/>
                <a:gd name="connsiteY10" fmla="*/ 1085554 h 1085906"/>
                <a:gd name="connsiteX11" fmla="*/ 276448 w 383622"/>
                <a:gd name="connsiteY11" fmla="*/ 1085554 h 1085906"/>
                <a:gd name="connsiteX12" fmla="*/ 340741 w 383622"/>
                <a:gd name="connsiteY12" fmla="*/ 1085554 h 1085906"/>
                <a:gd name="connsiteX13" fmla="*/ 359791 w 383622"/>
                <a:gd name="connsiteY13" fmla="*/ 1083173 h 1085906"/>
                <a:gd name="connsiteX14" fmla="*/ 383604 w 383622"/>
                <a:gd name="connsiteY14" fmla="*/ 466429 h 1085906"/>
                <a:gd name="connsiteX15" fmla="*/ 359791 w 383622"/>
                <a:gd name="connsiteY15" fmla="*/ 13991 h 1085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3622" h="1085906">
                  <a:moveTo>
                    <a:pt x="359791" y="13991"/>
                  </a:moveTo>
                  <a:lnTo>
                    <a:pt x="276448" y="4466"/>
                  </a:lnTo>
                  <a:cubicBezTo>
                    <a:pt x="255017" y="2482"/>
                    <a:pt x="251841" y="2482"/>
                    <a:pt x="231204" y="2085"/>
                  </a:cubicBezTo>
                  <a:cubicBezTo>
                    <a:pt x="210567" y="1688"/>
                    <a:pt x="175642" y="-296"/>
                    <a:pt x="152623" y="2085"/>
                  </a:cubicBezTo>
                  <a:cubicBezTo>
                    <a:pt x="129604" y="4466"/>
                    <a:pt x="110950" y="-10614"/>
                    <a:pt x="93091" y="16373"/>
                  </a:cubicBezTo>
                  <a:cubicBezTo>
                    <a:pt x="75232" y="43360"/>
                    <a:pt x="60944" y="67570"/>
                    <a:pt x="45466" y="164010"/>
                  </a:cubicBezTo>
                  <a:cubicBezTo>
                    <a:pt x="29988" y="260450"/>
                    <a:pt x="2604" y="459682"/>
                    <a:pt x="223" y="595016"/>
                  </a:cubicBezTo>
                  <a:cubicBezTo>
                    <a:pt x="-2158" y="730350"/>
                    <a:pt x="14907" y="896244"/>
                    <a:pt x="31179" y="976016"/>
                  </a:cubicBezTo>
                  <a:cubicBezTo>
                    <a:pt x="47451" y="1055788"/>
                    <a:pt x="76423" y="1056185"/>
                    <a:pt x="97854" y="1073648"/>
                  </a:cubicBezTo>
                  <a:cubicBezTo>
                    <a:pt x="119285" y="1091111"/>
                    <a:pt x="139525" y="1078807"/>
                    <a:pt x="159766" y="1080791"/>
                  </a:cubicBezTo>
                  <a:cubicBezTo>
                    <a:pt x="180007" y="1082775"/>
                    <a:pt x="199851" y="1084760"/>
                    <a:pt x="219298" y="1085554"/>
                  </a:cubicBezTo>
                  <a:cubicBezTo>
                    <a:pt x="238745" y="1086348"/>
                    <a:pt x="276448" y="1085554"/>
                    <a:pt x="276448" y="1085554"/>
                  </a:cubicBezTo>
                  <a:lnTo>
                    <a:pt x="340741" y="1085554"/>
                  </a:lnTo>
                  <a:cubicBezTo>
                    <a:pt x="354631" y="1085157"/>
                    <a:pt x="357211" y="1084165"/>
                    <a:pt x="359791" y="1083173"/>
                  </a:cubicBezTo>
                  <a:cubicBezTo>
                    <a:pt x="358997" y="875210"/>
                    <a:pt x="384398" y="674392"/>
                    <a:pt x="383604" y="466429"/>
                  </a:cubicBezTo>
                  <a:lnTo>
                    <a:pt x="359791" y="13991"/>
                  </a:lnTo>
                  <a:close/>
                </a:path>
              </a:pathLst>
            </a:custGeom>
            <a:solidFill>
              <a:srgbClr val="FF93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Arc 8"/>
            <p:cNvSpPr/>
            <p:nvPr/>
          </p:nvSpPr>
          <p:spPr>
            <a:xfrm>
              <a:off x="2702714" y="3276599"/>
              <a:ext cx="423869" cy="1064417"/>
            </a:xfrm>
            <a:prstGeom prst="arc">
              <a:avLst>
                <a:gd name="adj1" fmla="val 16200000"/>
                <a:gd name="adj2" fmla="val 5371115"/>
              </a:avLst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Arc 9"/>
            <p:cNvSpPr/>
            <p:nvPr/>
          </p:nvSpPr>
          <p:spPr>
            <a:xfrm>
              <a:off x="2921795" y="3274218"/>
              <a:ext cx="445294" cy="1064417"/>
            </a:xfrm>
            <a:prstGeom prst="arc">
              <a:avLst>
                <a:gd name="adj1" fmla="val 5340443"/>
                <a:gd name="adj2" fmla="val 16483218"/>
              </a:avLst>
            </a:prstGeom>
            <a:solidFill>
              <a:srgbClr val="FF9393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2500991" y="3265714"/>
              <a:ext cx="1097280" cy="109728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719388" y="3700463"/>
              <a:ext cx="200025" cy="2286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Can 4"/>
            <p:cNvSpPr/>
            <p:nvPr/>
          </p:nvSpPr>
          <p:spPr>
            <a:xfrm rot="16200000">
              <a:off x="2534841" y="3542110"/>
              <a:ext cx="235744" cy="547688"/>
            </a:xfrm>
            <a:prstGeom prst="can">
              <a:avLst>
                <a:gd name="adj" fmla="val 93434"/>
              </a:avLst>
            </a:prstGeom>
            <a:solidFill>
              <a:srgbClr val="69A12B">
                <a:alpha val="50196"/>
              </a:srgb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Oval 19"/>
          <p:cNvSpPr/>
          <p:nvPr/>
        </p:nvSpPr>
        <p:spPr>
          <a:xfrm>
            <a:off x="6775448" y="3991782"/>
            <a:ext cx="1097280" cy="1097280"/>
          </a:xfrm>
          <a:prstGeom prst="ellipse">
            <a:avLst/>
          </a:prstGeom>
          <a:solidFill>
            <a:srgbClr val="FF939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Can 21"/>
          <p:cNvSpPr/>
          <p:nvPr/>
        </p:nvSpPr>
        <p:spPr>
          <a:xfrm rot="16200000">
            <a:off x="6342746" y="3824871"/>
            <a:ext cx="1901371" cy="1436912"/>
          </a:xfrm>
          <a:prstGeom prst="can">
            <a:avLst>
              <a:gd name="adj" fmla="val 58036"/>
            </a:avLst>
          </a:prstGeom>
          <a:solidFill>
            <a:srgbClr val="69A12B">
              <a:alpha val="50196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373334" y="4028067"/>
            <a:ext cx="1097280" cy="1097280"/>
          </a:xfrm>
          <a:prstGeom prst="ellipse">
            <a:avLst/>
          </a:prstGeom>
          <a:solidFill>
            <a:srgbClr val="FF939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n 24"/>
          <p:cNvSpPr/>
          <p:nvPr/>
        </p:nvSpPr>
        <p:spPr>
          <a:xfrm rot="16200000">
            <a:off x="4321635" y="3763182"/>
            <a:ext cx="1088571" cy="1647372"/>
          </a:xfrm>
          <a:prstGeom prst="can">
            <a:avLst>
              <a:gd name="adj" fmla="val 70036"/>
            </a:avLst>
          </a:prstGeom>
          <a:solidFill>
            <a:srgbClr val="69A12B">
              <a:alpha val="50196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33029" y="3215268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too big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11828" y="3585382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too small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88972" y="3599897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j</a:t>
            </a:r>
            <a:r>
              <a:rPr lang="en-US" dirty="0" smtClean="0">
                <a:solidFill>
                  <a:prstClr val="black"/>
                </a:solidFill>
              </a:rPr>
              <a:t>ust right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9134" y="59961"/>
            <a:ext cx="6596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Match beam size to crystal size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8036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2"/>
          <p:cNvSpPr txBox="1">
            <a:spLocks noChangeArrowheads="1"/>
          </p:cNvSpPr>
          <p:nvPr/>
        </p:nvSpPr>
        <p:spPr bwMode="auto">
          <a:xfrm>
            <a:off x="871538" y="2165350"/>
            <a:ext cx="7432675" cy="404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Where: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</a:t>
            </a: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I</a:t>
            </a:r>
            <a:r>
              <a:rPr lang="en-US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</a:t>
            </a:r>
            <a:r>
              <a:rPr lang="en-US" altLang="en-US" sz="1400" i="1" baseline="-30000">
                <a:solidFill>
                  <a:srgbClr val="000000"/>
                </a:solidFill>
                <a:cs typeface="Times New Roman" pitchFamily="18" charset="0"/>
              </a:rPr>
              <a:t>DL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average damage-limited intensity (photons/hkl) at a given resolution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10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5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converting </a:t>
            </a: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 from μm to m, </a:t>
            </a: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e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 from m to Å, </a:t>
            </a: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ρ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 from g/cm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 to kg/m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 and MGy to Gy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e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classical electron radius (2.818 x 10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-15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 m/electron)</a:t>
            </a:r>
            <a:endParaRPr lang="fr-FR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1200" i="1">
                <a:solidFill>
                  <a:srgbClr val="000000"/>
                </a:solidFill>
                <a:cs typeface="Times New Roman" pitchFamily="18" charset="0"/>
              </a:rPr>
              <a:t>h</a:t>
            </a:r>
            <a:r>
              <a:rPr lang="fr-FR" altLang="en-US" sz="1200">
                <a:solidFill>
                  <a:srgbClr val="000000"/>
                </a:solidFill>
                <a:cs typeface="Times New Roman" pitchFamily="18" charset="0"/>
              </a:rPr>
              <a:t>	- Planck’s constant (6.626 x 10</a:t>
            </a:r>
            <a:r>
              <a:rPr lang="fr-FR" altLang="en-US" sz="1200" baseline="30000">
                <a:solidFill>
                  <a:srgbClr val="000000"/>
                </a:solidFill>
                <a:cs typeface="Times New Roman" pitchFamily="18" charset="0"/>
              </a:rPr>
              <a:t>-34</a:t>
            </a:r>
            <a:r>
              <a:rPr lang="fr-FR" altLang="en-US" sz="1200">
                <a:solidFill>
                  <a:srgbClr val="000000"/>
                </a:solidFill>
                <a:cs typeface="Times New Roman" pitchFamily="18" charset="0"/>
              </a:rPr>
              <a:t> J∙s)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c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speed of light (299792458 m/s)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f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decayed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fractional progress toward completely faded spots at end of data set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ρ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density of crystal (~1.2 g/cm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radius of the spherical crystal (μm)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λ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X-ray wavelength (Å)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f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NH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the Nave &amp; Hill (2005) dose capture fraction (1 for large crystals)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n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ASU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number of proteins in the asymmetric unit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molecular weight of the protein (Daltons or g/mol)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V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Matthews’s coefficient (~2.4 Å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/Dalton)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H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Howells’s criterion (10 MGy/Å)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θ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Bragg angle</a:t>
            </a:r>
            <a:endParaRPr lang="en-US" altLang="en-US"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</a:t>
            </a:r>
            <a:r>
              <a:rPr lang="en-US" altLang="en-US" sz="1200" baseline="-30000">
                <a:solidFill>
                  <a:srgbClr val="000000"/>
                </a:solidFill>
                <a:cs typeface="Times New Roman" pitchFamily="18" charset="0"/>
              </a:rPr>
              <a:t>a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</a:t>
            </a: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	- 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number-averaged squared structure factor per protein atom (electron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</a:t>
            </a: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a</a:t>
            </a:r>
            <a:r>
              <a:rPr lang="en-US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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number-averaged atomic weight of a protein atom (~7.1 Daltons)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B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average (Wilson) temperature factor (Å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fr-FR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1200" i="1">
                <a:solidFill>
                  <a:srgbClr val="000000"/>
                </a:solidFill>
                <a:cs typeface="Times New Roman" pitchFamily="18" charset="0"/>
              </a:rPr>
              <a:t>μ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attenuation coefficient of sphere material (m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-1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fr-FR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1200" i="1">
                <a:solidFill>
                  <a:srgbClr val="000000"/>
                </a:solidFill>
                <a:cs typeface="Times New Roman" pitchFamily="18" charset="0"/>
              </a:rPr>
              <a:t>μ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en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mass energy-absorption coefficient of sphere material (m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-1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)</a:t>
            </a:r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457200" y="396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800">
                <a:solidFill>
                  <a:srgbClr val="000000"/>
                </a:solidFill>
                <a:cs typeface="Arial" charset="0"/>
              </a:rPr>
              <a:t>Self-calibrated damage limit</a:t>
            </a: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0" y="31670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73062" name="Object 6"/>
          <p:cNvGraphicFramePr>
            <a:graphicFrameLocks noChangeAspect="1"/>
          </p:cNvGraphicFramePr>
          <p:nvPr/>
        </p:nvGraphicFramePr>
        <p:xfrm>
          <a:off x="234950" y="1343025"/>
          <a:ext cx="8670925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318" name="Equation" r:id="rId3" imgW="6184900" imgH="558800" progId="Equation.3">
                  <p:embed/>
                </p:oleObj>
              </mc:Choice>
              <mc:Fallback>
                <p:oleObj name="Equation" r:id="rId3" imgW="61849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50" y="1343025"/>
                        <a:ext cx="8670925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3063" name="Text Box 7"/>
          <p:cNvSpPr txBox="1">
            <a:spLocks noChangeArrowheads="1"/>
          </p:cNvSpPr>
          <p:nvPr/>
        </p:nvSpPr>
        <p:spPr bwMode="auto">
          <a:xfrm>
            <a:off x="0" y="6491288"/>
            <a:ext cx="6272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charset="0"/>
              </a:rPr>
              <a:t>Holton &amp; Frankel (2010) </a:t>
            </a:r>
            <a:r>
              <a:rPr lang="en-US" altLang="en-US" sz="1800" i="1" dirty="0" err="1">
                <a:solidFill>
                  <a:srgbClr val="000000"/>
                </a:solidFill>
                <a:cs typeface="Arial" charset="0"/>
              </a:rPr>
              <a:t>Acta</a:t>
            </a:r>
            <a:r>
              <a:rPr lang="en-US" altLang="en-US" sz="1800" i="1" dirty="0">
                <a:solidFill>
                  <a:srgbClr val="000000"/>
                </a:solidFill>
                <a:cs typeface="Arial" charset="0"/>
              </a:rPr>
              <a:t> D</a:t>
            </a:r>
            <a:r>
              <a:rPr lang="en-US" altLang="en-US" sz="18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800" b="1" dirty="0">
                <a:solidFill>
                  <a:srgbClr val="000000"/>
                </a:solidFill>
                <a:cs typeface="Arial" charset="0"/>
              </a:rPr>
              <a:t>66</a:t>
            </a:r>
            <a:r>
              <a:rPr lang="en-US" altLang="en-US" sz="1800" dirty="0">
                <a:solidFill>
                  <a:srgbClr val="000000"/>
                </a:solidFill>
                <a:cs typeface="Arial" charset="0"/>
              </a:rPr>
              <a:t> 393-408.</a:t>
            </a:r>
          </a:p>
        </p:txBody>
      </p:sp>
      <p:sp>
        <p:nvSpPr>
          <p:cNvPr id="3537928" name="Oval 8"/>
          <p:cNvSpPr>
            <a:spLocks noChangeArrowheads="1"/>
          </p:cNvSpPr>
          <p:nvPr/>
        </p:nvSpPr>
        <p:spPr bwMode="auto">
          <a:xfrm>
            <a:off x="777875" y="3722688"/>
            <a:ext cx="3641725" cy="261937"/>
          </a:xfrm>
          <a:custGeom>
            <a:avLst/>
            <a:gdLst>
              <a:gd name="T0" fmla="*/ 20986 w 3641640"/>
              <a:gd name="T1" fmla="*/ 128087 h 262533"/>
              <a:gd name="T2" fmla="*/ 219592 w 3641640"/>
              <a:gd name="T3" fmla="*/ 31346 h 262533"/>
              <a:gd name="T4" fmla="*/ 1831528 w 3641640"/>
              <a:gd name="T5" fmla="*/ 5659 h 262533"/>
              <a:gd name="T6" fmla="*/ 3642065 w 3641640"/>
              <a:gd name="T7" fmla="*/ 128087 h 262533"/>
              <a:gd name="T8" fmla="*/ 1831528 w 3641640"/>
              <a:gd name="T9" fmla="*/ 250513 h 262533"/>
              <a:gd name="T10" fmla="*/ 275016 w 3641640"/>
              <a:gd name="T11" fmla="*/ 236815 h 262533"/>
              <a:gd name="T12" fmla="*/ 20986 w 3641640"/>
              <a:gd name="T13" fmla="*/ 128087 h 2625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41640" h="262533">
                <a:moveTo>
                  <a:pt x="20986" y="129550"/>
                </a:moveTo>
                <a:cubicBezTo>
                  <a:pt x="11750" y="94914"/>
                  <a:pt x="-82154" y="52342"/>
                  <a:pt x="219567" y="31704"/>
                </a:cubicBezTo>
                <a:cubicBezTo>
                  <a:pt x="521288" y="11066"/>
                  <a:pt x="1260968" y="-10584"/>
                  <a:pt x="1831313" y="5724"/>
                </a:cubicBezTo>
                <a:cubicBezTo>
                  <a:pt x="2401659" y="22032"/>
                  <a:pt x="3641640" y="15253"/>
                  <a:pt x="3641640" y="129550"/>
                </a:cubicBezTo>
                <a:cubicBezTo>
                  <a:pt x="3641640" y="243847"/>
                  <a:pt x="2392422" y="235047"/>
                  <a:pt x="1831313" y="253376"/>
                </a:cubicBezTo>
                <a:cubicBezTo>
                  <a:pt x="1270204" y="271705"/>
                  <a:pt x="576707" y="260160"/>
                  <a:pt x="274986" y="239522"/>
                </a:cubicBezTo>
                <a:cubicBezTo>
                  <a:pt x="-26735" y="218884"/>
                  <a:pt x="30222" y="164186"/>
                  <a:pt x="20986" y="129550"/>
                </a:cubicBez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537929" name="Oval 9"/>
          <p:cNvSpPr>
            <a:spLocks noChangeArrowheads="1"/>
          </p:cNvSpPr>
          <p:nvPr/>
        </p:nvSpPr>
        <p:spPr bwMode="auto">
          <a:xfrm>
            <a:off x="2430463" y="1343025"/>
            <a:ext cx="395287" cy="40163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871538" y="4429125"/>
            <a:ext cx="3270250" cy="263525"/>
          </a:xfrm>
          <a:custGeom>
            <a:avLst/>
            <a:gdLst>
              <a:gd name="T0" fmla="*/ 11010 w 3641640"/>
              <a:gd name="T1" fmla="*/ 132016 h 262533"/>
              <a:gd name="T2" fmla="*/ 115177 w 3641640"/>
              <a:gd name="T3" fmla="*/ 32308 h 262533"/>
              <a:gd name="T4" fmla="*/ 960642 w 3641640"/>
              <a:gd name="T5" fmla="*/ 5834 h 262533"/>
              <a:gd name="T6" fmla="*/ 1910277 w 3641640"/>
              <a:gd name="T7" fmla="*/ 132016 h 262533"/>
              <a:gd name="T8" fmla="*/ 960642 w 3641640"/>
              <a:gd name="T9" fmla="*/ 258199 h 262533"/>
              <a:gd name="T10" fmla="*/ 144247 w 3641640"/>
              <a:gd name="T11" fmla="*/ 244081 h 262533"/>
              <a:gd name="T12" fmla="*/ 11010 w 3641640"/>
              <a:gd name="T13" fmla="*/ 132016 h 2625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41640" h="262533">
                <a:moveTo>
                  <a:pt x="20986" y="129550"/>
                </a:moveTo>
                <a:cubicBezTo>
                  <a:pt x="11750" y="94914"/>
                  <a:pt x="-82154" y="52342"/>
                  <a:pt x="219567" y="31704"/>
                </a:cubicBezTo>
                <a:cubicBezTo>
                  <a:pt x="521288" y="11066"/>
                  <a:pt x="1260968" y="-10584"/>
                  <a:pt x="1831313" y="5724"/>
                </a:cubicBezTo>
                <a:cubicBezTo>
                  <a:pt x="2401659" y="22032"/>
                  <a:pt x="3641640" y="15253"/>
                  <a:pt x="3641640" y="129550"/>
                </a:cubicBezTo>
                <a:cubicBezTo>
                  <a:pt x="3641640" y="243847"/>
                  <a:pt x="2392422" y="235047"/>
                  <a:pt x="1831313" y="253376"/>
                </a:cubicBezTo>
                <a:cubicBezTo>
                  <a:pt x="1270204" y="271705"/>
                  <a:pt x="576707" y="260160"/>
                  <a:pt x="274986" y="239522"/>
                </a:cubicBezTo>
                <a:cubicBezTo>
                  <a:pt x="-26735" y="218884"/>
                  <a:pt x="30222" y="164186"/>
                  <a:pt x="20986" y="129550"/>
                </a:cubicBez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5118100" y="1357313"/>
            <a:ext cx="395288" cy="40163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5316538" y="1697038"/>
            <a:ext cx="395287" cy="40163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2400300" y="1717675"/>
            <a:ext cx="396875" cy="40163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68457" y="3831771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No flux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No symmetry</a:t>
            </a:r>
            <a:endParaRPr lang="en-US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1161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7928" grpId="0" animBg="1"/>
      <p:bldP spid="3537929" grpId="0" animBg="1"/>
      <p:bldP spid="11" grpId="0" animBg="1"/>
      <p:bldP spid="11" grpId="1" animBg="1"/>
      <p:bldP spid="12" grpId="0" animBg="1"/>
      <p:bldP spid="13" grpId="0" animBg="1"/>
      <p:bldP spid="14" grpId="0" animBg="1"/>
      <p:bldP spid="14" grpId="1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ext Box 2"/>
          <p:cNvSpPr txBox="1">
            <a:spLocks noChangeArrowheads="1"/>
          </p:cNvSpPr>
          <p:nvPr/>
        </p:nvSpPr>
        <p:spPr bwMode="auto">
          <a:xfrm>
            <a:off x="871538" y="2165350"/>
            <a:ext cx="7432675" cy="404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Where: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</a:t>
            </a: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I</a:t>
            </a:r>
            <a:r>
              <a:rPr lang="en-US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</a:t>
            </a:r>
            <a:r>
              <a:rPr lang="en-US" altLang="en-US" sz="1400" i="1" baseline="-30000">
                <a:solidFill>
                  <a:srgbClr val="000000"/>
                </a:solidFill>
                <a:cs typeface="Times New Roman" pitchFamily="18" charset="0"/>
              </a:rPr>
              <a:t>DL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average damage-limited intensity (photons/hkl) at a given resolution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10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5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converting </a:t>
            </a: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 from μm to m, </a:t>
            </a: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e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 from m to Å, </a:t>
            </a: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ρ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 from g/cm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 to kg/m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 and MGy to Gy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e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classical electron radius (2.818 x 10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-15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 m/electron)</a:t>
            </a:r>
            <a:endParaRPr lang="fr-FR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1200" i="1">
                <a:solidFill>
                  <a:srgbClr val="000000"/>
                </a:solidFill>
                <a:cs typeface="Times New Roman" pitchFamily="18" charset="0"/>
              </a:rPr>
              <a:t>h</a:t>
            </a:r>
            <a:r>
              <a:rPr lang="fr-FR" altLang="en-US" sz="1200">
                <a:solidFill>
                  <a:srgbClr val="000000"/>
                </a:solidFill>
                <a:cs typeface="Times New Roman" pitchFamily="18" charset="0"/>
              </a:rPr>
              <a:t>	- Planck’s constant (6.626 x 10</a:t>
            </a:r>
            <a:r>
              <a:rPr lang="fr-FR" altLang="en-US" sz="1200" baseline="30000">
                <a:solidFill>
                  <a:srgbClr val="000000"/>
                </a:solidFill>
                <a:cs typeface="Times New Roman" pitchFamily="18" charset="0"/>
              </a:rPr>
              <a:t>-34</a:t>
            </a:r>
            <a:r>
              <a:rPr lang="fr-FR" altLang="en-US" sz="1200">
                <a:solidFill>
                  <a:srgbClr val="000000"/>
                </a:solidFill>
                <a:cs typeface="Times New Roman" pitchFamily="18" charset="0"/>
              </a:rPr>
              <a:t> J∙s)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c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speed of light (299792458 m/s)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f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decayed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fractional progress toward completely faded spots at end of data set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ρ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density of crystal (~1.2 g/cm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radius of the spherical crystal (μm)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λ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X-ray wavelength (Å)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f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NH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the Nave &amp; Hill (2005) dose capture fraction (1 for large crystals)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n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ASU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number of proteins in the asymmetric unit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molecular weight of the protein (Daltons or g/mol)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V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Matthews’s coefficient (~2.4 Å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/Dalton)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H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Howells’s criterion (10 MGy/Å)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θ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Bragg angle</a:t>
            </a:r>
            <a:endParaRPr lang="en-US" altLang="en-US"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</a:t>
            </a:r>
            <a:r>
              <a:rPr lang="en-US" altLang="en-US" sz="1200" baseline="-30000">
                <a:solidFill>
                  <a:srgbClr val="000000"/>
                </a:solidFill>
                <a:cs typeface="Times New Roman" pitchFamily="18" charset="0"/>
              </a:rPr>
              <a:t>a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</a:t>
            </a: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	- 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number-averaged squared structure factor per protein atom (electron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</a:t>
            </a: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a</a:t>
            </a:r>
            <a:r>
              <a:rPr lang="en-US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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number-averaged atomic weight of a protein atom (~7.1 Daltons)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B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average (Wilson) temperature factor (Å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fr-FR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1200" i="1">
                <a:solidFill>
                  <a:srgbClr val="000000"/>
                </a:solidFill>
                <a:cs typeface="Times New Roman" pitchFamily="18" charset="0"/>
              </a:rPr>
              <a:t>μ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attenuation coefficient of sphere material (m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-1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fr-FR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1200" i="1">
                <a:solidFill>
                  <a:srgbClr val="000000"/>
                </a:solidFill>
                <a:cs typeface="Times New Roman" pitchFamily="18" charset="0"/>
              </a:rPr>
              <a:t>μ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en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mass energy-absorption coefficient of sphere material (m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-1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)</a:t>
            </a:r>
          </a:p>
        </p:txBody>
      </p:sp>
      <p:sp>
        <p:nvSpPr>
          <p:cNvPr id="174083" name="Rectangle 3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4084" name="Rectangle 4"/>
          <p:cNvSpPr>
            <a:spLocks noChangeArrowheads="1"/>
          </p:cNvSpPr>
          <p:nvPr/>
        </p:nvSpPr>
        <p:spPr bwMode="auto">
          <a:xfrm>
            <a:off x="457200" y="396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800">
                <a:solidFill>
                  <a:srgbClr val="000000"/>
                </a:solidFill>
                <a:cs typeface="Arial" charset="0"/>
              </a:rPr>
              <a:t>Self-calibrated damage limit</a:t>
            </a:r>
          </a:p>
        </p:txBody>
      </p:sp>
      <p:sp>
        <p:nvSpPr>
          <p:cNvPr id="174085" name="Rectangle 5"/>
          <p:cNvSpPr>
            <a:spLocks noChangeArrowheads="1"/>
          </p:cNvSpPr>
          <p:nvPr/>
        </p:nvSpPr>
        <p:spPr bwMode="auto">
          <a:xfrm>
            <a:off x="0" y="31670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74086" name="Object 6"/>
          <p:cNvGraphicFramePr>
            <a:graphicFrameLocks noChangeAspect="1"/>
          </p:cNvGraphicFramePr>
          <p:nvPr/>
        </p:nvGraphicFramePr>
        <p:xfrm>
          <a:off x="234950" y="1343025"/>
          <a:ext cx="8670925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2" name="Equation" r:id="rId3" imgW="6184900" imgH="558800" progId="Equation.3">
                  <p:embed/>
                </p:oleObj>
              </mc:Choice>
              <mc:Fallback>
                <p:oleObj name="Equation" r:id="rId3" imgW="61849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50" y="1343025"/>
                        <a:ext cx="8670925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087" name="Text Box 7"/>
          <p:cNvSpPr txBox="1">
            <a:spLocks noChangeArrowheads="1"/>
          </p:cNvSpPr>
          <p:nvPr/>
        </p:nvSpPr>
        <p:spPr bwMode="auto">
          <a:xfrm>
            <a:off x="0" y="6491288"/>
            <a:ext cx="6272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Holton &amp; Frankel (2010) </a:t>
            </a:r>
            <a:r>
              <a:rPr lang="en-US" altLang="en-US" sz="1800" i="1">
                <a:solidFill>
                  <a:srgbClr val="000000"/>
                </a:solidFill>
                <a:cs typeface="Arial" charset="0"/>
              </a:rPr>
              <a:t>Acta D</a:t>
            </a: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800" b="1">
                <a:solidFill>
                  <a:srgbClr val="000000"/>
                </a:solidFill>
                <a:cs typeface="Arial" charset="0"/>
              </a:rPr>
              <a:t>66</a:t>
            </a: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 393-408.</a:t>
            </a: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871538" y="5575300"/>
            <a:ext cx="4078287" cy="244475"/>
          </a:xfrm>
          <a:custGeom>
            <a:avLst/>
            <a:gdLst>
              <a:gd name="T0" fmla="*/ 13728 w 3641640"/>
              <a:gd name="T1" fmla="*/ 122473 h 262533"/>
              <a:gd name="T2" fmla="*/ 143620 w 3641640"/>
              <a:gd name="T3" fmla="*/ 29972 h 262533"/>
              <a:gd name="T4" fmla="*/ 1197872 w 3641640"/>
              <a:gd name="T5" fmla="*/ 5412 h 262533"/>
              <a:gd name="T6" fmla="*/ 2382017 w 3641640"/>
              <a:gd name="T7" fmla="*/ 122473 h 262533"/>
              <a:gd name="T8" fmla="*/ 1197872 w 3641640"/>
              <a:gd name="T9" fmla="*/ 239534 h 262533"/>
              <a:gd name="T10" fmla="*/ 179869 w 3641640"/>
              <a:gd name="T11" fmla="*/ 226436 h 262533"/>
              <a:gd name="T12" fmla="*/ 13728 w 3641640"/>
              <a:gd name="T13" fmla="*/ 122473 h 2625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41640" h="262533">
                <a:moveTo>
                  <a:pt x="20986" y="129550"/>
                </a:moveTo>
                <a:cubicBezTo>
                  <a:pt x="11750" y="94914"/>
                  <a:pt x="-82154" y="52342"/>
                  <a:pt x="219567" y="31704"/>
                </a:cubicBezTo>
                <a:cubicBezTo>
                  <a:pt x="521288" y="11066"/>
                  <a:pt x="1260968" y="-10584"/>
                  <a:pt x="1831313" y="5724"/>
                </a:cubicBezTo>
                <a:cubicBezTo>
                  <a:pt x="2401659" y="22032"/>
                  <a:pt x="3641640" y="15253"/>
                  <a:pt x="3641640" y="129550"/>
                </a:cubicBezTo>
                <a:cubicBezTo>
                  <a:pt x="3641640" y="243847"/>
                  <a:pt x="2392422" y="235047"/>
                  <a:pt x="1831313" y="253376"/>
                </a:cubicBezTo>
                <a:cubicBezTo>
                  <a:pt x="1270204" y="271705"/>
                  <a:pt x="576707" y="260160"/>
                  <a:pt x="274986" y="239522"/>
                </a:cubicBezTo>
                <a:cubicBezTo>
                  <a:pt x="-26735" y="218884"/>
                  <a:pt x="30222" y="164186"/>
                  <a:pt x="20986" y="129550"/>
                </a:cubicBez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7881938" y="1508125"/>
            <a:ext cx="173037" cy="40163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6742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4629328"/>
              </p:ext>
            </p:extLst>
          </p:nvPr>
        </p:nvGraphicFramePr>
        <p:xfrm>
          <a:off x="384175" y="514799"/>
          <a:ext cx="8680450" cy="598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75" name="Chart" r:id="rId3" imgW="7115101" imgH="4914951" progId="MSGraph.Chart.8">
                  <p:embed followColorScheme="full"/>
                </p:oleObj>
              </mc:Choice>
              <mc:Fallback>
                <p:oleObj name="Chart" r:id="rId3" imgW="7115101" imgH="49149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514799"/>
                        <a:ext cx="8680450" cy="598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370048" y="6290124"/>
            <a:ext cx="45400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Crystal diameter (micron)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886631" y="3263090"/>
            <a:ext cx="26420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Resolution (Å)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 rot="18273637">
            <a:off x="2013955" y="1691001"/>
            <a:ext cx="841828" cy="20384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0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 rot="20348632">
            <a:off x="3375698" y="1549442"/>
            <a:ext cx="962468" cy="1716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20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 rot="20797676">
            <a:off x="4533450" y="1649221"/>
            <a:ext cx="950550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60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 rot="21117235">
            <a:off x="5601982" y="2002100"/>
            <a:ext cx="1049650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170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 rot="21082296">
            <a:off x="5601348" y="2480450"/>
            <a:ext cx="1138005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330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 rot="21002143">
            <a:off x="5630376" y="2974617"/>
            <a:ext cx="1138005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560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 rot="20842646">
            <a:off x="5664167" y="3473996"/>
            <a:ext cx="1138005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850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8914" y="0"/>
            <a:ext cx="76872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Bigger is better, but not by much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730847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9596683"/>
              </p:ext>
            </p:extLst>
          </p:nvPr>
        </p:nvGraphicFramePr>
        <p:xfrm>
          <a:off x="384175" y="485771"/>
          <a:ext cx="8680450" cy="598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99" name="Chart" r:id="rId3" imgW="7115101" imgH="4914951" progId="MSGraph.Chart.8">
                  <p:embed followColorScheme="full"/>
                </p:oleObj>
              </mc:Choice>
              <mc:Fallback>
                <p:oleObj name="Chart" r:id="rId3" imgW="7115101" imgH="49149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485771"/>
                        <a:ext cx="8680450" cy="598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400508" y="6261096"/>
            <a:ext cx="44791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Home Lab Resolution </a:t>
            </a:r>
            <a:r>
              <a:rPr lang="en-US" altLang="en-US" sz="2800" b="1" dirty="0">
                <a:solidFill>
                  <a:prstClr val="black"/>
                </a:solidFill>
              </a:rPr>
              <a:t>(Å)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2004721" y="3234062"/>
            <a:ext cx="48782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Synchrotron Resolution (Å)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9142" y="0"/>
            <a:ext cx="5757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Predicting resolution limits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605052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7685680"/>
              </p:ext>
            </p:extLst>
          </p:nvPr>
        </p:nvGraphicFramePr>
        <p:xfrm>
          <a:off x="384175" y="485771"/>
          <a:ext cx="8680450" cy="598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23" name="Chart" r:id="rId3" imgW="7115101" imgH="4914951" progId="MSGraph.Chart.8">
                  <p:embed followColorScheme="full"/>
                </p:oleObj>
              </mc:Choice>
              <mc:Fallback>
                <p:oleObj name="Chart" r:id="rId3" imgW="7115101" imgH="49149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485771"/>
                        <a:ext cx="8680450" cy="598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200933" y="6261096"/>
            <a:ext cx="48782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Synchrotron </a:t>
            </a:r>
            <a:r>
              <a:rPr lang="en-US" altLang="en-US" sz="2800" b="1" dirty="0">
                <a:solidFill>
                  <a:prstClr val="black"/>
                </a:solidFill>
              </a:rPr>
              <a:t>Resolution (Å)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391542" y="3234062"/>
            <a:ext cx="36518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XFEL Resolution (Å)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9142" y="0"/>
            <a:ext cx="5757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Predicting resolution limits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825169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392379"/>
              </p:ext>
            </p:extLst>
          </p:nvPr>
        </p:nvGraphicFramePr>
        <p:xfrm>
          <a:off x="400958" y="928919"/>
          <a:ext cx="8242301" cy="54322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31525"/>
                <a:gridCol w="1816796"/>
                <a:gridCol w="1507399"/>
                <a:gridCol w="1586581"/>
              </a:tblGrid>
              <a:tr h="7246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 of error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realistic</a:t>
                      </a:r>
                      <a:endParaRPr lang="en-US" sz="32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simulation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SHSSS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Perfect detector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Photon counting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Shutter jitter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flicker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absorption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Radiation damage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Imperfect spindle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vignette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935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Corner correction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AF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SHSSS</a:t>
                      </a:r>
                      <a:endParaRPr lang="en-US" sz="3200" dirty="0">
                        <a:solidFill>
                          <a:srgbClr val="FFAFAF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40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</a:t>
                      </a: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(∞-10 Å)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2.8%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0.7%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0.7%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I/σ asymptotic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26.8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74.2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81.0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9797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Threshold of a revolution in phasing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89944" y="6488668"/>
            <a:ext cx="6154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Holton </a:t>
            </a:r>
            <a:r>
              <a:rPr lang="en-US" i="1" dirty="0" smtClean="0"/>
              <a:t>et al</a:t>
            </a:r>
            <a:r>
              <a:rPr lang="en-US" dirty="0" smtClean="0"/>
              <a:t> (2014) "R-factor gap", </a:t>
            </a:r>
            <a:r>
              <a:rPr lang="en-US" i="1" dirty="0"/>
              <a:t>FEBS Journal</a:t>
            </a:r>
            <a:r>
              <a:rPr lang="en-US" dirty="0"/>
              <a:t> </a:t>
            </a:r>
            <a:r>
              <a:rPr lang="en-US" b="1" dirty="0"/>
              <a:t>281</a:t>
            </a:r>
            <a:r>
              <a:rPr lang="en-US" dirty="0"/>
              <a:t>, 4046-4060.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068457" y="870857"/>
            <a:ext cx="2075543" cy="55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544457" y="863600"/>
            <a:ext cx="3751943" cy="55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63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8392" y="1496311"/>
            <a:ext cx="7847215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kern="0" dirty="0" smtClean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Disorder</a:t>
            </a:r>
          </a:p>
          <a:p>
            <a:pPr algn="ctr">
              <a:lnSpc>
                <a:spcPct val="150000"/>
              </a:lnSpc>
            </a:pPr>
            <a:r>
              <a:rPr lang="en-US" sz="6600" kern="0" dirty="0" smtClean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Trumps</a:t>
            </a:r>
          </a:p>
          <a:p>
            <a:pPr algn="ctr">
              <a:lnSpc>
                <a:spcPct val="150000"/>
              </a:lnSpc>
            </a:pPr>
            <a:r>
              <a:rPr lang="en-US" sz="6600" kern="0" dirty="0" smtClean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Everything</a:t>
            </a:r>
            <a:r>
              <a:rPr lang="en-US" sz="6600" kern="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!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31587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Diffraction Take-Home Lesson: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14701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lysozyme: real and reciprocal</a:t>
            </a:r>
          </a:p>
        </p:txBody>
      </p:sp>
      <p:pic>
        <p:nvPicPr>
          <p:cNvPr id="3" name="lyso_rotat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9275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95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lysozyme: thermal motion</a:t>
            </a:r>
          </a:p>
        </p:txBody>
      </p:sp>
      <p:pic>
        <p:nvPicPr>
          <p:cNvPr id="25600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9275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58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Muybridge’s galloping horse (1878)</a:t>
            </a:r>
          </a:p>
        </p:txBody>
      </p:sp>
      <p:pic>
        <p:nvPicPr>
          <p:cNvPr id="25907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9074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076" name="TextBox 3"/>
          <p:cNvSpPr txBox="1">
            <a:spLocks noChangeArrowheads="1"/>
          </p:cNvSpPr>
          <p:nvPr/>
        </p:nvSpPr>
        <p:spPr bwMode="auto">
          <a:xfrm>
            <a:off x="2362200" y="641032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Real space </a:t>
            </a:r>
          </a:p>
        </p:txBody>
      </p:sp>
      <p:sp>
        <p:nvSpPr>
          <p:cNvPr id="259077" name="TextBox 7"/>
          <p:cNvSpPr txBox="1">
            <a:spLocks noChangeArrowheads="1"/>
          </p:cNvSpPr>
          <p:nvPr/>
        </p:nvSpPr>
        <p:spPr bwMode="auto">
          <a:xfrm>
            <a:off x="7121525" y="6410325"/>
            <a:ext cx="118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reciprocal</a:t>
            </a:r>
          </a:p>
        </p:txBody>
      </p:sp>
      <p:sp>
        <p:nvSpPr>
          <p:cNvPr id="259078" name="TextBox 4"/>
          <p:cNvSpPr txBox="1">
            <a:spLocks noChangeArrowheads="1"/>
          </p:cNvSpPr>
          <p:nvPr/>
        </p:nvSpPr>
        <p:spPr bwMode="auto">
          <a:xfrm>
            <a:off x="2695575" y="1293813"/>
            <a:ext cx="3752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“Time-resolved” diffraction</a:t>
            </a:r>
          </a:p>
        </p:txBody>
      </p:sp>
    </p:spTree>
    <p:extLst>
      <p:ext uri="{BB962C8B-B14F-4D97-AF65-F5344CB8AC3E}">
        <p14:creationId xmlns:p14="http://schemas.microsoft.com/office/powerpoint/2010/main" val="22357805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Muybridge’s galloping horse (1878)</a:t>
            </a:r>
          </a:p>
        </p:txBody>
      </p:sp>
      <p:pic>
        <p:nvPicPr>
          <p:cNvPr id="26009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0425"/>
            <a:ext cx="9074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0100" name="TextBox 5"/>
          <p:cNvSpPr txBox="1">
            <a:spLocks noChangeArrowheads="1"/>
          </p:cNvSpPr>
          <p:nvPr/>
        </p:nvSpPr>
        <p:spPr bwMode="auto">
          <a:xfrm>
            <a:off x="2362200" y="641032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Real space </a:t>
            </a:r>
          </a:p>
        </p:txBody>
      </p:sp>
      <p:sp>
        <p:nvSpPr>
          <p:cNvPr id="260101" name="TextBox 6"/>
          <p:cNvSpPr txBox="1">
            <a:spLocks noChangeArrowheads="1"/>
          </p:cNvSpPr>
          <p:nvPr/>
        </p:nvSpPr>
        <p:spPr bwMode="auto">
          <a:xfrm>
            <a:off x="7121525" y="6410325"/>
            <a:ext cx="118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reciprocal</a:t>
            </a:r>
          </a:p>
        </p:txBody>
      </p:sp>
      <p:sp>
        <p:nvSpPr>
          <p:cNvPr id="260102" name="TextBox 7"/>
          <p:cNvSpPr txBox="1">
            <a:spLocks noChangeArrowheads="1"/>
          </p:cNvSpPr>
          <p:nvPr/>
        </p:nvSpPr>
        <p:spPr bwMode="auto">
          <a:xfrm>
            <a:off x="3300413" y="1293813"/>
            <a:ext cx="2543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Average intensity</a:t>
            </a:r>
          </a:p>
        </p:txBody>
      </p:sp>
    </p:spTree>
    <p:extLst>
      <p:ext uri="{BB962C8B-B14F-4D97-AF65-F5344CB8AC3E}">
        <p14:creationId xmlns:p14="http://schemas.microsoft.com/office/powerpoint/2010/main" val="1647405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Muybridge’s galloping horse (1878)</a:t>
            </a:r>
          </a:p>
        </p:txBody>
      </p:sp>
      <p:pic>
        <p:nvPicPr>
          <p:cNvPr id="26112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0425"/>
            <a:ext cx="9074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4" name="TextBox 4"/>
          <p:cNvSpPr txBox="1">
            <a:spLocks noChangeArrowheads="1"/>
          </p:cNvSpPr>
          <p:nvPr/>
        </p:nvSpPr>
        <p:spPr bwMode="auto">
          <a:xfrm>
            <a:off x="2362200" y="641032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Real space </a:t>
            </a:r>
          </a:p>
        </p:txBody>
      </p:sp>
      <p:sp>
        <p:nvSpPr>
          <p:cNvPr id="261125" name="TextBox 5"/>
          <p:cNvSpPr txBox="1">
            <a:spLocks noChangeArrowheads="1"/>
          </p:cNvSpPr>
          <p:nvPr/>
        </p:nvSpPr>
        <p:spPr bwMode="auto">
          <a:xfrm>
            <a:off x="7121525" y="6410325"/>
            <a:ext cx="118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reciprocal</a:t>
            </a:r>
          </a:p>
        </p:txBody>
      </p:sp>
      <p:sp>
        <p:nvSpPr>
          <p:cNvPr id="261126" name="TextBox 6"/>
          <p:cNvSpPr txBox="1">
            <a:spLocks noChangeArrowheads="1"/>
          </p:cNvSpPr>
          <p:nvPr/>
        </p:nvSpPr>
        <p:spPr bwMode="auto">
          <a:xfrm>
            <a:off x="2787650" y="1293813"/>
            <a:ext cx="35687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Average electron density</a:t>
            </a:r>
          </a:p>
        </p:txBody>
      </p:sp>
    </p:spTree>
    <p:extLst>
      <p:ext uri="{BB962C8B-B14F-4D97-AF65-F5344CB8AC3E}">
        <p14:creationId xmlns:p14="http://schemas.microsoft.com/office/powerpoint/2010/main" val="3988500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4737100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013" y="4776788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3692525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3700463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4737100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5829300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25" y="5788025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3673475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3" y="5853113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3717925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5816600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3" y="5762625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75" y="3663950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4776788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523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Supporting a model with data</a:t>
            </a:r>
          </a:p>
        </p:txBody>
      </p:sp>
      <p:pic>
        <p:nvPicPr>
          <p:cNvPr id="265233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7850"/>
            <a:ext cx="9144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" name="Straight Arrow Connector 38"/>
          <p:cNvCxnSpPr/>
          <p:nvPr/>
        </p:nvCxnSpPr>
        <p:spPr>
          <a:xfrm flipV="1">
            <a:off x="982663" y="2254250"/>
            <a:ext cx="1119187" cy="141763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976313" y="2254250"/>
            <a:ext cx="2362200" cy="25336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1541463" y="2239963"/>
            <a:ext cx="149225" cy="25955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2717800" y="2251075"/>
            <a:ext cx="3100388" cy="142081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2619375" y="2251075"/>
            <a:ext cx="5565775" cy="14255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268288" y="2254250"/>
            <a:ext cx="7902575" cy="24828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6496050" y="2254250"/>
            <a:ext cx="2374900" cy="252253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2665413" y="2254250"/>
            <a:ext cx="1346200" cy="35750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1176338" y="2254250"/>
            <a:ext cx="5892800" cy="359886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 flipV="1">
            <a:off x="3379788" y="2254250"/>
            <a:ext cx="1587500" cy="24828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4398963" y="2254250"/>
            <a:ext cx="3284537" cy="34861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5818188" y="2254250"/>
            <a:ext cx="1692275" cy="35623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endCxn id="265233" idx="2"/>
          </p:cNvCxnSpPr>
          <p:nvPr/>
        </p:nvCxnSpPr>
        <p:spPr>
          <a:xfrm flipH="1" flipV="1">
            <a:off x="4572000" y="2254250"/>
            <a:ext cx="1368425" cy="35337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4271963" y="2239963"/>
            <a:ext cx="954087" cy="143033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 flipV="1">
            <a:off x="6373813" y="2254250"/>
            <a:ext cx="1096962" cy="142716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5249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4832350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81263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4437" y="209625"/>
            <a:ext cx="89395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Dissecting the Amplitude 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 </a:t>
            </a:r>
            <a:endParaRPr lang="en-US" sz="4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26604" y="1905000"/>
            <a:ext cx="13716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purify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protein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97338" y="2685489"/>
            <a:ext cx="1553416" cy="1029261"/>
            <a:chOff x="1497338" y="2685489"/>
            <a:chExt cx="1553416" cy="1029261"/>
          </a:xfrm>
        </p:grpSpPr>
        <p:sp>
          <p:nvSpPr>
            <p:cNvPr id="31" name="Oval 30"/>
            <p:cNvSpPr/>
            <p:nvPr/>
          </p:nvSpPr>
          <p:spPr>
            <a:xfrm>
              <a:off x="1679154" y="2800350"/>
              <a:ext cx="1371600" cy="914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grow</a:t>
              </a:r>
            </a:p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crystal</a:t>
              </a:r>
            </a:p>
          </p:txBody>
        </p:sp>
        <p:cxnSp>
          <p:nvCxnSpPr>
            <p:cNvPr id="4" name="Straight Arrow Connector 3"/>
            <p:cNvCxnSpPr>
              <a:stCxn id="2" idx="5"/>
              <a:endCxn id="31" idx="1"/>
            </p:cNvCxnSpPr>
            <p:nvPr/>
          </p:nvCxnSpPr>
          <p:spPr>
            <a:xfrm>
              <a:off x="1497338" y="2685489"/>
              <a:ext cx="382682" cy="248772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4983" name="Picture 7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04" t="45497" r="48302" b="29037"/>
            <a:stretch/>
          </p:blipFill>
          <p:spPr bwMode="auto">
            <a:xfrm>
              <a:off x="1683656" y="2859313"/>
              <a:ext cx="638629" cy="59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2849888" y="3580839"/>
            <a:ext cx="1553416" cy="1038709"/>
            <a:chOff x="2849888" y="3580839"/>
            <a:chExt cx="1553416" cy="1038709"/>
          </a:xfrm>
        </p:grpSpPr>
        <p:sp>
          <p:nvSpPr>
            <p:cNvPr id="33" name="Oval 32"/>
            <p:cNvSpPr/>
            <p:nvPr/>
          </p:nvSpPr>
          <p:spPr>
            <a:xfrm>
              <a:off x="3031704" y="3695700"/>
              <a:ext cx="1371600" cy="914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cryo</a:t>
              </a: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MX</a:t>
              </a: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0" name="Straight Arrow Connector 19"/>
            <p:cNvCxnSpPr>
              <a:stCxn id="31" idx="5"/>
              <a:endCxn id="33" idx="1"/>
            </p:cNvCxnSpPr>
            <p:nvPr/>
          </p:nvCxnSpPr>
          <p:spPr>
            <a:xfrm>
              <a:off x="2849888" y="3580839"/>
              <a:ext cx="382682" cy="248772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3" name="Picture 2" descr="http://bl831.als.lbl.gov/~jamesh/sample_shadow/optical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030685">
              <a:off x="2875550" y="3758230"/>
              <a:ext cx="1024270" cy="698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4" name="Picture 2" descr="http://www.clker.com/cliparts/d/5/b/2/1195432651236937346eppendorf_opened__carlos_01.svg.me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96545" y="1959428"/>
            <a:ext cx="411792" cy="69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308574" y="4444439"/>
            <a:ext cx="1635962" cy="988438"/>
            <a:chOff x="4308574" y="4444439"/>
            <a:chExt cx="1635962" cy="988438"/>
          </a:xfrm>
        </p:grpSpPr>
        <p:sp>
          <p:nvSpPr>
            <p:cNvPr id="86" name="Oval 85"/>
            <p:cNvSpPr/>
            <p:nvPr/>
          </p:nvSpPr>
          <p:spPr>
            <a:xfrm>
              <a:off x="4572936" y="4518477"/>
              <a:ext cx="1371600" cy="914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icro</a:t>
              </a:r>
            </a:p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beam</a:t>
              </a: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1" name="Straight Arrow Connector 90"/>
            <p:cNvCxnSpPr/>
            <p:nvPr/>
          </p:nvCxnSpPr>
          <p:spPr>
            <a:xfrm>
              <a:off x="4308574" y="4444439"/>
              <a:ext cx="382682" cy="248772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5847088" y="5225141"/>
            <a:ext cx="1595140" cy="914400"/>
            <a:chOff x="5847088" y="5225141"/>
            <a:chExt cx="1595140" cy="914400"/>
          </a:xfrm>
        </p:grpSpPr>
        <p:sp>
          <p:nvSpPr>
            <p:cNvPr id="88" name="Oval 87"/>
            <p:cNvSpPr/>
            <p:nvPr/>
          </p:nvSpPr>
          <p:spPr>
            <a:xfrm>
              <a:off x="6070628" y="5225141"/>
              <a:ext cx="1371600" cy="914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XFEL</a:t>
              </a: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2" name="Straight Arrow Connector 91"/>
            <p:cNvCxnSpPr/>
            <p:nvPr/>
          </p:nvCxnSpPr>
          <p:spPr>
            <a:xfrm>
              <a:off x="5847088" y="5228210"/>
              <a:ext cx="382682" cy="248772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7342059" y="5711370"/>
            <a:ext cx="1660455" cy="914400"/>
            <a:chOff x="7342059" y="5711370"/>
            <a:chExt cx="1660455" cy="914400"/>
          </a:xfrm>
        </p:grpSpPr>
        <p:sp>
          <p:nvSpPr>
            <p:cNvPr id="89" name="Oval 88"/>
            <p:cNvSpPr/>
            <p:nvPr/>
          </p:nvSpPr>
          <p:spPr>
            <a:xfrm>
              <a:off x="7630914" y="5711370"/>
              <a:ext cx="1371600" cy="914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Give up</a:t>
              </a: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3" name="Straight Arrow Connector 92"/>
            <p:cNvCxnSpPr/>
            <p:nvPr/>
          </p:nvCxnSpPr>
          <p:spPr>
            <a:xfrm>
              <a:off x="7342059" y="5794268"/>
              <a:ext cx="382682" cy="248772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8510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Freeform 128"/>
          <p:cNvSpPr/>
          <p:nvPr/>
        </p:nvSpPr>
        <p:spPr>
          <a:xfrm>
            <a:off x="114007" y="1674083"/>
            <a:ext cx="4408598" cy="3132246"/>
          </a:xfrm>
          <a:custGeom>
            <a:avLst/>
            <a:gdLst>
              <a:gd name="connsiteX0" fmla="*/ 132736 w 4437164"/>
              <a:gd name="connsiteY0" fmla="*/ 2085118 h 3188761"/>
              <a:gd name="connsiteX1" fmla="*/ 31136 w 4437164"/>
              <a:gd name="connsiteY1" fmla="*/ 1069118 h 3188761"/>
              <a:gd name="connsiteX2" fmla="*/ 103707 w 4437164"/>
              <a:gd name="connsiteY2" fmla="*/ 227289 h 3188761"/>
              <a:gd name="connsiteX3" fmla="*/ 1076164 w 4437164"/>
              <a:gd name="connsiteY3" fmla="*/ 9575 h 3188761"/>
              <a:gd name="connsiteX4" fmla="*/ 1729307 w 4437164"/>
              <a:gd name="connsiteY4" fmla="*/ 459518 h 3188761"/>
              <a:gd name="connsiteX5" fmla="*/ 1874450 w 4437164"/>
              <a:gd name="connsiteY5" fmla="*/ 1011061 h 3188761"/>
              <a:gd name="connsiteX6" fmla="*/ 2498564 w 4437164"/>
              <a:gd name="connsiteY6" fmla="*/ 1083632 h 3188761"/>
              <a:gd name="connsiteX7" fmla="*/ 3093650 w 4437164"/>
              <a:gd name="connsiteY7" fmla="*/ 1431975 h 3188761"/>
              <a:gd name="connsiteX8" fmla="*/ 3456507 w 4437164"/>
              <a:gd name="connsiteY8" fmla="*/ 1852889 h 3188761"/>
              <a:gd name="connsiteX9" fmla="*/ 4153193 w 4437164"/>
              <a:gd name="connsiteY9" fmla="*/ 2070604 h 3188761"/>
              <a:gd name="connsiteX10" fmla="*/ 4399936 w 4437164"/>
              <a:gd name="connsiteY10" fmla="*/ 2462489 h 3188761"/>
              <a:gd name="connsiteX11" fmla="*/ 4370907 w 4437164"/>
              <a:gd name="connsiteY11" fmla="*/ 2941461 h 3188761"/>
              <a:gd name="connsiteX12" fmla="*/ 3790336 w 4437164"/>
              <a:gd name="connsiteY12" fmla="*/ 3188204 h 3188761"/>
              <a:gd name="connsiteX13" fmla="*/ 2992050 w 4437164"/>
              <a:gd name="connsiteY13" fmla="*/ 2999518 h 3188761"/>
              <a:gd name="connsiteX14" fmla="*/ 2295364 w 4437164"/>
              <a:gd name="connsiteY14" fmla="*/ 2709232 h 3188761"/>
              <a:gd name="connsiteX15" fmla="*/ 1351936 w 4437164"/>
              <a:gd name="connsiteY15" fmla="*/ 2593118 h 3188761"/>
              <a:gd name="connsiteX16" fmla="*/ 393993 w 4437164"/>
              <a:gd name="connsiteY16" fmla="*/ 2346375 h 3188761"/>
              <a:gd name="connsiteX0" fmla="*/ 132736 w 4437164"/>
              <a:gd name="connsiteY0" fmla="*/ 2085118 h 3188761"/>
              <a:gd name="connsiteX1" fmla="*/ 31136 w 4437164"/>
              <a:gd name="connsiteY1" fmla="*/ 1069118 h 3188761"/>
              <a:gd name="connsiteX2" fmla="*/ 103707 w 4437164"/>
              <a:gd name="connsiteY2" fmla="*/ 227289 h 3188761"/>
              <a:gd name="connsiteX3" fmla="*/ 1076164 w 4437164"/>
              <a:gd name="connsiteY3" fmla="*/ 9575 h 3188761"/>
              <a:gd name="connsiteX4" fmla="*/ 1729307 w 4437164"/>
              <a:gd name="connsiteY4" fmla="*/ 459518 h 3188761"/>
              <a:gd name="connsiteX5" fmla="*/ 1874450 w 4437164"/>
              <a:gd name="connsiteY5" fmla="*/ 1011061 h 3188761"/>
              <a:gd name="connsiteX6" fmla="*/ 2498564 w 4437164"/>
              <a:gd name="connsiteY6" fmla="*/ 1083632 h 3188761"/>
              <a:gd name="connsiteX7" fmla="*/ 3093650 w 4437164"/>
              <a:gd name="connsiteY7" fmla="*/ 1431975 h 3188761"/>
              <a:gd name="connsiteX8" fmla="*/ 3456507 w 4437164"/>
              <a:gd name="connsiteY8" fmla="*/ 1852889 h 3188761"/>
              <a:gd name="connsiteX9" fmla="*/ 4153193 w 4437164"/>
              <a:gd name="connsiteY9" fmla="*/ 2070604 h 3188761"/>
              <a:gd name="connsiteX10" fmla="*/ 4399936 w 4437164"/>
              <a:gd name="connsiteY10" fmla="*/ 2462489 h 3188761"/>
              <a:gd name="connsiteX11" fmla="*/ 4370907 w 4437164"/>
              <a:gd name="connsiteY11" fmla="*/ 2941461 h 3188761"/>
              <a:gd name="connsiteX12" fmla="*/ 3790336 w 4437164"/>
              <a:gd name="connsiteY12" fmla="*/ 3188204 h 3188761"/>
              <a:gd name="connsiteX13" fmla="*/ 2992050 w 4437164"/>
              <a:gd name="connsiteY13" fmla="*/ 2999518 h 3188761"/>
              <a:gd name="connsiteX14" fmla="*/ 2295364 w 4437164"/>
              <a:gd name="connsiteY14" fmla="*/ 2709232 h 3188761"/>
              <a:gd name="connsiteX15" fmla="*/ 1351936 w 4437164"/>
              <a:gd name="connsiteY15" fmla="*/ 2593118 h 3188761"/>
              <a:gd name="connsiteX16" fmla="*/ 393993 w 4437164"/>
              <a:gd name="connsiteY16" fmla="*/ 2346375 h 3188761"/>
              <a:gd name="connsiteX17" fmla="*/ 132736 w 4437164"/>
              <a:gd name="connsiteY17" fmla="*/ 2085118 h 3188761"/>
              <a:gd name="connsiteX0" fmla="*/ 132736 w 4437164"/>
              <a:gd name="connsiteY0" fmla="*/ 2085118 h 3188761"/>
              <a:gd name="connsiteX1" fmla="*/ 31136 w 4437164"/>
              <a:gd name="connsiteY1" fmla="*/ 1069118 h 3188761"/>
              <a:gd name="connsiteX2" fmla="*/ 103707 w 4437164"/>
              <a:gd name="connsiteY2" fmla="*/ 227289 h 3188761"/>
              <a:gd name="connsiteX3" fmla="*/ 1076164 w 4437164"/>
              <a:gd name="connsiteY3" fmla="*/ 9575 h 3188761"/>
              <a:gd name="connsiteX4" fmla="*/ 1729307 w 4437164"/>
              <a:gd name="connsiteY4" fmla="*/ 459518 h 3188761"/>
              <a:gd name="connsiteX5" fmla="*/ 1874450 w 4437164"/>
              <a:gd name="connsiteY5" fmla="*/ 1011061 h 3188761"/>
              <a:gd name="connsiteX6" fmla="*/ 2498564 w 4437164"/>
              <a:gd name="connsiteY6" fmla="*/ 1083632 h 3188761"/>
              <a:gd name="connsiteX7" fmla="*/ 3093650 w 4437164"/>
              <a:gd name="connsiteY7" fmla="*/ 1431975 h 3188761"/>
              <a:gd name="connsiteX8" fmla="*/ 3456507 w 4437164"/>
              <a:gd name="connsiteY8" fmla="*/ 1852889 h 3188761"/>
              <a:gd name="connsiteX9" fmla="*/ 4153193 w 4437164"/>
              <a:gd name="connsiteY9" fmla="*/ 2070604 h 3188761"/>
              <a:gd name="connsiteX10" fmla="*/ 4399936 w 4437164"/>
              <a:gd name="connsiteY10" fmla="*/ 2462489 h 3188761"/>
              <a:gd name="connsiteX11" fmla="*/ 4370907 w 4437164"/>
              <a:gd name="connsiteY11" fmla="*/ 2941461 h 3188761"/>
              <a:gd name="connsiteX12" fmla="*/ 3790336 w 4437164"/>
              <a:gd name="connsiteY12" fmla="*/ 3188204 h 3188761"/>
              <a:gd name="connsiteX13" fmla="*/ 2992050 w 4437164"/>
              <a:gd name="connsiteY13" fmla="*/ 2999518 h 3188761"/>
              <a:gd name="connsiteX14" fmla="*/ 2295364 w 4437164"/>
              <a:gd name="connsiteY14" fmla="*/ 2709232 h 3188761"/>
              <a:gd name="connsiteX15" fmla="*/ 1351936 w 4437164"/>
              <a:gd name="connsiteY15" fmla="*/ 2593118 h 3188761"/>
              <a:gd name="connsiteX16" fmla="*/ 393993 w 4437164"/>
              <a:gd name="connsiteY16" fmla="*/ 2346375 h 3188761"/>
              <a:gd name="connsiteX17" fmla="*/ 132736 w 4437164"/>
              <a:gd name="connsiteY17" fmla="*/ 2085118 h 3188761"/>
              <a:gd name="connsiteX0" fmla="*/ 132736 w 4437164"/>
              <a:gd name="connsiteY0" fmla="*/ 2085118 h 3188761"/>
              <a:gd name="connsiteX1" fmla="*/ 31136 w 4437164"/>
              <a:gd name="connsiteY1" fmla="*/ 1069118 h 3188761"/>
              <a:gd name="connsiteX2" fmla="*/ 103707 w 4437164"/>
              <a:gd name="connsiteY2" fmla="*/ 227289 h 3188761"/>
              <a:gd name="connsiteX3" fmla="*/ 1076164 w 4437164"/>
              <a:gd name="connsiteY3" fmla="*/ 9575 h 3188761"/>
              <a:gd name="connsiteX4" fmla="*/ 1729307 w 4437164"/>
              <a:gd name="connsiteY4" fmla="*/ 459518 h 3188761"/>
              <a:gd name="connsiteX5" fmla="*/ 1874450 w 4437164"/>
              <a:gd name="connsiteY5" fmla="*/ 1011061 h 3188761"/>
              <a:gd name="connsiteX6" fmla="*/ 2498564 w 4437164"/>
              <a:gd name="connsiteY6" fmla="*/ 1083632 h 3188761"/>
              <a:gd name="connsiteX7" fmla="*/ 3093650 w 4437164"/>
              <a:gd name="connsiteY7" fmla="*/ 1431975 h 3188761"/>
              <a:gd name="connsiteX8" fmla="*/ 3456507 w 4437164"/>
              <a:gd name="connsiteY8" fmla="*/ 1852889 h 3188761"/>
              <a:gd name="connsiteX9" fmla="*/ 4153193 w 4437164"/>
              <a:gd name="connsiteY9" fmla="*/ 2070604 h 3188761"/>
              <a:gd name="connsiteX10" fmla="*/ 4399936 w 4437164"/>
              <a:gd name="connsiteY10" fmla="*/ 2462489 h 3188761"/>
              <a:gd name="connsiteX11" fmla="*/ 4370907 w 4437164"/>
              <a:gd name="connsiteY11" fmla="*/ 2941461 h 3188761"/>
              <a:gd name="connsiteX12" fmla="*/ 3790336 w 4437164"/>
              <a:gd name="connsiteY12" fmla="*/ 3188204 h 3188761"/>
              <a:gd name="connsiteX13" fmla="*/ 2992050 w 4437164"/>
              <a:gd name="connsiteY13" fmla="*/ 2999518 h 3188761"/>
              <a:gd name="connsiteX14" fmla="*/ 2295364 w 4437164"/>
              <a:gd name="connsiteY14" fmla="*/ 2709232 h 3188761"/>
              <a:gd name="connsiteX15" fmla="*/ 1351936 w 4437164"/>
              <a:gd name="connsiteY15" fmla="*/ 2593118 h 3188761"/>
              <a:gd name="connsiteX16" fmla="*/ 393993 w 4437164"/>
              <a:gd name="connsiteY16" fmla="*/ 2346375 h 3188761"/>
              <a:gd name="connsiteX17" fmla="*/ 132736 w 4437164"/>
              <a:gd name="connsiteY17" fmla="*/ 2085118 h 3188761"/>
              <a:gd name="connsiteX0" fmla="*/ 132736 w 4437164"/>
              <a:gd name="connsiteY0" fmla="*/ 2085118 h 3189202"/>
              <a:gd name="connsiteX1" fmla="*/ 31136 w 4437164"/>
              <a:gd name="connsiteY1" fmla="*/ 1069118 h 3189202"/>
              <a:gd name="connsiteX2" fmla="*/ 103707 w 4437164"/>
              <a:gd name="connsiteY2" fmla="*/ 227289 h 3189202"/>
              <a:gd name="connsiteX3" fmla="*/ 1076164 w 4437164"/>
              <a:gd name="connsiteY3" fmla="*/ 9575 h 3189202"/>
              <a:gd name="connsiteX4" fmla="*/ 1729307 w 4437164"/>
              <a:gd name="connsiteY4" fmla="*/ 459518 h 3189202"/>
              <a:gd name="connsiteX5" fmla="*/ 1874450 w 4437164"/>
              <a:gd name="connsiteY5" fmla="*/ 1011061 h 3189202"/>
              <a:gd name="connsiteX6" fmla="*/ 2498564 w 4437164"/>
              <a:gd name="connsiteY6" fmla="*/ 1083632 h 3189202"/>
              <a:gd name="connsiteX7" fmla="*/ 3093650 w 4437164"/>
              <a:gd name="connsiteY7" fmla="*/ 1431975 h 3189202"/>
              <a:gd name="connsiteX8" fmla="*/ 3456507 w 4437164"/>
              <a:gd name="connsiteY8" fmla="*/ 1852889 h 3189202"/>
              <a:gd name="connsiteX9" fmla="*/ 4153193 w 4437164"/>
              <a:gd name="connsiteY9" fmla="*/ 2070604 h 3189202"/>
              <a:gd name="connsiteX10" fmla="*/ 4399936 w 4437164"/>
              <a:gd name="connsiteY10" fmla="*/ 2462489 h 3189202"/>
              <a:gd name="connsiteX11" fmla="*/ 4370907 w 4437164"/>
              <a:gd name="connsiteY11" fmla="*/ 2941461 h 3189202"/>
              <a:gd name="connsiteX12" fmla="*/ 3790336 w 4437164"/>
              <a:gd name="connsiteY12" fmla="*/ 3188204 h 3189202"/>
              <a:gd name="connsiteX13" fmla="*/ 2992050 w 4437164"/>
              <a:gd name="connsiteY13" fmla="*/ 2999518 h 3189202"/>
              <a:gd name="connsiteX14" fmla="*/ 2295364 w 4437164"/>
              <a:gd name="connsiteY14" fmla="*/ 2360889 h 3189202"/>
              <a:gd name="connsiteX15" fmla="*/ 1351936 w 4437164"/>
              <a:gd name="connsiteY15" fmla="*/ 2593118 h 3189202"/>
              <a:gd name="connsiteX16" fmla="*/ 393993 w 4437164"/>
              <a:gd name="connsiteY16" fmla="*/ 2346375 h 3189202"/>
              <a:gd name="connsiteX17" fmla="*/ 132736 w 4437164"/>
              <a:gd name="connsiteY17" fmla="*/ 2085118 h 3189202"/>
              <a:gd name="connsiteX0" fmla="*/ 132736 w 4437164"/>
              <a:gd name="connsiteY0" fmla="*/ 2085118 h 3189202"/>
              <a:gd name="connsiteX1" fmla="*/ 31136 w 4437164"/>
              <a:gd name="connsiteY1" fmla="*/ 1069118 h 3189202"/>
              <a:gd name="connsiteX2" fmla="*/ 103707 w 4437164"/>
              <a:gd name="connsiteY2" fmla="*/ 227289 h 3189202"/>
              <a:gd name="connsiteX3" fmla="*/ 1076164 w 4437164"/>
              <a:gd name="connsiteY3" fmla="*/ 9575 h 3189202"/>
              <a:gd name="connsiteX4" fmla="*/ 1729307 w 4437164"/>
              <a:gd name="connsiteY4" fmla="*/ 459518 h 3189202"/>
              <a:gd name="connsiteX5" fmla="*/ 1874450 w 4437164"/>
              <a:gd name="connsiteY5" fmla="*/ 1011061 h 3189202"/>
              <a:gd name="connsiteX6" fmla="*/ 2498564 w 4437164"/>
              <a:gd name="connsiteY6" fmla="*/ 1083632 h 3189202"/>
              <a:gd name="connsiteX7" fmla="*/ 3093650 w 4437164"/>
              <a:gd name="connsiteY7" fmla="*/ 1431975 h 3189202"/>
              <a:gd name="connsiteX8" fmla="*/ 3456507 w 4437164"/>
              <a:gd name="connsiteY8" fmla="*/ 1852889 h 3189202"/>
              <a:gd name="connsiteX9" fmla="*/ 4153193 w 4437164"/>
              <a:gd name="connsiteY9" fmla="*/ 2070604 h 3189202"/>
              <a:gd name="connsiteX10" fmla="*/ 4399936 w 4437164"/>
              <a:gd name="connsiteY10" fmla="*/ 2462489 h 3189202"/>
              <a:gd name="connsiteX11" fmla="*/ 4370907 w 4437164"/>
              <a:gd name="connsiteY11" fmla="*/ 2941461 h 3189202"/>
              <a:gd name="connsiteX12" fmla="*/ 3790336 w 4437164"/>
              <a:gd name="connsiteY12" fmla="*/ 3188204 h 3189202"/>
              <a:gd name="connsiteX13" fmla="*/ 2992050 w 4437164"/>
              <a:gd name="connsiteY13" fmla="*/ 2999518 h 3189202"/>
              <a:gd name="connsiteX14" fmla="*/ 2295364 w 4437164"/>
              <a:gd name="connsiteY14" fmla="*/ 2360889 h 3189202"/>
              <a:gd name="connsiteX15" fmla="*/ 1337422 w 4437164"/>
              <a:gd name="connsiteY15" fmla="*/ 2317347 h 3189202"/>
              <a:gd name="connsiteX16" fmla="*/ 393993 w 4437164"/>
              <a:gd name="connsiteY16" fmla="*/ 2346375 h 3189202"/>
              <a:gd name="connsiteX17" fmla="*/ 132736 w 4437164"/>
              <a:gd name="connsiteY17" fmla="*/ 2085118 h 3189202"/>
              <a:gd name="connsiteX0" fmla="*/ 132736 w 4437164"/>
              <a:gd name="connsiteY0" fmla="*/ 2085118 h 3188237"/>
              <a:gd name="connsiteX1" fmla="*/ 31136 w 4437164"/>
              <a:gd name="connsiteY1" fmla="*/ 1069118 h 3188237"/>
              <a:gd name="connsiteX2" fmla="*/ 103707 w 4437164"/>
              <a:gd name="connsiteY2" fmla="*/ 227289 h 3188237"/>
              <a:gd name="connsiteX3" fmla="*/ 1076164 w 4437164"/>
              <a:gd name="connsiteY3" fmla="*/ 9575 h 3188237"/>
              <a:gd name="connsiteX4" fmla="*/ 1729307 w 4437164"/>
              <a:gd name="connsiteY4" fmla="*/ 459518 h 3188237"/>
              <a:gd name="connsiteX5" fmla="*/ 1874450 w 4437164"/>
              <a:gd name="connsiteY5" fmla="*/ 1011061 h 3188237"/>
              <a:gd name="connsiteX6" fmla="*/ 2498564 w 4437164"/>
              <a:gd name="connsiteY6" fmla="*/ 1083632 h 3188237"/>
              <a:gd name="connsiteX7" fmla="*/ 3093650 w 4437164"/>
              <a:gd name="connsiteY7" fmla="*/ 1431975 h 3188237"/>
              <a:gd name="connsiteX8" fmla="*/ 3456507 w 4437164"/>
              <a:gd name="connsiteY8" fmla="*/ 1852889 h 3188237"/>
              <a:gd name="connsiteX9" fmla="*/ 4153193 w 4437164"/>
              <a:gd name="connsiteY9" fmla="*/ 2070604 h 3188237"/>
              <a:gd name="connsiteX10" fmla="*/ 4399936 w 4437164"/>
              <a:gd name="connsiteY10" fmla="*/ 2462489 h 3188237"/>
              <a:gd name="connsiteX11" fmla="*/ 4370907 w 4437164"/>
              <a:gd name="connsiteY11" fmla="*/ 2941461 h 3188237"/>
              <a:gd name="connsiteX12" fmla="*/ 3790336 w 4437164"/>
              <a:gd name="connsiteY12" fmla="*/ 3188204 h 3188237"/>
              <a:gd name="connsiteX13" fmla="*/ 3050107 w 4437164"/>
              <a:gd name="connsiteY13" fmla="*/ 2926947 h 3188237"/>
              <a:gd name="connsiteX14" fmla="*/ 2295364 w 4437164"/>
              <a:gd name="connsiteY14" fmla="*/ 2360889 h 3188237"/>
              <a:gd name="connsiteX15" fmla="*/ 1337422 w 4437164"/>
              <a:gd name="connsiteY15" fmla="*/ 2317347 h 3188237"/>
              <a:gd name="connsiteX16" fmla="*/ 393993 w 4437164"/>
              <a:gd name="connsiteY16" fmla="*/ 2346375 h 3188237"/>
              <a:gd name="connsiteX17" fmla="*/ 132736 w 4437164"/>
              <a:gd name="connsiteY17" fmla="*/ 2085118 h 3188237"/>
              <a:gd name="connsiteX0" fmla="*/ 132736 w 4437164"/>
              <a:gd name="connsiteY0" fmla="*/ 2085118 h 3188237"/>
              <a:gd name="connsiteX1" fmla="*/ 31136 w 4437164"/>
              <a:gd name="connsiteY1" fmla="*/ 1069118 h 3188237"/>
              <a:gd name="connsiteX2" fmla="*/ 103707 w 4437164"/>
              <a:gd name="connsiteY2" fmla="*/ 227289 h 3188237"/>
              <a:gd name="connsiteX3" fmla="*/ 1076164 w 4437164"/>
              <a:gd name="connsiteY3" fmla="*/ 9575 h 3188237"/>
              <a:gd name="connsiteX4" fmla="*/ 1729307 w 4437164"/>
              <a:gd name="connsiteY4" fmla="*/ 459518 h 3188237"/>
              <a:gd name="connsiteX5" fmla="*/ 1874450 w 4437164"/>
              <a:gd name="connsiteY5" fmla="*/ 1011061 h 3188237"/>
              <a:gd name="connsiteX6" fmla="*/ 2498564 w 4437164"/>
              <a:gd name="connsiteY6" fmla="*/ 1083632 h 3188237"/>
              <a:gd name="connsiteX7" fmla="*/ 3093650 w 4437164"/>
              <a:gd name="connsiteY7" fmla="*/ 1431975 h 3188237"/>
              <a:gd name="connsiteX8" fmla="*/ 3456507 w 4437164"/>
              <a:gd name="connsiteY8" fmla="*/ 1852889 h 3188237"/>
              <a:gd name="connsiteX9" fmla="*/ 4153193 w 4437164"/>
              <a:gd name="connsiteY9" fmla="*/ 2070604 h 3188237"/>
              <a:gd name="connsiteX10" fmla="*/ 4399936 w 4437164"/>
              <a:gd name="connsiteY10" fmla="*/ 2462489 h 3188237"/>
              <a:gd name="connsiteX11" fmla="*/ 4370907 w 4437164"/>
              <a:gd name="connsiteY11" fmla="*/ 2941461 h 3188237"/>
              <a:gd name="connsiteX12" fmla="*/ 3790336 w 4437164"/>
              <a:gd name="connsiteY12" fmla="*/ 3188204 h 3188237"/>
              <a:gd name="connsiteX13" fmla="*/ 3050107 w 4437164"/>
              <a:gd name="connsiteY13" fmla="*/ 2926947 h 3188237"/>
              <a:gd name="connsiteX14" fmla="*/ 2309879 w 4437164"/>
              <a:gd name="connsiteY14" fmla="*/ 2331861 h 3188237"/>
              <a:gd name="connsiteX15" fmla="*/ 1337422 w 4437164"/>
              <a:gd name="connsiteY15" fmla="*/ 2317347 h 3188237"/>
              <a:gd name="connsiteX16" fmla="*/ 393993 w 4437164"/>
              <a:gd name="connsiteY16" fmla="*/ 2346375 h 3188237"/>
              <a:gd name="connsiteX17" fmla="*/ 132736 w 4437164"/>
              <a:gd name="connsiteY17" fmla="*/ 2085118 h 3188237"/>
              <a:gd name="connsiteX0" fmla="*/ 132736 w 4408598"/>
              <a:gd name="connsiteY0" fmla="*/ 2085118 h 3189640"/>
              <a:gd name="connsiteX1" fmla="*/ 31136 w 4408598"/>
              <a:gd name="connsiteY1" fmla="*/ 1069118 h 3189640"/>
              <a:gd name="connsiteX2" fmla="*/ 103707 w 4408598"/>
              <a:gd name="connsiteY2" fmla="*/ 227289 h 3189640"/>
              <a:gd name="connsiteX3" fmla="*/ 1076164 w 4408598"/>
              <a:gd name="connsiteY3" fmla="*/ 9575 h 3189640"/>
              <a:gd name="connsiteX4" fmla="*/ 1729307 w 4408598"/>
              <a:gd name="connsiteY4" fmla="*/ 459518 h 3189640"/>
              <a:gd name="connsiteX5" fmla="*/ 1874450 w 4408598"/>
              <a:gd name="connsiteY5" fmla="*/ 1011061 h 3189640"/>
              <a:gd name="connsiteX6" fmla="*/ 2498564 w 4408598"/>
              <a:gd name="connsiteY6" fmla="*/ 1083632 h 3189640"/>
              <a:gd name="connsiteX7" fmla="*/ 3093650 w 4408598"/>
              <a:gd name="connsiteY7" fmla="*/ 1431975 h 3189640"/>
              <a:gd name="connsiteX8" fmla="*/ 3456507 w 4408598"/>
              <a:gd name="connsiteY8" fmla="*/ 1852889 h 3189640"/>
              <a:gd name="connsiteX9" fmla="*/ 4153193 w 4408598"/>
              <a:gd name="connsiteY9" fmla="*/ 2070604 h 3189640"/>
              <a:gd name="connsiteX10" fmla="*/ 4399936 w 4408598"/>
              <a:gd name="connsiteY10" fmla="*/ 2462489 h 3189640"/>
              <a:gd name="connsiteX11" fmla="*/ 4298335 w 4408598"/>
              <a:gd name="connsiteY11" fmla="*/ 2825347 h 3189640"/>
              <a:gd name="connsiteX12" fmla="*/ 3790336 w 4408598"/>
              <a:gd name="connsiteY12" fmla="*/ 3188204 h 3189640"/>
              <a:gd name="connsiteX13" fmla="*/ 3050107 w 4408598"/>
              <a:gd name="connsiteY13" fmla="*/ 2926947 h 3189640"/>
              <a:gd name="connsiteX14" fmla="*/ 2309879 w 4408598"/>
              <a:gd name="connsiteY14" fmla="*/ 2331861 h 3189640"/>
              <a:gd name="connsiteX15" fmla="*/ 1337422 w 4408598"/>
              <a:gd name="connsiteY15" fmla="*/ 2317347 h 3189640"/>
              <a:gd name="connsiteX16" fmla="*/ 393993 w 4408598"/>
              <a:gd name="connsiteY16" fmla="*/ 2346375 h 3189640"/>
              <a:gd name="connsiteX17" fmla="*/ 132736 w 4408598"/>
              <a:gd name="connsiteY17" fmla="*/ 2085118 h 3189640"/>
              <a:gd name="connsiteX0" fmla="*/ 132736 w 4408598"/>
              <a:gd name="connsiteY0" fmla="*/ 2085118 h 3132246"/>
              <a:gd name="connsiteX1" fmla="*/ 31136 w 4408598"/>
              <a:gd name="connsiteY1" fmla="*/ 1069118 h 3132246"/>
              <a:gd name="connsiteX2" fmla="*/ 103707 w 4408598"/>
              <a:gd name="connsiteY2" fmla="*/ 227289 h 3132246"/>
              <a:gd name="connsiteX3" fmla="*/ 1076164 w 4408598"/>
              <a:gd name="connsiteY3" fmla="*/ 9575 h 3132246"/>
              <a:gd name="connsiteX4" fmla="*/ 1729307 w 4408598"/>
              <a:gd name="connsiteY4" fmla="*/ 459518 h 3132246"/>
              <a:gd name="connsiteX5" fmla="*/ 1874450 w 4408598"/>
              <a:gd name="connsiteY5" fmla="*/ 1011061 h 3132246"/>
              <a:gd name="connsiteX6" fmla="*/ 2498564 w 4408598"/>
              <a:gd name="connsiteY6" fmla="*/ 1083632 h 3132246"/>
              <a:gd name="connsiteX7" fmla="*/ 3093650 w 4408598"/>
              <a:gd name="connsiteY7" fmla="*/ 1431975 h 3132246"/>
              <a:gd name="connsiteX8" fmla="*/ 3456507 w 4408598"/>
              <a:gd name="connsiteY8" fmla="*/ 1852889 h 3132246"/>
              <a:gd name="connsiteX9" fmla="*/ 4153193 w 4408598"/>
              <a:gd name="connsiteY9" fmla="*/ 2070604 h 3132246"/>
              <a:gd name="connsiteX10" fmla="*/ 4399936 w 4408598"/>
              <a:gd name="connsiteY10" fmla="*/ 2462489 h 3132246"/>
              <a:gd name="connsiteX11" fmla="*/ 4298335 w 4408598"/>
              <a:gd name="connsiteY11" fmla="*/ 2825347 h 3132246"/>
              <a:gd name="connsiteX12" fmla="*/ 3790336 w 4408598"/>
              <a:gd name="connsiteY12" fmla="*/ 3130147 h 3132246"/>
              <a:gd name="connsiteX13" fmla="*/ 3050107 w 4408598"/>
              <a:gd name="connsiteY13" fmla="*/ 2926947 h 3132246"/>
              <a:gd name="connsiteX14" fmla="*/ 2309879 w 4408598"/>
              <a:gd name="connsiteY14" fmla="*/ 2331861 h 3132246"/>
              <a:gd name="connsiteX15" fmla="*/ 1337422 w 4408598"/>
              <a:gd name="connsiteY15" fmla="*/ 2317347 h 3132246"/>
              <a:gd name="connsiteX16" fmla="*/ 393993 w 4408598"/>
              <a:gd name="connsiteY16" fmla="*/ 2346375 h 3132246"/>
              <a:gd name="connsiteX17" fmla="*/ 132736 w 4408598"/>
              <a:gd name="connsiteY17" fmla="*/ 2085118 h 313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408598" h="3132246">
                <a:moveTo>
                  <a:pt x="132736" y="2085118"/>
                </a:moveTo>
                <a:cubicBezTo>
                  <a:pt x="45650" y="1998032"/>
                  <a:pt x="35974" y="1378756"/>
                  <a:pt x="31136" y="1069118"/>
                </a:cubicBezTo>
                <a:cubicBezTo>
                  <a:pt x="26298" y="759480"/>
                  <a:pt x="-70464" y="403879"/>
                  <a:pt x="103707" y="227289"/>
                </a:cubicBezTo>
                <a:cubicBezTo>
                  <a:pt x="277878" y="50699"/>
                  <a:pt x="805231" y="-29130"/>
                  <a:pt x="1076164" y="9575"/>
                </a:cubicBezTo>
                <a:cubicBezTo>
                  <a:pt x="1347097" y="48280"/>
                  <a:pt x="1596259" y="292604"/>
                  <a:pt x="1729307" y="459518"/>
                </a:cubicBezTo>
                <a:cubicBezTo>
                  <a:pt x="1862355" y="626432"/>
                  <a:pt x="1746240" y="907042"/>
                  <a:pt x="1874450" y="1011061"/>
                </a:cubicBezTo>
                <a:cubicBezTo>
                  <a:pt x="2002660" y="1115080"/>
                  <a:pt x="2295364" y="1013480"/>
                  <a:pt x="2498564" y="1083632"/>
                </a:cubicBezTo>
                <a:cubicBezTo>
                  <a:pt x="2701764" y="1153784"/>
                  <a:pt x="2933993" y="1303766"/>
                  <a:pt x="3093650" y="1431975"/>
                </a:cubicBezTo>
                <a:cubicBezTo>
                  <a:pt x="3253307" y="1560184"/>
                  <a:pt x="3279917" y="1746451"/>
                  <a:pt x="3456507" y="1852889"/>
                </a:cubicBezTo>
                <a:cubicBezTo>
                  <a:pt x="3633097" y="1959327"/>
                  <a:pt x="3995955" y="1969004"/>
                  <a:pt x="4153193" y="2070604"/>
                </a:cubicBezTo>
                <a:cubicBezTo>
                  <a:pt x="4310431" y="2172204"/>
                  <a:pt x="4375746" y="2336699"/>
                  <a:pt x="4399936" y="2462489"/>
                </a:cubicBezTo>
                <a:cubicBezTo>
                  <a:pt x="4424126" y="2588279"/>
                  <a:pt x="4399935" y="2714071"/>
                  <a:pt x="4298335" y="2825347"/>
                </a:cubicBezTo>
                <a:cubicBezTo>
                  <a:pt x="4196735" y="2936623"/>
                  <a:pt x="3998374" y="3113214"/>
                  <a:pt x="3790336" y="3130147"/>
                </a:cubicBezTo>
                <a:cubicBezTo>
                  <a:pt x="3582298" y="3147080"/>
                  <a:pt x="3296850" y="3059995"/>
                  <a:pt x="3050107" y="2926947"/>
                </a:cubicBezTo>
                <a:cubicBezTo>
                  <a:pt x="2803364" y="2793899"/>
                  <a:pt x="2595326" y="2433461"/>
                  <a:pt x="2309879" y="2331861"/>
                </a:cubicBezTo>
                <a:cubicBezTo>
                  <a:pt x="2024432" y="2230261"/>
                  <a:pt x="1656736" y="2314928"/>
                  <a:pt x="1337422" y="2317347"/>
                </a:cubicBezTo>
                <a:cubicBezTo>
                  <a:pt x="1018108" y="2319766"/>
                  <a:pt x="594774" y="2385080"/>
                  <a:pt x="393993" y="2346375"/>
                </a:cubicBezTo>
                <a:cubicBezTo>
                  <a:pt x="193212" y="2307670"/>
                  <a:pt x="219822" y="2172204"/>
                  <a:pt x="132736" y="208511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4437" y="209625"/>
            <a:ext cx="89395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Dissecting the Amplitude 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 </a:t>
            </a:r>
            <a:endParaRPr lang="en-US" sz="4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26604" y="1905000"/>
            <a:ext cx="13716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purify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protein</a:t>
            </a:r>
          </a:p>
        </p:txBody>
      </p:sp>
      <p:sp>
        <p:nvSpPr>
          <p:cNvPr id="31" name="Oval 30"/>
          <p:cNvSpPr/>
          <p:nvPr/>
        </p:nvSpPr>
        <p:spPr>
          <a:xfrm>
            <a:off x="1679154" y="2800350"/>
            <a:ext cx="13716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grow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</a:t>
            </a:r>
          </a:p>
        </p:txBody>
      </p:sp>
      <p:sp>
        <p:nvSpPr>
          <p:cNvPr id="33" name="Oval 32"/>
          <p:cNvSpPr/>
          <p:nvPr/>
        </p:nvSpPr>
        <p:spPr>
          <a:xfrm>
            <a:off x="3031704" y="3695700"/>
            <a:ext cx="13716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MX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5797370" y="5798112"/>
            <a:ext cx="13716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icro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Arrow Connector 3"/>
          <p:cNvCxnSpPr>
            <a:stCxn id="2" idx="5"/>
            <a:endCxn id="31" idx="1"/>
          </p:cNvCxnSpPr>
          <p:nvPr/>
        </p:nvCxnSpPr>
        <p:spPr>
          <a:xfrm>
            <a:off x="1497338" y="2685489"/>
            <a:ext cx="382682" cy="248772"/>
          </a:xfrm>
          <a:prstGeom prst="straightConnector1">
            <a:avLst/>
          </a:prstGeom>
          <a:ln w="635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31" idx="5"/>
            <a:endCxn id="33" idx="1"/>
          </p:cNvCxnSpPr>
          <p:nvPr/>
        </p:nvCxnSpPr>
        <p:spPr>
          <a:xfrm>
            <a:off x="2849888" y="3580839"/>
            <a:ext cx="382682" cy="248772"/>
          </a:xfrm>
          <a:prstGeom prst="straightConnector1">
            <a:avLst/>
          </a:prstGeom>
          <a:ln w="635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31" idx="7"/>
          </p:cNvCxnSpPr>
          <p:nvPr/>
        </p:nvCxnSpPr>
        <p:spPr>
          <a:xfrm flipV="1">
            <a:off x="2849888" y="2743200"/>
            <a:ext cx="2055941" cy="191061"/>
          </a:xfrm>
          <a:prstGeom prst="straightConnector1">
            <a:avLst/>
          </a:prstGeom>
          <a:ln w="38100">
            <a:solidFill>
              <a:srgbClr val="006228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Freeform 89"/>
          <p:cNvSpPr/>
          <p:nvPr/>
        </p:nvSpPr>
        <p:spPr>
          <a:xfrm>
            <a:off x="1386595" y="1587478"/>
            <a:ext cx="5986661" cy="399320"/>
          </a:xfrm>
          <a:custGeom>
            <a:avLst/>
            <a:gdLst>
              <a:gd name="connsiteX0" fmla="*/ 0 w 224567"/>
              <a:gd name="connsiteY0" fmla="*/ 362857 h 362857"/>
              <a:gd name="connsiteX1" fmla="*/ 217714 w 224567"/>
              <a:gd name="connsiteY1" fmla="*/ 261257 h 362857"/>
              <a:gd name="connsiteX2" fmla="*/ 174171 w 224567"/>
              <a:gd name="connsiteY2" fmla="*/ 0 h 362857"/>
              <a:gd name="connsiteX3" fmla="*/ 174171 w 224567"/>
              <a:gd name="connsiteY3" fmla="*/ 0 h 362857"/>
              <a:gd name="connsiteX0" fmla="*/ 0 w 378959"/>
              <a:gd name="connsiteY0" fmla="*/ 363697 h 363697"/>
              <a:gd name="connsiteX1" fmla="*/ 217714 w 378959"/>
              <a:gd name="connsiteY1" fmla="*/ 262097 h 363697"/>
              <a:gd name="connsiteX2" fmla="*/ 174171 w 378959"/>
              <a:gd name="connsiteY2" fmla="*/ 840 h 363697"/>
              <a:gd name="connsiteX3" fmla="*/ 378959 w 378959"/>
              <a:gd name="connsiteY3" fmla="*/ 358027 h 363697"/>
              <a:gd name="connsiteX0" fmla="*/ 0 w 378959"/>
              <a:gd name="connsiteY0" fmla="*/ 101609 h 101609"/>
              <a:gd name="connsiteX1" fmla="*/ 217714 w 378959"/>
              <a:gd name="connsiteY1" fmla="*/ 9 h 101609"/>
              <a:gd name="connsiteX2" fmla="*/ 378959 w 378959"/>
              <a:gd name="connsiteY2" fmla="*/ 95939 h 101609"/>
              <a:gd name="connsiteX0" fmla="*/ 0 w 378959"/>
              <a:gd name="connsiteY0" fmla="*/ 192091 h 192091"/>
              <a:gd name="connsiteX1" fmla="*/ 151039 w 378959"/>
              <a:gd name="connsiteY1" fmla="*/ 3 h 192091"/>
              <a:gd name="connsiteX2" fmla="*/ 378959 w 378959"/>
              <a:gd name="connsiteY2" fmla="*/ 186421 h 192091"/>
              <a:gd name="connsiteX0" fmla="*/ 0 w 378959"/>
              <a:gd name="connsiteY0" fmla="*/ 192091 h 192091"/>
              <a:gd name="connsiteX1" fmla="*/ 151039 w 378959"/>
              <a:gd name="connsiteY1" fmla="*/ 3 h 192091"/>
              <a:gd name="connsiteX2" fmla="*/ 378959 w 378959"/>
              <a:gd name="connsiteY2" fmla="*/ 186421 h 192091"/>
              <a:gd name="connsiteX0" fmla="*/ 0 w 374196"/>
              <a:gd name="connsiteY0" fmla="*/ 163670 h 186575"/>
              <a:gd name="connsiteX1" fmla="*/ 146276 w 374196"/>
              <a:gd name="connsiteY1" fmla="*/ 157 h 186575"/>
              <a:gd name="connsiteX2" fmla="*/ 374196 w 374196"/>
              <a:gd name="connsiteY2" fmla="*/ 186575 h 186575"/>
              <a:gd name="connsiteX0" fmla="*/ 2988443 w 3330880"/>
              <a:gd name="connsiteY0" fmla="*/ 200322 h 880452"/>
              <a:gd name="connsiteX1" fmla="*/ 3134719 w 3330880"/>
              <a:gd name="connsiteY1" fmla="*/ 36809 h 880452"/>
              <a:gd name="connsiteX2" fmla="*/ 314 w 3330880"/>
              <a:gd name="connsiteY2" fmla="*/ 880452 h 880452"/>
              <a:gd name="connsiteX0" fmla="*/ 3003806 w 3004427"/>
              <a:gd name="connsiteY0" fmla="*/ 16480 h 696610"/>
              <a:gd name="connsiteX1" fmla="*/ 454507 w 3004427"/>
              <a:gd name="connsiteY1" fmla="*/ 424467 h 696610"/>
              <a:gd name="connsiteX2" fmla="*/ 15677 w 3004427"/>
              <a:gd name="connsiteY2" fmla="*/ 696610 h 696610"/>
              <a:gd name="connsiteX0" fmla="*/ 3001853 w 3077077"/>
              <a:gd name="connsiteY0" fmla="*/ 0 h 680130"/>
              <a:gd name="connsiteX1" fmla="*/ 2906605 w 3077077"/>
              <a:gd name="connsiteY1" fmla="*/ 293529 h 680130"/>
              <a:gd name="connsiteX2" fmla="*/ 452554 w 3077077"/>
              <a:gd name="connsiteY2" fmla="*/ 407987 h 680130"/>
              <a:gd name="connsiteX3" fmla="*/ 13724 w 3077077"/>
              <a:gd name="connsiteY3" fmla="*/ 680130 h 680130"/>
              <a:gd name="connsiteX0" fmla="*/ 3087578 w 3098695"/>
              <a:gd name="connsiteY0" fmla="*/ 0 h 889680"/>
              <a:gd name="connsiteX1" fmla="*/ 2906605 w 3098695"/>
              <a:gd name="connsiteY1" fmla="*/ 503079 h 889680"/>
              <a:gd name="connsiteX2" fmla="*/ 452554 w 3098695"/>
              <a:gd name="connsiteY2" fmla="*/ 617537 h 889680"/>
              <a:gd name="connsiteX3" fmla="*/ 13724 w 3098695"/>
              <a:gd name="connsiteY3" fmla="*/ 889680 h 889680"/>
              <a:gd name="connsiteX0" fmla="*/ 3087578 w 3340359"/>
              <a:gd name="connsiteY0" fmla="*/ 803 h 890483"/>
              <a:gd name="connsiteX1" fmla="*/ 2906605 w 3340359"/>
              <a:gd name="connsiteY1" fmla="*/ 503882 h 890483"/>
              <a:gd name="connsiteX2" fmla="*/ 452554 w 3340359"/>
              <a:gd name="connsiteY2" fmla="*/ 618340 h 890483"/>
              <a:gd name="connsiteX3" fmla="*/ 13724 w 3340359"/>
              <a:gd name="connsiteY3" fmla="*/ 890483 h 890483"/>
              <a:gd name="connsiteX0" fmla="*/ 2963753 w 3265034"/>
              <a:gd name="connsiteY0" fmla="*/ 1185 h 738465"/>
              <a:gd name="connsiteX1" fmla="*/ 2906605 w 3265034"/>
              <a:gd name="connsiteY1" fmla="*/ 351864 h 738465"/>
              <a:gd name="connsiteX2" fmla="*/ 452554 w 3265034"/>
              <a:gd name="connsiteY2" fmla="*/ 466322 h 738465"/>
              <a:gd name="connsiteX3" fmla="*/ 13724 w 3265034"/>
              <a:gd name="connsiteY3" fmla="*/ 738465 h 738465"/>
              <a:gd name="connsiteX0" fmla="*/ 2963753 w 3162253"/>
              <a:gd name="connsiteY0" fmla="*/ 0 h 737280"/>
              <a:gd name="connsiteX1" fmla="*/ 2906605 w 3162253"/>
              <a:gd name="connsiteY1" fmla="*/ 350679 h 737280"/>
              <a:gd name="connsiteX2" fmla="*/ 452554 w 3162253"/>
              <a:gd name="connsiteY2" fmla="*/ 465137 h 737280"/>
              <a:gd name="connsiteX3" fmla="*/ 13724 w 3162253"/>
              <a:gd name="connsiteY3" fmla="*/ 737280 h 737280"/>
              <a:gd name="connsiteX0" fmla="*/ 2950029 w 3148529"/>
              <a:gd name="connsiteY0" fmla="*/ 0 h 737280"/>
              <a:gd name="connsiteX1" fmla="*/ 2892881 w 3148529"/>
              <a:gd name="connsiteY1" fmla="*/ 350679 h 737280"/>
              <a:gd name="connsiteX2" fmla="*/ 438830 w 3148529"/>
              <a:gd name="connsiteY2" fmla="*/ 465137 h 737280"/>
              <a:gd name="connsiteX3" fmla="*/ 0 w 3148529"/>
              <a:gd name="connsiteY3" fmla="*/ 737280 h 737280"/>
              <a:gd name="connsiteX0" fmla="*/ 2950029 w 3148529"/>
              <a:gd name="connsiteY0" fmla="*/ 0 h 737280"/>
              <a:gd name="connsiteX1" fmla="*/ 2892881 w 3148529"/>
              <a:gd name="connsiteY1" fmla="*/ 350679 h 737280"/>
              <a:gd name="connsiteX2" fmla="*/ 1200830 w 3148529"/>
              <a:gd name="connsiteY2" fmla="*/ 436562 h 737280"/>
              <a:gd name="connsiteX3" fmla="*/ 0 w 3148529"/>
              <a:gd name="connsiteY3" fmla="*/ 737280 h 737280"/>
              <a:gd name="connsiteX0" fmla="*/ 2950029 w 3148529"/>
              <a:gd name="connsiteY0" fmla="*/ 0 h 737280"/>
              <a:gd name="connsiteX1" fmla="*/ 2892881 w 3148529"/>
              <a:gd name="connsiteY1" fmla="*/ 350679 h 737280"/>
              <a:gd name="connsiteX2" fmla="*/ 1200830 w 3148529"/>
              <a:gd name="connsiteY2" fmla="*/ 436562 h 737280"/>
              <a:gd name="connsiteX3" fmla="*/ 0 w 3148529"/>
              <a:gd name="connsiteY3" fmla="*/ 737280 h 737280"/>
              <a:gd name="connsiteX0" fmla="*/ 2921454 w 3137000"/>
              <a:gd name="connsiteY0" fmla="*/ 0 h 756330"/>
              <a:gd name="connsiteX1" fmla="*/ 2892881 w 3137000"/>
              <a:gd name="connsiteY1" fmla="*/ 369729 h 756330"/>
              <a:gd name="connsiteX2" fmla="*/ 1200830 w 3137000"/>
              <a:gd name="connsiteY2" fmla="*/ 455612 h 756330"/>
              <a:gd name="connsiteX3" fmla="*/ 0 w 3137000"/>
              <a:gd name="connsiteY3" fmla="*/ 756330 h 756330"/>
              <a:gd name="connsiteX0" fmla="*/ 2921454 w 3143010"/>
              <a:gd name="connsiteY0" fmla="*/ 0 h 756330"/>
              <a:gd name="connsiteX1" fmla="*/ 2892881 w 3143010"/>
              <a:gd name="connsiteY1" fmla="*/ 369729 h 756330"/>
              <a:gd name="connsiteX2" fmla="*/ 1200830 w 3143010"/>
              <a:gd name="connsiteY2" fmla="*/ 455612 h 756330"/>
              <a:gd name="connsiteX3" fmla="*/ 0 w 3143010"/>
              <a:gd name="connsiteY3" fmla="*/ 756330 h 756330"/>
              <a:gd name="connsiteX0" fmla="*/ 2921454 w 3143010"/>
              <a:gd name="connsiteY0" fmla="*/ 344749 h 1101079"/>
              <a:gd name="connsiteX1" fmla="*/ 2892881 w 3143010"/>
              <a:gd name="connsiteY1" fmla="*/ 714478 h 1101079"/>
              <a:gd name="connsiteX2" fmla="*/ 810305 w 3143010"/>
              <a:gd name="connsiteY2" fmla="*/ 261 h 1101079"/>
              <a:gd name="connsiteX3" fmla="*/ 0 w 3143010"/>
              <a:gd name="connsiteY3" fmla="*/ 1101079 h 1101079"/>
              <a:gd name="connsiteX0" fmla="*/ 3978729 w 4200285"/>
              <a:gd name="connsiteY0" fmla="*/ 367210 h 741540"/>
              <a:gd name="connsiteX1" fmla="*/ 3950156 w 4200285"/>
              <a:gd name="connsiteY1" fmla="*/ 736939 h 741540"/>
              <a:gd name="connsiteX2" fmla="*/ 1867580 w 4200285"/>
              <a:gd name="connsiteY2" fmla="*/ 22722 h 741540"/>
              <a:gd name="connsiteX3" fmla="*/ 0 w 4200285"/>
              <a:gd name="connsiteY3" fmla="*/ 285340 h 741540"/>
              <a:gd name="connsiteX0" fmla="*/ 3978729 w 4200285"/>
              <a:gd name="connsiteY0" fmla="*/ 375654 h 749984"/>
              <a:gd name="connsiteX1" fmla="*/ 3950156 w 4200285"/>
              <a:gd name="connsiteY1" fmla="*/ 745383 h 749984"/>
              <a:gd name="connsiteX2" fmla="*/ 1867580 w 4200285"/>
              <a:gd name="connsiteY2" fmla="*/ 31166 h 749984"/>
              <a:gd name="connsiteX3" fmla="*/ 0 w 4200285"/>
              <a:gd name="connsiteY3" fmla="*/ 293784 h 749984"/>
              <a:gd name="connsiteX0" fmla="*/ 3978729 w 4082245"/>
              <a:gd name="connsiteY0" fmla="*/ 464845 h 465174"/>
              <a:gd name="connsiteX1" fmla="*/ 3683456 w 4082245"/>
              <a:gd name="connsiteY1" fmla="*/ 5899 h 465174"/>
              <a:gd name="connsiteX2" fmla="*/ 1867580 w 4082245"/>
              <a:gd name="connsiteY2" fmla="*/ 120357 h 465174"/>
              <a:gd name="connsiteX3" fmla="*/ 0 w 4082245"/>
              <a:gd name="connsiteY3" fmla="*/ 382975 h 465174"/>
              <a:gd name="connsiteX0" fmla="*/ 5540829 w 5556539"/>
              <a:gd name="connsiteY0" fmla="*/ 474277 h 474601"/>
              <a:gd name="connsiteX1" fmla="*/ 3683456 w 5556539"/>
              <a:gd name="connsiteY1" fmla="*/ 5806 h 474601"/>
              <a:gd name="connsiteX2" fmla="*/ 1867580 w 5556539"/>
              <a:gd name="connsiteY2" fmla="*/ 120264 h 474601"/>
              <a:gd name="connsiteX3" fmla="*/ 0 w 5556539"/>
              <a:gd name="connsiteY3" fmla="*/ 382882 h 474601"/>
              <a:gd name="connsiteX0" fmla="*/ 5540829 w 5562453"/>
              <a:gd name="connsiteY0" fmla="*/ 469008 h 469388"/>
              <a:gd name="connsiteX1" fmla="*/ 3683456 w 5562453"/>
              <a:gd name="connsiteY1" fmla="*/ 537 h 469388"/>
              <a:gd name="connsiteX2" fmla="*/ 0 w 5562453"/>
              <a:gd name="connsiteY2" fmla="*/ 377613 h 469388"/>
              <a:gd name="connsiteX0" fmla="*/ 5540829 w 5562453"/>
              <a:gd name="connsiteY0" fmla="*/ 474651 h 475031"/>
              <a:gd name="connsiteX1" fmla="*/ 3683456 w 5562453"/>
              <a:gd name="connsiteY1" fmla="*/ 6180 h 475031"/>
              <a:gd name="connsiteX2" fmla="*/ 0 w 5562453"/>
              <a:gd name="connsiteY2" fmla="*/ 383256 h 475031"/>
              <a:gd name="connsiteX0" fmla="*/ 5540829 w 5562453"/>
              <a:gd name="connsiteY0" fmla="*/ 470025 h 470405"/>
              <a:gd name="connsiteX1" fmla="*/ 3683456 w 5562453"/>
              <a:gd name="connsiteY1" fmla="*/ 1554 h 470405"/>
              <a:gd name="connsiteX2" fmla="*/ 0 w 5562453"/>
              <a:gd name="connsiteY2" fmla="*/ 378630 h 470405"/>
              <a:gd name="connsiteX0" fmla="*/ 5540829 w 5549943"/>
              <a:gd name="connsiteY0" fmla="*/ 470025 h 470405"/>
              <a:gd name="connsiteX1" fmla="*/ 1911806 w 5549943"/>
              <a:gd name="connsiteY1" fmla="*/ 1554 h 470405"/>
              <a:gd name="connsiteX2" fmla="*/ 0 w 5549943"/>
              <a:gd name="connsiteY2" fmla="*/ 378630 h 470405"/>
              <a:gd name="connsiteX0" fmla="*/ 5540829 w 5549943"/>
              <a:gd name="connsiteY0" fmla="*/ 470025 h 470397"/>
              <a:gd name="connsiteX1" fmla="*/ 1911806 w 5549943"/>
              <a:gd name="connsiteY1" fmla="*/ 1554 h 470397"/>
              <a:gd name="connsiteX2" fmla="*/ 0 w 5549943"/>
              <a:gd name="connsiteY2" fmla="*/ 378630 h 470397"/>
              <a:gd name="connsiteX0" fmla="*/ 4959804 w 4971064"/>
              <a:gd name="connsiteY0" fmla="*/ 441450 h 441845"/>
              <a:gd name="connsiteX1" fmla="*/ 1911806 w 4971064"/>
              <a:gd name="connsiteY1" fmla="*/ 1554 h 441845"/>
              <a:gd name="connsiteX2" fmla="*/ 0 w 4971064"/>
              <a:gd name="connsiteY2" fmla="*/ 378630 h 441845"/>
              <a:gd name="connsiteX0" fmla="*/ 4959804 w 4959847"/>
              <a:gd name="connsiteY0" fmla="*/ 441450 h 441450"/>
              <a:gd name="connsiteX1" fmla="*/ 1911806 w 4959847"/>
              <a:gd name="connsiteY1" fmla="*/ 1554 h 441450"/>
              <a:gd name="connsiteX2" fmla="*/ 0 w 4959847"/>
              <a:gd name="connsiteY2" fmla="*/ 378630 h 441450"/>
              <a:gd name="connsiteX0" fmla="*/ 4959804 w 4959804"/>
              <a:gd name="connsiteY0" fmla="*/ 447129 h 447129"/>
              <a:gd name="connsiteX1" fmla="*/ 4397833 w 4959804"/>
              <a:gd name="connsiteY1" fmla="*/ 159635 h 447129"/>
              <a:gd name="connsiteX2" fmla="*/ 1911806 w 4959804"/>
              <a:gd name="connsiteY2" fmla="*/ 7233 h 447129"/>
              <a:gd name="connsiteX3" fmla="*/ 0 w 4959804"/>
              <a:gd name="connsiteY3" fmla="*/ 384309 h 447129"/>
              <a:gd name="connsiteX0" fmla="*/ 5045430 w 5045430"/>
              <a:gd name="connsiteY0" fmla="*/ 184282 h 382719"/>
              <a:gd name="connsiteX1" fmla="*/ 4397833 w 5045430"/>
              <a:gd name="connsiteY1" fmla="*/ 158045 h 382719"/>
              <a:gd name="connsiteX2" fmla="*/ 1911806 w 5045430"/>
              <a:gd name="connsiteY2" fmla="*/ 5643 h 382719"/>
              <a:gd name="connsiteX3" fmla="*/ 0 w 5045430"/>
              <a:gd name="connsiteY3" fmla="*/ 382719 h 382719"/>
              <a:gd name="connsiteX0" fmla="*/ 5045430 w 5045430"/>
              <a:gd name="connsiteY0" fmla="*/ 200883 h 399320"/>
              <a:gd name="connsiteX1" fmla="*/ 4361136 w 5045430"/>
              <a:gd name="connsiteY1" fmla="*/ 29503 h 399320"/>
              <a:gd name="connsiteX2" fmla="*/ 1911806 w 5045430"/>
              <a:gd name="connsiteY2" fmla="*/ 22244 h 399320"/>
              <a:gd name="connsiteX3" fmla="*/ 0 w 5045430"/>
              <a:gd name="connsiteY3" fmla="*/ 399320 h 399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5430" h="399320">
                <a:moveTo>
                  <a:pt x="5045430" y="200883"/>
                </a:moveTo>
                <a:cubicBezTo>
                  <a:pt x="4951768" y="152967"/>
                  <a:pt x="4883407" y="59276"/>
                  <a:pt x="4361136" y="29503"/>
                </a:cubicBezTo>
                <a:cubicBezTo>
                  <a:pt x="3838865" y="-270"/>
                  <a:pt x="2644778" y="-15202"/>
                  <a:pt x="1911806" y="22244"/>
                </a:cubicBezTo>
                <a:cubicBezTo>
                  <a:pt x="988335" y="7011"/>
                  <a:pt x="357812" y="101687"/>
                  <a:pt x="0" y="399320"/>
                </a:cubicBezTo>
              </a:path>
            </a:pathLst>
          </a:custGeom>
          <a:noFill/>
          <a:ln w="38100">
            <a:solidFill>
              <a:schemeClr val="tx2">
                <a:lumMod val="75000"/>
              </a:schemeClr>
            </a:solidFill>
            <a:tail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4" name="Straight Arrow Connector 93"/>
          <p:cNvCxnSpPr>
            <a:stCxn id="2" idx="6"/>
            <a:endCxn id="63" idx="1"/>
          </p:cNvCxnSpPr>
          <p:nvPr/>
        </p:nvCxnSpPr>
        <p:spPr>
          <a:xfrm flipV="1">
            <a:off x="1698204" y="2213429"/>
            <a:ext cx="798253" cy="148771"/>
          </a:xfrm>
          <a:prstGeom prst="straightConnector1">
            <a:avLst/>
          </a:prstGeom>
          <a:ln w="38100">
            <a:solidFill>
              <a:srgbClr val="006228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Rounded Rectangle 131"/>
          <p:cNvSpPr/>
          <p:nvPr/>
        </p:nvSpPr>
        <p:spPr>
          <a:xfrm>
            <a:off x="7297090" y="1738086"/>
            <a:ext cx="1295400" cy="76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b="1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esign</a:t>
            </a:r>
            <a:r>
              <a:rPr lang="en-US" sz="1600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2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200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ew clone /</a:t>
            </a:r>
          </a:p>
          <a:p>
            <a:pPr algn="ctr"/>
            <a:r>
              <a:rPr lang="en-US" sz="1200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</a:p>
        </p:txBody>
      </p:sp>
      <p:cxnSp>
        <p:nvCxnSpPr>
          <p:cNvPr id="137" name="Straight Arrow Connector 136"/>
          <p:cNvCxnSpPr>
            <a:stCxn id="64" idx="3"/>
            <a:endCxn id="132" idx="1"/>
          </p:cNvCxnSpPr>
          <p:nvPr/>
        </p:nvCxnSpPr>
        <p:spPr>
          <a:xfrm flipV="1">
            <a:off x="6458857" y="2119086"/>
            <a:ext cx="838233" cy="449943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>
            <a:stCxn id="42" idx="3"/>
            <a:endCxn id="51" idx="1"/>
          </p:cNvCxnSpPr>
          <p:nvPr/>
        </p:nvCxnSpPr>
        <p:spPr>
          <a:xfrm>
            <a:off x="6589520" y="3764822"/>
            <a:ext cx="642251" cy="66950"/>
          </a:xfrm>
          <a:prstGeom prst="straightConnector1">
            <a:avLst/>
          </a:prstGeom>
          <a:ln w="38100">
            <a:solidFill>
              <a:srgbClr val="006228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>
            <a:stCxn id="42" idx="3"/>
            <a:endCxn id="132" idx="2"/>
          </p:cNvCxnSpPr>
          <p:nvPr/>
        </p:nvCxnSpPr>
        <p:spPr>
          <a:xfrm flipV="1">
            <a:off x="6589520" y="2500086"/>
            <a:ext cx="1355270" cy="1264736"/>
          </a:xfrm>
          <a:prstGeom prst="straightConnector1">
            <a:avLst/>
          </a:prstGeom>
          <a:ln w="38100">
            <a:solidFill>
              <a:srgbClr val="C02800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TextBox 271"/>
          <p:cNvSpPr txBox="1"/>
          <p:nvPr/>
        </p:nvSpPr>
        <p:spPr>
          <a:xfrm>
            <a:off x="6732175" y="3801107"/>
            <a:ext cx="33374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664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2000" b="1" dirty="0">
              <a:solidFill>
                <a:srgbClr val="4664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5" name="TextBox 274"/>
          <p:cNvSpPr txBox="1"/>
          <p:nvPr/>
        </p:nvSpPr>
        <p:spPr>
          <a:xfrm>
            <a:off x="6607169" y="3235968"/>
            <a:ext cx="269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2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2000" b="1" dirty="0">
              <a:solidFill>
                <a:srgbClr val="C02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377371" y="3149600"/>
            <a:ext cx="1159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</a:t>
            </a:r>
            <a:r>
              <a:rPr lang="en-US" dirty="0" smtClean="0">
                <a:solidFill>
                  <a:prstClr val="black"/>
                </a:solidFill>
              </a:rPr>
              <a:t>raditional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approach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6" name="Freeform 205"/>
          <p:cNvSpPr/>
          <p:nvPr/>
        </p:nvSpPr>
        <p:spPr>
          <a:xfrm>
            <a:off x="3802743" y="1899139"/>
            <a:ext cx="3512457" cy="182001"/>
          </a:xfrm>
          <a:custGeom>
            <a:avLst/>
            <a:gdLst>
              <a:gd name="connsiteX0" fmla="*/ 0 w 224567"/>
              <a:gd name="connsiteY0" fmla="*/ 362857 h 362857"/>
              <a:gd name="connsiteX1" fmla="*/ 217714 w 224567"/>
              <a:gd name="connsiteY1" fmla="*/ 261257 h 362857"/>
              <a:gd name="connsiteX2" fmla="*/ 174171 w 224567"/>
              <a:gd name="connsiteY2" fmla="*/ 0 h 362857"/>
              <a:gd name="connsiteX3" fmla="*/ 174171 w 224567"/>
              <a:gd name="connsiteY3" fmla="*/ 0 h 362857"/>
              <a:gd name="connsiteX0" fmla="*/ 0 w 378959"/>
              <a:gd name="connsiteY0" fmla="*/ 363697 h 363697"/>
              <a:gd name="connsiteX1" fmla="*/ 217714 w 378959"/>
              <a:gd name="connsiteY1" fmla="*/ 262097 h 363697"/>
              <a:gd name="connsiteX2" fmla="*/ 174171 w 378959"/>
              <a:gd name="connsiteY2" fmla="*/ 840 h 363697"/>
              <a:gd name="connsiteX3" fmla="*/ 378959 w 378959"/>
              <a:gd name="connsiteY3" fmla="*/ 358027 h 363697"/>
              <a:gd name="connsiteX0" fmla="*/ 0 w 378959"/>
              <a:gd name="connsiteY0" fmla="*/ 101609 h 101609"/>
              <a:gd name="connsiteX1" fmla="*/ 217714 w 378959"/>
              <a:gd name="connsiteY1" fmla="*/ 9 h 101609"/>
              <a:gd name="connsiteX2" fmla="*/ 378959 w 378959"/>
              <a:gd name="connsiteY2" fmla="*/ 95939 h 101609"/>
              <a:gd name="connsiteX0" fmla="*/ 0 w 378959"/>
              <a:gd name="connsiteY0" fmla="*/ 192091 h 192091"/>
              <a:gd name="connsiteX1" fmla="*/ 151039 w 378959"/>
              <a:gd name="connsiteY1" fmla="*/ 3 h 192091"/>
              <a:gd name="connsiteX2" fmla="*/ 378959 w 378959"/>
              <a:gd name="connsiteY2" fmla="*/ 186421 h 192091"/>
              <a:gd name="connsiteX0" fmla="*/ 0 w 378959"/>
              <a:gd name="connsiteY0" fmla="*/ 192091 h 192091"/>
              <a:gd name="connsiteX1" fmla="*/ 151039 w 378959"/>
              <a:gd name="connsiteY1" fmla="*/ 3 h 192091"/>
              <a:gd name="connsiteX2" fmla="*/ 378959 w 378959"/>
              <a:gd name="connsiteY2" fmla="*/ 186421 h 192091"/>
              <a:gd name="connsiteX0" fmla="*/ 0 w 374196"/>
              <a:gd name="connsiteY0" fmla="*/ 163670 h 186575"/>
              <a:gd name="connsiteX1" fmla="*/ 146276 w 374196"/>
              <a:gd name="connsiteY1" fmla="*/ 157 h 186575"/>
              <a:gd name="connsiteX2" fmla="*/ 374196 w 374196"/>
              <a:gd name="connsiteY2" fmla="*/ 186575 h 186575"/>
              <a:gd name="connsiteX0" fmla="*/ 2988443 w 3330880"/>
              <a:gd name="connsiteY0" fmla="*/ 200322 h 880452"/>
              <a:gd name="connsiteX1" fmla="*/ 3134719 w 3330880"/>
              <a:gd name="connsiteY1" fmla="*/ 36809 h 880452"/>
              <a:gd name="connsiteX2" fmla="*/ 314 w 3330880"/>
              <a:gd name="connsiteY2" fmla="*/ 880452 h 880452"/>
              <a:gd name="connsiteX0" fmla="*/ 3003806 w 3004427"/>
              <a:gd name="connsiteY0" fmla="*/ 16480 h 696610"/>
              <a:gd name="connsiteX1" fmla="*/ 454507 w 3004427"/>
              <a:gd name="connsiteY1" fmla="*/ 424467 h 696610"/>
              <a:gd name="connsiteX2" fmla="*/ 15677 w 3004427"/>
              <a:gd name="connsiteY2" fmla="*/ 696610 h 696610"/>
              <a:gd name="connsiteX0" fmla="*/ 3001853 w 3077077"/>
              <a:gd name="connsiteY0" fmla="*/ 0 h 680130"/>
              <a:gd name="connsiteX1" fmla="*/ 2906605 w 3077077"/>
              <a:gd name="connsiteY1" fmla="*/ 293529 h 680130"/>
              <a:gd name="connsiteX2" fmla="*/ 452554 w 3077077"/>
              <a:gd name="connsiteY2" fmla="*/ 407987 h 680130"/>
              <a:gd name="connsiteX3" fmla="*/ 13724 w 3077077"/>
              <a:gd name="connsiteY3" fmla="*/ 680130 h 680130"/>
              <a:gd name="connsiteX0" fmla="*/ 3087578 w 3098695"/>
              <a:gd name="connsiteY0" fmla="*/ 0 h 889680"/>
              <a:gd name="connsiteX1" fmla="*/ 2906605 w 3098695"/>
              <a:gd name="connsiteY1" fmla="*/ 503079 h 889680"/>
              <a:gd name="connsiteX2" fmla="*/ 452554 w 3098695"/>
              <a:gd name="connsiteY2" fmla="*/ 617537 h 889680"/>
              <a:gd name="connsiteX3" fmla="*/ 13724 w 3098695"/>
              <a:gd name="connsiteY3" fmla="*/ 889680 h 889680"/>
              <a:gd name="connsiteX0" fmla="*/ 3087578 w 3340359"/>
              <a:gd name="connsiteY0" fmla="*/ 803 h 890483"/>
              <a:gd name="connsiteX1" fmla="*/ 2906605 w 3340359"/>
              <a:gd name="connsiteY1" fmla="*/ 503882 h 890483"/>
              <a:gd name="connsiteX2" fmla="*/ 452554 w 3340359"/>
              <a:gd name="connsiteY2" fmla="*/ 618340 h 890483"/>
              <a:gd name="connsiteX3" fmla="*/ 13724 w 3340359"/>
              <a:gd name="connsiteY3" fmla="*/ 890483 h 890483"/>
              <a:gd name="connsiteX0" fmla="*/ 2963753 w 3265034"/>
              <a:gd name="connsiteY0" fmla="*/ 1185 h 738465"/>
              <a:gd name="connsiteX1" fmla="*/ 2906605 w 3265034"/>
              <a:gd name="connsiteY1" fmla="*/ 351864 h 738465"/>
              <a:gd name="connsiteX2" fmla="*/ 452554 w 3265034"/>
              <a:gd name="connsiteY2" fmla="*/ 466322 h 738465"/>
              <a:gd name="connsiteX3" fmla="*/ 13724 w 3265034"/>
              <a:gd name="connsiteY3" fmla="*/ 738465 h 738465"/>
              <a:gd name="connsiteX0" fmla="*/ 2963753 w 3162253"/>
              <a:gd name="connsiteY0" fmla="*/ 0 h 737280"/>
              <a:gd name="connsiteX1" fmla="*/ 2906605 w 3162253"/>
              <a:gd name="connsiteY1" fmla="*/ 350679 h 737280"/>
              <a:gd name="connsiteX2" fmla="*/ 452554 w 3162253"/>
              <a:gd name="connsiteY2" fmla="*/ 465137 h 737280"/>
              <a:gd name="connsiteX3" fmla="*/ 13724 w 3162253"/>
              <a:gd name="connsiteY3" fmla="*/ 737280 h 737280"/>
              <a:gd name="connsiteX0" fmla="*/ 2950029 w 3148529"/>
              <a:gd name="connsiteY0" fmla="*/ 0 h 737280"/>
              <a:gd name="connsiteX1" fmla="*/ 2892881 w 3148529"/>
              <a:gd name="connsiteY1" fmla="*/ 350679 h 737280"/>
              <a:gd name="connsiteX2" fmla="*/ 438830 w 3148529"/>
              <a:gd name="connsiteY2" fmla="*/ 465137 h 737280"/>
              <a:gd name="connsiteX3" fmla="*/ 0 w 3148529"/>
              <a:gd name="connsiteY3" fmla="*/ 737280 h 737280"/>
              <a:gd name="connsiteX0" fmla="*/ 2950029 w 3148529"/>
              <a:gd name="connsiteY0" fmla="*/ 0 h 737280"/>
              <a:gd name="connsiteX1" fmla="*/ 2892881 w 3148529"/>
              <a:gd name="connsiteY1" fmla="*/ 350679 h 737280"/>
              <a:gd name="connsiteX2" fmla="*/ 1200830 w 3148529"/>
              <a:gd name="connsiteY2" fmla="*/ 436562 h 737280"/>
              <a:gd name="connsiteX3" fmla="*/ 0 w 3148529"/>
              <a:gd name="connsiteY3" fmla="*/ 737280 h 737280"/>
              <a:gd name="connsiteX0" fmla="*/ 2950029 w 3148529"/>
              <a:gd name="connsiteY0" fmla="*/ 0 h 737280"/>
              <a:gd name="connsiteX1" fmla="*/ 2892881 w 3148529"/>
              <a:gd name="connsiteY1" fmla="*/ 350679 h 737280"/>
              <a:gd name="connsiteX2" fmla="*/ 1200830 w 3148529"/>
              <a:gd name="connsiteY2" fmla="*/ 436562 h 737280"/>
              <a:gd name="connsiteX3" fmla="*/ 0 w 3148529"/>
              <a:gd name="connsiteY3" fmla="*/ 737280 h 737280"/>
              <a:gd name="connsiteX0" fmla="*/ 2921454 w 3137000"/>
              <a:gd name="connsiteY0" fmla="*/ 0 h 756330"/>
              <a:gd name="connsiteX1" fmla="*/ 2892881 w 3137000"/>
              <a:gd name="connsiteY1" fmla="*/ 369729 h 756330"/>
              <a:gd name="connsiteX2" fmla="*/ 1200830 w 3137000"/>
              <a:gd name="connsiteY2" fmla="*/ 455612 h 756330"/>
              <a:gd name="connsiteX3" fmla="*/ 0 w 3137000"/>
              <a:gd name="connsiteY3" fmla="*/ 756330 h 756330"/>
              <a:gd name="connsiteX0" fmla="*/ 2921454 w 3143010"/>
              <a:gd name="connsiteY0" fmla="*/ 0 h 756330"/>
              <a:gd name="connsiteX1" fmla="*/ 2892881 w 3143010"/>
              <a:gd name="connsiteY1" fmla="*/ 369729 h 756330"/>
              <a:gd name="connsiteX2" fmla="*/ 1200830 w 3143010"/>
              <a:gd name="connsiteY2" fmla="*/ 455612 h 756330"/>
              <a:gd name="connsiteX3" fmla="*/ 0 w 3143010"/>
              <a:gd name="connsiteY3" fmla="*/ 756330 h 756330"/>
              <a:gd name="connsiteX0" fmla="*/ 2921454 w 3143010"/>
              <a:gd name="connsiteY0" fmla="*/ 344749 h 1101079"/>
              <a:gd name="connsiteX1" fmla="*/ 2892881 w 3143010"/>
              <a:gd name="connsiteY1" fmla="*/ 714478 h 1101079"/>
              <a:gd name="connsiteX2" fmla="*/ 810305 w 3143010"/>
              <a:gd name="connsiteY2" fmla="*/ 261 h 1101079"/>
              <a:gd name="connsiteX3" fmla="*/ 0 w 3143010"/>
              <a:gd name="connsiteY3" fmla="*/ 1101079 h 1101079"/>
              <a:gd name="connsiteX0" fmla="*/ 3978729 w 4200285"/>
              <a:gd name="connsiteY0" fmla="*/ 367210 h 741540"/>
              <a:gd name="connsiteX1" fmla="*/ 3950156 w 4200285"/>
              <a:gd name="connsiteY1" fmla="*/ 736939 h 741540"/>
              <a:gd name="connsiteX2" fmla="*/ 1867580 w 4200285"/>
              <a:gd name="connsiteY2" fmla="*/ 22722 h 741540"/>
              <a:gd name="connsiteX3" fmla="*/ 0 w 4200285"/>
              <a:gd name="connsiteY3" fmla="*/ 285340 h 741540"/>
              <a:gd name="connsiteX0" fmla="*/ 3978729 w 4200285"/>
              <a:gd name="connsiteY0" fmla="*/ 375654 h 749984"/>
              <a:gd name="connsiteX1" fmla="*/ 3950156 w 4200285"/>
              <a:gd name="connsiteY1" fmla="*/ 745383 h 749984"/>
              <a:gd name="connsiteX2" fmla="*/ 1867580 w 4200285"/>
              <a:gd name="connsiteY2" fmla="*/ 31166 h 749984"/>
              <a:gd name="connsiteX3" fmla="*/ 0 w 4200285"/>
              <a:gd name="connsiteY3" fmla="*/ 293784 h 749984"/>
              <a:gd name="connsiteX0" fmla="*/ 3978729 w 4082245"/>
              <a:gd name="connsiteY0" fmla="*/ 464845 h 465174"/>
              <a:gd name="connsiteX1" fmla="*/ 3683456 w 4082245"/>
              <a:gd name="connsiteY1" fmla="*/ 5899 h 465174"/>
              <a:gd name="connsiteX2" fmla="*/ 1867580 w 4082245"/>
              <a:gd name="connsiteY2" fmla="*/ 120357 h 465174"/>
              <a:gd name="connsiteX3" fmla="*/ 0 w 4082245"/>
              <a:gd name="connsiteY3" fmla="*/ 382975 h 465174"/>
              <a:gd name="connsiteX0" fmla="*/ 5540829 w 5556539"/>
              <a:gd name="connsiteY0" fmla="*/ 474277 h 474601"/>
              <a:gd name="connsiteX1" fmla="*/ 3683456 w 5556539"/>
              <a:gd name="connsiteY1" fmla="*/ 5806 h 474601"/>
              <a:gd name="connsiteX2" fmla="*/ 1867580 w 5556539"/>
              <a:gd name="connsiteY2" fmla="*/ 120264 h 474601"/>
              <a:gd name="connsiteX3" fmla="*/ 0 w 5556539"/>
              <a:gd name="connsiteY3" fmla="*/ 382882 h 474601"/>
              <a:gd name="connsiteX0" fmla="*/ 5540829 w 5562453"/>
              <a:gd name="connsiteY0" fmla="*/ 469008 h 469388"/>
              <a:gd name="connsiteX1" fmla="*/ 3683456 w 5562453"/>
              <a:gd name="connsiteY1" fmla="*/ 537 h 469388"/>
              <a:gd name="connsiteX2" fmla="*/ 0 w 5562453"/>
              <a:gd name="connsiteY2" fmla="*/ 377613 h 469388"/>
              <a:gd name="connsiteX0" fmla="*/ 5540829 w 5562453"/>
              <a:gd name="connsiteY0" fmla="*/ 474651 h 475031"/>
              <a:gd name="connsiteX1" fmla="*/ 3683456 w 5562453"/>
              <a:gd name="connsiteY1" fmla="*/ 6180 h 475031"/>
              <a:gd name="connsiteX2" fmla="*/ 0 w 5562453"/>
              <a:gd name="connsiteY2" fmla="*/ 383256 h 475031"/>
              <a:gd name="connsiteX0" fmla="*/ 5540829 w 5562453"/>
              <a:gd name="connsiteY0" fmla="*/ 470025 h 470405"/>
              <a:gd name="connsiteX1" fmla="*/ 3683456 w 5562453"/>
              <a:gd name="connsiteY1" fmla="*/ 1554 h 470405"/>
              <a:gd name="connsiteX2" fmla="*/ 0 w 5562453"/>
              <a:gd name="connsiteY2" fmla="*/ 378630 h 470405"/>
              <a:gd name="connsiteX0" fmla="*/ 5540829 w 5549943"/>
              <a:gd name="connsiteY0" fmla="*/ 470025 h 470405"/>
              <a:gd name="connsiteX1" fmla="*/ 1911806 w 5549943"/>
              <a:gd name="connsiteY1" fmla="*/ 1554 h 470405"/>
              <a:gd name="connsiteX2" fmla="*/ 0 w 5549943"/>
              <a:gd name="connsiteY2" fmla="*/ 378630 h 470405"/>
              <a:gd name="connsiteX0" fmla="*/ 5540829 w 5549943"/>
              <a:gd name="connsiteY0" fmla="*/ 470025 h 470397"/>
              <a:gd name="connsiteX1" fmla="*/ 1911806 w 5549943"/>
              <a:gd name="connsiteY1" fmla="*/ 1554 h 470397"/>
              <a:gd name="connsiteX2" fmla="*/ 0 w 5549943"/>
              <a:gd name="connsiteY2" fmla="*/ 378630 h 470397"/>
              <a:gd name="connsiteX0" fmla="*/ 4959804 w 4971064"/>
              <a:gd name="connsiteY0" fmla="*/ 441450 h 441845"/>
              <a:gd name="connsiteX1" fmla="*/ 1911806 w 4971064"/>
              <a:gd name="connsiteY1" fmla="*/ 1554 h 441845"/>
              <a:gd name="connsiteX2" fmla="*/ 0 w 4971064"/>
              <a:gd name="connsiteY2" fmla="*/ 378630 h 441845"/>
              <a:gd name="connsiteX0" fmla="*/ 4959804 w 4959847"/>
              <a:gd name="connsiteY0" fmla="*/ 441450 h 441450"/>
              <a:gd name="connsiteX1" fmla="*/ 1911806 w 4959847"/>
              <a:gd name="connsiteY1" fmla="*/ 1554 h 441450"/>
              <a:gd name="connsiteX2" fmla="*/ 0 w 4959847"/>
              <a:gd name="connsiteY2" fmla="*/ 378630 h 441450"/>
              <a:gd name="connsiteX0" fmla="*/ 4959804 w 4959804"/>
              <a:gd name="connsiteY0" fmla="*/ 447129 h 447129"/>
              <a:gd name="connsiteX1" fmla="*/ 4397833 w 4959804"/>
              <a:gd name="connsiteY1" fmla="*/ 159635 h 447129"/>
              <a:gd name="connsiteX2" fmla="*/ 1911806 w 4959804"/>
              <a:gd name="connsiteY2" fmla="*/ 7233 h 447129"/>
              <a:gd name="connsiteX3" fmla="*/ 0 w 4959804"/>
              <a:gd name="connsiteY3" fmla="*/ 384309 h 447129"/>
              <a:gd name="connsiteX0" fmla="*/ 2226473 w 4398710"/>
              <a:gd name="connsiteY0" fmla="*/ 198867 h 382790"/>
              <a:gd name="connsiteX1" fmla="*/ 4397833 w 4398710"/>
              <a:gd name="connsiteY1" fmla="*/ 158116 h 382790"/>
              <a:gd name="connsiteX2" fmla="*/ 1911806 w 4398710"/>
              <a:gd name="connsiteY2" fmla="*/ 5714 h 382790"/>
              <a:gd name="connsiteX3" fmla="*/ 0 w 4398710"/>
              <a:gd name="connsiteY3" fmla="*/ 382790 h 382790"/>
              <a:gd name="connsiteX0" fmla="*/ 459476 w 2696731"/>
              <a:gd name="connsiteY0" fmla="*/ 198867 h 687590"/>
              <a:gd name="connsiteX1" fmla="*/ 2630836 w 2696731"/>
              <a:gd name="connsiteY1" fmla="*/ 158116 h 687590"/>
              <a:gd name="connsiteX2" fmla="*/ 144809 w 2696731"/>
              <a:gd name="connsiteY2" fmla="*/ 5714 h 687590"/>
              <a:gd name="connsiteX3" fmla="*/ 2672932 w 2696731"/>
              <a:gd name="connsiteY3" fmla="*/ 687590 h 687590"/>
              <a:gd name="connsiteX0" fmla="*/ 487465 w 2700921"/>
              <a:gd name="connsiteY0" fmla="*/ 198867 h 687590"/>
              <a:gd name="connsiteX1" fmla="*/ 2658825 w 2700921"/>
              <a:gd name="connsiteY1" fmla="*/ 158116 h 687590"/>
              <a:gd name="connsiteX2" fmla="*/ 172798 w 2700921"/>
              <a:gd name="connsiteY2" fmla="*/ 5714 h 687590"/>
              <a:gd name="connsiteX3" fmla="*/ 2700921 w 2700921"/>
              <a:gd name="connsiteY3" fmla="*/ 687590 h 687590"/>
              <a:gd name="connsiteX0" fmla="*/ 492496 w 2705952"/>
              <a:gd name="connsiteY0" fmla="*/ 198867 h 687590"/>
              <a:gd name="connsiteX1" fmla="*/ 2663856 w 2705952"/>
              <a:gd name="connsiteY1" fmla="*/ 158116 h 687590"/>
              <a:gd name="connsiteX2" fmla="*/ 177829 w 2705952"/>
              <a:gd name="connsiteY2" fmla="*/ 5714 h 687590"/>
              <a:gd name="connsiteX3" fmla="*/ 2705952 w 2705952"/>
              <a:gd name="connsiteY3" fmla="*/ 687590 h 687590"/>
              <a:gd name="connsiteX0" fmla="*/ 492496 w 2705952"/>
              <a:gd name="connsiteY0" fmla="*/ 210220 h 698943"/>
              <a:gd name="connsiteX1" fmla="*/ 177829 w 2705952"/>
              <a:gd name="connsiteY1" fmla="*/ 17067 h 698943"/>
              <a:gd name="connsiteX2" fmla="*/ 2705952 w 2705952"/>
              <a:gd name="connsiteY2" fmla="*/ 698943 h 698943"/>
              <a:gd name="connsiteX0" fmla="*/ 0 w 2213456"/>
              <a:gd name="connsiteY0" fmla="*/ 0 h 488723"/>
              <a:gd name="connsiteX1" fmla="*/ 2213456 w 2213456"/>
              <a:gd name="connsiteY1" fmla="*/ 488723 h 488723"/>
              <a:gd name="connsiteX0" fmla="*/ 0 w 2213456"/>
              <a:gd name="connsiteY0" fmla="*/ 0 h 488723"/>
              <a:gd name="connsiteX1" fmla="*/ 1616381 w 2213456"/>
              <a:gd name="connsiteY1" fmla="*/ 76725 h 488723"/>
              <a:gd name="connsiteX2" fmla="*/ 2213456 w 2213456"/>
              <a:gd name="connsiteY2" fmla="*/ 488723 h 488723"/>
              <a:gd name="connsiteX0" fmla="*/ 0 w 2213456"/>
              <a:gd name="connsiteY0" fmla="*/ 2749 h 491472"/>
              <a:gd name="connsiteX1" fmla="*/ 1616381 w 2213456"/>
              <a:gd name="connsiteY1" fmla="*/ 79474 h 491472"/>
              <a:gd name="connsiteX2" fmla="*/ 2213456 w 2213456"/>
              <a:gd name="connsiteY2" fmla="*/ 491472 h 491472"/>
              <a:gd name="connsiteX0" fmla="*/ 0 w 2213456"/>
              <a:gd name="connsiteY0" fmla="*/ 0 h 488723"/>
              <a:gd name="connsiteX1" fmla="*/ 1616381 w 2213456"/>
              <a:gd name="connsiteY1" fmla="*/ 76725 h 488723"/>
              <a:gd name="connsiteX2" fmla="*/ 2213456 w 2213456"/>
              <a:gd name="connsiteY2" fmla="*/ 488723 h 488723"/>
              <a:gd name="connsiteX0" fmla="*/ 0 w 2213456"/>
              <a:gd name="connsiteY0" fmla="*/ 43298 h 532021"/>
              <a:gd name="connsiteX1" fmla="*/ 1616381 w 2213456"/>
              <a:gd name="connsiteY1" fmla="*/ 120023 h 532021"/>
              <a:gd name="connsiteX2" fmla="*/ 2213456 w 2213456"/>
              <a:gd name="connsiteY2" fmla="*/ 532021 h 532021"/>
              <a:gd name="connsiteX0" fmla="*/ 0 w 2213456"/>
              <a:gd name="connsiteY0" fmla="*/ 68673 h 557396"/>
              <a:gd name="connsiteX1" fmla="*/ 1616381 w 2213456"/>
              <a:gd name="connsiteY1" fmla="*/ 145398 h 557396"/>
              <a:gd name="connsiteX2" fmla="*/ 2213456 w 2213456"/>
              <a:gd name="connsiteY2" fmla="*/ 557396 h 557396"/>
              <a:gd name="connsiteX0" fmla="*/ 0 w 2255080"/>
              <a:gd name="connsiteY0" fmla="*/ 11179 h 499902"/>
              <a:gd name="connsiteX1" fmla="*/ 1616381 w 2255080"/>
              <a:gd name="connsiteY1" fmla="*/ 87904 h 499902"/>
              <a:gd name="connsiteX2" fmla="*/ 2255080 w 2255080"/>
              <a:gd name="connsiteY2" fmla="*/ 499902 h 499902"/>
              <a:gd name="connsiteX0" fmla="*/ 0 w 2255080"/>
              <a:gd name="connsiteY0" fmla="*/ 90732 h 579455"/>
              <a:gd name="connsiteX1" fmla="*/ 1550881 w 2255080"/>
              <a:gd name="connsiteY1" fmla="*/ 28534 h 579455"/>
              <a:gd name="connsiteX2" fmla="*/ 2255080 w 2255080"/>
              <a:gd name="connsiteY2" fmla="*/ 579455 h 579455"/>
              <a:gd name="connsiteX0" fmla="*/ 0 w 2264437"/>
              <a:gd name="connsiteY0" fmla="*/ 90732 h 193558"/>
              <a:gd name="connsiteX1" fmla="*/ 1550881 w 2264437"/>
              <a:gd name="connsiteY1" fmla="*/ 28534 h 193558"/>
              <a:gd name="connsiteX2" fmla="*/ 2264437 w 2264437"/>
              <a:gd name="connsiteY2" fmla="*/ 193558 h 193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64437" h="193558">
                <a:moveTo>
                  <a:pt x="0" y="90732"/>
                </a:moveTo>
                <a:cubicBezTo>
                  <a:pt x="441671" y="63088"/>
                  <a:pt x="1175034" y="-52920"/>
                  <a:pt x="1550881" y="28534"/>
                </a:cubicBezTo>
                <a:cubicBezTo>
                  <a:pt x="1926728" y="109988"/>
                  <a:pt x="2065412" y="56225"/>
                  <a:pt x="2264437" y="193558"/>
                </a:cubicBezTo>
              </a:path>
            </a:pathLst>
          </a:custGeom>
          <a:noFill/>
          <a:ln w="38100">
            <a:solidFill>
              <a:schemeClr val="tx2">
                <a:lumMod val="75000"/>
              </a:schemeClr>
            </a:solidFill>
            <a:tail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3" name="Straight Arrow Connector 342"/>
          <p:cNvCxnSpPr>
            <a:stCxn id="341" idx="3"/>
            <a:endCxn id="34" idx="1"/>
          </p:cNvCxnSpPr>
          <p:nvPr/>
        </p:nvCxnSpPr>
        <p:spPr>
          <a:xfrm>
            <a:off x="5675086" y="5152571"/>
            <a:ext cx="323150" cy="779452"/>
          </a:xfrm>
          <a:prstGeom prst="straightConnector1">
            <a:avLst/>
          </a:prstGeom>
          <a:ln w="38100">
            <a:solidFill>
              <a:srgbClr val="006228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Straight Arrow Connector 345"/>
          <p:cNvCxnSpPr>
            <a:stCxn id="33" idx="5"/>
          </p:cNvCxnSpPr>
          <p:nvPr/>
        </p:nvCxnSpPr>
        <p:spPr>
          <a:xfrm>
            <a:off x="4202438" y="4476189"/>
            <a:ext cx="384076" cy="313525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Straight Arrow Connector 383"/>
          <p:cNvCxnSpPr>
            <a:stCxn id="341" idx="3"/>
            <a:endCxn id="42" idx="2"/>
          </p:cNvCxnSpPr>
          <p:nvPr/>
        </p:nvCxnSpPr>
        <p:spPr>
          <a:xfrm flipV="1">
            <a:off x="5675086" y="4338136"/>
            <a:ext cx="159675" cy="814435"/>
          </a:xfrm>
          <a:prstGeom prst="straightConnector1">
            <a:avLst/>
          </a:prstGeom>
          <a:ln w="38100">
            <a:solidFill>
              <a:srgbClr val="C00000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4" name="TextBox 393"/>
          <p:cNvSpPr txBox="1"/>
          <p:nvPr/>
        </p:nvSpPr>
        <p:spPr>
          <a:xfrm rot="17013415">
            <a:off x="5696063" y="4627658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high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395" name="TextBox 394"/>
          <p:cNvSpPr txBox="1"/>
          <p:nvPr/>
        </p:nvSpPr>
        <p:spPr>
          <a:xfrm rot="3963527">
            <a:off x="5745922" y="5247788"/>
            <a:ext cx="486800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466428"/>
                </a:solidFill>
              </a:rPr>
              <a:t>low</a:t>
            </a:r>
            <a:endParaRPr lang="en-US" sz="1600" dirty="0">
              <a:solidFill>
                <a:srgbClr val="466428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496457" y="1814286"/>
            <a:ext cx="1669143" cy="798285"/>
            <a:chOff x="2496457" y="1814286"/>
            <a:chExt cx="1669143" cy="798285"/>
          </a:xfrm>
        </p:grpSpPr>
        <p:sp>
          <p:nvSpPr>
            <p:cNvPr id="63" name="Rounded Rectangle 62"/>
            <p:cNvSpPr/>
            <p:nvPr/>
          </p:nvSpPr>
          <p:spPr>
            <a:xfrm>
              <a:off x="2496457" y="1814286"/>
              <a:ext cx="1669143" cy="798285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62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6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SAXS </a:t>
              </a:r>
            </a:p>
            <a:p>
              <a:pPr algn="r"/>
              <a:r>
                <a:rPr lang="en-US" sz="1200" dirty="0" smtClean="0">
                  <a:solidFill>
                    <a:srgbClr val="4664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order/disorder</a:t>
              </a:r>
            </a:p>
            <a:p>
              <a:pPr algn="r"/>
              <a:r>
                <a:rPr lang="en-US" sz="1200" dirty="0" smtClean="0">
                  <a:solidFill>
                    <a:srgbClr val="4664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solution</a:t>
              </a:r>
            </a:p>
          </p:txBody>
        </p:sp>
        <p:pic>
          <p:nvPicPr>
            <p:cNvPr id="69" name="Picture 4" descr="An external file that holds a picture, illustration, etc.&#10;Object name is nihms289690f5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779"/>
            <a:stretch/>
          </p:blipFill>
          <p:spPr bwMode="auto">
            <a:xfrm>
              <a:off x="2569029" y="1872342"/>
              <a:ext cx="772073" cy="638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4920343" y="2162629"/>
            <a:ext cx="1538514" cy="812799"/>
            <a:chOff x="4920343" y="2162629"/>
            <a:chExt cx="1538514" cy="812799"/>
          </a:xfrm>
        </p:grpSpPr>
        <p:sp>
          <p:nvSpPr>
            <p:cNvPr id="64" name="Rounded Rectangle 63"/>
            <p:cNvSpPr/>
            <p:nvPr/>
          </p:nvSpPr>
          <p:spPr>
            <a:xfrm>
              <a:off x="4920343" y="2162629"/>
              <a:ext cx="1538514" cy="812799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62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XFP</a:t>
              </a:r>
              <a:r>
                <a:rPr lang="en-US" sz="1600" dirty="0" smtClean="0">
                  <a:solidFill>
                    <a:srgbClr val="4664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/>
              <a:r>
                <a:rPr lang="en-US" sz="1200" dirty="0" err="1">
                  <a:solidFill>
                    <a:srgbClr val="4664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1200" dirty="0" err="1" smtClean="0">
                  <a:solidFill>
                    <a:srgbClr val="4664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tal</a:t>
              </a:r>
              <a:r>
                <a:rPr lang="en-US" sz="1200" dirty="0" smtClean="0">
                  <a:solidFill>
                    <a:srgbClr val="4664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packing</a:t>
              </a:r>
            </a:p>
            <a:p>
              <a:pPr algn="r"/>
              <a:r>
                <a:rPr lang="en-US" sz="1200" dirty="0" smtClean="0">
                  <a:solidFill>
                    <a:srgbClr val="4664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interfaces</a:t>
              </a:r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5036457" y="2315353"/>
              <a:ext cx="406402" cy="486852"/>
              <a:chOff x="1097090" y="2808589"/>
              <a:chExt cx="963941" cy="1154759"/>
            </a:xfrm>
          </p:grpSpPr>
          <p:grpSp>
            <p:nvGrpSpPr>
              <p:cNvPr id="74" name="Group 73"/>
              <p:cNvGrpSpPr/>
              <p:nvPr/>
            </p:nvGrpSpPr>
            <p:grpSpPr>
              <a:xfrm>
                <a:off x="1097090" y="2985735"/>
                <a:ext cx="963941" cy="753044"/>
                <a:chOff x="708120" y="3060778"/>
                <a:chExt cx="1418917" cy="1325312"/>
              </a:xfrm>
            </p:grpSpPr>
            <p:sp>
              <p:nvSpPr>
                <p:cNvPr id="80" name="Direct Access Storage 26"/>
                <p:cNvSpPr/>
                <p:nvPr/>
              </p:nvSpPr>
              <p:spPr>
                <a:xfrm rot="1275887">
                  <a:off x="916097" y="3060778"/>
                  <a:ext cx="1137145" cy="405222"/>
                </a:xfrm>
                <a:prstGeom prst="flowChartMagneticDrum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Direct Access Storage 27"/>
                <p:cNvSpPr/>
                <p:nvPr/>
              </p:nvSpPr>
              <p:spPr>
                <a:xfrm rot="21266982">
                  <a:off x="916050" y="3439306"/>
                  <a:ext cx="1137145" cy="405222"/>
                </a:xfrm>
                <a:prstGeom prst="flowChartMagneticDrum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Direct Access Storage 28"/>
                <p:cNvSpPr/>
                <p:nvPr/>
              </p:nvSpPr>
              <p:spPr>
                <a:xfrm rot="884246">
                  <a:off x="989892" y="3980868"/>
                  <a:ext cx="1137145" cy="405222"/>
                </a:xfrm>
                <a:prstGeom prst="flowChartMagneticDrum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Arc 83"/>
                <p:cNvSpPr/>
                <p:nvPr/>
              </p:nvSpPr>
              <p:spPr>
                <a:xfrm>
                  <a:off x="1554157" y="3332887"/>
                  <a:ext cx="553857" cy="273152"/>
                </a:xfrm>
                <a:prstGeom prst="arc">
                  <a:avLst>
                    <a:gd name="adj1" fmla="val 16200000"/>
                    <a:gd name="adj2" fmla="val 3143163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Arc 84"/>
                <p:cNvSpPr/>
                <p:nvPr/>
              </p:nvSpPr>
              <p:spPr>
                <a:xfrm rot="11427486">
                  <a:off x="708120" y="3769792"/>
                  <a:ext cx="553857" cy="273152"/>
                </a:xfrm>
                <a:prstGeom prst="arc">
                  <a:avLst>
                    <a:gd name="adj1" fmla="val 16200000"/>
                    <a:gd name="adj2" fmla="val 3143163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12-Point Star 74"/>
              <p:cNvSpPr/>
              <p:nvPr/>
            </p:nvSpPr>
            <p:spPr>
              <a:xfrm>
                <a:off x="1268581" y="3182388"/>
                <a:ext cx="202502" cy="182038"/>
              </a:xfrm>
              <a:prstGeom prst="star12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12-Point Star 75"/>
              <p:cNvSpPr/>
              <p:nvPr/>
            </p:nvSpPr>
            <p:spPr>
              <a:xfrm>
                <a:off x="1729246" y="2906373"/>
                <a:ext cx="202502" cy="182038"/>
              </a:xfrm>
              <a:prstGeom prst="star12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12-Point Star 76"/>
              <p:cNvSpPr/>
              <p:nvPr/>
            </p:nvSpPr>
            <p:spPr>
              <a:xfrm>
                <a:off x="1302500" y="2808589"/>
                <a:ext cx="202502" cy="182038"/>
              </a:xfrm>
              <a:prstGeom prst="star12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12-Point Star 77"/>
              <p:cNvSpPr/>
              <p:nvPr/>
            </p:nvSpPr>
            <p:spPr>
              <a:xfrm>
                <a:off x="1567788" y="3709508"/>
                <a:ext cx="202502" cy="182038"/>
              </a:xfrm>
              <a:prstGeom prst="star12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12-Point Star 78"/>
              <p:cNvSpPr/>
              <p:nvPr/>
            </p:nvSpPr>
            <p:spPr>
              <a:xfrm>
                <a:off x="1812716" y="3781310"/>
                <a:ext cx="202502" cy="182038"/>
              </a:xfrm>
              <a:prstGeom prst="star12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5080002" y="3191508"/>
            <a:ext cx="1509518" cy="1241551"/>
            <a:chOff x="4644572" y="3236686"/>
            <a:chExt cx="1509518" cy="1241551"/>
          </a:xfrm>
        </p:grpSpPr>
        <p:sp>
          <p:nvSpPr>
            <p:cNvPr id="42" name="Rounded Rectangle 41"/>
            <p:cNvSpPr/>
            <p:nvPr/>
          </p:nvSpPr>
          <p:spPr>
            <a:xfrm>
              <a:off x="4644572" y="3236686"/>
              <a:ext cx="1509518" cy="1146628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62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i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in-situ </a:t>
              </a:r>
              <a:r>
                <a:rPr lang="en-US" sz="16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MX</a:t>
              </a:r>
            </a:p>
            <a:p>
              <a:pPr algn="ctr"/>
              <a:r>
                <a:rPr lang="en-US" sz="1200" dirty="0" smtClean="0">
                  <a:solidFill>
                    <a:srgbClr val="9BBB59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Control for handling</a:t>
              </a:r>
            </a:p>
            <a:p>
              <a:pPr algn="ctr"/>
              <a:endParaRPr lang="en-US" sz="12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7" name="Picture 36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2287" y="3331029"/>
              <a:ext cx="1059543" cy="1147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54983" name="Picture 7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4" t="45497" r="48302" b="29037"/>
          <a:stretch/>
        </p:blipFill>
        <p:spPr bwMode="auto">
          <a:xfrm>
            <a:off x="1683656" y="2859313"/>
            <a:ext cx="638629" cy="59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2" descr="http://bl831.als.lbl.gov/~jamesh/sample_shadow/optical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30685">
            <a:off x="2875550" y="3758230"/>
            <a:ext cx="1024270" cy="69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http://www.clker.com/cliparts/d/5/b/2/1195432651236937346eppendorf_opened__carlos_01.svg.me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96545" y="1959428"/>
            <a:ext cx="411792" cy="69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7231771" y="3352801"/>
            <a:ext cx="1632035" cy="1023599"/>
            <a:chOff x="6723771" y="3381829"/>
            <a:chExt cx="1632035" cy="1023599"/>
          </a:xfrm>
        </p:grpSpPr>
        <p:sp>
          <p:nvSpPr>
            <p:cNvPr id="51" name="Rounded Rectangle 50"/>
            <p:cNvSpPr/>
            <p:nvPr/>
          </p:nvSpPr>
          <p:spPr>
            <a:xfrm>
              <a:off x="6723771" y="3381829"/>
              <a:ext cx="1632035" cy="95794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62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600" b="1" i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RT      </a:t>
              </a:r>
              <a:r>
                <a:rPr lang="en-US" sz="16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MX</a:t>
              </a:r>
            </a:p>
            <a:p>
              <a:r>
                <a:rPr lang="en-US" sz="1200" dirty="0" smtClean="0">
                  <a:solidFill>
                    <a:srgbClr val="9BBB59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Control     for </a:t>
              </a:r>
              <a:r>
                <a:rPr lang="en-US" sz="1200" dirty="0" err="1" smtClean="0">
                  <a:solidFill>
                    <a:srgbClr val="9BBB59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cryo</a:t>
              </a:r>
              <a:endParaRPr lang="en-US" sz="12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8" name="Group 12"/>
            <p:cNvGrpSpPr>
              <a:grpSpLocks/>
            </p:cNvGrpSpPr>
            <p:nvPr/>
          </p:nvGrpSpPr>
          <p:grpSpPr bwMode="auto">
            <a:xfrm rot="16200000" flipH="1">
              <a:off x="7141170" y="3817170"/>
              <a:ext cx="894458" cy="282057"/>
              <a:chOff x="4438" y="3135"/>
              <a:chExt cx="1410" cy="316"/>
            </a:xfrm>
          </p:grpSpPr>
          <p:sp>
            <p:nvSpPr>
              <p:cNvPr id="121" name="Freeform 13"/>
              <p:cNvSpPr>
                <a:spLocks noChangeAspect="1"/>
              </p:cNvSpPr>
              <p:nvPr/>
            </p:nvSpPr>
            <p:spPr bwMode="auto">
              <a:xfrm>
                <a:off x="4438" y="3135"/>
                <a:ext cx="764" cy="316"/>
              </a:xfrm>
              <a:custGeom>
                <a:avLst/>
                <a:gdLst>
                  <a:gd name="T0" fmla="*/ 20 w 2552"/>
                  <a:gd name="T1" fmla="*/ 1 h 1384"/>
                  <a:gd name="T2" fmla="*/ 10 w 2552"/>
                  <a:gd name="T3" fmla="*/ 3 h 1384"/>
                  <a:gd name="T4" fmla="*/ 3 w 2552"/>
                  <a:gd name="T5" fmla="*/ 3 h 1384"/>
                  <a:gd name="T6" fmla="*/ 0 w 2552"/>
                  <a:gd name="T7" fmla="*/ 2 h 1384"/>
                  <a:gd name="T8" fmla="*/ 2 w 2552"/>
                  <a:gd name="T9" fmla="*/ 0 h 1384"/>
                  <a:gd name="T10" fmla="*/ 9 w 2552"/>
                  <a:gd name="T11" fmla="*/ 0 h 1384"/>
                  <a:gd name="T12" fmla="*/ 13 w 2552"/>
                  <a:gd name="T13" fmla="*/ 1 h 1384"/>
                  <a:gd name="T14" fmla="*/ 19 w 2552"/>
                  <a:gd name="T15" fmla="*/ 2 h 1384"/>
                  <a:gd name="T16" fmla="*/ 21 w 2552"/>
                  <a:gd name="T17" fmla="*/ 2 h 13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52" h="1384">
                    <a:moveTo>
                      <a:pt x="2456" y="512"/>
                    </a:moveTo>
                    <a:cubicBezTo>
                      <a:pt x="2008" y="844"/>
                      <a:pt x="1560" y="1176"/>
                      <a:pt x="1208" y="1280"/>
                    </a:cubicBezTo>
                    <a:cubicBezTo>
                      <a:pt x="856" y="1384"/>
                      <a:pt x="544" y="1248"/>
                      <a:pt x="344" y="1136"/>
                    </a:cubicBezTo>
                    <a:cubicBezTo>
                      <a:pt x="144" y="1024"/>
                      <a:pt x="16" y="776"/>
                      <a:pt x="8" y="608"/>
                    </a:cubicBezTo>
                    <a:cubicBezTo>
                      <a:pt x="0" y="440"/>
                      <a:pt x="120" y="224"/>
                      <a:pt x="296" y="128"/>
                    </a:cubicBezTo>
                    <a:cubicBezTo>
                      <a:pt x="472" y="32"/>
                      <a:pt x="832" y="0"/>
                      <a:pt x="1064" y="32"/>
                    </a:cubicBezTo>
                    <a:cubicBezTo>
                      <a:pt x="1296" y="64"/>
                      <a:pt x="1472" y="232"/>
                      <a:pt x="1688" y="320"/>
                    </a:cubicBezTo>
                    <a:cubicBezTo>
                      <a:pt x="1904" y="408"/>
                      <a:pt x="2216" y="520"/>
                      <a:pt x="2360" y="560"/>
                    </a:cubicBezTo>
                    <a:cubicBezTo>
                      <a:pt x="2504" y="600"/>
                      <a:pt x="2528" y="580"/>
                      <a:pt x="2552" y="560"/>
                    </a:cubicBezTo>
                  </a:path>
                </a:pathLst>
              </a:custGeom>
              <a:solidFill>
                <a:schemeClr val="accent1"/>
              </a:solidFill>
              <a:ln w="381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Rectangle 14"/>
              <p:cNvSpPr>
                <a:spLocks noChangeArrowheads="1"/>
              </p:cNvSpPr>
              <p:nvPr/>
            </p:nvSpPr>
            <p:spPr bwMode="auto">
              <a:xfrm>
                <a:off x="4737" y="3226"/>
                <a:ext cx="56" cy="56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0000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ea typeface="MS PGothic" pitchFamily="34" charset="-128"/>
                </a:endParaRPr>
              </a:p>
            </p:txBody>
          </p:sp>
          <p:sp>
            <p:nvSpPr>
              <p:cNvPr id="123" name="Freeform 15"/>
              <p:cNvSpPr>
                <a:spLocks/>
              </p:cNvSpPr>
              <p:nvPr/>
            </p:nvSpPr>
            <p:spPr bwMode="auto">
              <a:xfrm>
                <a:off x="5136" y="3223"/>
                <a:ext cx="712" cy="66"/>
              </a:xfrm>
              <a:custGeom>
                <a:avLst/>
                <a:gdLst>
                  <a:gd name="T0" fmla="*/ 0 w 712"/>
                  <a:gd name="T1" fmla="*/ 53 h 66"/>
                  <a:gd name="T2" fmla="*/ 124 w 712"/>
                  <a:gd name="T3" fmla="*/ 1 h 66"/>
                  <a:gd name="T4" fmla="*/ 264 w 712"/>
                  <a:gd name="T5" fmla="*/ 61 h 66"/>
                  <a:gd name="T6" fmla="*/ 420 w 712"/>
                  <a:gd name="T7" fmla="*/ 5 h 66"/>
                  <a:gd name="T8" fmla="*/ 564 w 712"/>
                  <a:gd name="T9" fmla="*/ 65 h 66"/>
                  <a:gd name="T10" fmla="*/ 712 w 712"/>
                  <a:gd name="T11" fmla="*/ 1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12" h="66">
                    <a:moveTo>
                      <a:pt x="0" y="53"/>
                    </a:moveTo>
                    <a:cubicBezTo>
                      <a:pt x="40" y="26"/>
                      <a:pt x="80" y="0"/>
                      <a:pt x="124" y="1"/>
                    </a:cubicBezTo>
                    <a:cubicBezTo>
                      <a:pt x="168" y="2"/>
                      <a:pt x="215" y="60"/>
                      <a:pt x="264" y="61"/>
                    </a:cubicBezTo>
                    <a:cubicBezTo>
                      <a:pt x="313" y="62"/>
                      <a:pt x="370" y="4"/>
                      <a:pt x="420" y="5"/>
                    </a:cubicBezTo>
                    <a:cubicBezTo>
                      <a:pt x="470" y="6"/>
                      <a:pt x="515" y="66"/>
                      <a:pt x="564" y="65"/>
                    </a:cubicBezTo>
                    <a:cubicBezTo>
                      <a:pt x="613" y="64"/>
                      <a:pt x="687" y="12"/>
                      <a:pt x="712" y="1"/>
                    </a:cubicBezTo>
                  </a:path>
                </a:pathLst>
              </a:custGeom>
              <a:noFill/>
              <a:ln w="381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16"/>
              <p:cNvSpPr>
                <a:spLocks/>
              </p:cNvSpPr>
              <p:nvPr/>
            </p:nvSpPr>
            <p:spPr bwMode="auto">
              <a:xfrm rot="10800000" flipH="1">
                <a:off x="5112" y="3219"/>
                <a:ext cx="712" cy="66"/>
              </a:xfrm>
              <a:custGeom>
                <a:avLst/>
                <a:gdLst>
                  <a:gd name="T0" fmla="*/ 0 w 712"/>
                  <a:gd name="T1" fmla="*/ 53 h 66"/>
                  <a:gd name="T2" fmla="*/ 124 w 712"/>
                  <a:gd name="T3" fmla="*/ 1 h 66"/>
                  <a:gd name="T4" fmla="*/ 264 w 712"/>
                  <a:gd name="T5" fmla="*/ 61 h 66"/>
                  <a:gd name="T6" fmla="*/ 420 w 712"/>
                  <a:gd name="T7" fmla="*/ 5 h 66"/>
                  <a:gd name="T8" fmla="*/ 564 w 712"/>
                  <a:gd name="T9" fmla="*/ 65 h 66"/>
                  <a:gd name="T10" fmla="*/ 712 w 712"/>
                  <a:gd name="T11" fmla="*/ 1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12" h="66">
                    <a:moveTo>
                      <a:pt x="0" y="53"/>
                    </a:moveTo>
                    <a:cubicBezTo>
                      <a:pt x="40" y="26"/>
                      <a:pt x="80" y="0"/>
                      <a:pt x="124" y="1"/>
                    </a:cubicBezTo>
                    <a:cubicBezTo>
                      <a:pt x="168" y="2"/>
                      <a:pt x="215" y="60"/>
                      <a:pt x="264" y="61"/>
                    </a:cubicBezTo>
                    <a:cubicBezTo>
                      <a:pt x="313" y="62"/>
                      <a:pt x="370" y="4"/>
                      <a:pt x="420" y="5"/>
                    </a:cubicBezTo>
                    <a:cubicBezTo>
                      <a:pt x="470" y="6"/>
                      <a:pt x="515" y="66"/>
                      <a:pt x="564" y="65"/>
                    </a:cubicBezTo>
                    <a:cubicBezTo>
                      <a:pt x="613" y="64"/>
                      <a:pt x="687" y="12"/>
                      <a:pt x="712" y="1"/>
                    </a:cubicBezTo>
                  </a:path>
                </a:pathLst>
              </a:custGeom>
              <a:noFill/>
              <a:ln w="381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9" name="Rectangle 53"/>
            <p:cNvSpPr>
              <a:spLocks noChangeArrowheads="1"/>
            </p:cNvSpPr>
            <p:nvPr/>
          </p:nvSpPr>
          <p:spPr bwMode="auto">
            <a:xfrm rot="16200000">
              <a:off x="7716579" y="3759542"/>
              <a:ext cx="736500" cy="31240"/>
            </a:xfrm>
            <a:prstGeom prst="rect">
              <a:avLst/>
            </a:prstGeom>
            <a:solidFill>
              <a:srgbClr val="4BFF4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l-GR" altLang="en-US" sz="1800">
                <a:ea typeface="MS PGothic" pitchFamily="34" charset="-128"/>
              </a:endParaRPr>
            </a:p>
          </p:txBody>
        </p:sp>
        <p:sp>
          <p:nvSpPr>
            <p:cNvPr id="120" name="Rectangle 55"/>
            <p:cNvSpPr>
              <a:spLocks noChangeArrowheads="1"/>
            </p:cNvSpPr>
            <p:nvPr/>
          </p:nvSpPr>
          <p:spPr bwMode="auto">
            <a:xfrm rot="16200000">
              <a:off x="6601440" y="3759541"/>
              <a:ext cx="736500" cy="31240"/>
            </a:xfrm>
            <a:prstGeom prst="rect">
              <a:avLst/>
            </a:prstGeom>
            <a:solidFill>
              <a:srgbClr val="4BFF4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l-GR" altLang="en-US" sz="1800">
                <a:ea typeface="MS PGothic" pitchFamily="34" charset="-128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615544" y="4702628"/>
            <a:ext cx="1059542" cy="899885"/>
            <a:chOff x="4180115" y="4528457"/>
            <a:chExt cx="1059542" cy="899885"/>
          </a:xfrm>
        </p:grpSpPr>
        <p:sp>
          <p:nvSpPr>
            <p:cNvPr id="341" name="Rounded Rectangle 340"/>
            <p:cNvSpPr/>
            <p:nvPr/>
          </p:nvSpPr>
          <p:spPr>
            <a:xfrm>
              <a:off x="4180115" y="4528457"/>
              <a:ext cx="1059542" cy="899885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4664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6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 factor</a:t>
              </a:r>
            </a:p>
          </p:txBody>
        </p:sp>
        <p:graphicFrame>
          <p:nvGraphicFramePr>
            <p:cNvPr id="259" name="Object 25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74610229"/>
                </p:ext>
              </p:extLst>
            </p:nvPr>
          </p:nvGraphicFramePr>
          <p:xfrm>
            <a:off x="4303034" y="4578803"/>
            <a:ext cx="769242" cy="530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3550" name="Chart" r:id="rId9" imgW="7115101" imgH="4914951" progId="MSGraph.Chart.8">
                    <p:embed followColorScheme="full"/>
                  </p:oleObj>
                </mc:Choice>
                <mc:Fallback>
                  <p:oleObj name="Chart" r:id="rId9" imgW="7115101" imgH="4914951" progId="MSGraph.Chart.8">
                    <p:embed followColorScheme="full"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03034" y="4578803"/>
                          <a:ext cx="769242" cy="5302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95803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90" grpId="0" animBg="1"/>
      <p:bldP spid="132" grpId="0" animBg="1"/>
      <p:bldP spid="272" grpId="0"/>
      <p:bldP spid="275" grpId="0"/>
      <p:bldP spid="206" grpId="0" animBg="1"/>
      <p:bldP spid="394" grpId="0"/>
      <p:bldP spid="39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22851" y="1143409"/>
            <a:ext cx="7614319" cy="5476052"/>
            <a:chOff x="0" y="0"/>
            <a:chExt cx="9535884" cy="6858000"/>
          </a:xfrm>
        </p:grpSpPr>
        <p:grpSp>
          <p:nvGrpSpPr>
            <p:cNvPr id="4" name="Group 3"/>
            <p:cNvGrpSpPr/>
            <p:nvPr/>
          </p:nvGrpSpPr>
          <p:grpSpPr>
            <a:xfrm>
              <a:off x="2972081" y="348344"/>
              <a:ext cx="6563803" cy="6255656"/>
              <a:chOff x="3451054" y="435429"/>
              <a:chExt cx="5925176" cy="5878285"/>
            </a:xfrm>
          </p:grpSpPr>
          <p:pic>
            <p:nvPicPr>
              <p:cNvPr id="245764" name="Picture 4" descr="An external file that holds a picture, illustration, etc.&#10;Object name is nihms289690f5.jp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354"/>
              <a:stretch/>
            </p:blipFill>
            <p:spPr bwMode="auto">
              <a:xfrm>
                <a:off x="3451054" y="624114"/>
                <a:ext cx="5925176" cy="5689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Rectangle 2"/>
              <p:cNvSpPr/>
              <p:nvPr/>
            </p:nvSpPr>
            <p:spPr>
              <a:xfrm>
                <a:off x="3541486" y="435429"/>
                <a:ext cx="609600" cy="12627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Oval 4"/>
            <p:cNvSpPr/>
            <p:nvPr/>
          </p:nvSpPr>
          <p:spPr>
            <a:xfrm>
              <a:off x="0" y="0"/>
              <a:ext cx="3429000" cy="3429000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32000">
                  <a:schemeClr val="tx2">
                    <a:lumMod val="40000"/>
                    <a:lumOff val="60000"/>
                  </a:schemeClr>
                </a:gs>
                <a:gs pos="67000">
                  <a:schemeClr val="bg1">
                    <a:lumMod val="0"/>
                    <a:lumOff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Freeform 1"/>
            <p:cNvSpPr/>
            <p:nvPr/>
          </p:nvSpPr>
          <p:spPr>
            <a:xfrm>
              <a:off x="1038215" y="854410"/>
              <a:ext cx="1371186" cy="1429847"/>
            </a:xfrm>
            <a:custGeom>
              <a:avLst/>
              <a:gdLst>
                <a:gd name="connsiteX0" fmla="*/ 151956 w 1371186"/>
                <a:gd name="connsiteY0" fmla="*/ 422847 h 1429847"/>
                <a:gd name="connsiteX1" fmla="*/ 413213 w 1371186"/>
                <a:gd name="connsiteY1" fmla="*/ 466389 h 1429847"/>
                <a:gd name="connsiteX2" fmla="*/ 442242 w 1371186"/>
                <a:gd name="connsiteY2" fmla="*/ 176104 h 1429847"/>
                <a:gd name="connsiteX3" fmla="*/ 645442 w 1371186"/>
                <a:gd name="connsiteY3" fmla="*/ 1932 h 1429847"/>
                <a:gd name="connsiteX4" fmla="*/ 776070 w 1371186"/>
                <a:gd name="connsiteY4" fmla="*/ 103532 h 1429847"/>
                <a:gd name="connsiteX5" fmla="*/ 892185 w 1371186"/>
                <a:gd name="connsiteY5" fmla="*/ 408332 h 1429847"/>
                <a:gd name="connsiteX6" fmla="*/ 1182470 w 1371186"/>
                <a:gd name="connsiteY6" fmla="*/ 306732 h 1429847"/>
                <a:gd name="connsiteX7" fmla="*/ 1371156 w 1371186"/>
                <a:gd name="connsiteY7" fmla="*/ 655075 h 1429847"/>
                <a:gd name="connsiteX8" fmla="*/ 1196985 w 1371186"/>
                <a:gd name="connsiteY8" fmla="*/ 771189 h 1429847"/>
                <a:gd name="connsiteX9" fmla="*/ 1167956 w 1371186"/>
                <a:gd name="connsiteY9" fmla="*/ 1032447 h 1429847"/>
                <a:gd name="connsiteX10" fmla="*/ 1298585 w 1371186"/>
                <a:gd name="connsiteY10" fmla="*/ 1206618 h 1429847"/>
                <a:gd name="connsiteX11" fmla="*/ 1182470 w 1371186"/>
                <a:gd name="connsiteY11" fmla="*/ 1380789 h 1429847"/>
                <a:gd name="connsiteX12" fmla="*/ 761556 w 1371186"/>
                <a:gd name="connsiteY12" fmla="*/ 1424332 h 1429847"/>
                <a:gd name="connsiteX13" fmla="*/ 601899 w 1371186"/>
                <a:gd name="connsiteY13" fmla="*/ 1279189 h 1429847"/>
                <a:gd name="connsiteX14" fmla="*/ 340642 w 1371186"/>
                <a:gd name="connsiteY14" fmla="*/ 1279189 h 1429847"/>
                <a:gd name="connsiteX15" fmla="*/ 239042 w 1371186"/>
                <a:gd name="connsiteY15" fmla="*/ 1380789 h 1429847"/>
                <a:gd name="connsiteX16" fmla="*/ 21327 w 1371186"/>
                <a:gd name="connsiteY16" fmla="*/ 1279189 h 1429847"/>
                <a:gd name="connsiteX17" fmla="*/ 21327 w 1371186"/>
                <a:gd name="connsiteY17" fmla="*/ 1032447 h 1429847"/>
                <a:gd name="connsiteX18" fmla="*/ 137442 w 1371186"/>
                <a:gd name="connsiteY18" fmla="*/ 698618 h 1429847"/>
                <a:gd name="connsiteX19" fmla="*/ 21327 w 1371186"/>
                <a:gd name="connsiteY19" fmla="*/ 451875 h 1429847"/>
                <a:gd name="connsiteX20" fmla="*/ 79385 w 1371186"/>
                <a:gd name="connsiteY20" fmla="*/ 393818 h 1429847"/>
                <a:gd name="connsiteX0" fmla="*/ 151956 w 1371186"/>
                <a:gd name="connsiteY0" fmla="*/ 422847 h 1429847"/>
                <a:gd name="connsiteX1" fmla="*/ 413213 w 1371186"/>
                <a:gd name="connsiteY1" fmla="*/ 466389 h 1429847"/>
                <a:gd name="connsiteX2" fmla="*/ 442242 w 1371186"/>
                <a:gd name="connsiteY2" fmla="*/ 176104 h 1429847"/>
                <a:gd name="connsiteX3" fmla="*/ 645442 w 1371186"/>
                <a:gd name="connsiteY3" fmla="*/ 1932 h 1429847"/>
                <a:gd name="connsiteX4" fmla="*/ 776070 w 1371186"/>
                <a:gd name="connsiteY4" fmla="*/ 103532 h 1429847"/>
                <a:gd name="connsiteX5" fmla="*/ 892185 w 1371186"/>
                <a:gd name="connsiteY5" fmla="*/ 408332 h 1429847"/>
                <a:gd name="connsiteX6" fmla="*/ 1182470 w 1371186"/>
                <a:gd name="connsiteY6" fmla="*/ 306732 h 1429847"/>
                <a:gd name="connsiteX7" fmla="*/ 1371156 w 1371186"/>
                <a:gd name="connsiteY7" fmla="*/ 655075 h 1429847"/>
                <a:gd name="connsiteX8" fmla="*/ 1196985 w 1371186"/>
                <a:gd name="connsiteY8" fmla="*/ 771189 h 1429847"/>
                <a:gd name="connsiteX9" fmla="*/ 1167956 w 1371186"/>
                <a:gd name="connsiteY9" fmla="*/ 1032447 h 1429847"/>
                <a:gd name="connsiteX10" fmla="*/ 1298585 w 1371186"/>
                <a:gd name="connsiteY10" fmla="*/ 1206618 h 1429847"/>
                <a:gd name="connsiteX11" fmla="*/ 1182470 w 1371186"/>
                <a:gd name="connsiteY11" fmla="*/ 1380789 h 1429847"/>
                <a:gd name="connsiteX12" fmla="*/ 761556 w 1371186"/>
                <a:gd name="connsiteY12" fmla="*/ 1424332 h 1429847"/>
                <a:gd name="connsiteX13" fmla="*/ 601899 w 1371186"/>
                <a:gd name="connsiteY13" fmla="*/ 1279189 h 1429847"/>
                <a:gd name="connsiteX14" fmla="*/ 340642 w 1371186"/>
                <a:gd name="connsiteY14" fmla="*/ 1279189 h 1429847"/>
                <a:gd name="connsiteX15" fmla="*/ 239042 w 1371186"/>
                <a:gd name="connsiteY15" fmla="*/ 1380789 h 1429847"/>
                <a:gd name="connsiteX16" fmla="*/ 21327 w 1371186"/>
                <a:gd name="connsiteY16" fmla="*/ 1279189 h 1429847"/>
                <a:gd name="connsiteX17" fmla="*/ 21327 w 1371186"/>
                <a:gd name="connsiteY17" fmla="*/ 1032447 h 1429847"/>
                <a:gd name="connsiteX18" fmla="*/ 137442 w 1371186"/>
                <a:gd name="connsiteY18" fmla="*/ 698618 h 1429847"/>
                <a:gd name="connsiteX19" fmla="*/ 21327 w 1371186"/>
                <a:gd name="connsiteY19" fmla="*/ 451875 h 1429847"/>
                <a:gd name="connsiteX20" fmla="*/ 79385 w 1371186"/>
                <a:gd name="connsiteY20" fmla="*/ 393818 h 1429847"/>
                <a:gd name="connsiteX21" fmla="*/ 151956 w 1371186"/>
                <a:gd name="connsiteY21" fmla="*/ 422847 h 142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71186" h="1429847">
                  <a:moveTo>
                    <a:pt x="151956" y="422847"/>
                  </a:moveTo>
                  <a:cubicBezTo>
                    <a:pt x="258394" y="465180"/>
                    <a:pt x="364832" y="507513"/>
                    <a:pt x="413213" y="466389"/>
                  </a:cubicBezTo>
                  <a:cubicBezTo>
                    <a:pt x="461594" y="425265"/>
                    <a:pt x="403537" y="253513"/>
                    <a:pt x="442242" y="176104"/>
                  </a:cubicBezTo>
                  <a:cubicBezTo>
                    <a:pt x="480947" y="98695"/>
                    <a:pt x="589804" y="14027"/>
                    <a:pt x="645442" y="1932"/>
                  </a:cubicBezTo>
                  <a:cubicBezTo>
                    <a:pt x="701080" y="-10163"/>
                    <a:pt x="734946" y="35799"/>
                    <a:pt x="776070" y="103532"/>
                  </a:cubicBezTo>
                  <a:cubicBezTo>
                    <a:pt x="817194" y="171265"/>
                    <a:pt x="824452" y="374465"/>
                    <a:pt x="892185" y="408332"/>
                  </a:cubicBezTo>
                  <a:cubicBezTo>
                    <a:pt x="959918" y="442199"/>
                    <a:pt x="1102642" y="265608"/>
                    <a:pt x="1182470" y="306732"/>
                  </a:cubicBezTo>
                  <a:cubicBezTo>
                    <a:pt x="1262299" y="347856"/>
                    <a:pt x="1368737" y="577666"/>
                    <a:pt x="1371156" y="655075"/>
                  </a:cubicBezTo>
                  <a:cubicBezTo>
                    <a:pt x="1373575" y="732484"/>
                    <a:pt x="1230852" y="708294"/>
                    <a:pt x="1196985" y="771189"/>
                  </a:cubicBezTo>
                  <a:cubicBezTo>
                    <a:pt x="1163118" y="834084"/>
                    <a:pt x="1151023" y="959876"/>
                    <a:pt x="1167956" y="1032447"/>
                  </a:cubicBezTo>
                  <a:cubicBezTo>
                    <a:pt x="1184889" y="1105018"/>
                    <a:pt x="1296166" y="1148561"/>
                    <a:pt x="1298585" y="1206618"/>
                  </a:cubicBezTo>
                  <a:cubicBezTo>
                    <a:pt x="1301004" y="1264675"/>
                    <a:pt x="1271975" y="1344503"/>
                    <a:pt x="1182470" y="1380789"/>
                  </a:cubicBezTo>
                  <a:cubicBezTo>
                    <a:pt x="1092965" y="1417075"/>
                    <a:pt x="858318" y="1441265"/>
                    <a:pt x="761556" y="1424332"/>
                  </a:cubicBezTo>
                  <a:cubicBezTo>
                    <a:pt x="664794" y="1407399"/>
                    <a:pt x="672051" y="1303379"/>
                    <a:pt x="601899" y="1279189"/>
                  </a:cubicBezTo>
                  <a:cubicBezTo>
                    <a:pt x="531747" y="1254999"/>
                    <a:pt x="401118" y="1262256"/>
                    <a:pt x="340642" y="1279189"/>
                  </a:cubicBezTo>
                  <a:cubicBezTo>
                    <a:pt x="280166" y="1296122"/>
                    <a:pt x="292261" y="1380789"/>
                    <a:pt x="239042" y="1380789"/>
                  </a:cubicBezTo>
                  <a:cubicBezTo>
                    <a:pt x="185823" y="1380789"/>
                    <a:pt x="57613" y="1337246"/>
                    <a:pt x="21327" y="1279189"/>
                  </a:cubicBezTo>
                  <a:cubicBezTo>
                    <a:pt x="-14959" y="1221132"/>
                    <a:pt x="1975" y="1129209"/>
                    <a:pt x="21327" y="1032447"/>
                  </a:cubicBezTo>
                  <a:cubicBezTo>
                    <a:pt x="40679" y="935685"/>
                    <a:pt x="137442" y="795380"/>
                    <a:pt x="137442" y="698618"/>
                  </a:cubicBezTo>
                  <a:cubicBezTo>
                    <a:pt x="137442" y="601856"/>
                    <a:pt x="31003" y="502675"/>
                    <a:pt x="21327" y="451875"/>
                  </a:cubicBezTo>
                  <a:cubicBezTo>
                    <a:pt x="11651" y="401075"/>
                    <a:pt x="45518" y="397446"/>
                    <a:pt x="79385" y="393818"/>
                  </a:cubicBezTo>
                  <a:lnTo>
                    <a:pt x="151956" y="42284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9379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29000"/>
              <a:ext cx="3429000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0" y="19878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SAXS assay for intrinsic order</a:t>
            </a:r>
            <a:endParaRPr lang="en-US" sz="4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17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2405117"/>
              </p:ext>
            </p:extLst>
          </p:nvPr>
        </p:nvGraphicFramePr>
        <p:xfrm>
          <a:off x="384175" y="566738"/>
          <a:ext cx="8680450" cy="569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54" name="Chart" r:id="rId3" imgW="7115101" imgH="4914951" progId="MSGraph.Chart.8">
                  <p:embed followColorScheme="full"/>
                </p:oleObj>
              </mc:Choice>
              <mc:Fallback>
                <p:oleObj name="Chart" r:id="rId3" imgW="7115101" imgH="49149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566738"/>
                        <a:ext cx="8680450" cy="569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961278" y="6057900"/>
            <a:ext cx="53575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Spot centroid position (pixels)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567110" y="3030866"/>
            <a:ext cx="40030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Relative spot intensity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</a:t>
            </a:r>
            <a:r>
              <a:rPr lang="en-US" sz="3200" dirty="0"/>
              <a:t>patial </a:t>
            </a:r>
            <a:r>
              <a:rPr lang="en-US" sz="3200" dirty="0">
                <a:solidFill>
                  <a:srgbClr val="FF0000"/>
                </a:solidFill>
              </a:rPr>
              <a:t>H</a:t>
            </a:r>
            <a:r>
              <a:rPr lang="en-US" sz="3200" dirty="0"/>
              <a:t>eterogeneity in </a:t>
            </a:r>
            <a:r>
              <a:rPr lang="en-US" sz="3200" dirty="0">
                <a:solidFill>
                  <a:srgbClr val="FF0000"/>
                </a:solidFill>
              </a:rPr>
              <a:t>S</a:t>
            </a:r>
            <a:r>
              <a:rPr lang="en-US" sz="3200" dirty="0"/>
              <a:t>harp </a:t>
            </a:r>
            <a:r>
              <a:rPr lang="en-US" sz="3200" dirty="0">
                <a:solidFill>
                  <a:srgbClr val="FF0000"/>
                </a:solidFill>
              </a:rPr>
              <a:t>S</a:t>
            </a:r>
            <a:r>
              <a:rPr lang="en-US" sz="3200" dirty="0"/>
              <a:t>pot </a:t>
            </a:r>
            <a:r>
              <a:rPr lang="en-US" sz="3200" dirty="0">
                <a:solidFill>
                  <a:srgbClr val="FF0000"/>
                </a:solidFill>
              </a:rPr>
              <a:t>S</a:t>
            </a:r>
            <a:r>
              <a:rPr lang="en-US" sz="3200" dirty="0"/>
              <a:t>ensitivity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097021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Freeform 128"/>
          <p:cNvSpPr/>
          <p:nvPr/>
        </p:nvSpPr>
        <p:spPr>
          <a:xfrm>
            <a:off x="114007" y="1674083"/>
            <a:ext cx="4408598" cy="3132246"/>
          </a:xfrm>
          <a:custGeom>
            <a:avLst/>
            <a:gdLst>
              <a:gd name="connsiteX0" fmla="*/ 132736 w 4437164"/>
              <a:gd name="connsiteY0" fmla="*/ 2085118 h 3188761"/>
              <a:gd name="connsiteX1" fmla="*/ 31136 w 4437164"/>
              <a:gd name="connsiteY1" fmla="*/ 1069118 h 3188761"/>
              <a:gd name="connsiteX2" fmla="*/ 103707 w 4437164"/>
              <a:gd name="connsiteY2" fmla="*/ 227289 h 3188761"/>
              <a:gd name="connsiteX3" fmla="*/ 1076164 w 4437164"/>
              <a:gd name="connsiteY3" fmla="*/ 9575 h 3188761"/>
              <a:gd name="connsiteX4" fmla="*/ 1729307 w 4437164"/>
              <a:gd name="connsiteY4" fmla="*/ 459518 h 3188761"/>
              <a:gd name="connsiteX5" fmla="*/ 1874450 w 4437164"/>
              <a:gd name="connsiteY5" fmla="*/ 1011061 h 3188761"/>
              <a:gd name="connsiteX6" fmla="*/ 2498564 w 4437164"/>
              <a:gd name="connsiteY6" fmla="*/ 1083632 h 3188761"/>
              <a:gd name="connsiteX7" fmla="*/ 3093650 w 4437164"/>
              <a:gd name="connsiteY7" fmla="*/ 1431975 h 3188761"/>
              <a:gd name="connsiteX8" fmla="*/ 3456507 w 4437164"/>
              <a:gd name="connsiteY8" fmla="*/ 1852889 h 3188761"/>
              <a:gd name="connsiteX9" fmla="*/ 4153193 w 4437164"/>
              <a:gd name="connsiteY9" fmla="*/ 2070604 h 3188761"/>
              <a:gd name="connsiteX10" fmla="*/ 4399936 w 4437164"/>
              <a:gd name="connsiteY10" fmla="*/ 2462489 h 3188761"/>
              <a:gd name="connsiteX11" fmla="*/ 4370907 w 4437164"/>
              <a:gd name="connsiteY11" fmla="*/ 2941461 h 3188761"/>
              <a:gd name="connsiteX12" fmla="*/ 3790336 w 4437164"/>
              <a:gd name="connsiteY12" fmla="*/ 3188204 h 3188761"/>
              <a:gd name="connsiteX13" fmla="*/ 2992050 w 4437164"/>
              <a:gd name="connsiteY13" fmla="*/ 2999518 h 3188761"/>
              <a:gd name="connsiteX14" fmla="*/ 2295364 w 4437164"/>
              <a:gd name="connsiteY14" fmla="*/ 2709232 h 3188761"/>
              <a:gd name="connsiteX15" fmla="*/ 1351936 w 4437164"/>
              <a:gd name="connsiteY15" fmla="*/ 2593118 h 3188761"/>
              <a:gd name="connsiteX16" fmla="*/ 393993 w 4437164"/>
              <a:gd name="connsiteY16" fmla="*/ 2346375 h 3188761"/>
              <a:gd name="connsiteX0" fmla="*/ 132736 w 4437164"/>
              <a:gd name="connsiteY0" fmla="*/ 2085118 h 3188761"/>
              <a:gd name="connsiteX1" fmla="*/ 31136 w 4437164"/>
              <a:gd name="connsiteY1" fmla="*/ 1069118 h 3188761"/>
              <a:gd name="connsiteX2" fmla="*/ 103707 w 4437164"/>
              <a:gd name="connsiteY2" fmla="*/ 227289 h 3188761"/>
              <a:gd name="connsiteX3" fmla="*/ 1076164 w 4437164"/>
              <a:gd name="connsiteY3" fmla="*/ 9575 h 3188761"/>
              <a:gd name="connsiteX4" fmla="*/ 1729307 w 4437164"/>
              <a:gd name="connsiteY4" fmla="*/ 459518 h 3188761"/>
              <a:gd name="connsiteX5" fmla="*/ 1874450 w 4437164"/>
              <a:gd name="connsiteY5" fmla="*/ 1011061 h 3188761"/>
              <a:gd name="connsiteX6" fmla="*/ 2498564 w 4437164"/>
              <a:gd name="connsiteY6" fmla="*/ 1083632 h 3188761"/>
              <a:gd name="connsiteX7" fmla="*/ 3093650 w 4437164"/>
              <a:gd name="connsiteY7" fmla="*/ 1431975 h 3188761"/>
              <a:gd name="connsiteX8" fmla="*/ 3456507 w 4437164"/>
              <a:gd name="connsiteY8" fmla="*/ 1852889 h 3188761"/>
              <a:gd name="connsiteX9" fmla="*/ 4153193 w 4437164"/>
              <a:gd name="connsiteY9" fmla="*/ 2070604 h 3188761"/>
              <a:gd name="connsiteX10" fmla="*/ 4399936 w 4437164"/>
              <a:gd name="connsiteY10" fmla="*/ 2462489 h 3188761"/>
              <a:gd name="connsiteX11" fmla="*/ 4370907 w 4437164"/>
              <a:gd name="connsiteY11" fmla="*/ 2941461 h 3188761"/>
              <a:gd name="connsiteX12" fmla="*/ 3790336 w 4437164"/>
              <a:gd name="connsiteY12" fmla="*/ 3188204 h 3188761"/>
              <a:gd name="connsiteX13" fmla="*/ 2992050 w 4437164"/>
              <a:gd name="connsiteY13" fmla="*/ 2999518 h 3188761"/>
              <a:gd name="connsiteX14" fmla="*/ 2295364 w 4437164"/>
              <a:gd name="connsiteY14" fmla="*/ 2709232 h 3188761"/>
              <a:gd name="connsiteX15" fmla="*/ 1351936 w 4437164"/>
              <a:gd name="connsiteY15" fmla="*/ 2593118 h 3188761"/>
              <a:gd name="connsiteX16" fmla="*/ 393993 w 4437164"/>
              <a:gd name="connsiteY16" fmla="*/ 2346375 h 3188761"/>
              <a:gd name="connsiteX17" fmla="*/ 132736 w 4437164"/>
              <a:gd name="connsiteY17" fmla="*/ 2085118 h 3188761"/>
              <a:gd name="connsiteX0" fmla="*/ 132736 w 4437164"/>
              <a:gd name="connsiteY0" fmla="*/ 2085118 h 3188761"/>
              <a:gd name="connsiteX1" fmla="*/ 31136 w 4437164"/>
              <a:gd name="connsiteY1" fmla="*/ 1069118 h 3188761"/>
              <a:gd name="connsiteX2" fmla="*/ 103707 w 4437164"/>
              <a:gd name="connsiteY2" fmla="*/ 227289 h 3188761"/>
              <a:gd name="connsiteX3" fmla="*/ 1076164 w 4437164"/>
              <a:gd name="connsiteY3" fmla="*/ 9575 h 3188761"/>
              <a:gd name="connsiteX4" fmla="*/ 1729307 w 4437164"/>
              <a:gd name="connsiteY4" fmla="*/ 459518 h 3188761"/>
              <a:gd name="connsiteX5" fmla="*/ 1874450 w 4437164"/>
              <a:gd name="connsiteY5" fmla="*/ 1011061 h 3188761"/>
              <a:gd name="connsiteX6" fmla="*/ 2498564 w 4437164"/>
              <a:gd name="connsiteY6" fmla="*/ 1083632 h 3188761"/>
              <a:gd name="connsiteX7" fmla="*/ 3093650 w 4437164"/>
              <a:gd name="connsiteY7" fmla="*/ 1431975 h 3188761"/>
              <a:gd name="connsiteX8" fmla="*/ 3456507 w 4437164"/>
              <a:gd name="connsiteY8" fmla="*/ 1852889 h 3188761"/>
              <a:gd name="connsiteX9" fmla="*/ 4153193 w 4437164"/>
              <a:gd name="connsiteY9" fmla="*/ 2070604 h 3188761"/>
              <a:gd name="connsiteX10" fmla="*/ 4399936 w 4437164"/>
              <a:gd name="connsiteY10" fmla="*/ 2462489 h 3188761"/>
              <a:gd name="connsiteX11" fmla="*/ 4370907 w 4437164"/>
              <a:gd name="connsiteY11" fmla="*/ 2941461 h 3188761"/>
              <a:gd name="connsiteX12" fmla="*/ 3790336 w 4437164"/>
              <a:gd name="connsiteY12" fmla="*/ 3188204 h 3188761"/>
              <a:gd name="connsiteX13" fmla="*/ 2992050 w 4437164"/>
              <a:gd name="connsiteY13" fmla="*/ 2999518 h 3188761"/>
              <a:gd name="connsiteX14" fmla="*/ 2295364 w 4437164"/>
              <a:gd name="connsiteY14" fmla="*/ 2709232 h 3188761"/>
              <a:gd name="connsiteX15" fmla="*/ 1351936 w 4437164"/>
              <a:gd name="connsiteY15" fmla="*/ 2593118 h 3188761"/>
              <a:gd name="connsiteX16" fmla="*/ 393993 w 4437164"/>
              <a:gd name="connsiteY16" fmla="*/ 2346375 h 3188761"/>
              <a:gd name="connsiteX17" fmla="*/ 132736 w 4437164"/>
              <a:gd name="connsiteY17" fmla="*/ 2085118 h 3188761"/>
              <a:gd name="connsiteX0" fmla="*/ 132736 w 4437164"/>
              <a:gd name="connsiteY0" fmla="*/ 2085118 h 3188761"/>
              <a:gd name="connsiteX1" fmla="*/ 31136 w 4437164"/>
              <a:gd name="connsiteY1" fmla="*/ 1069118 h 3188761"/>
              <a:gd name="connsiteX2" fmla="*/ 103707 w 4437164"/>
              <a:gd name="connsiteY2" fmla="*/ 227289 h 3188761"/>
              <a:gd name="connsiteX3" fmla="*/ 1076164 w 4437164"/>
              <a:gd name="connsiteY3" fmla="*/ 9575 h 3188761"/>
              <a:gd name="connsiteX4" fmla="*/ 1729307 w 4437164"/>
              <a:gd name="connsiteY4" fmla="*/ 459518 h 3188761"/>
              <a:gd name="connsiteX5" fmla="*/ 1874450 w 4437164"/>
              <a:gd name="connsiteY5" fmla="*/ 1011061 h 3188761"/>
              <a:gd name="connsiteX6" fmla="*/ 2498564 w 4437164"/>
              <a:gd name="connsiteY6" fmla="*/ 1083632 h 3188761"/>
              <a:gd name="connsiteX7" fmla="*/ 3093650 w 4437164"/>
              <a:gd name="connsiteY7" fmla="*/ 1431975 h 3188761"/>
              <a:gd name="connsiteX8" fmla="*/ 3456507 w 4437164"/>
              <a:gd name="connsiteY8" fmla="*/ 1852889 h 3188761"/>
              <a:gd name="connsiteX9" fmla="*/ 4153193 w 4437164"/>
              <a:gd name="connsiteY9" fmla="*/ 2070604 h 3188761"/>
              <a:gd name="connsiteX10" fmla="*/ 4399936 w 4437164"/>
              <a:gd name="connsiteY10" fmla="*/ 2462489 h 3188761"/>
              <a:gd name="connsiteX11" fmla="*/ 4370907 w 4437164"/>
              <a:gd name="connsiteY11" fmla="*/ 2941461 h 3188761"/>
              <a:gd name="connsiteX12" fmla="*/ 3790336 w 4437164"/>
              <a:gd name="connsiteY12" fmla="*/ 3188204 h 3188761"/>
              <a:gd name="connsiteX13" fmla="*/ 2992050 w 4437164"/>
              <a:gd name="connsiteY13" fmla="*/ 2999518 h 3188761"/>
              <a:gd name="connsiteX14" fmla="*/ 2295364 w 4437164"/>
              <a:gd name="connsiteY14" fmla="*/ 2709232 h 3188761"/>
              <a:gd name="connsiteX15" fmla="*/ 1351936 w 4437164"/>
              <a:gd name="connsiteY15" fmla="*/ 2593118 h 3188761"/>
              <a:gd name="connsiteX16" fmla="*/ 393993 w 4437164"/>
              <a:gd name="connsiteY16" fmla="*/ 2346375 h 3188761"/>
              <a:gd name="connsiteX17" fmla="*/ 132736 w 4437164"/>
              <a:gd name="connsiteY17" fmla="*/ 2085118 h 3188761"/>
              <a:gd name="connsiteX0" fmla="*/ 132736 w 4437164"/>
              <a:gd name="connsiteY0" fmla="*/ 2085118 h 3189202"/>
              <a:gd name="connsiteX1" fmla="*/ 31136 w 4437164"/>
              <a:gd name="connsiteY1" fmla="*/ 1069118 h 3189202"/>
              <a:gd name="connsiteX2" fmla="*/ 103707 w 4437164"/>
              <a:gd name="connsiteY2" fmla="*/ 227289 h 3189202"/>
              <a:gd name="connsiteX3" fmla="*/ 1076164 w 4437164"/>
              <a:gd name="connsiteY3" fmla="*/ 9575 h 3189202"/>
              <a:gd name="connsiteX4" fmla="*/ 1729307 w 4437164"/>
              <a:gd name="connsiteY4" fmla="*/ 459518 h 3189202"/>
              <a:gd name="connsiteX5" fmla="*/ 1874450 w 4437164"/>
              <a:gd name="connsiteY5" fmla="*/ 1011061 h 3189202"/>
              <a:gd name="connsiteX6" fmla="*/ 2498564 w 4437164"/>
              <a:gd name="connsiteY6" fmla="*/ 1083632 h 3189202"/>
              <a:gd name="connsiteX7" fmla="*/ 3093650 w 4437164"/>
              <a:gd name="connsiteY7" fmla="*/ 1431975 h 3189202"/>
              <a:gd name="connsiteX8" fmla="*/ 3456507 w 4437164"/>
              <a:gd name="connsiteY8" fmla="*/ 1852889 h 3189202"/>
              <a:gd name="connsiteX9" fmla="*/ 4153193 w 4437164"/>
              <a:gd name="connsiteY9" fmla="*/ 2070604 h 3189202"/>
              <a:gd name="connsiteX10" fmla="*/ 4399936 w 4437164"/>
              <a:gd name="connsiteY10" fmla="*/ 2462489 h 3189202"/>
              <a:gd name="connsiteX11" fmla="*/ 4370907 w 4437164"/>
              <a:gd name="connsiteY11" fmla="*/ 2941461 h 3189202"/>
              <a:gd name="connsiteX12" fmla="*/ 3790336 w 4437164"/>
              <a:gd name="connsiteY12" fmla="*/ 3188204 h 3189202"/>
              <a:gd name="connsiteX13" fmla="*/ 2992050 w 4437164"/>
              <a:gd name="connsiteY13" fmla="*/ 2999518 h 3189202"/>
              <a:gd name="connsiteX14" fmla="*/ 2295364 w 4437164"/>
              <a:gd name="connsiteY14" fmla="*/ 2360889 h 3189202"/>
              <a:gd name="connsiteX15" fmla="*/ 1351936 w 4437164"/>
              <a:gd name="connsiteY15" fmla="*/ 2593118 h 3189202"/>
              <a:gd name="connsiteX16" fmla="*/ 393993 w 4437164"/>
              <a:gd name="connsiteY16" fmla="*/ 2346375 h 3189202"/>
              <a:gd name="connsiteX17" fmla="*/ 132736 w 4437164"/>
              <a:gd name="connsiteY17" fmla="*/ 2085118 h 3189202"/>
              <a:gd name="connsiteX0" fmla="*/ 132736 w 4437164"/>
              <a:gd name="connsiteY0" fmla="*/ 2085118 h 3189202"/>
              <a:gd name="connsiteX1" fmla="*/ 31136 w 4437164"/>
              <a:gd name="connsiteY1" fmla="*/ 1069118 h 3189202"/>
              <a:gd name="connsiteX2" fmla="*/ 103707 w 4437164"/>
              <a:gd name="connsiteY2" fmla="*/ 227289 h 3189202"/>
              <a:gd name="connsiteX3" fmla="*/ 1076164 w 4437164"/>
              <a:gd name="connsiteY3" fmla="*/ 9575 h 3189202"/>
              <a:gd name="connsiteX4" fmla="*/ 1729307 w 4437164"/>
              <a:gd name="connsiteY4" fmla="*/ 459518 h 3189202"/>
              <a:gd name="connsiteX5" fmla="*/ 1874450 w 4437164"/>
              <a:gd name="connsiteY5" fmla="*/ 1011061 h 3189202"/>
              <a:gd name="connsiteX6" fmla="*/ 2498564 w 4437164"/>
              <a:gd name="connsiteY6" fmla="*/ 1083632 h 3189202"/>
              <a:gd name="connsiteX7" fmla="*/ 3093650 w 4437164"/>
              <a:gd name="connsiteY7" fmla="*/ 1431975 h 3189202"/>
              <a:gd name="connsiteX8" fmla="*/ 3456507 w 4437164"/>
              <a:gd name="connsiteY8" fmla="*/ 1852889 h 3189202"/>
              <a:gd name="connsiteX9" fmla="*/ 4153193 w 4437164"/>
              <a:gd name="connsiteY9" fmla="*/ 2070604 h 3189202"/>
              <a:gd name="connsiteX10" fmla="*/ 4399936 w 4437164"/>
              <a:gd name="connsiteY10" fmla="*/ 2462489 h 3189202"/>
              <a:gd name="connsiteX11" fmla="*/ 4370907 w 4437164"/>
              <a:gd name="connsiteY11" fmla="*/ 2941461 h 3189202"/>
              <a:gd name="connsiteX12" fmla="*/ 3790336 w 4437164"/>
              <a:gd name="connsiteY12" fmla="*/ 3188204 h 3189202"/>
              <a:gd name="connsiteX13" fmla="*/ 2992050 w 4437164"/>
              <a:gd name="connsiteY13" fmla="*/ 2999518 h 3189202"/>
              <a:gd name="connsiteX14" fmla="*/ 2295364 w 4437164"/>
              <a:gd name="connsiteY14" fmla="*/ 2360889 h 3189202"/>
              <a:gd name="connsiteX15" fmla="*/ 1337422 w 4437164"/>
              <a:gd name="connsiteY15" fmla="*/ 2317347 h 3189202"/>
              <a:gd name="connsiteX16" fmla="*/ 393993 w 4437164"/>
              <a:gd name="connsiteY16" fmla="*/ 2346375 h 3189202"/>
              <a:gd name="connsiteX17" fmla="*/ 132736 w 4437164"/>
              <a:gd name="connsiteY17" fmla="*/ 2085118 h 3189202"/>
              <a:gd name="connsiteX0" fmla="*/ 132736 w 4437164"/>
              <a:gd name="connsiteY0" fmla="*/ 2085118 h 3188237"/>
              <a:gd name="connsiteX1" fmla="*/ 31136 w 4437164"/>
              <a:gd name="connsiteY1" fmla="*/ 1069118 h 3188237"/>
              <a:gd name="connsiteX2" fmla="*/ 103707 w 4437164"/>
              <a:gd name="connsiteY2" fmla="*/ 227289 h 3188237"/>
              <a:gd name="connsiteX3" fmla="*/ 1076164 w 4437164"/>
              <a:gd name="connsiteY3" fmla="*/ 9575 h 3188237"/>
              <a:gd name="connsiteX4" fmla="*/ 1729307 w 4437164"/>
              <a:gd name="connsiteY4" fmla="*/ 459518 h 3188237"/>
              <a:gd name="connsiteX5" fmla="*/ 1874450 w 4437164"/>
              <a:gd name="connsiteY5" fmla="*/ 1011061 h 3188237"/>
              <a:gd name="connsiteX6" fmla="*/ 2498564 w 4437164"/>
              <a:gd name="connsiteY6" fmla="*/ 1083632 h 3188237"/>
              <a:gd name="connsiteX7" fmla="*/ 3093650 w 4437164"/>
              <a:gd name="connsiteY7" fmla="*/ 1431975 h 3188237"/>
              <a:gd name="connsiteX8" fmla="*/ 3456507 w 4437164"/>
              <a:gd name="connsiteY8" fmla="*/ 1852889 h 3188237"/>
              <a:gd name="connsiteX9" fmla="*/ 4153193 w 4437164"/>
              <a:gd name="connsiteY9" fmla="*/ 2070604 h 3188237"/>
              <a:gd name="connsiteX10" fmla="*/ 4399936 w 4437164"/>
              <a:gd name="connsiteY10" fmla="*/ 2462489 h 3188237"/>
              <a:gd name="connsiteX11" fmla="*/ 4370907 w 4437164"/>
              <a:gd name="connsiteY11" fmla="*/ 2941461 h 3188237"/>
              <a:gd name="connsiteX12" fmla="*/ 3790336 w 4437164"/>
              <a:gd name="connsiteY12" fmla="*/ 3188204 h 3188237"/>
              <a:gd name="connsiteX13" fmla="*/ 3050107 w 4437164"/>
              <a:gd name="connsiteY13" fmla="*/ 2926947 h 3188237"/>
              <a:gd name="connsiteX14" fmla="*/ 2295364 w 4437164"/>
              <a:gd name="connsiteY14" fmla="*/ 2360889 h 3188237"/>
              <a:gd name="connsiteX15" fmla="*/ 1337422 w 4437164"/>
              <a:gd name="connsiteY15" fmla="*/ 2317347 h 3188237"/>
              <a:gd name="connsiteX16" fmla="*/ 393993 w 4437164"/>
              <a:gd name="connsiteY16" fmla="*/ 2346375 h 3188237"/>
              <a:gd name="connsiteX17" fmla="*/ 132736 w 4437164"/>
              <a:gd name="connsiteY17" fmla="*/ 2085118 h 3188237"/>
              <a:gd name="connsiteX0" fmla="*/ 132736 w 4437164"/>
              <a:gd name="connsiteY0" fmla="*/ 2085118 h 3188237"/>
              <a:gd name="connsiteX1" fmla="*/ 31136 w 4437164"/>
              <a:gd name="connsiteY1" fmla="*/ 1069118 h 3188237"/>
              <a:gd name="connsiteX2" fmla="*/ 103707 w 4437164"/>
              <a:gd name="connsiteY2" fmla="*/ 227289 h 3188237"/>
              <a:gd name="connsiteX3" fmla="*/ 1076164 w 4437164"/>
              <a:gd name="connsiteY3" fmla="*/ 9575 h 3188237"/>
              <a:gd name="connsiteX4" fmla="*/ 1729307 w 4437164"/>
              <a:gd name="connsiteY4" fmla="*/ 459518 h 3188237"/>
              <a:gd name="connsiteX5" fmla="*/ 1874450 w 4437164"/>
              <a:gd name="connsiteY5" fmla="*/ 1011061 h 3188237"/>
              <a:gd name="connsiteX6" fmla="*/ 2498564 w 4437164"/>
              <a:gd name="connsiteY6" fmla="*/ 1083632 h 3188237"/>
              <a:gd name="connsiteX7" fmla="*/ 3093650 w 4437164"/>
              <a:gd name="connsiteY7" fmla="*/ 1431975 h 3188237"/>
              <a:gd name="connsiteX8" fmla="*/ 3456507 w 4437164"/>
              <a:gd name="connsiteY8" fmla="*/ 1852889 h 3188237"/>
              <a:gd name="connsiteX9" fmla="*/ 4153193 w 4437164"/>
              <a:gd name="connsiteY9" fmla="*/ 2070604 h 3188237"/>
              <a:gd name="connsiteX10" fmla="*/ 4399936 w 4437164"/>
              <a:gd name="connsiteY10" fmla="*/ 2462489 h 3188237"/>
              <a:gd name="connsiteX11" fmla="*/ 4370907 w 4437164"/>
              <a:gd name="connsiteY11" fmla="*/ 2941461 h 3188237"/>
              <a:gd name="connsiteX12" fmla="*/ 3790336 w 4437164"/>
              <a:gd name="connsiteY12" fmla="*/ 3188204 h 3188237"/>
              <a:gd name="connsiteX13" fmla="*/ 3050107 w 4437164"/>
              <a:gd name="connsiteY13" fmla="*/ 2926947 h 3188237"/>
              <a:gd name="connsiteX14" fmla="*/ 2309879 w 4437164"/>
              <a:gd name="connsiteY14" fmla="*/ 2331861 h 3188237"/>
              <a:gd name="connsiteX15" fmla="*/ 1337422 w 4437164"/>
              <a:gd name="connsiteY15" fmla="*/ 2317347 h 3188237"/>
              <a:gd name="connsiteX16" fmla="*/ 393993 w 4437164"/>
              <a:gd name="connsiteY16" fmla="*/ 2346375 h 3188237"/>
              <a:gd name="connsiteX17" fmla="*/ 132736 w 4437164"/>
              <a:gd name="connsiteY17" fmla="*/ 2085118 h 3188237"/>
              <a:gd name="connsiteX0" fmla="*/ 132736 w 4408598"/>
              <a:gd name="connsiteY0" fmla="*/ 2085118 h 3189640"/>
              <a:gd name="connsiteX1" fmla="*/ 31136 w 4408598"/>
              <a:gd name="connsiteY1" fmla="*/ 1069118 h 3189640"/>
              <a:gd name="connsiteX2" fmla="*/ 103707 w 4408598"/>
              <a:gd name="connsiteY2" fmla="*/ 227289 h 3189640"/>
              <a:gd name="connsiteX3" fmla="*/ 1076164 w 4408598"/>
              <a:gd name="connsiteY3" fmla="*/ 9575 h 3189640"/>
              <a:gd name="connsiteX4" fmla="*/ 1729307 w 4408598"/>
              <a:gd name="connsiteY4" fmla="*/ 459518 h 3189640"/>
              <a:gd name="connsiteX5" fmla="*/ 1874450 w 4408598"/>
              <a:gd name="connsiteY5" fmla="*/ 1011061 h 3189640"/>
              <a:gd name="connsiteX6" fmla="*/ 2498564 w 4408598"/>
              <a:gd name="connsiteY6" fmla="*/ 1083632 h 3189640"/>
              <a:gd name="connsiteX7" fmla="*/ 3093650 w 4408598"/>
              <a:gd name="connsiteY7" fmla="*/ 1431975 h 3189640"/>
              <a:gd name="connsiteX8" fmla="*/ 3456507 w 4408598"/>
              <a:gd name="connsiteY8" fmla="*/ 1852889 h 3189640"/>
              <a:gd name="connsiteX9" fmla="*/ 4153193 w 4408598"/>
              <a:gd name="connsiteY9" fmla="*/ 2070604 h 3189640"/>
              <a:gd name="connsiteX10" fmla="*/ 4399936 w 4408598"/>
              <a:gd name="connsiteY10" fmla="*/ 2462489 h 3189640"/>
              <a:gd name="connsiteX11" fmla="*/ 4298335 w 4408598"/>
              <a:gd name="connsiteY11" fmla="*/ 2825347 h 3189640"/>
              <a:gd name="connsiteX12" fmla="*/ 3790336 w 4408598"/>
              <a:gd name="connsiteY12" fmla="*/ 3188204 h 3189640"/>
              <a:gd name="connsiteX13" fmla="*/ 3050107 w 4408598"/>
              <a:gd name="connsiteY13" fmla="*/ 2926947 h 3189640"/>
              <a:gd name="connsiteX14" fmla="*/ 2309879 w 4408598"/>
              <a:gd name="connsiteY14" fmla="*/ 2331861 h 3189640"/>
              <a:gd name="connsiteX15" fmla="*/ 1337422 w 4408598"/>
              <a:gd name="connsiteY15" fmla="*/ 2317347 h 3189640"/>
              <a:gd name="connsiteX16" fmla="*/ 393993 w 4408598"/>
              <a:gd name="connsiteY16" fmla="*/ 2346375 h 3189640"/>
              <a:gd name="connsiteX17" fmla="*/ 132736 w 4408598"/>
              <a:gd name="connsiteY17" fmla="*/ 2085118 h 3189640"/>
              <a:gd name="connsiteX0" fmla="*/ 132736 w 4408598"/>
              <a:gd name="connsiteY0" fmla="*/ 2085118 h 3132246"/>
              <a:gd name="connsiteX1" fmla="*/ 31136 w 4408598"/>
              <a:gd name="connsiteY1" fmla="*/ 1069118 h 3132246"/>
              <a:gd name="connsiteX2" fmla="*/ 103707 w 4408598"/>
              <a:gd name="connsiteY2" fmla="*/ 227289 h 3132246"/>
              <a:gd name="connsiteX3" fmla="*/ 1076164 w 4408598"/>
              <a:gd name="connsiteY3" fmla="*/ 9575 h 3132246"/>
              <a:gd name="connsiteX4" fmla="*/ 1729307 w 4408598"/>
              <a:gd name="connsiteY4" fmla="*/ 459518 h 3132246"/>
              <a:gd name="connsiteX5" fmla="*/ 1874450 w 4408598"/>
              <a:gd name="connsiteY5" fmla="*/ 1011061 h 3132246"/>
              <a:gd name="connsiteX6" fmla="*/ 2498564 w 4408598"/>
              <a:gd name="connsiteY6" fmla="*/ 1083632 h 3132246"/>
              <a:gd name="connsiteX7" fmla="*/ 3093650 w 4408598"/>
              <a:gd name="connsiteY7" fmla="*/ 1431975 h 3132246"/>
              <a:gd name="connsiteX8" fmla="*/ 3456507 w 4408598"/>
              <a:gd name="connsiteY8" fmla="*/ 1852889 h 3132246"/>
              <a:gd name="connsiteX9" fmla="*/ 4153193 w 4408598"/>
              <a:gd name="connsiteY9" fmla="*/ 2070604 h 3132246"/>
              <a:gd name="connsiteX10" fmla="*/ 4399936 w 4408598"/>
              <a:gd name="connsiteY10" fmla="*/ 2462489 h 3132246"/>
              <a:gd name="connsiteX11" fmla="*/ 4298335 w 4408598"/>
              <a:gd name="connsiteY11" fmla="*/ 2825347 h 3132246"/>
              <a:gd name="connsiteX12" fmla="*/ 3790336 w 4408598"/>
              <a:gd name="connsiteY12" fmla="*/ 3130147 h 3132246"/>
              <a:gd name="connsiteX13" fmla="*/ 3050107 w 4408598"/>
              <a:gd name="connsiteY13" fmla="*/ 2926947 h 3132246"/>
              <a:gd name="connsiteX14" fmla="*/ 2309879 w 4408598"/>
              <a:gd name="connsiteY14" fmla="*/ 2331861 h 3132246"/>
              <a:gd name="connsiteX15" fmla="*/ 1337422 w 4408598"/>
              <a:gd name="connsiteY15" fmla="*/ 2317347 h 3132246"/>
              <a:gd name="connsiteX16" fmla="*/ 393993 w 4408598"/>
              <a:gd name="connsiteY16" fmla="*/ 2346375 h 3132246"/>
              <a:gd name="connsiteX17" fmla="*/ 132736 w 4408598"/>
              <a:gd name="connsiteY17" fmla="*/ 2085118 h 313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408598" h="3132246">
                <a:moveTo>
                  <a:pt x="132736" y="2085118"/>
                </a:moveTo>
                <a:cubicBezTo>
                  <a:pt x="45650" y="1998032"/>
                  <a:pt x="35974" y="1378756"/>
                  <a:pt x="31136" y="1069118"/>
                </a:cubicBezTo>
                <a:cubicBezTo>
                  <a:pt x="26298" y="759480"/>
                  <a:pt x="-70464" y="403879"/>
                  <a:pt x="103707" y="227289"/>
                </a:cubicBezTo>
                <a:cubicBezTo>
                  <a:pt x="277878" y="50699"/>
                  <a:pt x="805231" y="-29130"/>
                  <a:pt x="1076164" y="9575"/>
                </a:cubicBezTo>
                <a:cubicBezTo>
                  <a:pt x="1347097" y="48280"/>
                  <a:pt x="1596259" y="292604"/>
                  <a:pt x="1729307" y="459518"/>
                </a:cubicBezTo>
                <a:cubicBezTo>
                  <a:pt x="1862355" y="626432"/>
                  <a:pt x="1746240" y="907042"/>
                  <a:pt x="1874450" y="1011061"/>
                </a:cubicBezTo>
                <a:cubicBezTo>
                  <a:pt x="2002660" y="1115080"/>
                  <a:pt x="2295364" y="1013480"/>
                  <a:pt x="2498564" y="1083632"/>
                </a:cubicBezTo>
                <a:cubicBezTo>
                  <a:pt x="2701764" y="1153784"/>
                  <a:pt x="2933993" y="1303766"/>
                  <a:pt x="3093650" y="1431975"/>
                </a:cubicBezTo>
                <a:cubicBezTo>
                  <a:pt x="3253307" y="1560184"/>
                  <a:pt x="3279917" y="1746451"/>
                  <a:pt x="3456507" y="1852889"/>
                </a:cubicBezTo>
                <a:cubicBezTo>
                  <a:pt x="3633097" y="1959327"/>
                  <a:pt x="3995955" y="1969004"/>
                  <a:pt x="4153193" y="2070604"/>
                </a:cubicBezTo>
                <a:cubicBezTo>
                  <a:pt x="4310431" y="2172204"/>
                  <a:pt x="4375746" y="2336699"/>
                  <a:pt x="4399936" y="2462489"/>
                </a:cubicBezTo>
                <a:cubicBezTo>
                  <a:pt x="4424126" y="2588279"/>
                  <a:pt x="4399935" y="2714071"/>
                  <a:pt x="4298335" y="2825347"/>
                </a:cubicBezTo>
                <a:cubicBezTo>
                  <a:pt x="4196735" y="2936623"/>
                  <a:pt x="3998374" y="3113214"/>
                  <a:pt x="3790336" y="3130147"/>
                </a:cubicBezTo>
                <a:cubicBezTo>
                  <a:pt x="3582298" y="3147080"/>
                  <a:pt x="3296850" y="3059995"/>
                  <a:pt x="3050107" y="2926947"/>
                </a:cubicBezTo>
                <a:cubicBezTo>
                  <a:pt x="2803364" y="2793899"/>
                  <a:pt x="2595326" y="2433461"/>
                  <a:pt x="2309879" y="2331861"/>
                </a:cubicBezTo>
                <a:cubicBezTo>
                  <a:pt x="2024432" y="2230261"/>
                  <a:pt x="1656736" y="2314928"/>
                  <a:pt x="1337422" y="2317347"/>
                </a:cubicBezTo>
                <a:cubicBezTo>
                  <a:pt x="1018108" y="2319766"/>
                  <a:pt x="594774" y="2385080"/>
                  <a:pt x="393993" y="2346375"/>
                </a:cubicBezTo>
                <a:cubicBezTo>
                  <a:pt x="193212" y="2307670"/>
                  <a:pt x="219822" y="2172204"/>
                  <a:pt x="132736" y="208511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4437" y="209625"/>
            <a:ext cx="89395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Dissecting the Amplitude 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 </a:t>
            </a:r>
            <a:endParaRPr lang="en-US" sz="4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26604" y="1905000"/>
            <a:ext cx="13716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purify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protein</a:t>
            </a:r>
          </a:p>
        </p:txBody>
      </p:sp>
      <p:sp>
        <p:nvSpPr>
          <p:cNvPr id="31" name="Oval 30"/>
          <p:cNvSpPr/>
          <p:nvPr/>
        </p:nvSpPr>
        <p:spPr>
          <a:xfrm>
            <a:off x="1679154" y="2800350"/>
            <a:ext cx="13716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grow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</a:t>
            </a:r>
          </a:p>
        </p:txBody>
      </p:sp>
      <p:sp>
        <p:nvSpPr>
          <p:cNvPr id="33" name="Oval 32"/>
          <p:cNvSpPr/>
          <p:nvPr/>
        </p:nvSpPr>
        <p:spPr>
          <a:xfrm>
            <a:off x="3031704" y="3695700"/>
            <a:ext cx="13716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MX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5797370" y="5798112"/>
            <a:ext cx="13716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icro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Arrow Connector 3"/>
          <p:cNvCxnSpPr>
            <a:stCxn id="2" idx="5"/>
            <a:endCxn id="31" idx="1"/>
          </p:cNvCxnSpPr>
          <p:nvPr/>
        </p:nvCxnSpPr>
        <p:spPr>
          <a:xfrm>
            <a:off x="1497338" y="2685489"/>
            <a:ext cx="382682" cy="248772"/>
          </a:xfrm>
          <a:prstGeom prst="straightConnector1">
            <a:avLst/>
          </a:prstGeom>
          <a:ln w="635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31" idx="5"/>
            <a:endCxn id="33" idx="1"/>
          </p:cNvCxnSpPr>
          <p:nvPr/>
        </p:nvCxnSpPr>
        <p:spPr>
          <a:xfrm>
            <a:off x="2849888" y="3580839"/>
            <a:ext cx="382682" cy="248772"/>
          </a:xfrm>
          <a:prstGeom prst="straightConnector1">
            <a:avLst/>
          </a:prstGeom>
          <a:ln w="635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31" idx="7"/>
          </p:cNvCxnSpPr>
          <p:nvPr/>
        </p:nvCxnSpPr>
        <p:spPr>
          <a:xfrm flipV="1">
            <a:off x="2849888" y="2743200"/>
            <a:ext cx="2055941" cy="191061"/>
          </a:xfrm>
          <a:prstGeom prst="straightConnector1">
            <a:avLst/>
          </a:prstGeom>
          <a:ln w="38100">
            <a:solidFill>
              <a:srgbClr val="006228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Freeform 89"/>
          <p:cNvSpPr/>
          <p:nvPr/>
        </p:nvSpPr>
        <p:spPr>
          <a:xfrm>
            <a:off x="1386595" y="1587478"/>
            <a:ext cx="5986661" cy="399320"/>
          </a:xfrm>
          <a:custGeom>
            <a:avLst/>
            <a:gdLst>
              <a:gd name="connsiteX0" fmla="*/ 0 w 224567"/>
              <a:gd name="connsiteY0" fmla="*/ 362857 h 362857"/>
              <a:gd name="connsiteX1" fmla="*/ 217714 w 224567"/>
              <a:gd name="connsiteY1" fmla="*/ 261257 h 362857"/>
              <a:gd name="connsiteX2" fmla="*/ 174171 w 224567"/>
              <a:gd name="connsiteY2" fmla="*/ 0 h 362857"/>
              <a:gd name="connsiteX3" fmla="*/ 174171 w 224567"/>
              <a:gd name="connsiteY3" fmla="*/ 0 h 362857"/>
              <a:gd name="connsiteX0" fmla="*/ 0 w 378959"/>
              <a:gd name="connsiteY0" fmla="*/ 363697 h 363697"/>
              <a:gd name="connsiteX1" fmla="*/ 217714 w 378959"/>
              <a:gd name="connsiteY1" fmla="*/ 262097 h 363697"/>
              <a:gd name="connsiteX2" fmla="*/ 174171 w 378959"/>
              <a:gd name="connsiteY2" fmla="*/ 840 h 363697"/>
              <a:gd name="connsiteX3" fmla="*/ 378959 w 378959"/>
              <a:gd name="connsiteY3" fmla="*/ 358027 h 363697"/>
              <a:gd name="connsiteX0" fmla="*/ 0 w 378959"/>
              <a:gd name="connsiteY0" fmla="*/ 101609 h 101609"/>
              <a:gd name="connsiteX1" fmla="*/ 217714 w 378959"/>
              <a:gd name="connsiteY1" fmla="*/ 9 h 101609"/>
              <a:gd name="connsiteX2" fmla="*/ 378959 w 378959"/>
              <a:gd name="connsiteY2" fmla="*/ 95939 h 101609"/>
              <a:gd name="connsiteX0" fmla="*/ 0 w 378959"/>
              <a:gd name="connsiteY0" fmla="*/ 192091 h 192091"/>
              <a:gd name="connsiteX1" fmla="*/ 151039 w 378959"/>
              <a:gd name="connsiteY1" fmla="*/ 3 h 192091"/>
              <a:gd name="connsiteX2" fmla="*/ 378959 w 378959"/>
              <a:gd name="connsiteY2" fmla="*/ 186421 h 192091"/>
              <a:gd name="connsiteX0" fmla="*/ 0 w 378959"/>
              <a:gd name="connsiteY0" fmla="*/ 192091 h 192091"/>
              <a:gd name="connsiteX1" fmla="*/ 151039 w 378959"/>
              <a:gd name="connsiteY1" fmla="*/ 3 h 192091"/>
              <a:gd name="connsiteX2" fmla="*/ 378959 w 378959"/>
              <a:gd name="connsiteY2" fmla="*/ 186421 h 192091"/>
              <a:gd name="connsiteX0" fmla="*/ 0 w 374196"/>
              <a:gd name="connsiteY0" fmla="*/ 163670 h 186575"/>
              <a:gd name="connsiteX1" fmla="*/ 146276 w 374196"/>
              <a:gd name="connsiteY1" fmla="*/ 157 h 186575"/>
              <a:gd name="connsiteX2" fmla="*/ 374196 w 374196"/>
              <a:gd name="connsiteY2" fmla="*/ 186575 h 186575"/>
              <a:gd name="connsiteX0" fmla="*/ 2988443 w 3330880"/>
              <a:gd name="connsiteY0" fmla="*/ 200322 h 880452"/>
              <a:gd name="connsiteX1" fmla="*/ 3134719 w 3330880"/>
              <a:gd name="connsiteY1" fmla="*/ 36809 h 880452"/>
              <a:gd name="connsiteX2" fmla="*/ 314 w 3330880"/>
              <a:gd name="connsiteY2" fmla="*/ 880452 h 880452"/>
              <a:gd name="connsiteX0" fmla="*/ 3003806 w 3004427"/>
              <a:gd name="connsiteY0" fmla="*/ 16480 h 696610"/>
              <a:gd name="connsiteX1" fmla="*/ 454507 w 3004427"/>
              <a:gd name="connsiteY1" fmla="*/ 424467 h 696610"/>
              <a:gd name="connsiteX2" fmla="*/ 15677 w 3004427"/>
              <a:gd name="connsiteY2" fmla="*/ 696610 h 696610"/>
              <a:gd name="connsiteX0" fmla="*/ 3001853 w 3077077"/>
              <a:gd name="connsiteY0" fmla="*/ 0 h 680130"/>
              <a:gd name="connsiteX1" fmla="*/ 2906605 w 3077077"/>
              <a:gd name="connsiteY1" fmla="*/ 293529 h 680130"/>
              <a:gd name="connsiteX2" fmla="*/ 452554 w 3077077"/>
              <a:gd name="connsiteY2" fmla="*/ 407987 h 680130"/>
              <a:gd name="connsiteX3" fmla="*/ 13724 w 3077077"/>
              <a:gd name="connsiteY3" fmla="*/ 680130 h 680130"/>
              <a:gd name="connsiteX0" fmla="*/ 3087578 w 3098695"/>
              <a:gd name="connsiteY0" fmla="*/ 0 h 889680"/>
              <a:gd name="connsiteX1" fmla="*/ 2906605 w 3098695"/>
              <a:gd name="connsiteY1" fmla="*/ 503079 h 889680"/>
              <a:gd name="connsiteX2" fmla="*/ 452554 w 3098695"/>
              <a:gd name="connsiteY2" fmla="*/ 617537 h 889680"/>
              <a:gd name="connsiteX3" fmla="*/ 13724 w 3098695"/>
              <a:gd name="connsiteY3" fmla="*/ 889680 h 889680"/>
              <a:gd name="connsiteX0" fmla="*/ 3087578 w 3340359"/>
              <a:gd name="connsiteY0" fmla="*/ 803 h 890483"/>
              <a:gd name="connsiteX1" fmla="*/ 2906605 w 3340359"/>
              <a:gd name="connsiteY1" fmla="*/ 503882 h 890483"/>
              <a:gd name="connsiteX2" fmla="*/ 452554 w 3340359"/>
              <a:gd name="connsiteY2" fmla="*/ 618340 h 890483"/>
              <a:gd name="connsiteX3" fmla="*/ 13724 w 3340359"/>
              <a:gd name="connsiteY3" fmla="*/ 890483 h 890483"/>
              <a:gd name="connsiteX0" fmla="*/ 2963753 w 3265034"/>
              <a:gd name="connsiteY0" fmla="*/ 1185 h 738465"/>
              <a:gd name="connsiteX1" fmla="*/ 2906605 w 3265034"/>
              <a:gd name="connsiteY1" fmla="*/ 351864 h 738465"/>
              <a:gd name="connsiteX2" fmla="*/ 452554 w 3265034"/>
              <a:gd name="connsiteY2" fmla="*/ 466322 h 738465"/>
              <a:gd name="connsiteX3" fmla="*/ 13724 w 3265034"/>
              <a:gd name="connsiteY3" fmla="*/ 738465 h 738465"/>
              <a:gd name="connsiteX0" fmla="*/ 2963753 w 3162253"/>
              <a:gd name="connsiteY0" fmla="*/ 0 h 737280"/>
              <a:gd name="connsiteX1" fmla="*/ 2906605 w 3162253"/>
              <a:gd name="connsiteY1" fmla="*/ 350679 h 737280"/>
              <a:gd name="connsiteX2" fmla="*/ 452554 w 3162253"/>
              <a:gd name="connsiteY2" fmla="*/ 465137 h 737280"/>
              <a:gd name="connsiteX3" fmla="*/ 13724 w 3162253"/>
              <a:gd name="connsiteY3" fmla="*/ 737280 h 737280"/>
              <a:gd name="connsiteX0" fmla="*/ 2950029 w 3148529"/>
              <a:gd name="connsiteY0" fmla="*/ 0 h 737280"/>
              <a:gd name="connsiteX1" fmla="*/ 2892881 w 3148529"/>
              <a:gd name="connsiteY1" fmla="*/ 350679 h 737280"/>
              <a:gd name="connsiteX2" fmla="*/ 438830 w 3148529"/>
              <a:gd name="connsiteY2" fmla="*/ 465137 h 737280"/>
              <a:gd name="connsiteX3" fmla="*/ 0 w 3148529"/>
              <a:gd name="connsiteY3" fmla="*/ 737280 h 737280"/>
              <a:gd name="connsiteX0" fmla="*/ 2950029 w 3148529"/>
              <a:gd name="connsiteY0" fmla="*/ 0 h 737280"/>
              <a:gd name="connsiteX1" fmla="*/ 2892881 w 3148529"/>
              <a:gd name="connsiteY1" fmla="*/ 350679 h 737280"/>
              <a:gd name="connsiteX2" fmla="*/ 1200830 w 3148529"/>
              <a:gd name="connsiteY2" fmla="*/ 436562 h 737280"/>
              <a:gd name="connsiteX3" fmla="*/ 0 w 3148529"/>
              <a:gd name="connsiteY3" fmla="*/ 737280 h 737280"/>
              <a:gd name="connsiteX0" fmla="*/ 2950029 w 3148529"/>
              <a:gd name="connsiteY0" fmla="*/ 0 h 737280"/>
              <a:gd name="connsiteX1" fmla="*/ 2892881 w 3148529"/>
              <a:gd name="connsiteY1" fmla="*/ 350679 h 737280"/>
              <a:gd name="connsiteX2" fmla="*/ 1200830 w 3148529"/>
              <a:gd name="connsiteY2" fmla="*/ 436562 h 737280"/>
              <a:gd name="connsiteX3" fmla="*/ 0 w 3148529"/>
              <a:gd name="connsiteY3" fmla="*/ 737280 h 737280"/>
              <a:gd name="connsiteX0" fmla="*/ 2921454 w 3137000"/>
              <a:gd name="connsiteY0" fmla="*/ 0 h 756330"/>
              <a:gd name="connsiteX1" fmla="*/ 2892881 w 3137000"/>
              <a:gd name="connsiteY1" fmla="*/ 369729 h 756330"/>
              <a:gd name="connsiteX2" fmla="*/ 1200830 w 3137000"/>
              <a:gd name="connsiteY2" fmla="*/ 455612 h 756330"/>
              <a:gd name="connsiteX3" fmla="*/ 0 w 3137000"/>
              <a:gd name="connsiteY3" fmla="*/ 756330 h 756330"/>
              <a:gd name="connsiteX0" fmla="*/ 2921454 w 3143010"/>
              <a:gd name="connsiteY0" fmla="*/ 0 h 756330"/>
              <a:gd name="connsiteX1" fmla="*/ 2892881 w 3143010"/>
              <a:gd name="connsiteY1" fmla="*/ 369729 h 756330"/>
              <a:gd name="connsiteX2" fmla="*/ 1200830 w 3143010"/>
              <a:gd name="connsiteY2" fmla="*/ 455612 h 756330"/>
              <a:gd name="connsiteX3" fmla="*/ 0 w 3143010"/>
              <a:gd name="connsiteY3" fmla="*/ 756330 h 756330"/>
              <a:gd name="connsiteX0" fmla="*/ 2921454 w 3143010"/>
              <a:gd name="connsiteY0" fmla="*/ 344749 h 1101079"/>
              <a:gd name="connsiteX1" fmla="*/ 2892881 w 3143010"/>
              <a:gd name="connsiteY1" fmla="*/ 714478 h 1101079"/>
              <a:gd name="connsiteX2" fmla="*/ 810305 w 3143010"/>
              <a:gd name="connsiteY2" fmla="*/ 261 h 1101079"/>
              <a:gd name="connsiteX3" fmla="*/ 0 w 3143010"/>
              <a:gd name="connsiteY3" fmla="*/ 1101079 h 1101079"/>
              <a:gd name="connsiteX0" fmla="*/ 3978729 w 4200285"/>
              <a:gd name="connsiteY0" fmla="*/ 367210 h 741540"/>
              <a:gd name="connsiteX1" fmla="*/ 3950156 w 4200285"/>
              <a:gd name="connsiteY1" fmla="*/ 736939 h 741540"/>
              <a:gd name="connsiteX2" fmla="*/ 1867580 w 4200285"/>
              <a:gd name="connsiteY2" fmla="*/ 22722 h 741540"/>
              <a:gd name="connsiteX3" fmla="*/ 0 w 4200285"/>
              <a:gd name="connsiteY3" fmla="*/ 285340 h 741540"/>
              <a:gd name="connsiteX0" fmla="*/ 3978729 w 4200285"/>
              <a:gd name="connsiteY0" fmla="*/ 375654 h 749984"/>
              <a:gd name="connsiteX1" fmla="*/ 3950156 w 4200285"/>
              <a:gd name="connsiteY1" fmla="*/ 745383 h 749984"/>
              <a:gd name="connsiteX2" fmla="*/ 1867580 w 4200285"/>
              <a:gd name="connsiteY2" fmla="*/ 31166 h 749984"/>
              <a:gd name="connsiteX3" fmla="*/ 0 w 4200285"/>
              <a:gd name="connsiteY3" fmla="*/ 293784 h 749984"/>
              <a:gd name="connsiteX0" fmla="*/ 3978729 w 4082245"/>
              <a:gd name="connsiteY0" fmla="*/ 464845 h 465174"/>
              <a:gd name="connsiteX1" fmla="*/ 3683456 w 4082245"/>
              <a:gd name="connsiteY1" fmla="*/ 5899 h 465174"/>
              <a:gd name="connsiteX2" fmla="*/ 1867580 w 4082245"/>
              <a:gd name="connsiteY2" fmla="*/ 120357 h 465174"/>
              <a:gd name="connsiteX3" fmla="*/ 0 w 4082245"/>
              <a:gd name="connsiteY3" fmla="*/ 382975 h 465174"/>
              <a:gd name="connsiteX0" fmla="*/ 5540829 w 5556539"/>
              <a:gd name="connsiteY0" fmla="*/ 474277 h 474601"/>
              <a:gd name="connsiteX1" fmla="*/ 3683456 w 5556539"/>
              <a:gd name="connsiteY1" fmla="*/ 5806 h 474601"/>
              <a:gd name="connsiteX2" fmla="*/ 1867580 w 5556539"/>
              <a:gd name="connsiteY2" fmla="*/ 120264 h 474601"/>
              <a:gd name="connsiteX3" fmla="*/ 0 w 5556539"/>
              <a:gd name="connsiteY3" fmla="*/ 382882 h 474601"/>
              <a:gd name="connsiteX0" fmla="*/ 5540829 w 5562453"/>
              <a:gd name="connsiteY0" fmla="*/ 469008 h 469388"/>
              <a:gd name="connsiteX1" fmla="*/ 3683456 w 5562453"/>
              <a:gd name="connsiteY1" fmla="*/ 537 h 469388"/>
              <a:gd name="connsiteX2" fmla="*/ 0 w 5562453"/>
              <a:gd name="connsiteY2" fmla="*/ 377613 h 469388"/>
              <a:gd name="connsiteX0" fmla="*/ 5540829 w 5562453"/>
              <a:gd name="connsiteY0" fmla="*/ 474651 h 475031"/>
              <a:gd name="connsiteX1" fmla="*/ 3683456 w 5562453"/>
              <a:gd name="connsiteY1" fmla="*/ 6180 h 475031"/>
              <a:gd name="connsiteX2" fmla="*/ 0 w 5562453"/>
              <a:gd name="connsiteY2" fmla="*/ 383256 h 475031"/>
              <a:gd name="connsiteX0" fmla="*/ 5540829 w 5562453"/>
              <a:gd name="connsiteY0" fmla="*/ 470025 h 470405"/>
              <a:gd name="connsiteX1" fmla="*/ 3683456 w 5562453"/>
              <a:gd name="connsiteY1" fmla="*/ 1554 h 470405"/>
              <a:gd name="connsiteX2" fmla="*/ 0 w 5562453"/>
              <a:gd name="connsiteY2" fmla="*/ 378630 h 470405"/>
              <a:gd name="connsiteX0" fmla="*/ 5540829 w 5549943"/>
              <a:gd name="connsiteY0" fmla="*/ 470025 h 470405"/>
              <a:gd name="connsiteX1" fmla="*/ 1911806 w 5549943"/>
              <a:gd name="connsiteY1" fmla="*/ 1554 h 470405"/>
              <a:gd name="connsiteX2" fmla="*/ 0 w 5549943"/>
              <a:gd name="connsiteY2" fmla="*/ 378630 h 470405"/>
              <a:gd name="connsiteX0" fmla="*/ 5540829 w 5549943"/>
              <a:gd name="connsiteY0" fmla="*/ 470025 h 470397"/>
              <a:gd name="connsiteX1" fmla="*/ 1911806 w 5549943"/>
              <a:gd name="connsiteY1" fmla="*/ 1554 h 470397"/>
              <a:gd name="connsiteX2" fmla="*/ 0 w 5549943"/>
              <a:gd name="connsiteY2" fmla="*/ 378630 h 470397"/>
              <a:gd name="connsiteX0" fmla="*/ 4959804 w 4971064"/>
              <a:gd name="connsiteY0" fmla="*/ 441450 h 441845"/>
              <a:gd name="connsiteX1" fmla="*/ 1911806 w 4971064"/>
              <a:gd name="connsiteY1" fmla="*/ 1554 h 441845"/>
              <a:gd name="connsiteX2" fmla="*/ 0 w 4971064"/>
              <a:gd name="connsiteY2" fmla="*/ 378630 h 441845"/>
              <a:gd name="connsiteX0" fmla="*/ 4959804 w 4959847"/>
              <a:gd name="connsiteY0" fmla="*/ 441450 h 441450"/>
              <a:gd name="connsiteX1" fmla="*/ 1911806 w 4959847"/>
              <a:gd name="connsiteY1" fmla="*/ 1554 h 441450"/>
              <a:gd name="connsiteX2" fmla="*/ 0 w 4959847"/>
              <a:gd name="connsiteY2" fmla="*/ 378630 h 441450"/>
              <a:gd name="connsiteX0" fmla="*/ 4959804 w 4959804"/>
              <a:gd name="connsiteY0" fmla="*/ 447129 h 447129"/>
              <a:gd name="connsiteX1" fmla="*/ 4397833 w 4959804"/>
              <a:gd name="connsiteY1" fmla="*/ 159635 h 447129"/>
              <a:gd name="connsiteX2" fmla="*/ 1911806 w 4959804"/>
              <a:gd name="connsiteY2" fmla="*/ 7233 h 447129"/>
              <a:gd name="connsiteX3" fmla="*/ 0 w 4959804"/>
              <a:gd name="connsiteY3" fmla="*/ 384309 h 447129"/>
              <a:gd name="connsiteX0" fmla="*/ 5045430 w 5045430"/>
              <a:gd name="connsiteY0" fmla="*/ 184282 h 382719"/>
              <a:gd name="connsiteX1" fmla="*/ 4397833 w 5045430"/>
              <a:gd name="connsiteY1" fmla="*/ 158045 h 382719"/>
              <a:gd name="connsiteX2" fmla="*/ 1911806 w 5045430"/>
              <a:gd name="connsiteY2" fmla="*/ 5643 h 382719"/>
              <a:gd name="connsiteX3" fmla="*/ 0 w 5045430"/>
              <a:gd name="connsiteY3" fmla="*/ 382719 h 382719"/>
              <a:gd name="connsiteX0" fmla="*/ 5045430 w 5045430"/>
              <a:gd name="connsiteY0" fmla="*/ 200883 h 399320"/>
              <a:gd name="connsiteX1" fmla="*/ 4361136 w 5045430"/>
              <a:gd name="connsiteY1" fmla="*/ 29503 h 399320"/>
              <a:gd name="connsiteX2" fmla="*/ 1911806 w 5045430"/>
              <a:gd name="connsiteY2" fmla="*/ 22244 h 399320"/>
              <a:gd name="connsiteX3" fmla="*/ 0 w 5045430"/>
              <a:gd name="connsiteY3" fmla="*/ 399320 h 399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5430" h="399320">
                <a:moveTo>
                  <a:pt x="5045430" y="200883"/>
                </a:moveTo>
                <a:cubicBezTo>
                  <a:pt x="4951768" y="152967"/>
                  <a:pt x="4883407" y="59276"/>
                  <a:pt x="4361136" y="29503"/>
                </a:cubicBezTo>
                <a:cubicBezTo>
                  <a:pt x="3838865" y="-270"/>
                  <a:pt x="2644778" y="-15202"/>
                  <a:pt x="1911806" y="22244"/>
                </a:cubicBezTo>
                <a:cubicBezTo>
                  <a:pt x="988335" y="7011"/>
                  <a:pt x="357812" y="101687"/>
                  <a:pt x="0" y="399320"/>
                </a:cubicBezTo>
              </a:path>
            </a:pathLst>
          </a:custGeom>
          <a:noFill/>
          <a:ln w="38100">
            <a:solidFill>
              <a:schemeClr val="tx2">
                <a:lumMod val="75000"/>
              </a:schemeClr>
            </a:solidFill>
            <a:tail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4" name="Straight Arrow Connector 93"/>
          <p:cNvCxnSpPr>
            <a:stCxn id="2" idx="6"/>
            <a:endCxn id="63" idx="1"/>
          </p:cNvCxnSpPr>
          <p:nvPr/>
        </p:nvCxnSpPr>
        <p:spPr>
          <a:xfrm flipV="1">
            <a:off x="1698204" y="2213429"/>
            <a:ext cx="798253" cy="148771"/>
          </a:xfrm>
          <a:prstGeom prst="straightConnector1">
            <a:avLst/>
          </a:prstGeom>
          <a:ln w="38100">
            <a:solidFill>
              <a:srgbClr val="006228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Rounded Rectangle 131"/>
          <p:cNvSpPr/>
          <p:nvPr/>
        </p:nvSpPr>
        <p:spPr>
          <a:xfrm>
            <a:off x="7297090" y="1738086"/>
            <a:ext cx="1295400" cy="76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b="1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esign</a:t>
            </a:r>
            <a:r>
              <a:rPr lang="en-US" sz="1600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2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200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ew clone /</a:t>
            </a:r>
          </a:p>
          <a:p>
            <a:pPr algn="ctr"/>
            <a:r>
              <a:rPr lang="en-US" sz="1200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</a:p>
        </p:txBody>
      </p:sp>
      <p:cxnSp>
        <p:nvCxnSpPr>
          <p:cNvPr id="137" name="Straight Arrow Connector 136"/>
          <p:cNvCxnSpPr>
            <a:stCxn id="64" idx="3"/>
            <a:endCxn id="132" idx="1"/>
          </p:cNvCxnSpPr>
          <p:nvPr/>
        </p:nvCxnSpPr>
        <p:spPr>
          <a:xfrm flipV="1">
            <a:off x="6458857" y="2119086"/>
            <a:ext cx="838233" cy="449943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>
            <a:stCxn id="42" idx="3"/>
            <a:endCxn id="51" idx="1"/>
          </p:cNvCxnSpPr>
          <p:nvPr/>
        </p:nvCxnSpPr>
        <p:spPr>
          <a:xfrm>
            <a:off x="6589520" y="3764822"/>
            <a:ext cx="642251" cy="66950"/>
          </a:xfrm>
          <a:prstGeom prst="straightConnector1">
            <a:avLst/>
          </a:prstGeom>
          <a:ln w="38100">
            <a:solidFill>
              <a:srgbClr val="006228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>
            <a:stCxn id="42" idx="3"/>
            <a:endCxn id="132" idx="2"/>
          </p:cNvCxnSpPr>
          <p:nvPr/>
        </p:nvCxnSpPr>
        <p:spPr>
          <a:xfrm flipV="1">
            <a:off x="6589520" y="2500086"/>
            <a:ext cx="1355270" cy="1264736"/>
          </a:xfrm>
          <a:prstGeom prst="straightConnector1">
            <a:avLst/>
          </a:prstGeom>
          <a:ln w="38100">
            <a:solidFill>
              <a:srgbClr val="C02800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TextBox 271"/>
          <p:cNvSpPr txBox="1"/>
          <p:nvPr/>
        </p:nvSpPr>
        <p:spPr>
          <a:xfrm>
            <a:off x="6732175" y="3801107"/>
            <a:ext cx="33374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664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2000" b="1" dirty="0">
              <a:solidFill>
                <a:srgbClr val="4664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5" name="TextBox 274"/>
          <p:cNvSpPr txBox="1"/>
          <p:nvPr/>
        </p:nvSpPr>
        <p:spPr>
          <a:xfrm>
            <a:off x="6607169" y="3235968"/>
            <a:ext cx="269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2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2000" b="1" dirty="0">
              <a:solidFill>
                <a:srgbClr val="C02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377371" y="3149600"/>
            <a:ext cx="1159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</a:t>
            </a:r>
            <a:r>
              <a:rPr lang="en-US" dirty="0" smtClean="0">
                <a:solidFill>
                  <a:prstClr val="black"/>
                </a:solidFill>
              </a:rPr>
              <a:t>raditional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approach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6" name="Freeform 205"/>
          <p:cNvSpPr/>
          <p:nvPr/>
        </p:nvSpPr>
        <p:spPr>
          <a:xfrm>
            <a:off x="3802743" y="1899139"/>
            <a:ext cx="3512457" cy="182001"/>
          </a:xfrm>
          <a:custGeom>
            <a:avLst/>
            <a:gdLst>
              <a:gd name="connsiteX0" fmla="*/ 0 w 224567"/>
              <a:gd name="connsiteY0" fmla="*/ 362857 h 362857"/>
              <a:gd name="connsiteX1" fmla="*/ 217714 w 224567"/>
              <a:gd name="connsiteY1" fmla="*/ 261257 h 362857"/>
              <a:gd name="connsiteX2" fmla="*/ 174171 w 224567"/>
              <a:gd name="connsiteY2" fmla="*/ 0 h 362857"/>
              <a:gd name="connsiteX3" fmla="*/ 174171 w 224567"/>
              <a:gd name="connsiteY3" fmla="*/ 0 h 362857"/>
              <a:gd name="connsiteX0" fmla="*/ 0 w 378959"/>
              <a:gd name="connsiteY0" fmla="*/ 363697 h 363697"/>
              <a:gd name="connsiteX1" fmla="*/ 217714 w 378959"/>
              <a:gd name="connsiteY1" fmla="*/ 262097 h 363697"/>
              <a:gd name="connsiteX2" fmla="*/ 174171 w 378959"/>
              <a:gd name="connsiteY2" fmla="*/ 840 h 363697"/>
              <a:gd name="connsiteX3" fmla="*/ 378959 w 378959"/>
              <a:gd name="connsiteY3" fmla="*/ 358027 h 363697"/>
              <a:gd name="connsiteX0" fmla="*/ 0 w 378959"/>
              <a:gd name="connsiteY0" fmla="*/ 101609 h 101609"/>
              <a:gd name="connsiteX1" fmla="*/ 217714 w 378959"/>
              <a:gd name="connsiteY1" fmla="*/ 9 h 101609"/>
              <a:gd name="connsiteX2" fmla="*/ 378959 w 378959"/>
              <a:gd name="connsiteY2" fmla="*/ 95939 h 101609"/>
              <a:gd name="connsiteX0" fmla="*/ 0 w 378959"/>
              <a:gd name="connsiteY0" fmla="*/ 192091 h 192091"/>
              <a:gd name="connsiteX1" fmla="*/ 151039 w 378959"/>
              <a:gd name="connsiteY1" fmla="*/ 3 h 192091"/>
              <a:gd name="connsiteX2" fmla="*/ 378959 w 378959"/>
              <a:gd name="connsiteY2" fmla="*/ 186421 h 192091"/>
              <a:gd name="connsiteX0" fmla="*/ 0 w 378959"/>
              <a:gd name="connsiteY0" fmla="*/ 192091 h 192091"/>
              <a:gd name="connsiteX1" fmla="*/ 151039 w 378959"/>
              <a:gd name="connsiteY1" fmla="*/ 3 h 192091"/>
              <a:gd name="connsiteX2" fmla="*/ 378959 w 378959"/>
              <a:gd name="connsiteY2" fmla="*/ 186421 h 192091"/>
              <a:gd name="connsiteX0" fmla="*/ 0 w 374196"/>
              <a:gd name="connsiteY0" fmla="*/ 163670 h 186575"/>
              <a:gd name="connsiteX1" fmla="*/ 146276 w 374196"/>
              <a:gd name="connsiteY1" fmla="*/ 157 h 186575"/>
              <a:gd name="connsiteX2" fmla="*/ 374196 w 374196"/>
              <a:gd name="connsiteY2" fmla="*/ 186575 h 186575"/>
              <a:gd name="connsiteX0" fmla="*/ 2988443 w 3330880"/>
              <a:gd name="connsiteY0" fmla="*/ 200322 h 880452"/>
              <a:gd name="connsiteX1" fmla="*/ 3134719 w 3330880"/>
              <a:gd name="connsiteY1" fmla="*/ 36809 h 880452"/>
              <a:gd name="connsiteX2" fmla="*/ 314 w 3330880"/>
              <a:gd name="connsiteY2" fmla="*/ 880452 h 880452"/>
              <a:gd name="connsiteX0" fmla="*/ 3003806 w 3004427"/>
              <a:gd name="connsiteY0" fmla="*/ 16480 h 696610"/>
              <a:gd name="connsiteX1" fmla="*/ 454507 w 3004427"/>
              <a:gd name="connsiteY1" fmla="*/ 424467 h 696610"/>
              <a:gd name="connsiteX2" fmla="*/ 15677 w 3004427"/>
              <a:gd name="connsiteY2" fmla="*/ 696610 h 696610"/>
              <a:gd name="connsiteX0" fmla="*/ 3001853 w 3077077"/>
              <a:gd name="connsiteY0" fmla="*/ 0 h 680130"/>
              <a:gd name="connsiteX1" fmla="*/ 2906605 w 3077077"/>
              <a:gd name="connsiteY1" fmla="*/ 293529 h 680130"/>
              <a:gd name="connsiteX2" fmla="*/ 452554 w 3077077"/>
              <a:gd name="connsiteY2" fmla="*/ 407987 h 680130"/>
              <a:gd name="connsiteX3" fmla="*/ 13724 w 3077077"/>
              <a:gd name="connsiteY3" fmla="*/ 680130 h 680130"/>
              <a:gd name="connsiteX0" fmla="*/ 3087578 w 3098695"/>
              <a:gd name="connsiteY0" fmla="*/ 0 h 889680"/>
              <a:gd name="connsiteX1" fmla="*/ 2906605 w 3098695"/>
              <a:gd name="connsiteY1" fmla="*/ 503079 h 889680"/>
              <a:gd name="connsiteX2" fmla="*/ 452554 w 3098695"/>
              <a:gd name="connsiteY2" fmla="*/ 617537 h 889680"/>
              <a:gd name="connsiteX3" fmla="*/ 13724 w 3098695"/>
              <a:gd name="connsiteY3" fmla="*/ 889680 h 889680"/>
              <a:gd name="connsiteX0" fmla="*/ 3087578 w 3340359"/>
              <a:gd name="connsiteY0" fmla="*/ 803 h 890483"/>
              <a:gd name="connsiteX1" fmla="*/ 2906605 w 3340359"/>
              <a:gd name="connsiteY1" fmla="*/ 503882 h 890483"/>
              <a:gd name="connsiteX2" fmla="*/ 452554 w 3340359"/>
              <a:gd name="connsiteY2" fmla="*/ 618340 h 890483"/>
              <a:gd name="connsiteX3" fmla="*/ 13724 w 3340359"/>
              <a:gd name="connsiteY3" fmla="*/ 890483 h 890483"/>
              <a:gd name="connsiteX0" fmla="*/ 2963753 w 3265034"/>
              <a:gd name="connsiteY0" fmla="*/ 1185 h 738465"/>
              <a:gd name="connsiteX1" fmla="*/ 2906605 w 3265034"/>
              <a:gd name="connsiteY1" fmla="*/ 351864 h 738465"/>
              <a:gd name="connsiteX2" fmla="*/ 452554 w 3265034"/>
              <a:gd name="connsiteY2" fmla="*/ 466322 h 738465"/>
              <a:gd name="connsiteX3" fmla="*/ 13724 w 3265034"/>
              <a:gd name="connsiteY3" fmla="*/ 738465 h 738465"/>
              <a:gd name="connsiteX0" fmla="*/ 2963753 w 3162253"/>
              <a:gd name="connsiteY0" fmla="*/ 0 h 737280"/>
              <a:gd name="connsiteX1" fmla="*/ 2906605 w 3162253"/>
              <a:gd name="connsiteY1" fmla="*/ 350679 h 737280"/>
              <a:gd name="connsiteX2" fmla="*/ 452554 w 3162253"/>
              <a:gd name="connsiteY2" fmla="*/ 465137 h 737280"/>
              <a:gd name="connsiteX3" fmla="*/ 13724 w 3162253"/>
              <a:gd name="connsiteY3" fmla="*/ 737280 h 737280"/>
              <a:gd name="connsiteX0" fmla="*/ 2950029 w 3148529"/>
              <a:gd name="connsiteY0" fmla="*/ 0 h 737280"/>
              <a:gd name="connsiteX1" fmla="*/ 2892881 w 3148529"/>
              <a:gd name="connsiteY1" fmla="*/ 350679 h 737280"/>
              <a:gd name="connsiteX2" fmla="*/ 438830 w 3148529"/>
              <a:gd name="connsiteY2" fmla="*/ 465137 h 737280"/>
              <a:gd name="connsiteX3" fmla="*/ 0 w 3148529"/>
              <a:gd name="connsiteY3" fmla="*/ 737280 h 737280"/>
              <a:gd name="connsiteX0" fmla="*/ 2950029 w 3148529"/>
              <a:gd name="connsiteY0" fmla="*/ 0 h 737280"/>
              <a:gd name="connsiteX1" fmla="*/ 2892881 w 3148529"/>
              <a:gd name="connsiteY1" fmla="*/ 350679 h 737280"/>
              <a:gd name="connsiteX2" fmla="*/ 1200830 w 3148529"/>
              <a:gd name="connsiteY2" fmla="*/ 436562 h 737280"/>
              <a:gd name="connsiteX3" fmla="*/ 0 w 3148529"/>
              <a:gd name="connsiteY3" fmla="*/ 737280 h 737280"/>
              <a:gd name="connsiteX0" fmla="*/ 2950029 w 3148529"/>
              <a:gd name="connsiteY0" fmla="*/ 0 h 737280"/>
              <a:gd name="connsiteX1" fmla="*/ 2892881 w 3148529"/>
              <a:gd name="connsiteY1" fmla="*/ 350679 h 737280"/>
              <a:gd name="connsiteX2" fmla="*/ 1200830 w 3148529"/>
              <a:gd name="connsiteY2" fmla="*/ 436562 h 737280"/>
              <a:gd name="connsiteX3" fmla="*/ 0 w 3148529"/>
              <a:gd name="connsiteY3" fmla="*/ 737280 h 737280"/>
              <a:gd name="connsiteX0" fmla="*/ 2921454 w 3137000"/>
              <a:gd name="connsiteY0" fmla="*/ 0 h 756330"/>
              <a:gd name="connsiteX1" fmla="*/ 2892881 w 3137000"/>
              <a:gd name="connsiteY1" fmla="*/ 369729 h 756330"/>
              <a:gd name="connsiteX2" fmla="*/ 1200830 w 3137000"/>
              <a:gd name="connsiteY2" fmla="*/ 455612 h 756330"/>
              <a:gd name="connsiteX3" fmla="*/ 0 w 3137000"/>
              <a:gd name="connsiteY3" fmla="*/ 756330 h 756330"/>
              <a:gd name="connsiteX0" fmla="*/ 2921454 w 3143010"/>
              <a:gd name="connsiteY0" fmla="*/ 0 h 756330"/>
              <a:gd name="connsiteX1" fmla="*/ 2892881 w 3143010"/>
              <a:gd name="connsiteY1" fmla="*/ 369729 h 756330"/>
              <a:gd name="connsiteX2" fmla="*/ 1200830 w 3143010"/>
              <a:gd name="connsiteY2" fmla="*/ 455612 h 756330"/>
              <a:gd name="connsiteX3" fmla="*/ 0 w 3143010"/>
              <a:gd name="connsiteY3" fmla="*/ 756330 h 756330"/>
              <a:gd name="connsiteX0" fmla="*/ 2921454 w 3143010"/>
              <a:gd name="connsiteY0" fmla="*/ 344749 h 1101079"/>
              <a:gd name="connsiteX1" fmla="*/ 2892881 w 3143010"/>
              <a:gd name="connsiteY1" fmla="*/ 714478 h 1101079"/>
              <a:gd name="connsiteX2" fmla="*/ 810305 w 3143010"/>
              <a:gd name="connsiteY2" fmla="*/ 261 h 1101079"/>
              <a:gd name="connsiteX3" fmla="*/ 0 w 3143010"/>
              <a:gd name="connsiteY3" fmla="*/ 1101079 h 1101079"/>
              <a:gd name="connsiteX0" fmla="*/ 3978729 w 4200285"/>
              <a:gd name="connsiteY0" fmla="*/ 367210 h 741540"/>
              <a:gd name="connsiteX1" fmla="*/ 3950156 w 4200285"/>
              <a:gd name="connsiteY1" fmla="*/ 736939 h 741540"/>
              <a:gd name="connsiteX2" fmla="*/ 1867580 w 4200285"/>
              <a:gd name="connsiteY2" fmla="*/ 22722 h 741540"/>
              <a:gd name="connsiteX3" fmla="*/ 0 w 4200285"/>
              <a:gd name="connsiteY3" fmla="*/ 285340 h 741540"/>
              <a:gd name="connsiteX0" fmla="*/ 3978729 w 4200285"/>
              <a:gd name="connsiteY0" fmla="*/ 375654 h 749984"/>
              <a:gd name="connsiteX1" fmla="*/ 3950156 w 4200285"/>
              <a:gd name="connsiteY1" fmla="*/ 745383 h 749984"/>
              <a:gd name="connsiteX2" fmla="*/ 1867580 w 4200285"/>
              <a:gd name="connsiteY2" fmla="*/ 31166 h 749984"/>
              <a:gd name="connsiteX3" fmla="*/ 0 w 4200285"/>
              <a:gd name="connsiteY3" fmla="*/ 293784 h 749984"/>
              <a:gd name="connsiteX0" fmla="*/ 3978729 w 4082245"/>
              <a:gd name="connsiteY0" fmla="*/ 464845 h 465174"/>
              <a:gd name="connsiteX1" fmla="*/ 3683456 w 4082245"/>
              <a:gd name="connsiteY1" fmla="*/ 5899 h 465174"/>
              <a:gd name="connsiteX2" fmla="*/ 1867580 w 4082245"/>
              <a:gd name="connsiteY2" fmla="*/ 120357 h 465174"/>
              <a:gd name="connsiteX3" fmla="*/ 0 w 4082245"/>
              <a:gd name="connsiteY3" fmla="*/ 382975 h 465174"/>
              <a:gd name="connsiteX0" fmla="*/ 5540829 w 5556539"/>
              <a:gd name="connsiteY0" fmla="*/ 474277 h 474601"/>
              <a:gd name="connsiteX1" fmla="*/ 3683456 w 5556539"/>
              <a:gd name="connsiteY1" fmla="*/ 5806 h 474601"/>
              <a:gd name="connsiteX2" fmla="*/ 1867580 w 5556539"/>
              <a:gd name="connsiteY2" fmla="*/ 120264 h 474601"/>
              <a:gd name="connsiteX3" fmla="*/ 0 w 5556539"/>
              <a:gd name="connsiteY3" fmla="*/ 382882 h 474601"/>
              <a:gd name="connsiteX0" fmla="*/ 5540829 w 5562453"/>
              <a:gd name="connsiteY0" fmla="*/ 469008 h 469388"/>
              <a:gd name="connsiteX1" fmla="*/ 3683456 w 5562453"/>
              <a:gd name="connsiteY1" fmla="*/ 537 h 469388"/>
              <a:gd name="connsiteX2" fmla="*/ 0 w 5562453"/>
              <a:gd name="connsiteY2" fmla="*/ 377613 h 469388"/>
              <a:gd name="connsiteX0" fmla="*/ 5540829 w 5562453"/>
              <a:gd name="connsiteY0" fmla="*/ 474651 h 475031"/>
              <a:gd name="connsiteX1" fmla="*/ 3683456 w 5562453"/>
              <a:gd name="connsiteY1" fmla="*/ 6180 h 475031"/>
              <a:gd name="connsiteX2" fmla="*/ 0 w 5562453"/>
              <a:gd name="connsiteY2" fmla="*/ 383256 h 475031"/>
              <a:gd name="connsiteX0" fmla="*/ 5540829 w 5562453"/>
              <a:gd name="connsiteY0" fmla="*/ 470025 h 470405"/>
              <a:gd name="connsiteX1" fmla="*/ 3683456 w 5562453"/>
              <a:gd name="connsiteY1" fmla="*/ 1554 h 470405"/>
              <a:gd name="connsiteX2" fmla="*/ 0 w 5562453"/>
              <a:gd name="connsiteY2" fmla="*/ 378630 h 470405"/>
              <a:gd name="connsiteX0" fmla="*/ 5540829 w 5549943"/>
              <a:gd name="connsiteY0" fmla="*/ 470025 h 470405"/>
              <a:gd name="connsiteX1" fmla="*/ 1911806 w 5549943"/>
              <a:gd name="connsiteY1" fmla="*/ 1554 h 470405"/>
              <a:gd name="connsiteX2" fmla="*/ 0 w 5549943"/>
              <a:gd name="connsiteY2" fmla="*/ 378630 h 470405"/>
              <a:gd name="connsiteX0" fmla="*/ 5540829 w 5549943"/>
              <a:gd name="connsiteY0" fmla="*/ 470025 h 470397"/>
              <a:gd name="connsiteX1" fmla="*/ 1911806 w 5549943"/>
              <a:gd name="connsiteY1" fmla="*/ 1554 h 470397"/>
              <a:gd name="connsiteX2" fmla="*/ 0 w 5549943"/>
              <a:gd name="connsiteY2" fmla="*/ 378630 h 470397"/>
              <a:gd name="connsiteX0" fmla="*/ 4959804 w 4971064"/>
              <a:gd name="connsiteY0" fmla="*/ 441450 h 441845"/>
              <a:gd name="connsiteX1" fmla="*/ 1911806 w 4971064"/>
              <a:gd name="connsiteY1" fmla="*/ 1554 h 441845"/>
              <a:gd name="connsiteX2" fmla="*/ 0 w 4971064"/>
              <a:gd name="connsiteY2" fmla="*/ 378630 h 441845"/>
              <a:gd name="connsiteX0" fmla="*/ 4959804 w 4959847"/>
              <a:gd name="connsiteY0" fmla="*/ 441450 h 441450"/>
              <a:gd name="connsiteX1" fmla="*/ 1911806 w 4959847"/>
              <a:gd name="connsiteY1" fmla="*/ 1554 h 441450"/>
              <a:gd name="connsiteX2" fmla="*/ 0 w 4959847"/>
              <a:gd name="connsiteY2" fmla="*/ 378630 h 441450"/>
              <a:gd name="connsiteX0" fmla="*/ 4959804 w 4959804"/>
              <a:gd name="connsiteY0" fmla="*/ 447129 h 447129"/>
              <a:gd name="connsiteX1" fmla="*/ 4397833 w 4959804"/>
              <a:gd name="connsiteY1" fmla="*/ 159635 h 447129"/>
              <a:gd name="connsiteX2" fmla="*/ 1911806 w 4959804"/>
              <a:gd name="connsiteY2" fmla="*/ 7233 h 447129"/>
              <a:gd name="connsiteX3" fmla="*/ 0 w 4959804"/>
              <a:gd name="connsiteY3" fmla="*/ 384309 h 447129"/>
              <a:gd name="connsiteX0" fmla="*/ 2226473 w 4398710"/>
              <a:gd name="connsiteY0" fmla="*/ 198867 h 382790"/>
              <a:gd name="connsiteX1" fmla="*/ 4397833 w 4398710"/>
              <a:gd name="connsiteY1" fmla="*/ 158116 h 382790"/>
              <a:gd name="connsiteX2" fmla="*/ 1911806 w 4398710"/>
              <a:gd name="connsiteY2" fmla="*/ 5714 h 382790"/>
              <a:gd name="connsiteX3" fmla="*/ 0 w 4398710"/>
              <a:gd name="connsiteY3" fmla="*/ 382790 h 382790"/>
              <a:gd name="connsiteX0" fmla="*/ 459476 w 2696731"/>
              <a:gd name="connsiteY0" fmla="*/ 198867 h 687590"/>
              <a:gd name="connsiteX1" fmla="*/ 2630836 w 2696731"/>
              <a:gd name="connsiteY1" fmla="*/ 158116 h 687590"/>
              <a:gd name="connsiteX2" fmla="*/ 144809 w 2696731"/>
              <a:gd name="connsiteY2" fmla="*/ 5714 h 687590"/>
              <a:gd name="connsiteX3" fmla="*/ 2672932 w 2696731"/>
              <a:gd name="connsiteY3" fmla="*/ 687590 h 687590"/>
              <a:gd name="connsiteX0" fmla="*/ 487465 w 2700921"/>
              <a:gd name="connsiteY0" fmla="*/ 198867 h 687590"/>
              <a:gd name="connsiteX1" fmla="*/ 2658825 w 2700921"/>
              <a:gd name="connsiteY1" fmla="*/ 158116 h 687590"/>
              <a:gd name="connsiteX2" fmla="*/ 172798 w 2700921"/>
              <a:gd name="connsiteY2" fmla="*/ 5714 h 687590"/>
              <a:gd name="connsiteX3" fmla="*/ 2700921 w 2700921"/>
              <a:gd name="connsiteY3" fmla="*/ 687590 h 687590"/>
              <a:gd name="connsiteX0" fmla="*/ 492496 w 2705952"/>
              <a:gd name="connsiteY0" fmla="*/ 198867 h 687590"/>
              <a:gd name="connsiteX1" fmla="*/ 2663856 w 2705952"/>
              <a:gd name="connsiteY1" fmla="*/ 158116 h 687590"/>
              <a:gd name="connsiteX2" fmla="*/ 177829 w 2705952"/>
              <a:gd name="connsiteY2" fmla="*/ 5714 h 687590"/>
              <a:gd name="connsiteX3" fmla="*/ 2705952 w 2705952"/>
              <a:gd name="connsiteY3" fmla="*/ 687590 h 687590"/>
              <a:gd name="connsiteX0" fmla="*/ 492496 w 2705952"/>
              <a:gd name="connsiteY0" fmla="*/ 210220 h 698943"/>
              <a:gd name="connsiteX1" fmla="*/ 177829 w 2705952"/>
              <a:gd name="connsiteY1" fmla="*/ 17067 h 698943"/>
              <a:gd name="connsiteX2" fmla="*/ 2705952 w 2705952"/>
              <a:gd name="connsiteY2" fmla="*/ 698943 h 698943"/>
              <a:gd name="connsiteX0" fmla="*/ 0 w 2213456"/>
              <a:gd name="connsiteY0" fmla="*/ 0 h 488723"/>
              <a:gd name="connsiteX1" fmla="*/ 2213456 w 2213456"/>
              <a:gd name="connsiteY1" fmla="*/ 488723 h 488723"/>
              <a:gd name="connsiteX0" fmla="*/ 0 w 2213456"/>
              <a:gd name="connsiteY0" fmla="*/ 0 h 488723"/>
              <a:gd name="connsiteX1" fmla="*/ 1616381 w 2213456"/>
              <a:gd name="connsiteY1" fmla="*/ 76725 h 488723"/>
              <a:gd name="connsiteX2" fmla="*/ 2213456 w 2213456"/>
              <a:gd name="connsiteY2" fmla="*/ 488723 h 488723"/>
              <a:gd name="connsiteX0" fmla="*/ 0 w 2213456"/>
              <a:gd name="connsiteY0" fmla="*/ 2749 h 491472"/>
              <a:gd name="connsiteX1" fmla="*/ 1616381 w 2213456"/>
              <a:gd name="connsiteY1" fmla="*/ 79474 h 491472"/>
              <a:gd name="connsiteX2" fmla="*/ 2213456 w 2213456"/>
              <a:gd name="connsiteY2" fmla="*/ 491472 h 491472"/>
              <a:gd name="connsiteX0" fmla="*/ 0 w 2213456"/>
              <a:gd name="connsiteY0" fmla="*/ 0 h 488723"/>
              <a:gd name="connsiteX1" fmla="*/ 1616381 w 2213456"/>
              <a:gd name="connsiteY1" fmla="*/ 76725 h 488723"/>
              <a:gd name="connsiteX2" fmla="*/ 2213456 w 2213456"/>
              <a:gd name="connsiteY2" fmla="*/ 488723 h 488723"/>
              <a:gd name="connsiteX0" fmla="*/ 0 w 2213456"/>
              <a:gd name="connsiteY0" fmla="*/ 43298 h 532021"/>
              <a:gd name="connsiteX1" fmla="*/ 1616381 w 2213456"/>
              <a:gd name="connsiteY1" fmla="*/ 120023 h 532021"/>
              <a:gd name="connsiteX2" fmla="*/ 2213456 w 2213456"/>
              <a:gd name="connsiteY2" fmla="*/ 532021 h 532021"/>
              <a:gd name="connsiteX0" fmla="*/ 0 w 2213456"/>
              <a:gd name="connsiteY0" fmla="*/ 68673 h 557396"/>
              <a:gd name="connsiteX1" fmla="*/ 1616381 w 2213456"/>
              <a:gd name="connsiteY1" fmla="*/ 145398 h 557396"/>
              <a:gd name="connsiteX2" fmla="*/ 2213456 w 2213456"/>
              <a:gd name="connsiteY2" fmla="*/ 557396 h 557396"/>
              <a:gd name="connsiteX0" fmla="*/ 0 w 2255080"/>
              <a:gd name="connsiteY0" fmla="*/ 11179 h 499902"/>
              <a:gd name="connsiteX1" fmla="*/ 1616381 w 2255080"/>
              <a:gd name="connsiteY1" fmla="*/ 87904 h 499902"/>
              <a:gd name="connsiteX2" fmla="*/ 2255080 w 2255080"/>
              <a:gd name="connsiteY2" fmla="*/ 499902 h 499902"/>
              <a:gd name="connsiteX0" fmla="*/ 0 w 2255080"/>
              <a:gd name="connsiteY0" fmla="*/ 90732 h 579455"/>
              <a:gd name="connsiteX1" fmla="*/ 1550881 w 2255080"/>
              <a:gd name="connsiteY1" fmla="*/ 28534 h 579455"/>
              <a:gd name="connsiteX2" fmla="*/ 2255080 w 2255080"/>
              <a:gd name="connsiteY2" fmla="*/ 579455 h 579455"/>
              <a:gd name="connsiteX0" fmla="*/ 0 w 2264437"/>
              <a:gd name="connsiteY0" fmla="*/ 90732 h 193558"/>
              <a:gd name="connsiteX1" fmla="*/ 1550881 w 2264437"/>
              <a:gd name="connsiteY1" fmla="*/ 28534 h 193558"/>
              <a:gd name="connsiteX2" fmla="*/ 2264437 w 2264437"/>
              <a:gd name="connsiteY2" fmla="*/ 193558 h 193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64437" h="193558">
                <a:moveTo>
                  <a:pt x="0" y="90732"/>
                </a:moveTo>
                <a:cubicBezTo>
                  <a:pt x="441671" y="63088"/>
                  <a:pt x="1175034" y="-52920"/>
                  <a:pt x="1550881" y="28534"/>
                </a:cubicBezTo>
                <a:cubicBezTo>
                  <a:pt x="1926728" y="109988"/>
                  <a:pt x="2065412" y="56225"/>
                  <a:pt x="2264437" y="193558"/>
                </a:cubicBezTo>
              </a:path>
            </a:pathLst>
          </a:custGeom>
          <a:noFill/>
          <a:ln w="38100">
            <a:solidFill>
              <a:schemeClr val="tx2">
                <a:lumMod val="75000"/>
              </a:schemeClr>
            </a:solidFill>
            <a:tail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3" name="Straight Arrow Connector 342"/>
          <p:cNvCxnSpPr>
            <a:stCxn id="341" idx="3"/>
            <a:endCxn id="34" idx="1"/>
          </p:cNvCxnSpPr>
          <p:nvPr/>
        </p:nvCxnSpPr>
        <p:spPr>
          <a:xfrm>
            <a:off x="5675086" y="5152571"/>
            <a:ext cx="323150" cy="779452"/>
          </a:xfrm>
          <a:prstGeom prst="straightConnector1">
            <a:avLst/>
          </a:prstGeom>
          <a:ln w="38100">
            <a:solidFill>
              <a:srgbClr val="006228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Straight Arrow Connector 345"/>
          <p:cNvCxnSpPr>
            <a:stCxn id="33" idx="5"/>
          </p:cNvCxnSpPr>
          <p:nvPr/>
        </p:nvCxnSpPr>
        <p:spPr>
          <a:xfrm>
            <a:off x="4202438" y="4476189"/>
            <a:ext cx="384076" cy="313525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Straight Arrow Connector 383"/>
          <p:cNvCxnSpPr>
            <a:stCxn id="341" idx="3"/>
            <a:endCxn id="42" idx="2"/>
          </p:cNvCxnSpPr>
          <p:nvPr/>
        </p:nvCxnSpPr>
        <p:spPr>
          <a:xfrm flipV="1">
            <a:off x="5675086" y="4338136"/>
            <a:ext cx="159675" cy="814435"/>
          </a:xfrm>
          <a:prstGeom prst="straightConnector1">
            <a:avLst/>
          </a:prstGeom>
          <a:ln w="38100">
            <a:solidFill>
              <a:srgbClr val="C00000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4" name="TextBox 393"/>
          <p:cNvSpPr txBox="1"/>
          <p:nvPr/>
        </p:nvSpPr>
        <p:spPr>
          <a:xfrm rot="17013415">
            <a:off x="5696063" y="4627658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high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395" name="TextBox 394"/>
          <p:cNvSpPr txBox="1"/>
          <p:nvPr/>
        </p:nvSpPr>
        <p:spPr>
          <a:xfrm rot="3963527">
            <a:off x="5745922" y="5247788"/>
            <a:ext cx="486800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466428"/>
                </a:solidFill>
              </a:rPr>
              <a:t>low</a:t>
            </a:r>
            <a:endParaRPr lang="en-US" sz="1600" dirty="0">
              <a:solidFill>
                <a:srgbClr val="466428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496457" y="1814286"/>
            <a:ext cx="1669143" cy="798285"/>
            <a:chOff x="2496457" y="1814286"/>
            <a:chExt cx="1669143" cy="798285"/>
          </a:xfrm>
        </p:grpSpPr>
        <p:sp>
          <p:nvSpPr>
            <p:cNvPr id="63" name="Rounded Rectangle 62"/>
            <p:cNvSpPr/>
            <p:nvPr/>
          </p:nvSpPr>
          <p:spPr>
            <a:xfrm>
              <a:off x="2496457" y="1814286"/>
              <a:ext cx="1669143" cy="798285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62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6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SAXS </a:t>
              </a:r>
            </a:p>
            <a:p>
              <a:pPr algn="r"/>
              <a:r>
                <a:rPr lang="en-US" sz="1200" dirty="0" smtClean="0">
                  <a:solidFill>
                    <a:srgbClr val="4664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order/disorder</a:t>
              </a:r>
            </a:p>
            <a:p>
              <a:pPr algn="r"/>
              <a:r>
                <a:rPr lang="en-US" sz="1200" dirty="0" smtClean="0">
                  <a:solidFill>
                    <a:srgbClr val="4664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solution</a:t>
              </a:r>
            </a:p>
          </p:txBody>
        </p:sp>
        <p:pic>
          <p:nvPicPr>
            <p:cNvPr id="69" name="Picture 4" descr="An external file that holds a picture, illustration, etc.&#10;Object name is nihms289690f5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779"/>
            <a:stretch/>
          </p:blipFill>
          <p:spPr bwMode="auto">
            <a:xfrm>
              <a:off x="2569029" y="1872342"/>
              <a:ext cx="772073" cy="638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4920343" y="2162629"/>
            <a:ext cx="1538514" cy="812799"/>
            <a:chOff x="4920343" y="2162629"/>
            <a:chExt cx="1538514" cy="812799"/>
          </a:xfrm>
        </p:grpSpPr>
        <p:sp>
          <p:nvSpPr>
            <p:cNvPr id="64" name="Rounded Rectangle 63"/>
            <p:cNvSpPr/>
            <p:nvPr/>
          </p:nvSpPr>
          <p:spPr>
            <a:xfrm>
              <a:off x="4920343" y="2162629"/>
              <a:ext cx="1538514" cy="812799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62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XFP</a:t>
              </a:r>
              <a:r>
                <a:rPr lang="en-US" sz="1600" dirty="0" smtClean="0">
                  <a:solidFill>
                    <a:srgbClr val="4664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/>
              <a:r>
                <a:rPr lang="en-US" sz="1200" dirty="0" err="1">
                  <a:solidFill>
                    <a:srgbClr val="4664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1200" dirty="0" err="1" smtClean="0">
                  <a:solidFill>
                    <a:srgbClr val="4664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tal</a:t>
              </a:r>
              <a:r>
                <a:rPr lang="en-US" sz="1200" dirty="0" smtClean="0">
                  <a:solidFill>
                    <a:srgbClr val="4664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packing</a:t>
              </a:r>
            </a:p>
            <a:p>
              <a:pPr algn="r"/>
              <a:r>
                <a:rPr lang="en-US" sz="1200" dirty="0" smtClean="0">
                  <a:solidFill>
                    <a:srgbClr val="4664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interfaces</a:t>
              </a:r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5036457" y="2315353"/>
              <a:ext cx="406402" cy="486852"/>
              <a:chOff x="1097090" y="2808589"/>
              <a:chExt cx="963941" cy="1154759"/>
            </a:xfrm>
          </p:grpSpPr>
          <p:grpSp>
            <p:nvGrpSpPr>
              <p:cNvPr id="74" name="Group 73"/>
              <p:cNvGrpSpPr/>
              <p:nvPr/>
            </p:nvGrpSpPr>
            <p:grpSpPr>
              <a:xfrm>
                <a:off x="1097090" y="2985735"/>
                <a:ext cx="963941" cy="753044"/>
                <a:chOff x="708120" y="3060778"/>
                <a:chExt cx="1418917" cy="1325312"/>
              </a:xfrm>
            </p:grpSpPr>
            <p:sp>
              <p:nvSpPr>
                <p:cNvPr id="80" name="Direct Access Storage 26"/>
                <p:cNvSpPr/>
                <p:nvPr/>
              </p:nvSpPr>
              <p:spPr>
                <a:xfrm rot="1275887">
                  <a:off x="916097" y="3060778"/>
                  <a:ext cx="1137145" cy="405222"/>
                </a:xfrm>
                <a:prstGeom prst="flowChartMagneticDrum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Direct Access Storage 27"/>
                <p:cNvSpPr/>
                <p:nvPr/>
              </p:nvSpPr>
              <p:spPr>
                <a:xfrm rot="21266982">
                  <a:off x="916050" y="3439306"/>
                  <a:ext cx="1137145" cy="405222"/>
                </a:xfrm>
                <a:prstGeom prst="flowChartMagneticDrum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Direct Access Storage 28"/>
                <p:cNvSpPr/>
                <p:nvPr/>
              </p:nvSpPr>
              <p:spPr>
                <a:xfrm rot="884246">
                  <a:off x="989892" y="3980868"/>
                  <a:ext cx="1137145" cy="405222"/>
                </a:xfrm>
                <a:prstGeom prst="flowChartMagneticDrum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Arc 83"/>
                <p:cNvSpPr/>
                <p:nvPr/>
              </p:nvSpPr>
              <p:spPr>
                <a:xfrm>
                  <a:off x="1554157" y="3332887"/>
                  <a:ext cx="553857" cy="273152"/>
                </a:xfrm>
                <a:prstGeom prst="arc">
                  <a:avLst>
                    <a:gd name="adj1" fmla="val 16200000"/>
                    <a:gd name="adj2" fmla="val 3143163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Arc 84"/>
                <p:cNvSpPr/>
                <p:nvPr/>
              </p:nvSpPr>
              <p:spPr>
                <a:xfrm rot="11427486">
                  <a:off x="708120" y="3769792"/>
                  <a:ext cx="553857" cy="273152"/>
                </a:xfrm>
                <a:prstGeom prst="arc">
                  <a:avLst>
                    <a:gd name="adj1" fmla="val 16200000"/>
                    <a:gd name="adj2" fmla="val 3143163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12-Point Star 74"/>
              <p:cNvSpPr/>
              <p:nvPr/>
            </p:nvSpPr>
            <p:spPr>
              <a:xfrm>
                <a:off x="1268581" y="3182388"/>
                <a:ext cx="202502" cy="182038"/>
              </a:xfrm>
              <a:prstGeom prst="star12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12-Point Star 75"/>
              <p:cNvSpPr/>
              <p:nvPr/>
            </p:nvSpPr>
            <p:spPr>
              <a:xfrm>
                <a:off x="1729246" y="2906373"/>
                <a:ext cx="202502" cy="182038"/>
              </a:xfrm>
              <a:prstGeom prst="star12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12-Point Star 76"/>
              <p:cNvSpPr/>
              <p:nvPr/>
            </p:nvSpPr>
            <p:spPr>
              <a:xfrm>
                <a:off x="1302500" y="2808589"/>
                <a:ext cx="202502" cy="182038"/>
              </a:xfrm>
              <a:prstGeom prst="star12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12-Point Star 77"/>
              <p:cNvSpPr/>
              <p:nvPr/>
            </p:nvSpPr>
            <p:spPr>
              <a:xfrm>
                <a:off x="1567788" y="3709508"/>
                <a:ext cx="202502" cy="182038"/>
              </a:xfrm>
              <a:prstGeom prst="star12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12-Point Star 78"/>
              <p:cNvSpPr/>
              <p:nvPr/>
            </p:nvSpPr>
            <p:spPr>
              <a:xfrm>
                <a:off x="1812716" y="3781310"/>
                <a:ext cx="202502" cy="182038"/>
              </a:xfrm>
              <a:prstGeom prst="star12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5080002" y="3191508"/>
            <a:ext cx="1509518" cy="1241551"/>
            <a:chOff x="4644572" y="3236686"/>
            <a:chExt cx="1509518" cy="1241551"/>
          </a:xfrm>
        </p:grpSpPr>
        <p:sp>
          <p:nvSpPr>
            <p:cNvPr id="42" name="Rounded Rectangle 41"/>
            <p:cNvSpPr/>
            <p:nvPr/>
          </p:nvSpPr>
          <p:spPr>
            <a:xfrm>
              <a:off x="4644572" y="3236686"/>
              <a:ext cx="1509518" cy="1146628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62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i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in-situ </a:t>
              </a:r>
              <a:r>
                <a:rPr lang="en-US" sz="16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MX</a:t>
              </a:r>
            </a:p>
            <a:p>
              <a:pPr algn="ctr"/>
              <a:r>
                <a:rPr lang="en-US" sz="1200" dirty="0" smtClean="0">
                  <a:solidFill>
                    <a:srgbClr val="9BBB59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Control for handling</a:t>
              </a:r>
            </a:p>
            <a:p>
              <a:pPr algn="ctr"/>
              <a:endParaRPr lang="en-US" sz="12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7" name="Picture 36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2287" y="3331029"/>
              <a:ext cx="1059543" cy="1147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6357288" y="3764822"/>
            <a:ext cx="2571584" cy="2964807"/>
            <a:chOff x="6357288" y="3764822"/>
            <a:chExt cx="2571584" cy="2964807"/>
          </a:xfrm>
        </p:grpSpPr>
        <p:sp>
          <p:nvSpPr>
            <p:cNvPr id="35" name="Oval 34"/>
            <p:cNvSpPr/>
            <p:nvPr/>
          </p:nvSpPr>
          <p:spPr>
            <a:xfrm>
              <a:off x="7557272" y="5815229"/>
              <a:ext cx="1371600" cy="914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XFEL</a:t>
              </a: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5" name="Straight Arrow Connector 154"/>
            <p:cNvCxnSpPr>
              <a:stCxn id="42" idx="3"/>
              <a:endCxn id="49" idx="0"/>
            </p:cNvCxnSpPr>
            <p:nvPr/>
          </p:nvCxnSpPr>
          <p:spPr>
            <a:xfrm>
              <a:off x="6589520" y="3764822"/>
              <a:ext cx="558782" cy="966834"/>
            </a:xfrm>
            <a:prstGeom prst="straightConnector1">
              <a:avLst/>
            </a:prstGeom>
            <a:ln w="38100">
              <a:solidFill>
                <a:srgbClr val="006228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/>
            <p:cNvCxnSpPr>
              <a:stCxn id="49" idx="2"/>
              <a:endCxn id="35" idx="1"/>
            </p:cNvCxnSpPr>
            <p:nvPr/>
          </p:nvCxnSpPr>
          <p:spPr>
            <a:xfrm>
              <a:off x="7148302" y="5544456"/>
              <a:ext cx="609836" cy="404684"/>
            </a:xfrm>
            <a:prstGeom prst="straightConnector1">
              <a:avLst/>
            </a:prstGeom>
            <a:ln w="38100">
              <a:solidFill>
                <a:srgbClr val="006228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Arrow Connector 214"/>
            <p:cNvCxnSpPr>
              <a:stCxn id="49" idx="2"/>
              <a:endCxn id="34" idx="7"/>
            </p:cNvCxnSpPr>
            <p:nvPr/>
          </p:nvCxnSpPr>
          <p:spPr>
            <a:xfrm flipH="1">
              <a:off x="6968104" y="5544456"/>
              <a:ext cx="180198" cy="387567"/>
            </a:xfrm>
            <a:prstGeom prst="straightConnector1">
              <a:avLst/>
            </a:prstGeom>
            <a:ln w="38100">
              <a:solidFill>
                <a:srgbClr val="006228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2"/>
            <p:cNvGrpSpPr/>
            <p:nvPr/>
          </p:nvGrpSpPr>
          <p:grpSpPr>
            <a:xfrm>
              <a:off x="6357288" y="4731656"/>
              <a:ext cx="1582027" cy="812800"/>
              <a:chOff x="6357288" y="4731656"/>
              <a:chExt cx="1582027" cy="812800"/>
            </a:xfrm>
          </p:grpSpPr>
          <p:sp>
            <p:nvSpPr>
              <p:cNvPr id="49" name="Rounded Rectangle 48"/>
              <p:cNvSpPr/>
              <p:nvPr/>
            </p:nvSpPr>
            <p:spPr>
              <a:xfrm>
                <a:off x="6357288" y="4731656"/>
                <a:ext cx="1582027" cy="812800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1600"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Rapid RT</a:t>
                </a:r>
                <a:endParaRPr lang="en-US" sz="16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1200" dirty="0" smtClean="0">
                    <a:solidFill>
                      <a:srgbClr val="9BBB59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 multiplicity</a:t>
                </a:r>
                <a:endParaRPr lang="en-US" sz="1200" dirty="0" smtClean="0">
                  <a:solidFill>
                    <a:srgbClr val="9BBB59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54978" name="Picture 2"/>
              <p:cNvPicPr>
                <a:picLocks noChangeAspect="1" noChangeArrowheads="1"/>
              </p:cNvPicPr>
              <p:nvPr/>
            </p:nvPicPr>
            <p:blipFill rotWithShape="1">
              <a:blip r:embed="rId5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574" r="7550" b="11469"/>
              <a:stretch/>
            </p:blipFill>
            <p:spPr bwMode="auto">
              <a:xfrm>
                <a:off x="6429828" y="4772025"/>
                <a:ext cx="1440543" cy="319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54983" name="Picture 7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4" t="45497" r="48302" b="29037"/>
          <a:stretch/>
        </p:blipFill>
        <p:spPr bwMode="auto">
          <a:xfrm>
            <a:off x="1683656" y="2859313"/>
            <a:ext cx="638629" cy="59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2" descr="http://bl831.als.lbl.gov/~jamesh/sample_shadow/optical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30685">
            <a:off x="2875550" y="3758230"/>
            <a:ext cx="1024270" cy="69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http://www.clker.com/cliparts/d/5/b/2/1195432651236937346eppendorf_opened__carlos_01.svg.med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96545" y="1959428"/>
            <a:ext cx="411792" cy="69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7231771" y="3352801"/>
            <a:ext cx="1632035" cy="1023599"/>
            <a:chOff x="6723771" y="3381829"/>
            <a:chExt cx="1632035" cy="1023599"/>
          </a:xfrm>
        </p:grpSpPr>
        <p:sp>
          <p:nvSpPr>
            <p:cNvPr id="51" name="Rounded Rectangle 50"/>
            <p:cNvSpPr/>
            <p:nvPr/>
          </p:nvSpPr>
          <p:spPr>
            <a:xfrm>
              <a:off x="6723771" y="3381829"/>
              <a:ext cx="1632035" cy="95794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62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600" b="1" i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RT      </a:t>
              </a:r>
              <a:r>
                <a:rPr lang="en-US" sz="16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MX</a:t>
              </a:r>
            </a:p>
            <a:p>
              <a:r>
                <a:rPr lang="en-US" sz="1200" dirty="0" smtClean="0">
                  <a:solidFill>
                    <a:srgbClr val="9BBB59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Control     for </a:t>
              </a:r>
              <a:r>
                <a:rPr lang="en-US" sz="1200" dirty="0" err="1" smtClean="0">
                  <a:solidFill>
                    <a:srgbClr val="9BBB59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cryo</a:t>
              </a:r>
              <a:endParaRPr lang="en-US" sz="12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8" name="Group 12"/>
            <p:cNvGrpSpPr>
              <a:grpSpLocks/>
            </p:cNvGrpSpPr>
            <p:nvPr/>
          </p:nvGrpSpPr>
          <p:grpSpPr bwMode="auto">
            <a:xfrm rot="16200000" flipH="1">
              <a:off x="7141170" y="3817170"/>
              <a:ext cx="894458" cy="282057"/>
              <a:chOff x="4438" y="3135"/>
              <a:chExt cx="1410" cy="316"/>
            </a:xfrm>
          </p:grpSpPr>
          <p:sp>
            <p:nvSpPr>
              <p:cNvPr id="121" name="Freeform 13"/>
              <p:cNvSpPr>
                <a:spLocks noChangeAspect="1"/>
              </p:cNvSpPr>
              <p:nvPr/>
            </p:nvSpPr>
            <p:spPr bwMode="auto">
              <a:xfrm>
                <a:off x="4438" y="3135"/>
                <a:ext cx="764" cy="316"/>
              </a:xfrm>
              <a:custGeom>
                <a:avLst/>
                <a:gdLst>
                  <a:gd name="T0" fmla="*/ 20 w 2552"/>
                  <a:gd name="T1" fmla="*/ 1 h 1384"/>
                  <a:gd name="T2" fmla="*/ 10 w 2552"/>
                  <a:gd name="T3" fmla="*/ 3 h 1384"/>
                  <a:gd name="T4" fmla="*/ 3 w 2552"/>
                  <a:gd name="T5" fmla="*/ 3 h 1384"/>
                  <a:gd name="T6" fmla="*/ 0 w 2552"/>
                  <a:gd name="T7" fmla="*/ 2 h 1384"/>
                  <a:gd name="T8" fmla="*/ 2 w 2552"/>
                  <a:gd name="T9" fmla="*/ 0 h 1384"/>
                  <a:gd name="T10" fmla="*/ 9 w 2552"/>
                  <a:gd name="T11" fmla="*/ 0 h 1384"/>
                  <a:gd name="T12" fmla="*/ 13 w 2552"/>
                  <a:gd name="T13" fmla="*/ 1 h 1384"/>
                  <a:gd name="T14" fmla="*/ 19 w 2552"/>
                  <a:gd name="T15" fmla="*/ 2 h 1384"/>
                  <a:gd name="T16" fmla="*/ 21 w 2552"/>
                  <a:gd name="T17" fmla="*/ 2 h 13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52" h="1384">
                    <a:moveTo>
                      <a:pt x="2456" y="512"/>
                    </a:moveTo>
                    <a:cubicBezTo>
                      <a:pt x="2008" y="844"/>
                      <a:pt x="1560" y="1176"/>
                      <a:pt x="1208" y="1280"/>
                    </a:cubicBezTo>
                    <a:cubicBezTo>
                      <a:pt x="856" y="1384"/>
                      <a:pt x="544" y="1248"/>
                      <a:pt x="344" y="1136"/>
                    </a:cubicBezTo>
                    <a:cubicBezTo>
                      <a:pt x="144" y="1024"/>
                      <a:pt x="16" y="776"/>
                      <a:pt x="8" y="608"/>
                    </a:cubicBezTo>
                    <a:cubicBezTo>
                      <a:pt x="0" y="440"/>
                      <a:pt x="120" y="224"/>
                      <a:pt x="296" y="128"/>
                    </a:cubicBezTo>
                    <a:cubicBezTo>
                      <a:pt x="472" y="32"/>
                      <a:pt x="832" y="0"/>
                      <a:pt x="1064" y="32"/>
                    </a:cubicBezTo>
                    <a:cubicBezTo>
                      <a:pt x="1296" y="64"/>
                      <a:pt x="1472" y="232"/>
                      <a:pt x="1688" y="320"/>
                    </a:cubicBezTo>
                    <a:cubicBezTo>
                      <a:pt x="1904" y="408"/>
                      <a:pt x="2216" y="520"/>
                      <a:pt x="2360" y="560"/>
                    </a:cubicBezTo>
                    <a:cubicBezTo>
                      <a:pt x="2504" y="600"/>
                      <a:pt x="2528" y="580"/>
                      <a:pt x="2552" y="560"/>
                    </a:cubicBezTo>
                  </a:path>
                </a:pathLst>
              </a:custGeom>
              <a:solidFill>
                <a:schemeClr val="accent1"/>
              </a:solidFill>
              <a:ln w="381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Rectangle 14"/>
              <p:cNvSpPr>
                <a:spLocks noChangeArrowheads="1"/>
              </p:cNvSpPr>
              <p:nvPr/>
            </p:nvSpPr>
            <p:spPr bwMode="auto">
              <a:xfrm>
                <a:off x="4737" y="3226"/>
                <a:ext cx="56" cy="56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0000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ea typeface="MS PGothic" pitchFamily="34" charset="-128"/>
                </a:endParaRPr>
              </a:p>
            </p:txBody>
          </p:sp>
          <p:sp>
            <p:nvSpPr>
              <p:cNvPr id="123" name="Freeform 15"/>
              <p:cNvSpPr>
                <a:spLocks/>
              </p:cNvSpPr>
              <p:nvPr/>
            </p:nvSpPr>
            <p:spPr bwMode="auto">
              <a:xfrm>
                <a:off x="5136" y="3223"/>
                <a:ext cx="712" cy="66"/>
              </a:xfrm>
              <a:custGeom>
                <a:avLst/>
                <a:gdLst>
                  <a:gd name="T0" fmla="*/ 0 w 712"/>
                  <a:gd name="T1" fmla="*/ 53 h 66"/>
                  <a:gd name="T2" fmla="*/ 124 w 712"/>
                  <a:gd name="T3" fmla="*/ 1 h 66"/>
                  <a:gd name="T4" fmla="*/ 264 w 712"/>
                  <a:gd name="T5" fmla="*/ 61 h 66"/>
                  <a:gd name="T6" fmla="*/ 420 w 712"/>
                  <a:gd name="T7" fmla="*/ 5 h 66"/>
                  <a:gd name="T8" fmla="*/ 564 w 712"/>
                  <a:gd name="T9" fmla="*/ 65 h 66"/>
                  <a:gd name="T10" fmla="*/ 712 w 712"/>
                  <a:gd name="T11" fmla="*/ 1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12" h="66">
                    <a:moveTo>
                      <a:pt x="0" y="53"/>
                    </a:moveTo>
                    <a:cubicBezTo>
                      <a:pt x="40" y="26"/>
                      <a:pt x="80" y="0"/>
                      <a:pt x="124" y="1"/>
                    </a:cubicBezTo>
                    <a:cubicBezTo>
                      <a:pt x="168" y="2"/>
                      <a:pt x="215" y="60"/>
                      <a:pt x="264" y="61"/>
                    </a:cubicBezTo>
                    <a:cubicBezTo>
                      <a:pt x="313" y="62"/>
                      <a:pt x="370" y="4"/>
                      <a:pt x="420" y="5"/>
                    </a:cubicBezTo>
                    <a:cubicBezTo>
                      <a:pt x="470" y="6"/>
                      <a:pt x="515" y="66"/>
                      <a:pt x="564" y="65"/>
                    </a:cubicBezTo>
                    <a:cubicBezTo>
                      <a:pt x="613" y="64"/>
                      <a:pt x="687" y="12"/>
                      <a:pt x="712" y="1"/>
                    </a:cubicBezTo>
                  </a:path>
                </a:pathLst>
              </a:custGeom>
              <a:noFill/>
              <a:ln w="381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16"/>
              <p:cNvSpPr>
                <a:spLocks/>
              </p:cNvSpPr>
              <p:nvPr/>
            </p:nvSpPr>
            <p:spPr bwMode="auto">
              <a:xfrm rot="10800000" flipH="1">
                <a:off x="5112" y="3219"/>
                <a:ext cx="712" cy="66"/>
              </a:xfrm>
              <a:custGeom>
                <a:avLst/>
                <a:gdLst>
                  <a:gd name="T0" fmla="*/ 0 w 712"/>
                  <a:gd name="T1" fmla="*/ 53 h 66"/>
                  <a:gd name="T2" fmla="*/ 124 w 712"/>
                  <a:gd name="T3" fmla="*/ 1 h 66"/>
                  <a:gd name="T4" fmla="*/ 264 w 712"/>
                  <a:gd name="T5" fmla="*/ 61 h 66"/>
                  <a:gd name="T6" fmla="*/ 420 w 712"/>
                  <a:gd name="T7" fmla="*/ 5 h 66"/>
                  <a:gd name="T8" fmla="*/ 564 w 712"/>
                  <a:gd name="T9" fmla="*/ 65 h 66"/>
                  <a:gd name="T10" fmla="*/ 712 w 712"/>
                  <a:gd name="T11" fmla="*/ 1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12" h="66">
                    <a:moveTo>
                      <a:pt x="0" y="53"/>
                    </a:moveTo>
                    <a:cubicBezTo>
                      <a:pt x="40" y="26"/>
                      <a:pt x="80" y="0"/>
                      <a:pt x="124" y="1"/>
                    </a:cubicBezTo>
                    <a:cubicBezTo>
                      <a:pt x="168" y="2"/>
                      <a:pt x="215" y="60"/>
                      <a:pt x="264" y="61"/>
                    </a:cubicBezTo>
                    <a:cubicBezTo>
                      <a:pt x="313" y="62"/>
                      <a:pt x="370" y="4"/>
                      <a:pt x="420" y="5"/>
                    </a:cubicBezTo>
                    <a:cubicBezTo>
                      <a:pt x="470" y="6"/>
                      <a:pt x="515" y="66"/>
                      <a:pt x="564" y="65"/>
                    </a:cubicBezTo>
                    <a:cubicBezTo>
                      <a:pt x="613" y="64"/>
                      <a:pt x="687" y="12"/>
                      <a:pt x="712" y="1"/>
                    </a:cubicBezTo>
                  </a:path>
                </a:pathLst>
              </a:custGeom>
              <a:noFill/>
              <a:ln w="381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9" name="Rectangle 53"/>
            <p:cNvSpPr>
              <a:spLocks noChangeArrowheads="1"/>
            </p:cNvSpPr>
            <p:nvPr/>
          </p:nvSpPr>
          <p:spPr bwMode="auto">
            <a:xfrm rot="16200000">
              <a:off x="7716579" y="3759542"/>
              <a:ext cx="736500" cy="31240"/>
            </a:xfrm>
            <a:prstGeom prst="rect">
              <a:avLst/>
            </a:prstGeom>
            <a:solidFill>
              <a:srgbClr val="4BFF4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l-GR" altLang="en-US" sz="1800">
                <a:ea typeface="MS PGothic" pitchFamily="34" charset="-128"/>
              </a:endParaRPr>
            </a:p>
          </p:txBody>
        </p:sp>
        <p:sp>
          <p:nvSpPr>
            <p:cNvPr id="120" name="Rectangle 55"/>
            <p:cNvSpPr>
              <a:spLocks noChangeArrowheads="1"/>
            </p:cNvSpPr>
            <p:nvPr/>
          </p:nvSpPr>
          <p:spPr bwMode="auto">
            <a:xfrm rot="16200000">
              <a:off x="6601440" y="3759541"/>
              <a:ext cx="736500" cy="31240"/>
            </a:xfrm>
            <a:prstGeom prst="rect">
              <a:avLst/>
            </a:prstGeom>
            <a:solidFill>
              <a:srgbClr val="4BFF4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l-GR" altLang="en-US" sz="1800">
                <a:ea typeface="MS PGothic" pitchFamily="34" charset="-128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615544" y="4702628"/>
            <a:ext cx="1059542" cy="899885"/>
            <a:chOff x="4180115" y="4528457"/>
            <a:chExt cx="1059542" cy="899885"/>
          </a:xfrm>
        </p:grpSpPr>
        <p:sp>
          <p:nvSpPr>
            <p:cNvPr id="341" name="Rounded Rectangle 340"/>
            <p:cNvSpPr/>
            <p:nvPr/>
          </p:nvSpPr>
          <p:spPr>
            <a:xfrm>
              <a:off x="4180115" y="4528457"/>
              <a:ext cx="1059542" cy="899885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4664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6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 factor</a:t>
              </a:r>
            </a:p>
          </p:txBody>
        </p:sp>
        <p:graphicFrame>
          <p:nvGraphicFramePr>
            <p:cNvPr id="259" name="Object 25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82315217"/>
                </p:ext>
              </p:extLst>
            </p:nvPr>
          </p:nvGraphicFramePr>
          <p:xfrm>
            <a:off x="4303034" y="4578803"/>
            <a:ext cx="769242" cy="530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575" name="Chart" r:id="rId10" imgW="7115101" imgH="4914951" progId="MSGraph.Chart.8">
                    <p:embed followColorScheme="full"/>
                  </p:oleObj>
                </mc:Choice>
                <mc:Fallback>
                  <p:oleObj name="Chart" r:id="rId10" imgW="7115101" imgH="4914951" progId="MSGraph.Chart.8">
                    <p:embed followColorScheme="full"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03034" y="4578803"/>
                          <a:ext cx="769242" cy="5302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52410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3"/>
          <p:cNvGrpSpPr>
            <a:grpSpLocks noChangeAspect="1"/>
          </p:cNvGrpSpPr>
          <p:nvPr/>
        </p:nvGrpSpPr>
        <p:grpSpPr bwMode="auto">
          <a:xfrm flipH="1">
            <a:off x="622300" y="1666875"/>
            <a:ext cx="4113213" cy="4113213"/>
            <a:chOff x="2400" y="1104"/>
            <a:chExt cx="1728" cy="1728"/>
          </a:xfrm>
        </p:grpSpPr>
        <p:sp>
          <p:nvSpPr>
            <p:cNvPr id="2084" name="Rectangle 4"/>
            <p:cNvSpPr>
              <a:spLocks noChangeAspect="1" noChangeArrowheads="1"/>
            </p:cNvSpPr>
            <p:nvPr/>
          </p:nvSpPr>
          <p:spPr bwMode="auto">
            <a:xfrm>
              <a:off x="2400" y="1104"/>
              <a:ext cx="576" cy="576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85" name="Rectangle 5"/>
            <p:cNvSpPr>
              <a:spLocks noChangeAspect="1" noChangeArrowheads="1"/>
            </p:cNvSpPr>
            <p:nvPr/>
          </p:nvSpPr>
          <p:spPr bwMode="auto">
            <a:xfrm>
              <a:off x="2976" y="1104"/>
              <a:ext cx="576" cy="576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86" name="Rectangle 6"/>
            <p:cNvSpPr>
              <a:spLocks noChangeAspect="1" noChangeArrowheads="1"/>
            </p:cNvSpPr>
            <p:nvPr/>
          </p:nvSpPr>
          <p:spPr bwMode="auto">
            <a:xfrm>
              <a:off x="3552" y="1104"/>
              <a:ext cx="576" cy="576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87" name="Rectangle 7"/>
            <p:cNvSpPr>
              <a:spLocks noChangeAspect="1" noChangeArrowheads="1"/>
            </p:cNvSpPr>
            <p:nvPr/>
          </p:nvSpPr>
          <p:spPr bwMode="auto">
            <a:xfrm>
              <a:off x="2400" y="1680"/>
              <a:ext cx="576" cy="576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88" name="Rectangle 8"/>
            <p:cNvSpPr>
              <a:spLocks noChangeAspect="1" noChangeArrowheads="1"/>
            </p:cNvSpPr>
            <p:nvPr/>
          </p:nvSpPr>
          <p:spPr bwMode="auto">
            <a:xfrm>
              <a:off x="2976" y="1680"/>
              <a:ext cx="576" cy="576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89" name="Rectangle 9"/>
            <p:cNvSpPr>
              <a:spLocks noChangeAspect="1" noChangeArrowheads="1"/>
            </p:cNvSpPr>
            <p:nvPr/>
          </p:nvSpPr>
          <p:spPr bwMode="auto">
            <a:xfrm>
              <a:off x="3552" y="1680"/>
              <a:ext cx="576" cy="576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90" name="Rectangle 10"/>
            <p:cNvSpPr>
              <a:spLocks noChangeAspect="1" noChangeArrowheads="1"/>
            </p:cNvSpPr>
            <p:nvPr/>
          </p:nvSpPr>
          <p:spPr bwMode="auto">
            <a:xfrm>
              <a:off x="2400" y="2256"/>
              <a:ext cx="576" cy="576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91" name="Rectangle 11"/>
            <p:cNvSpPr>
              <a:spLocks noChangeAspect="1" noChangeArrowheads="1"/>
            </p:cNvSpPr>
            <p:nvPr/>
          </p:nvSpPr>
          <p:spPr bwMode="auto">
            <a:xfrm>
              <a:off x="2976" y="2256"/>
              <a:ext cx="576" cy="576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92" name="Rectangle 12"/>
            <p:cNvSpPr>
              <a:spLocks noChangeAspect="1" noChangeArrowheads="1"/>
            </p:cNvSpPr>
            <p:nvPr/>
          </p:nvSpPr>
          <p:spPr bwMode="auto">
            <a:xfrm>
              <a:off x="3552" y="2256"/>
              <a:ext cx="576" cy="576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051" name="Group 13"/>
          <p:cNvGrpSpPr>
            <a:grpSpLocks/>
          </p:cNvGrpSpPr>
          <p:nvPr/>
        </p:nvGrpSpPr>
        <p:grpSpPr bwMode="auto">
          <a:xfrm flipH="1">
            <a:off x="4273550" y="2954338"/>
            <a:ext cx="3735388" cy="3035300"/>
            <a:chOff x="672" y="1920"/>
            <a:chExt cx="2353" cy="1912"/>
          </a:xfrm>
        </p:grpSpPr>
        <p:sp>
          <p:nvSpPr>
            <p:cNvPr id="2079" name="Freeform 14"/>
            <p:cNvSpPr>
              <a:spLocks/>
            </p:cNvSpPr>
            <p:nvPr/>
          </p:nvSpPr>
          <p:spPr bwMode="auto">
            <a:xfrm>
              <a:off x="1710" y="2556"/>
              <a:ext cx="1315" cy="657"/>
            </a:xfrm>
            <a:custGeom>
              <a:avLst/>
              <a:gdLst>
                <a:gd name="T0" fmla="*/ 712 w 1315"/>
                <a:gd name="T1" fmla="*/ 50 h 657"/>
                <a:gd name="T2" fmla="*/ 1101 w 1315"/>
                <a:gd name="T3" fmla="*/ 26 h 657"/>
                <a:gd name="T4" fmla="*/ 1291 w 1315"/>
                <a:gd name="T5" fmla="*/ 207 h 657"/>
                <a:gd name="T6" fmla="*/ 1245 w 1315"/>
                <a:gd name="T7" fmla="*/ 505 h 657"/>
                <a:gd name="T8" fmla="*/ 986 w 1315"/>
                <a:gd name="T9" fmla="*/ 579 h 657"/>
                <a:gd name="T10" fmla="*/ 652 w 1315"/>
                <a:gd name="T11" fmla="*/ 627 h 657"/>
                <a:gd name="T12" fmla="*/ 147 w 1315"/>
                <a:gd name="T13" fmla="*/ 399 h 657"/>
                <a:gd name="T14" fmla="*/ 29 w 1315"/>
                <a:gd name="T15" fmla="*/ 315 h 657"/>
                <a:gd name="T16" fmla="*/ 114 w 1315"/>
                <a:gd name="T17" fmla="*/ 262 h 657"/>
                <a:gd name="T18" fmla="*/ 712 w 1315"/>
                <a:gd name="T19" fmla="*/ 50 h 65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15" h="657">
                  <a:moveTo>
                    <a:pt x="712" y="50"/>
                  </a:moveTo>
                  <a:cubicBezTo>
                    <a:pt x="877" y="10"/>
                    <a:pt x="1005" y="0"/>
                    <a:pt x="1101" y="26"/>
                  </a:cubicBezTo>
                  <a:cubicBezTo>
                    <a:pt x="1197" y="53"/>
                    <a:pt x="1267" y="127"/>
                    <a:pt x="1291" y="207"/>
                  </a:cubicBezTo>
                  <a:cubicBezTo>
                    <a:pt x="1315" y="287"/>
                    <a:pt x="1296" y="443"/>
                    <a:pt x="1245" y="505"/>
                  </a:cubicBezTo>
                  <a:cubicBezTo>
                    <a:pt x="1194" y="567"/>
                    <a:pt x="1085" y="559"/>
                    <a:pt x="986" y="579"/>
                  </a:cubicBezTo>
                  <a:cubicBezTo>
                    <a:pt x="887" y="599"/>
                    <a:pt x="792" y="657"/>
                    <a:pt x="652" y="627"/>
                  </a:cubicBezTo>
                  <a:cubicBezTo>
                    <a:pt x="511" y="597"/>
                    <a:pt x="250" y="451"/>
                    <a:pt x="147" y="399"/>
                  </a:cubicBezTo>
                  <a:cubicBezTo>
                    <a:pt x="42" y="347"/>
                    <a:pt x="34" y="338"/>
                    <a:pt x="29" y="315"/>
                  </a:cubicBezTo>
                  <a:cubicBezTo>
                    <a:pt x="23" y="292"/>
                    <a:pt x="0" y="307"/>
                    <a:pt x="114" y="262"/>
                  </a:cubicBezTo>
                  <a:cubicBezTo>
                    <a:pt x="228" y="217"/>
                    <a:pt x="548" y="90"/>
                    <a:pt x="712" y="50"/>
                  </a:cubicBezTo>
                  <a:close/>
                </a:path>
              </a:pathLst>
            </a:custGeom>
            <a:solidFill>
              <a:srgbClr val="FFF0B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grpSp>
          <p:nvGrpSpPr>
            <p:cNvPr id="2080" name="Group 15"/>
            <p:cNvGrpSpPr>
              <a:grpSpLocks/>
            </p:cNvGrpSpPr>
            <p:nvPr/>
          </p:nvGrpSpPr>
          <p:grpSpPr bwMode="auto">
            <a:xfrm rot="-2471156">
              <a:off x="672" y="1920"/>
              <a:ext cx="2116" cy="1912"/>
              <a:chOff x="11" y="1490"/>
              <a:chExt cx="2116" cy="1903"/>
            </a:xfrm>
          </p:grpSpPr>
          <p:sp>
            <p:nvSpPr>
              <p:cNvPr id="2082" name="Freeform 16"/>
              <p:cNvSpPr>
                <a:spLocks/>
              </p:cNvSpPr>
              <p:nvPr/>
            </p:nvSpPr>
            <p:spPr bwMode="auto">
              <a:xfrm>
                <a:off x="11" y="1543"/>
                <a:ext cx="2116" cy="1766"/>
              </a:xfrm>
              <a:custGeom>
                <a:avLst/>
                <a:gdLst>
                  <a:gd name="T0" fmla="*/ 2020 w 2116"/>
                  <a:gd name="T1" fmla="*/ 1766 h 1766"/>
                  <a:gd name="T2" fmla="*/ 2096 w 2116"/>
                  <a:gd name="T3" fmla="*/ 1668 h 1766"/>
                  <a:gd name="T4" fmla="*/ 2017 w 2116"/>
                  <a:gd name="T5" fmla="*/ 1369 h 1766"/>
                  <a:gd name="T6" fmla="*/ 1504 w 2116"/>
                  <a:gd name="T7" fmla="*/ 1029 h 1766"/>
                  <a:gd name="T8" fmla="*/ 1054 w 2116"/>
                  <a:gd name="T9" fmla="*/ 911 h 1766"/>
                  <a:gd name="T10" fmla="*/ 819 w 2116"/>
                  <a:gd name="T11" fmla="*/ 812 h 1766"/>
                  <a:gd name="T12" fmla="*/ 711 w 2116"/>
                  <a:gd name="T13" fmla="*/ 530 h 1766"/>
                  <a:gd name="T14" fmla="*/ 413 w 2116"/>
                  <a:gd name="T15" fmla="*/ 398 h 1766"/>
                  <a:gd name="T16" fmla="*/ 299 w 2116"/>
                  <a:gd name="T17" fmla="*/ 110 h 1766"/>
                  <a:gd name="T18" fmla="*/ 0 w 2116"/>
                  <a:gd name="T19" fmla="*/ 0 h 176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16" h="1766">
                    <a:moveTo>
                      <a:pt x="2020" y="1766"/>
                    </a:moveTo>
                    <a:cubicBezTo>
                      <a:pt x="2033" y="1750"/>
                      <a:pt x="2096" y="1734"/>
                      <a:pt x="2096" y="1668"/>
                    </a:cubicBezTo>
                    <a:cubicBezTo>
                      <a:pt x="2096" y="1602"/>
                      <a:pt x="2116" y="1475"/>
                      <a:pt x="2017" y="1369"/>
                    </a:cubicBezTo>
                    <a:cubicBezTo>
                      <a:pt x="1918" y="1263"/>
                      <a:pt x="1665" y="1105"/>
                      <a:pt x="1504" y="1029"/>
                    </a:cubicBezTo>
                    <a:cubicBezTo>
                      <a:pt x="1343" y="953"/>
                      <a:pt x="1168" y="947"/>
                      <a:pt x="1054" y="911"/>
                    </a:cubicBezTo>
                    <a:cubicBezTo>
                      <a:pt x="940" y="875"/>
                      <a:pt x="876" y="876"/>
                      <a:pt x="819" y="812"/>
                    </a:cubicBezTo>
                    <a:cubicBezTo>
                      <a:pt x="762" y="748"/>
                      <a:pt x="778" y="599"/>
                      <a:pt x="711" y="530"/>
                    </a:cubicBezTo>
                    <a:cubicBezTo>
                      <a:pt x="644" y="461"/>
                      <a:pt x="481" y="468"/>
                      <a:pt x="413" y="398"/>
                    </a:cubicBezTo>
                    <a:cubicBezTo>
                      <a:pt x="344" y="327"/>
                      <a:pt x="369" y="177"/>
                      <a:pt x="299" y="110"/>
                    </a:cubicBezTo>
                    <a:cubicBezTo>
                      <a:pt x="230" y="44"/>
                      <a:pt x="51" y="18"/>
                      <a:pt x="0" y="0"/>
                    </a:cubicBezTo>
                  </a:path>
                </a:pathLst>
              </a:custGeom>
              <a:noFill/>
              <a:ln w="1778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83" name="Freeform 17"/>
              <p:cNvSpPr>
                <a:spLocks/>
              </p:cNvSpPr>
              <p:nvPr/>
            </p:nvSpPr>
            <p:spPr bwMode="auto">
              <a:xfrm>
                <a:off x="131" y="1490"/>
                <a:ext cx="1930" cy="1903"/>
              </a:xfrm>
              <a:custGeom>
                <a:avLst/>
                <a:gdLst>
                  <a:gd name="T0" fmla="*/ 1930 w 1930"/>
                  <a:gd name="T1" fmla="*/ 1804 h 1903"/>
                  <a:gd name="T2" fmla="*/ 1636 w 1930"/>
                  <a:gd name="T3" fmla="*/ 1887 h 1903"/>
                  <a:gd name="T4" fmla="*/ 1321 w 1930"/>
                  <a:gd name="T5" fmla="*/ 1706 h 1903"/>
                  <a:gd name="T6" fmla="*/ 1053 w 1930"/>
                  <a:gd name="T7" fmla="*/ 1351 h 1903"/>
                  <a:gd name="T8" fmla="*/ 911 w 1930"/>
                  <a:gd name="T9" fmla="*/ 1051 h 1903"/>
                  <a:gd name="T10" fmla="*/ 819 w 1930"/>
                  <a:gd name="T11" fmla="*/ 812 h 1903"/>
                  <a:gd name="T12" fmla="*/ 537 w 1930"/>
                  <a:gd name="T13" fmla="*/ 706 h 1903"/>
                  <a:gd name="T14" fmla="*/ 402 w 1930"/>
                  <a:gd name="T15" fmla="*/ 409 h 1903"/>
                  <a:gd name="T16" fmla="*/ 113 w 1930"/>
                  <a:gd name="T17" fmla="*/ 298 h 1903"/>
                  <a:gd name="T18" fmla="*/ 0 w 1930"/>
                  <a:gd name="T19" fmla="*/ 0 h 190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930" h="1903">
                    <a:moveTo>
                      <a:pt x="1930" y="1804"/>
                    </a:moveTo>
                    <a:cubicBezTo>
                      <a:pt x="1881" y="1818"/>
                      <a:pt x="1737" y="1903"/>
                      <a:pt x="1636" y="1887"/>
                    </a:cubicBezTo>
                    <a:cubicBezTo>
                      <a:pt x="1535" y="1871"/>
                      <a:pt x="1418" y="1795"/>
                      <a:pt x="1321" y="1706"/>
                    </a:cubicBezTo>
                    <a:cubicBezTo>
                      <a:pt x="1224" y="1617"/>
                      <a:pt x="1121" y="1460"/>
                      <a:pt x="1053" y="1351"/>
                    </a:cubicBezTo>
                    <a:cubicBezTo>
                      <a:pt x="985" y="1242"/>
                      <a:pt x="950" y="1141"/>
                      <a:pt x="911" y="1051"/>
                    </a:cubicBezTo>
                    <a:cubicBezTo>
                      <a:pt x="872" y="961"/>
                      <a:pt x="881" y="869"/>
                      <a:pt x="819" y="812"/>
                    </a:cubicBezTo>
                    <a:cubicBezTo>
                      <a:pt x="757" y="755"/>
                      <a:pt x="606" y="773"/>
                      <a:pt x="537" y="706"/>
                    </a:cubicBezTo>
                    <a:cubicBezTo>
                      <a:pt x="467" y="640"/>
                      <a:pt x="473" y="477"/>
                      <a:pt x="402" y="409"/>
                    </a:cubicBezTo>
                    <a:cubicBezTo>
                      <a:pt x="330" y="341"/>
                      <a:pt x="180" y="367"/>
                      <a:pt x="113" y="298"/>
                    </a:cubicBezTo>
                    <a:cubicBezTo>
                      <a:pt x="46" y="229"/>
                      <a:pt x="19" y="51"/>
                      <a:pt x="0" y="0"/>
                    </a:cubicBezTo>
                  </a:path>
                </a:pathLst>
              </a:custGeom>
              <a:noFill/>
              <a:ln w="1778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81" name="Rectangle 18"/>
            <p:cNvSpPr>
              <a:spLocks noChangeArrowheads="1"/>
            </p:cNvSpPr>
            <p:nvPr/>
          </p:nvSpPr>
          <p:spPr bwMode="auto">
            <a:xfrm rot="-2466725">
              <a:off x="2448" y="2832"/>
              <a:ext cx="142" cy="143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>
                <a:rot lat="20999997" lon="21299997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2052" name="Picture 32"/>
          <p:cNvPicPr>
            <a:picLocks noChangeAspect="1" noChangeArrowheads="1"/>
          </p:cNvPicPr>
          <p:nvPr/>
        </p:nvPicPr>
        <p:blipFill>
          <a:blip r:embed="rId2" cstate="print">
            <a:lum bright="3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7" t="16685"/>
          <a:stretch>
            <a:fillRect/>
          </a:stretch>
        </p:blipFill>
        <p:spPr bwMode="auto">
          <a:xfrm>
            <a:off x="2554288" y="3473450"/>
            <a:ext cx="311150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63508" name="AutoShape 20"/>
          <p:cNvSpPr>
            <a:spLocks noChangeArrowheads="1"/>
          </p:cNvSpPr>
          <p:nvPr/>
        </p:nvSpPr>
        <p:spPr bwMode="auto">
          <a:xfrm rot="18458975" flipH="1">
            <a:off x="4035425" y="3111500"/>
            <a:ext cx="228600" cy="35560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054" name="Line 27"/>
          <p:cNvSpPr>
            <a:spLocks noChangeShapeType="1"/>
          </p:cNvSpPr>
          <p:nvPr/>
        </p:nvSpPr>
        <p:spPr bwMode="auto">
          <a:xfrm flipH="1">
            <a:off x="2570163" y="0"/>
            <a:ext cx="1885950" cy="3468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5" name="Line 28"/>
          <p:cNvSpPr>
            <a:spLocks noChangeShapeType="1"/>
          </p:cNvSpPr>
          <p:nvPr/>
        </p:nvSpPr>
        <p:spPr bwMode="auto">
          <a:xfrm flipH="1">
            <a:off x="2832100" y="3052763"/>
            <a:ext cx="6311900" cy="604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6" name="Text Box 35"/>
          <p:cNvSpPr txBox="1">
            <a:spLocks noChangeArrowheads="1"/>
          </p:cNvSpPr>
          <p:nvPr/>
        </p:nvSpPr>
        <p:spPr bwMode="auto">
          <a:xfrm>
            <a:off x="695325" y="1630363"/>
            <a:ext cx="12858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</a:rPr>
              <a:t>ADSC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</a:rPr>
              <a:t>area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3263507" name="Oval 19"/>
          <p:cNvSpPr>
            <a:spLocks noChangeArrowheads="1"/>
          </p:cNvSpPr>
          <p:nvPr/>
        </p:nvSpPr>
        <p:spPr bwMode="auto">
          <a:xfrm flipH="1">
            <a:off x="346075" y="922338"/>
            <a:ext cx="10055225" cy="10055225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tint val="89020"/>
                  <a:invGamma/>
                  <a:alpha val="67000"/>
                </a:schemeClr>
              </a:gs>
              <a:gs pos="100000">
                <a:schemeClr val="folHlink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grpSp>
        <p:nvGrpSpPr>
          <p:cNvPr id="3263509" name="Group 21"/>
          <p:cNvGrpSpPr>
            <a:grpSpLocks/>
          </p:cNvGrpSpPr>
          <p:nvPr/>
        </p:nvGrpSpPr>
        <p:grpSpPr bwMode="auto">
          <a:xfrm flipH="1">
            <a:off x="4441825" y="4859338"/>
            <a:ext cx="2209800" cy="1905000"/>
            <a:chOff x="1527" y="3120"/>
            <a:chExt cx="1392" cy="1200"/>
          </a:xfrm>
        </p:grpSpPr>
        <p:sp>
          <p:nvSpPr>
            <p:cNvPr id="2077" name="Rectangle 22"/>
            <p:cNvSpPr>
              <a:spLocks noChangeArrowheads="1"/>
            </p:cNvSpPr>
            <p:nvPr/>
          </p:nvSpPr>
          <p:spPr bwMode="auto">
            <a:xfrm>
              <a:off x="1527" y="3120"/>
              <a:ext cx="1392" cy="1200"/>
            </a:xfrm>
            <a:prstGeom prst="rect">
              <a:avLst/>
            </a:prstGeom>
            <a:solidFill>
              <a:srgbClr val="CC7351"/>
            </a:solidFill>
            <a:ln w="9525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7351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8" name="Text Box 23"/>
            <p:cNvSpPr txBox="1">
              <a:spLocks noChangeArrowheads="1"/>
            </p:cNvSpPr>
            <p:nvPr/>
          </p:nvSpPr>
          <p:spPr bwMode="auto">
            <a:xfrm>
              <a:off x="1681" y="3273"/>
              <a:ext cx="919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smtClean="0">
                  <a:solidFill>
                    <a:srgbClr val="000000"/>
                  </a:solidFill>
                </a:rPr>
                <a:t>Cu foil</a:t>
              </a:r>
            </a:p>
          </p:txBody>
        </p:sp>
      </p:grpSp>
      <p:sp>
        <p:nvSpPr>
          <p:cNvPr id="3263512" name="AutoShape 24"/>
          <p:cNvSpPr>
            <a:spLocks noChangeArrowheads="1"/>
          </p:cNvSpPr>
          <p:nvPr/>
        </p:nvSpPr>
        <p:spPr bwMode="auto">
          <a:xfrm rot="7602949" flipH="1">
            <a:off x="6026150" y="5600701"/>
            <a:ext cx="466725" cy="1797050"/>
          </a:xfrm>
          <a:custGeom>
            <a:avLst/>
            <a:gdLst>
              <a:gd name="T0" fmla="*/ 408384 w 21600"/>
              <a:gd name="T1" fmla="*/ 898525 h 21600"/>
              <a:gd name="T2" fmla="*/ 233363 w 21600"/>
              <a:gd name="T3" fmla="*/ 1797050 h 21600"/>
              <a:gd name="T4" fmla="*/ 58341 w 21600"/>
              <a:gd name="T5" fmla="*/ 898525 h 21600"/>
              <a:gd name="T6" fmla="*/ 23336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60" name="Text Box 34"/>
          <p:cNvSpPr txBox="1">
            <a:spLocks noChangeArrowheads="1"/>
          </p:cNvSpPr>
          <p:nvPr/>
        </p:nvSpPr>
        <p:spPr bwMode="auto">
          <a:xfrm rot="2046076">
            <a:off x="5446713" y="6149975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x-ray beam</a:t>
            </a:r>
          </a:p>
        </p:txBody>
      </p:sp>
      <p:pic>
        <p:nvPicPr>
          <p:cNvPr id="2061" name="Picture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6" t="16588"/>
          <a:stretch>
            <a:fillRect/>
          </a:stretch>
        </p:blipFill>
        <p:spPr bwMode="auto">
          <a:xfrm>
            <a:off x="4462463" y="0"/>
            <a:ext cx="4681537" cy="306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50000" y="2511425"/>
            <a:ext cx="199866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center</a:t>
            </a:r>
          </a:p>
        </p:txBody>
      </p:sp>
      <p:cxnSp>
        <p:nvCxnSpPr>
          <p:cNvPr id="4" name="Straight Arrow Connector 3"/>
          <p:cNvCxnSpPr>
            <a:stCxn id="2" idx="1"/>
          </p:cNvCxnSpPr>
          <p:nvPr/>
        </p:nvCxnSpPr>
        <p:spPr>
          <a:xfrm flipH="1" flipV="1">
            <a:off x="5937250" y="2576513"/>
            <a:ext cx="412750" cy="1651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763" y="219075"/>
            <a:ext cx="617537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50163" y="0"/>
            <a:ext cx="1030287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3%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2%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1%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</a:p>
        </p:txBody>
      </p:sp>
      <p:sp>
        <p:nvSpPr>
          <p:cNvPr id="2066" name="TextBox 35"/>
          <p:cNvSpPr txBox="1">
            <a:spLocks noChangeArrowheads="1"/>
          </p:cNvSpPr>
          <p:nvPr/>
        </p:nvSpPr>
        <p:spPr bwMode="auto">
          <a:xfrm>
            <a:off x="6772275" y="5072063"/>
            <a:ext cx="20843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6600"/>
                </a:solidFill>
              </a:rPr>
              <a:t>X-ray excited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6600"/>
                </a:solidFill>
              </a:rPr>
              <a:t>fluorescent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6600"/>
                </a:solidFill>
              </a:rPr>
              <a:t>X-ray source</a:t>
            </a:r>
          </a:p>
        </p:txBody>
      </p:sp>
      <p:cxnSp>
        <p:nvCxnSpPr>
          <p:cNvPr id="37" name="Straight Arrow Connector 36"/>
          <p:cNvCxnSpPr>
            <a:stCxn id="2066" idx="1"/>
          </p:cNvCxnSpPr>
          <p:nvPr/>
        </p:nvCxnSpPr>
        <p:spPr>
          <a:xfrm flipH="1">
            <a:off x="5808663" y="5672138"/>
            <a:ext cx="963612" cy="239712"/>
          </a:xfrm>
          <a:prstGeom prst="straightConnector1">
            <a:avLst/>
          </a:prstGeom>
          <a:ln w="571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8" name="TextBox 9"/>
          <p:cNvSpPr txBox="1">
            <a:spLocks noChangeArrowheads="1"/>
          </p:cNvSpPr>
          <p:nvPr/>
        </p:nvSpPr>
        <p:spPr bwMode="auto">
          <a:xfrm>
            <a:off x="5975350" y="3786188"/>
            <a:ext cx="1595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crystal in loop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57225" y="779463"/>
            <a:ext cx="50800" cy="488950"/>
          </a:xfrm>
          <a:prstGeom prst="rect">
            <a:avLst/>
          </a:prstGeom>
          <a:solidFill>
            <a:srgbClr val="CC7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393825" y="781050"/>
            <a:ext cx="61913" cy="161925"/>
          </a:xfrm>
          <a:prstGeom prst="ellipse">
            <a:avLst/>
          </a:prstGeom>
          <a:solidFill>
            <a:srgbClr val="FFCCCC"/>
          </a:solidFill>
          <a:ln>
            <a:solidFill>
              <a:srgbClr val="8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Trapezoid 14"/>
          <p:cNvSpPr/>
          <p:nvPr/>
        </p:nvSpPr>
        <p:spPr>
          <a:xfrm rot="16200000">
            <a:off x="2103438" y="579437"/>
            <a:ext cx="1200150" cy="212725"/>
          </a:xfrm>
          <a:prstGeom prst="trapezoid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4" name="Straight Connector 13"/>
          <p:cNvCxnSpPr>
            <a:endCxn id="23" idx="0"/>
          </p:cNvCxnSpPr>
          <p:nvPr/>
        </p:nvCxnSpPr>
        <p:spPr>
          <a:xfrm flipV="1">
            <a:off x="344488" y="1031875"/>
            <a:ext cx="1368425" cy="1588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3"/>
          </p:cNvCxnSpPr>
          <p:nvPr/>
        </p:nvCxnSpPr>
        <p:spPr>
          <a:xfrm flipV="1">
            <a:off x="708025" y="314325"/>
            <a:ext cx="1987550" cy="7096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3"/>
          </p:cNvCxnSpPr>
          <p:nvPr/>
        </p:nvCxnSpPr>
        <p:spPr>
          <a:xfrm flipV="1">
            <a:off x="708025" y="828675"/>
            <a:ext cx="1978025" cy="1952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n 22"/>
          <p:cNvSpPr/>
          <p:nvPr/>
        </p:nvSpPr>
        <p:spPr>
          <a:xfrm rot="16200000">
            <a:off x="1726407" y="978694"/>
            <a:ext cx="52387" cy="104775"/>
          </a:xfrm>
          <a:prstGeom prst="can">
            <a:avLst/>
          </a:prstGeom>
          <a:solidFill>
            <a:srgbClr val="CC735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59" name="Straight Connector 58"/>
          <p:cNvCxnSpPr>
            <a:stCxn id="23" idx="3"/>
          </p:cNvCxnSpPr>
          <p:nvPr/>
        </p:nvCxnSpPr>
        <p:spPr>
          <a:xfrm>
            <a:off x="1804988" y="1031875"/>
            <a:ext cx="8667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72199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3508" grpId="0" animBg="1"/>
      <p:bldP spid="326351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41668"/>
            <a:ext cx="9144000" cy="1120462"/>
          </a:xfrm>
        </p:spPr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Cone-Beam Online X-ray Absorption Radiograph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9399"/>
            <a:ext cx="9144000" cy="572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Freeform 128"/>
          <p:cNvSpPr/>
          <p:nvPr/>
        </p:nvSpPr>
        <p:spPr>
          <a:xfrm>
            <a:off x="114007" y="1674083"/>
            <a:ext cx="4408598" cy="3132246"/>
          </a:xfrm>
          <a:custGeom>
            <a:avLst/>
            <a:gdLst>
              <a:gd name="connsiteX0" fmla="*/ 132736 w 4437164"/>
              <a:gd name="connsiteY0" fmla="*/ 2085118 h 3188761"/>
              <a:gd name="connsiteX1" fmla="*/ 31136 w 4437164"/>
              <a:gd name="connsiteY1" fmla="*/ 1069118 h 3188761"/>
              <a:gd name="connsiteX2" fmla="*/ 103707 w 4437164"/>
              <a:gd name="connsiteY2" fmla="*/ 227289 h 3188761"/>
              <a:gd name="connsiteX3" fmla="*/ 1076164 w 4437164"/>
              <a:gd name="connsiteY3" fmla="*/ 9575 h 3188761"/>
              <a:gd name="connsiteX4" fmla="*/ 1729307 w 4437164"/>
              <a:gd name="connsiteY4" fmla="*/ 459518 h 3188761"/>
              <a:gd name="connsiteX5" fmla="*/ 1874450 w 4437164"/>
              <a:gd name="connsiteY5" fmla="*/ 1011061 h 3188761"/>
              <a:gd name="connsiteX6" fmla="*/ 2498564 w 4437164"/>
              <a:gd name="connsiteY6" fmla="*/ 1083632 h 3188761"/>
              <a:gd name="connsiteX7" fmla="*/ 3093650 w 4437164"/>
              <a:gd name="connsiteY7" fmla="*/ 1431975 h 3188761"/>
              <a:gd name="connsiteX8" fmla="*/ 3456507 w 4437164"/>
              <a:gd name="connsiteY8" fmla="*/ 1852889 h 3188761"/>
              <a:gd name="connsiteX9" fmla="*/ 4153193 w 4437164"/>
              <a:gd name="connsiteY9" fmla="*/ 2070604 h 3188761"/>
              <a:gd name="connsiteX10" fmla="*/ 4399936 w 4437164"/>
              <a:gd name="connsiteY10" fmla="*/ 2462489 h 3188761"/>
              <a:gd name="connsiteX11" fmla="*/ 4370907 w 4437164"/>
              <a:gd name="connsiteY11" fmla="*/ 2941461 h 3188761"/>
              <a:gd name="connsiteX12" fmla="*/ 3790336 w 4437164"/>
              <a:gd name="connsiteY12" fmla="*/ 3188204 h 3188761"/>
              <a:gd name="connsiteX13" fmla="*/ 2992050 w 4437164"/>
              <a:gd name="connsiteY13" fmla="*/ 2999518 h 3188761"/>
              <a:gd name="connsiteX14" fmla="*/ 2295364 w 4437164"/>
              <a:gd name="connsiteY14" fmla="*/ 2709232 h 3188761"/>
              <a:gd name="connsiteX15" fmla="*/ 1351936 w 4437164"/>
              <a:gd name="connsiteY15" fmla="*/ 2593118 h 3188761"/>
              <a:gd name="connsiteX16" fmla="*/ 393993 w 4437164"/>
              <a:gd name="connsiteY16" fmla="*/ 2346375 h 3188761"/>
              <a:gd name="connsiteX0" fmla="*/ 132736 w 4437164"/>
              <a:gd name="connsiteY0" fmla="*/ 2085118 h 3188761"/>
              <a:gd name="connsiteX1" fmla="*/ 31136 w 4437164"/>
              <a:gd name="connsiteY1" fmla="*/ 1069118 h 3188761"/>
              <a:gd name="connsiteX2" fmla="*/ 103707 w 4437164"/>
              <a:gd name="connsiteY2" fmla="*/ 227289 h 3188761"/>
              <a:gd name="connsiteX3" fmla="*/ 1076164 w 4437164"/>
              <a:gd name="connsiteY3" fmla="*/ 9575 h 3188761"/>
              <a:gd name="connsiteX4" fmla="*/ 1729307 w 4437164"/>
              <a:gd name="connsiteY4" fmla="*/ 459518 h 3188761"/>
              <a:gd name="connsiteX5" fmla="*/ 1874450 w 4437164"/>
              <a:gd name="connsiteY5" fmla="*/ 1011061 h 3188761"/>
              <a:gd name="connsiteX6" fmla="*/ 2498564 w 4437164"/>
              <a:gd name="connsiteY6" fmla="*/ 1083632 h 3188761"/>
              <a:gd name="connsiteX7" fmla="*/ 3093650 w 4437164"/>
              <a:gd name="connsiteY7" fmla="*/ 1431975 h 3188761"/>
              <a:gd name="connsiteX8" fmla="*/ 3456507 w 4437164"/>
              <a:gd name="connsiteY8" fmla="*/ 1852889 h 3188761"/>
              <a:gd name="connsiteX9" fmla="*/ 4153193 w 4437164"/>
              <a:gd name="connsiteY9" fmla="*/ 2070604 h 3188761"/>
              <a:gd name="connsiteX10" fmla="*/ 4399936 w 4437164"/>
              <a:gd name="connsiteY10" fmla="*/ 2462489 h 3188761"/>
              <a:gd name="connsiteX11" fmla="*/ 4370907 w 4437164"/>
              <a:gd name="connsiteY11" fmla="*/ 2941461 h 3188761"/>
              <a:gd name="connsiteX12" fmla="*/ 3790336 w 4437164"/>
              <a:gd name="connsiteY12" fmla="*/ 3188204 h 3188761"/>
              <a:gd name="connsiteX13" fmla="*/ 2992050 w 4437164"/>
              <a:gd name="connsiteY13" fmla="*/ 2999518 h 3188761"/>
              <a:gd name="connsiteX14" fmla="*/ 2295364 w 4437164"/>
              <a:gd name="connsiteY14" fmla="*/ 2709232 h 3188761"/>
              <a:gd name="connsiteX15" fmla="*/ 1351936 w 4437164"/>
              <a:gd name="connsiteY15" fmla="*/ 2593118 h 3188761"/>
              <a:gd name="connsiteX16" fmla="*/ 393993 w 4437164"/>
              <a:gd name="connsiteY16" fmla="*/ 2346375 h 3188761"/>
              <a:gd name="connsiteX17" fmla="*/ 132736 w 4437164"/>
              <a:gd name="connsiteY17" fmla="*/ 2085118 h 3188761"/>
              <a:gd name="connsiteX0" fmla="*/ 132736 w 4437164"/>
              <a:gd name="connsiteY0" fmla="*/ 2085118 h 3188761"/>
              <a:gd name="connsiteX1" fmla="*/ 31136 w 4437164"/>
              <a:gd name="connsiteY1" fmla="*/ 1069118 h 3188761"/>
              <a:gd name="connsiteX2" fmla="*/ 103707 w 4437164"/>
              <a:gd name="connsiteY2" fmla="*/ 227289 h 3188761"/>
              <a:gd name="connsiteX3" fmla="*/ 1076164 w 4437164"/>
              <a:gd name="connsiteY3" fmla="*/ 9575 h 3188761"/>
              <a:gd name="connsiteX4" fmla="*/ 1729307 w 4437164"/>
              <a:gd name="connsiteY4" fmla="*/ 459518 h 3188761"/>
              <a:gd name="connsiteX5" fmla="*/ 1874450 w 4437164"/>
              <a:gd name="connsiteY5" fmla="*/ 1011061 h 3188761"/>
              <a:gd name="connsiteX6" fmla="*/ 2498564 w 4437164"/>
              <a:gd name="connsiteY6" fmla="*/ 1083632 h 3188761"/>
              <a:gd name="connsiteX7" fmla="*/ 3093650 w 4437164"/>
              <a:gd name="connsiteY7" fmla="*/ 1431975 h 3188761"/>
              <a:gd name="connsiteX8" fmla="*/ 3456507 w 4437164"/>
              <a:gd name="connsiteY8" fmla="*/ 1852889 h 3188761"/>
              <a:gd name="connsiteX9" fmla="*/ 4153193 w 4437164"/>
              <a:gd name="connsiteY9" fmla="*/ 2070604 h 3188761"/>
              <a:gd name="connsiteX10" fmla="*/ 4399936 w 4437164"/>
              <a:gd name="connsiteY10" fmla="*/ 2462489 h 3188761"/>
              <a:gd name="connsiteX11" fmla="*/ 4370907 w 4437164"/>
              <a:gd name="connsiteY11" fmla="*/ 2941461 h 3188761"/>
              <a:gd name="connsiteX12" fmla="*/ 3790336 w 4437164"/>
              <a:gd name="connsiteY12" fmla="*/ 3188204 h 3188761"/>
              <a:gd name="connsiteX13" fmla="*/ 2992050 w 4437164"/>
              <a:gd name="connsiteY13" fmla="*/ 2999518 h 3188761"/>
              <a:gd name="connsiteX14" fmla="*/ 2295364 w 4437164"/>
              <a:gd name="connsiteY14" fmla="*/ 2709232 h 3188761"/>
              <a:gd name="connsiteX15" fmla="*/ 1351936 w 4437164"/>
              <a:gd name="connsiteY15" fmla="*/ 2593118 h 3188761"/>
              <a:gd name="connsiteX16" fmla="*/ 393993 w 4437164"/>
              <a:gd name="connsiteY16" fmla="*/ 2346375 h 3188761"/>
              <a:gd name="connsiteX17" fmla="*/ 132736 w 4437164"/>
              <a:gd name="connsiteY17" fmla="*/ 2085118 h 3188761"/>
              <a:gd name="connsiteX0" fmla="*/ 132736 w 4437164"/>
              <a:gd name="connsiteY0" fmla="*/ 2085118 h 3188761"/>
              <a:gd name="connsiteX1" fmla="*/ 31136 w 4437164"/>
              <a:gd name="connsiteY1" fmla="*/ 1069118 h 3188761"/>
              <a:gd name="connsiteX2" fmla="*/ 103707 w 4437164"/>
              <a:gd name="connsiteY2" fmla="*/ 227289 h 3188761"/>
              <a:gd name="connsiteX3" fmla="*/ 1076164 w 4437164"/>
              <a:gd name="connsiteY3" fmla="*/ 9575 h 3188761"/>
              <a:gd name="connsiteX4" fmla="*/ 1729307 w 4437164"/>
              <a:gd name="connsiteY4" fmla="*/ 459518 h 3188761"/>
              <a:gd name="connsiteX5" fmla="*/ 1874450 w 4437164"/>
              <a:gd name="connsiteY5" fmla="*/ 1011061 h 3188761"/>
              <a:gd name="connsiteX6" fmla="*/ 2498564 w 4437164"/>
              <a:gd name="connsiteY6" fmla="*/ 1083632 h 3188761"/>
              <a:gd name="connsiteX7" fmla="*/ 3093650 w 4437164"/>
              <a:gd name="connsiteY7" fmla="*/ 1431975 h 3188761"/>
              <a:gd name="connsiteX8" fmla="*/ 3456507 w 4437164"/>
              <a:gd name="connsiteY8" fmla="*/ 1852889 h 3188761"/>
              <a:gd name="connsiteX9" fmla="*/ 4153193 w 4437164"/>
              <a:gd name="connsiteY9" fmla="*/ 2070604 h 3188761"/>
              <a:gd name="connsiteX10" fmla="*/ 4399936 w 4437164"/>
              <a:gd name="connsiteY10" fmla="*/ 2462489 h 3188761"/>
              <a:gd name="connsiteX11" fmla="*/ 4370907 w 4437164"/>
              <a:gd name="connsiteY11" fmla="*/ 2941461 h 3188761"/>
              <a:gd name="connsiteX12" fmla="*/ 3790336 w 4437164"/>
              <a:gd name="connsiteY12" fmla="*/ 3188204 h 3188761"/>
              <a:gd name="connsiteX13" fmla="*/ 2992050 w 4437164"/>
              <a:gd name="connsiteY13" fmla="*/ 2999518 h 3188761"/>
              <a:gd name="connsiteX14" fmla="*/ 2295364 w 4437164"/>
              <a:gd name="connsiteY14" fmla="*/ 2709232 h 3188761"/>
              <a:gd name="connsiteX15" fmla="*/ 1351936 w 4437164"/>
              <a:gd name="connsiteY15" fmla="*/ 2593118 h 3188761"/>
              <a:gd name="connsiteX16" fmla="*/ 393993 w 4437164"/>
              <a:gd name="connsiteY16" fmla="*/ 2346375 h 3188761"/>
              <a:gd name="connsiteX17" fmla="*/ 132736 w 4437164"/>
              <a:gd name="connsiteY17" fmla="*/ 2085118 h 3188761"/>
              <a:gd name="connsiteX0" fmla="*/ 132736 w 4437164"/>
              <a:gd name="connsiteY0" fmla="*/ 2085118 h 3189202"/>
              <a:gd name="connsiteX1" fmla="*/ 31136 w 4437164"/>
              <a:gd name="connsiteY1" fmla="*/ 1069118 h 3189202"/>
              <a:gd name="connsiteX2" fmla="*/ 103707 w 4437164"/>
              <a:gd name="connsiteY2" fmla="*/ 227289 h 3189202"/>
              <a:gd name="connsiteX3" fmla="*/ 1076164 w 4437164"/>
              <a:gd name="connsiteY3" fmla="*/ 9575 h 3189202"/>
              <a:gd name="connsiteX4" fmla="*/ 1729307 w 4437164"/>
              <a:gd name="connsiteY4" fmla="*/ 459518 h 3189202"/>
              <a:gd name="connsiteX5" fmla="*/ 1874450 w 4437164"/>
              <a:gd name="connsiteY5" fmla="*/ 1011061 h 3189202"/>
              <a:gd name="connsiteX6" fmla="*/ 2498564 w 4437164"/>
              <a:gd name="connsiteY6" fmla="*/ 1083632 h 3189202"/>
              <a:gd name="connsiteX7" fmla="*/ 3093650 w 4437164"/>
              <a:gd name="connsiteY7" fmla="*/ 1431975 h 3189202"/>
              <a:gd name="connsiteX8" fmla="*/ 3456507 w 4437164"/>
              <a:gd name="connsiteY8" fmla="*/ 1852889 h 3189202"/>
              <a:gd name="connsiteX9" fmla="*/ 4153193 w 4437164"/>
              <a:gd name="connsiteY9" fmla="*/ 2070604 h 3189202"/>
              <a:gd name="connsiteX10" fmla="*/ 4399936 w 4437164"/>
              <a:gd name="connsiteY10" fmla="*/ 2462489 h 3189202"/>
              <a:gd name="connsiteX11" fmla="*/ 4370907 w 4437164"/>
              <a:gd name="connsiteY11" fmla="*/ 2941461 h 3189202"/>
              <a:gd name="connsiteX12" fmla="*/ 3790336 w 4437164"/>
              <a:gd name="connsiteY12" fmla="*/ 3188204 h 3189202"/>
              <a:gd name="connsiteX13" fmla="*/ 2992050 w 4437164"/>
              <a:gd name="connsiteY13" fmla="*/ 2999518 h 3189202"/>
              <a:gd name="connsiteX14" fmla="*/ 2295364 w 4437164"/>
              <a:gd name="connsiteY14" fmla="*/ 2360889 h 3189202"/>
              <a:gd name="connsiteX15" fmla="*/ 1351936 w 4437164"/>
              <a:gd name="connsiteY15" fmla="*/ 2593118 h 3189202"/>
              <a:gd name="connsiteX16" fmla="*/ 393993 w 4437164"/>
              <a:gd name="connsiteY16" fmla="*/ 2346375 h 3189202"/>
              <a:gd name="connsiteX17" fmla="*/ 132736 w 4437164"/>
              <a:gd name="connsiteY17" fmla="*/ 2085118 h 3189202"/>
              <a:gd name="connsiteX0" fmla="*/ 132736 w 4437164"/>
              <a:gd name="connsiteY0" fmla="*/ 2085118 h 3189202"/>
              <a:gd name="connsiteX1" fmla="*/ 31136 w 4437164"/>
              <a:gd name="connsiteY1" fmla="*/ 1069118 h 3189202"/>
              <a:gd name="connsiteX2" fmla="*/ 103707 w 4437164"/>
              <a:gd name="connsiteY2" fmla="*/ 227289 h 3189202"/>
              <a:gd name="connsiteX3" fmla="*/ 1076164 w 4437164"/>
              <a:gd name="connsiteY3" fmla="*/ 9575 h 3189202"/>
              <a:gd name="connsiteX4" fmla="*/ 1729307 w 4437164"/>
              <a:gd name="connsiteY4" fmla="*/ 459518 h 3189202"/>
              <a:gd name="connsiteX5" fmla="*/ 1874450 w 4437164"/>
              <a:gd name="connsiteY5" fmla="*/ 1011061 h 3189202"/>
              <a:gd name="connsiteX6" fmla="*/ 2498564 w 4437164"/>
              <a:gd name="connsiteY6" fmla="*/ 1083632 h 3189202"/>
              <a:gd name="connsiteX7" fmla="*/ 3093650 w 4437164"/>
              <a:gd name="connsiteY7" fmla="*/ 1431975 h 3189202"/>
              <a:gd name="connsiteX8" fmla="*/ 3456507 w 4437164"/>
              <a:gd name="connsiteY8" fmla="*/ 1852889 h 3189202"/>
              <a:gd name="connsiteX9" fmla="*/ 4153193 w 4437164"/>
              <a:gd name="connsiteY9" fmla="*/ 2070604 h 3189202"/>
              <a:gd name="connsiteX10" fmla="*/ 4399936 w 4437164"/>
              <a:gd name="connsiteY10" fmla="*/ 2462489 h 3189202"/>
              <a:gd name="connsiteX11" fmla="*/ 4370907 w 4437164"/>
              <a:gd name="connsiteY11" fmla="*/ 2941461 h 3189202"/>
              <a:gd name="connsiteX12" fmla="*/ 3790336 w 4437164"/>
              <a:gd name="connsiteY12" fmla="*/ 3188204 h 3189202"/>
              <a:gd name="connsiteX13" fmla="*/ 2992050 w 4437164"/>
              <a:gd name="connsiteY13" fmla="*/ 2999518 h 3189202"/>
              <a:gd name="connsiteX14" fmla="*/ 2295364 w 4437164"/>
              <a:gd name="connsiteY14" fmla="*/ 2360889 h 3189202"/>
              <a:gd name="connsiteX15" fmla="*/ 1337422 w 4437164"/>
              <a:gd name="connsiteY15" fmla="*/ 2317347 h 3189202"/>
              <a:gd name="connsiteX16" fmla="*/ 393993 w 4437164"/>
              <a:gd name="connsiteY16" fmla="*/ 2346375 h 3189202"/>
              <a:gd name="connsiteX17" fmla="*/ 132736 w 4437164"/>
              <a:gd name="connsiteY17" fmla="*/ 2085118 h 3189202"/>
              <a:gd name="connsiteX0" fmla="*/ 132736 w 4437164"/>
              <a:gd name="connsiteY0" fmla="*/ 2085118 h 3188237"/>
              <a:gd name="connsiteX1" fmla="*/ 31136 w 4437164"/>
              <a:gd name="connsiteY1" fmla="*/ 1069118 h 3188237"/>
              <a:gd name="connsiteX2" fmla="*/ 103707 w 4437164"/>
              <a:gd name="connsiteY2" fmla="*/ 227289 h 3188237"/>
              <a:gd name="connsiteX3" fmla="*/ 1076164 w 4437164"/>
              <a:gd name="connsiteY3" fmla="*/ 9575 h 3188237"/>
              <a:gd name="connsiteX4" fmla="*/ 1729307 w 4437164"/>
              <a:gd name="connsiteY4" fmla="*/ 459518 h 3188237"/>
              <a:gd name="connsiteX5" fmla="*/ 1874450 w 4437164"/>
              <a:gd name="connsiteY5" fmla="*/ 1011061 h 3188237"/>
              <a:gd name="connsiteX6" fmla="*/ 2498564 w 4437164"/>
              <a:gd name="connsiteY6" fmla="*/ 1083632 h 3188237"/>
              <a:gd name="connsiteX7" fmla="*/ 3093650 w 4437164"/>
              <a:gd name="connsiteY7" fmla="*/ 1431975 h 3188237"/>
              <a:gd name="connsiteX8" fmla="*/ 3456507 w 4437164"/>
              <a:gd name="connsiteY8" fmla="*/ 1852889 h 3188237"/>
              <a:gd name="connsiteX9" fmla="*/ 4153193 w 4437164"/>
              <a:gd name="connsiteY9" fmla="*/ 2070604 h 3188237"/>
              <a:gd name="connsiteX10" fmla="*/ 4399936 w 4437164"/>
              <a:gd name="connsiteY10" fmla="*/ 2462489 h 3188237"/>
              <a:gd name="connsiteX11" fmla="*/ 4370907 w 4437164"/>
              <a:gd name="connsiteY11" fmla="*/ 2941461 h 3188237"/>
              <a:gd name="connsiteX12" fmla="*/ 3790336 w 4437164"/>
              <a:gd name="connsiteY12" fmla="*/ 3188204 h 3188237"/>
              <a:gd name="connsiteX13" fmla="*/ 3050107 w 4437164"/>
              <a:gd name="connsiteY13" fmla="*/ 2926947 h 3188237"/>
              <a:gd name="connsiteX14" fmla="*/ 2295364 w 4437164"/>
              <a:gd name="connsiteY14" fmla="*/ 2360889 h 3188237"/>
              <a:gd name="connsiteX15" fmla="*/ 1337422 w 4437164"/>
              <a:gd name="connsiteY15" fmla="*/ 2317347 h 3188237"/>
              <a:gd name="connsiteX16" fmla="*/ 393993 w 4437164"/>
              <a:gd name="connsiteY16" fmla="*/ 2346375 h 3188237"/>
              <a:gd name="connsiteX17" fmla="*/ 132736 w 4437164"/>
              <a:gd name="connsiteY17" fmla="*/ 2085118 h 3188237"/>
              <a:gd name="connsiteX0" fmla="*/ 132736 w 4437164"/>
              <a:gd name="connsiteY0" fmla="*/ 2085118 h 3188237"/>
              <a:gd name="connsiteX1" fmla="*/ 31136 w 4437164"/>
              <a:gd name="connsiteY1" fmla="*/ 1069118 h 3188237"/>
              <a:gd name="connsiteX2" fmla="*/ 103707 w 4437164"/>
              <a:gd name="connsiteY2" fmla="*/ 227289 h 3188237"/>
              <a:gd name="connsiteX3" fmla="*/ 1076164 w 4437164"/>
              <a:gd name="connsiteY3" fmla="*/ 9575 h 3188237"/>
              <a:gd name="connsiteX4" fmla="*/ 1729307 w 4437164"/>
              <a:gd name="connsiteY4" fmla="*/ 459518 h 3188237"/>
              <a:gd name="connsiteX5" fmla="*/ 1874450 w 4437164"/>
              <a:gd name="connsiteY5" fmla="*/ 1011061 h 3188237"/>
              <a:gd name="connsiteX6" fmla="*/ 2498564 w 4437164"/>
              <a:gd name="connsiteY6" fmla="*/ 1083632 h 3188237"/>
              <a:gd name="connsiteX7" fmla="*/ 3093650 w 4437164"/>
              <a:gd name="connsiteY7" fmla="*/ 1431975 h 3188237"/>
              <a:gd name="connsiteX8" fmla="*/ 3456507 w 4437164"/>
              <a:gd name="connsiteY8" fmla="*/ 1852889 h 3188237"/>
              <a:gd name="connsiteX9" fmla="*/ 4153193 w 4437164"/>
              <a:gd name="connsiteY9" fmla="*/ 2070604 h 3188237"/>
              <a:gd name="connsiteX10" fmla="*/ 4399936 w 4437164"/>
              <a:gd name="connsiteY10" fmla="*/ 2462489 h 3188237"/>
              <a:gd name="connsiteX11" fmla="*/ 4370907 w 4437164"/>
              <a:gd name="connsiteY11" fmla="*/ 2941461 h 3188237"/>
              <a:gd name="connsiteX12" fmla="*/ 3790336 w 4437164"/>
              <a:gd name="connsiteY12" fmla="*/ 3188204 h 3188237"/>
              <a:gd name="connsiteX13" fmla="*/ 3050107 w 4437164"/>
              <a:gd name="connsiteY13" fmla="*/ 2926947 h 3188237"/>
              <a:gd name="connsiteX14" fmla="*/ 2309879 w 4437164"/>
              <a:gd name="connsiteY14" fmla="*/ 2331861 h 3188237"/>
              <a:gd name="connsiteX15" fmla="*/ 1337422 w 4437164"/>
              <a:gd name="connsiteY15" fmla="*/ 2317347 h 3188237"/>
              <a:gd name="connsiteX16" fmla="*/ 393993 w 4437164"/>
              <a:gd name="connsiteY16" fmla="*/ 2346375 h 3188237"/>
              <a:gd name="connsiteX17" fmla="*/ 132736 w 4437164"/>
              <a:gd name="connsiteY17" fmla="*/ 2085118 h 3188237"/>
              <a:gd name="connsiteX0" fmla="*/ 132736 w 4408598"/>
              <a:gd name="connsiteY0" fmla="*/ 2085118 h 3189640"/>
              <a:gd name="connsiteX1" fmla="*/ 31136 w 4408598"/>
              <a:gd name="connsiteY1" fmla="*/ 1069118 h 3189640"/>
              <a:gd name="connsiteX2" fmla="*/ 103707 w 4408598"/>
              <a:gd name="connsiteY2" fmla="*/ 227289 h 3189640"/>
              <a:gd name="connsiteX3" fmla="*/ 1076164 w 4408598"/>
              <a:gd name="connsiteY3" fmla="*/ 9575 h 3189640"/>
              <a:gd name="connsiteX4" fmla="*/ 1729307 w 4408598"/>
              <a:gd name="connsiteY4" fmla="*/ 459518 h 3189640"/>
              <a:gd name="connsiteX5" fmla="*/ 1874450 w 4408598"/>
              <a:gd name="connsiteY5" fmla="*/ 1011061 h 3189640"/>
              <a:gd name="connsiteX6" fmla="*/ 2498564 w 4408598"/>
              <a:gd name="connsiteY6" fmla="*/ 1083632 h 3189640"/>
              <a:gd name="connsiteX7" fmla="*/ 3093650 w 4408598"/>
              <a:gd name="connsiteY7" fmla="*/ 1431975 h 3189640"/>
              <a:gd name="connsiteX8" fmla="*/ 3456507 w 4408598"/>
              <a:gd name="connsiteY8" fmla="*/ 1852889 h 3189640"/>
              <a:gd name="connsiteX9" fmla="*/ 4153193 w 4408598"/>
              <a:gd name="connsiteY9" fmla="*/ 2070604 h 3189640"/>
              <a:gd name="connsiteX10" fmla="*/ 4399936 w 4408598"/>
              <a:gd name="connsiteY10" fmla="*/ 2462489 h 3189640"/>
              <a:gd name="connsiteX11" fmla="*/ 4298335 w 4408598"/>
              <a:gd name="connsiteY11" fmla="*/ 2825347 h 3189640"/>
              <a:gd name="connsiteX12" fmla="*/ 3790336 w 4408598"/>
              <a:gd name="connsiteY12" fmla="*/ 3188204 h 3189640"/>
              <a:gd name="connsiteX13" fmla="*/ 3050107 w 4408598"/>
              <a:gd name="connsiteY13" fmla="*/ 2926947 h 3189640"/>
              <a:gd name="connsiteX14" fmla="*/ 2309879 w 4408598"/>
              <a:gd name="connsiteY14" fmla="*/ 2331861 h 3189640"/>
              <a:gd name="connsiteX15" fmla="*/ 1337422 w 4408598"/>
              <a:gd name="connsiteY15" fmla="*/ 2317347 h 3189640"/>
              <a:gd name="connsiteX16" fmla="*/ 393993 w 4408598"/>
              <a:gd name="connsiteY16" fmla="*/ 2346375 h 3189640"/>
              <a:gd name="connsiteX17" fmla="*/ 132736 w 4408598"/>
              <a:gd name="connsiteY17" fmla="*/ 2085118 h 3189640"/>
              <a:gd name="connsiteX0" fmla="*/ 132736 w 4408598"/>
              <a:gd name="connsiteY0" fmla="*/ 2085118 h 3132246"/>
              <a:gd name="connsiteX1" fmla="*/ 31136 w 4408598"/>
              <a:gd name="connsiteY1" fmla="*/ 1069118 h 3132246"/>
              <a:gd name="connsiteX2" fmla="*/ 103707 w 4408598"/>
              <a:gd name="connsiteY2" fmla="*/ 227289 h 3132246"/>
              <a:gd name="connsiteX3" fmla="*/ 1076164 w 4408598"/>
              <a:gd name="connsiteY3" fmla="*/ 9575 h 3132246"/>
              <a:gd name="connsiteX4" fmla="*/ 1729307 w 4408598"/>
              <a:gd name="connsiteY4" fmla="*/ 459518 h 3132246"/>
              <a:gd name="connsiteX5" fmla="*/ 1874450 w 4408598"/>
              <a:gd name="connsiteY5" fmla="*/ 1011061 h 3132246"/>
              <a:gd name="connsiteX6" fmla="*/ 2498564 w 4408598"/>
              <a:gd name="connsiteY6" fmla="*/ 1083632 h 3132246"/>
              <a:gd name="connsiteX7" fmla="*/ 3093650 w 4408598"/>
              <a:gd name="connsiteY7" fmla="*/ 1431975 h 3132246"/>
              <a:gd name="connsiteX8" fmla="*/ 3456507 w 4408598"/>
              <a:gd name="connsiteY8" fmla="*/ 1852889 h 3132246"/>
              <a:gd name="connsiteX9" fmla="*/ 4153193 w 4408598"/>
              <a:gd name="connsiteY9" fmla="*/ 2070604 h 3132246"/>
              <a:gd name="connsiteX10" fmla="*/ 4399936 w 4408598"/>
              <a:gd name="connsiteY10" fmla="*/ 2462489 h 3132246"/>
              <a:gd name="connsiteX11" fmla="*/ 4298335 w 4408598"/>
              <a:gd name="connsiteY11" fmla="*/ 2825347 h 3132246"/>
              <a:gd name="connsiteX12" fmla="*/ 3790336 w 4408598"/>
              <a:gd name="connsiteY12" fmla="*/ 3130147 h 3132246"/>
              <a:gd name="connsiteX13" fmla="*/ 3050107 w 4408598"/>
              <a:gd name="connsiteY13" fmla="*/ 2926947 h 3132246"/>
              <a:gd name="connsiteX14" fmla="*/ 2309879 w 4408598"/>
              <a:gd name="connsiteY14" fmla="*/ 2331861 h 3132246"/>
              <a:gd name="connsiteX15" fmla="*/ 1337422 w 4408598"/>
              <a:gd name="connsiteY15" fmla="*/ 2317347 h 3132246"/>
              <a:gd name="connsiteX16" fmla="*/ 393993 w 4408598"/>
              <a:gd name="connsiteY16" fmla="*/ 2346375 h 3132246"/>
              <a:gd name="connsiteX17" fmla="*/ 132736 w 4408598"/>
              <a:gd name="connsiteY17" fmla="*/ 2085118 h 313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408598" h="3132246">
                <a:moveTo>
                  <a:pt x="132736" y="2085118"/>
                </a:moveTo>
                <a:cubicBezTo>
                  <a:pt x="45650" y="1998032"/>
                  <a:pt x="35974" y="1378756"/>
                  <a:pt x="31136" y="1069118"/>
                </a:cubicBezTo>
                <a:cubicBezTo>
                  <a:pt x="26298" y="759480"/>
                  <a:pt x="-70464" y="403879"/>
                  <a:pt x="103707" y="227289"/>
                </a:cubicBezTo>
                <a:cubicBezTo>
                  <a:pt x="277878" y="50699"/>
                  <a:pt x="805231" y="-29130"/>
                  <a:pt x="1076164" y="9575"/>
                </a:cubicBezTo>
                <a:cubicBezTo>
                  <a:pt x="1347097" y="48280"/>
                  <a:pt x="1596259" y="292604"/>
                  <a:pt x="1729307" y="459518"/>
                </a:cubicBezTo>
                <a:cubicBezTo>
                  <a:pt x="1862355" y="626432"/>
                  <a:pt x="1746240" y="907042"/>
                  <a:pt x="1874450" y="1011061"/>
                </a:cubicBezTo>
                <a:cubicBezTo>
                  <a:pt x="2002660" y="1115080"/>
                  <a:pt x="2295364" y="1013480"/>
                  <a:pt x="2498564" y="1083632"/>
                </a:cubicBezTo>
                <a:cubicBezTo>
                  <a:pt x="2701764" y="1153784"/>
                  <a:pt x="2933993" y="1303766"/>
                  <a:pt x="3093650" y="1431975"/>
                </a:cubicBezTo>
                <a:cubicBezTo>
                  <a:pt x="3253307" y="1560184"/>
                  <a:pt x="3279917" y="1746451"/>
                  <a:pt x="3456507" y="1852889"/>
                </a:cubicBezTo>
                <a:cubicBezTo>
                  <a:pt x="3633097" y="1959327"/>
                  <a:pt x="3995955" y="1969004"/>
                  <a:pt x="4153193" y="2070604"/>
                </a:cubicBezTo>
                <a:cubicBezTo>
                  <a:pt x="4310431" y="2172204"/>
                  <a:pt x="4375746" y="2336699"/>
                  <a:pt x="4399936" y="2462489"/>
                </a:cubicBezTo>
                <a:cubicBezTo>
                  <a:pt x="4424126" y="2588279"/>
                  <a:pt x="4399935" y="2714071"/>
                  <a:pt x="4298335" y="2825347"/>
                </a:cubicBezTo>
                <a:cubicBezTo>
                  <a:pt x="4196735" y="2936623"/>
                  <a:pt x="3998374" y="3113214"/>
                  <a:pt x="3790336" y="3130147"/>
                </a:cubicBezTo>
                <a:cubicBezTo>
                  <a:pt x="3582298" y="3147080"/>
                  <a:pt x="3296850" y="3059995"/>
                  <a:pt x="3050107" y="2926947"/>
                </a:cubicBezTo>
                <a:cubicBezTo>
                  <a:pt x="2803364" y="2793899"/>
                  <a:pt x="2595326" y="2433461"/>
                  <a:pt x="2309879" y="2331861"/>
                </a:cubicBezTo>
                <a:cubicBezTo>
                  <a:pt x="2024432" y="2230261"/>
                  <a:pt x="1656736" y="2314928"/>
                  <a:pt x="1337422" y="2317347"/>
                </a:cubicBezTo>
                <a:cubicBezTo>
                  <a:pt x="1018108" y="2319766"/>
                  <a:pt x="594774" y="2385080"/>
                  <a:pt x="393993" y="2346375"/>
                </a:cubicBezTo>
                <a:cubicBezTo>
                  <a:pt x="193212" y="2307670"/>
                  <a:pt x="219822" y="2172204"/>
                  <a:pt x="132736" y="208511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4437" y="209625"/>
            <a:ext cx="89395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Dissecting the Amplitude 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 </a:t>
            </a:r>
            <a:endParaRPr lang="en-US" sz="4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26604" y="1905000"/>
            <a:ext cx="13716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purify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protein</a:t>
            </a:r>
          </a:p>
        </p:txBody>
      </p:sp>
      <p:sp>
        <p:nvSpPr>
          <p:cNvPr id="31" name="Oval 30"/>
          <p:cNvSpPr/>
          <p:nvPr/>
        </p:nvSpPr>
        <p:spPr>
          <a:xfrm>
            <a:off x="1679154" y="2800350"/>
            <a:ext cx="13716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grow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</a:t>
            </a:r>
          </a:p>
        </p:txBody>
      </p:sp>
      <p:sp>
        <p:nvSpPr>
          <p:cNvPr id="33" name="Oval 32"/>
          <p:cNvSpPr/>
          <p:nvPr/>
        </p:nvSpPr>
        <p:spPr>
          <a:xfrm>
            <a:off x="3031704" y="3695700"/>
            <a:ext cx="13716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MX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5797370" y="5798112"/>
            <a:ext cx="13716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icro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7557272" y="5815229"/>
            <a:ext cx="13716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XFEL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Arrow Connector 3"/>
          <p:cNvCxnSpPr>
            <a:stCxn id="2" idx="5"/>
            <a:endCxn id="31" idx="1"/>
          </p:cNvCxnSpPr>
          <p:nvPr/>
        </p:nvCxnSpPr>
        <p:spPr>
          <a:xfrm>
            <a:off x="1497338" y="2685489"/>
            <a:ext cx="382682" cy="248772"/>
          </a:xfrm>
          <a:prstGeom prst="straightConnector1">
            <a:avLst/>
          </a:prstGeom>
          <a:ln w="635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31" idx="5"/>
            <a:endCxn id="33" idx="1"/>
          </p:cNvCxnSpPr>
          <p:nvPr/>
        </p:nvCxnSpPr>
        <p:spPr>
          <a:xfrm>
            <a:off x="2849888" y="3580839"/>
            <a:ext cx="382682" cy="248772"/>
          </a:xfrm>
          <a:prstGeom prst="straightConnector1">
            <a:avLst/>
          </a:prstGeom>
          <a:ln w="635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31" idx="7"/>
          </p:cNvCxnSpPr>
          <p:nvPr/>
        </p:nvCxnSpPr>
        <p:spPr>
          <a:xfrm flipV="1">
            <a:off x="2849888" y="2743200"/>
            <a:ext cx="2055941" cy="191061"/>
          </a:xfrm>
          <a:prstGeom prst="straightConnector1">
            <a:avLst/>
          </a:prstGeom>
          <a:ln w="38100">
            <a:solidFill>
              <a:srgbClr val="006228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Freeform 89"/>
          <p:cNvSpPr/>
          <p:nvPr/>
        </p:nvSpPr>
        <p:spPr>
          <a:xfrm>
            <a:off x="1386595" y="1587478"/>
            <a:ext cx="5986661" cy="399320"/>
          </a:xfrm>
          <a:custGeom>
            <a:avLst/>
            <a:gdLst>
              <a:gd name="connsiteX0" fmla="*/ 0 w 224567"/>
              <a:gd name="connsiteY0" fmla="*/ 362857 h 362857"/>
              <a:gd name="connsiteX1" fmla="*/ 217714 w 224567"/>
              <a:gd name="connsiteY1" fmla="*/ 261257 h 362857"/>
              <a:gd name="connsiteX2" fmla="*/ 174171 w 224567"/>
              <a:gd name="connsiteY2" fmla="*/ 0 h 362857"/>
              <a:gd name="connsiteX3" fmla="*/ 174171 w 224567"/>
              <a:gd name="connsiteY3" fmla="*/ 0 h 362857"/>
              <a:gd name="connsiteX0" fmla="*/ 0 w 378959"/>
              <a:gd name="connsiteY0" fmla="*/ 363697 h 363697"/>
              <a:gd name="connsiteX1" fmla="*/ 217714 w 378959"/>
              <a:gd name="connsiteY1" fmla="*/ 262097 h 363697"/>
              <a:gd name="connsiteX2" fmla="*/ 174171 w 378959"/>
              <a:gd name="connsiteY2" fmla="*/ 840 h 363697"/>
              <a:gd name="connsiteX3" fmla="*/ 378959 w 378959"/>
              <a:gd name="connsiteY3" fmla="*/ 358027 h 363697"/>
              <a:gd name="connsiteX0" fmla="*/ 0 w 378959"/>
              <a:gd name="connsiteY0" fmla="*/ 101609 h 101609"/>
              <a:gd name="connsiteX1" fmla="*/ 217714 w 378959"/>
              <a:gd name="connsiteY1" fmla="*/ 9 h 101609"/>
              <a:gd name="connsiteX2" fmla="*/ 378959 w 378959"/>
              <a:gd name="connsiteY2" fmla="*/ 95939 h 101609"/>
              <a:gd name="connsiteX0" fmla="*/ 0 w 378959"/>
              <a:gd name="connsiteY0" fmla="*/ 192091 h 192091"/>
              <a:gd name="connsiteX1" fmla="*/ 151039 w 378959"/>
              <a:gd name="connsiteY1" fmla="*/ 3 h 192091"/>
              <a:gd name="connsiteX2" fmla="*/ 378959 w 378959"/>
              <a:gd name="connsiteY2" fmla="*/ 186421 h 192091"/>
              <a:gd name="connsiteX0" fmla="*/ 0 w 378959"/>
              <a:gd name="connsiteY0" fmla="*/ 192091 h 192091"/>
              <a:gd name="connsiteX1" fmla="*/ 151039 w 378959"/>
              <a:gd name="connsiteY1" fmla="*/ 3 h 192091"/>
              <a:gd name="connsiteX2" fmla="*/ 378959 w 378959"/>
              <a:gd name="connsiteY2" fmla="*/ 186421 h 192091"/>
              <a:gd name="connsiteX0" fmla="*/ 0 w 374196"/>
              <a:gd name="connsiteY0" fmla="*/ 163670 h 186575"/>
              <a:gd name="connsiteX1" fmla="*/ 146276 w 374196"/>
              <a:gd name="connsiteY1" fmla="*/ 157 h 186575"/>
              <a:gd name="connsiteX2" fmla="*/ 374196 w 374196"/>
              <a:gd name="connsiteY2" fmla="*/ 186575 h 186575"/>
              <a:gd name="connsiteX0" fmla="*/ 2988443 w 3330880"/>
              <a:gd name="connsiteY0" fmla="*/ 200322 h 880452"/>
              <a:gd name="connsiteX1" fmla="*/ 3134719 w 3330880"/>
              <a:gd name="connsiteY1" fmla="*/ 36809 h 880452"/>
              <a:gd name="connsiteX2" fmla="*/ 314 w 3330880"/>
              <a:gd name="connsiteY2" fmla="*/ 880452 h 880452"/>
              <a:gd name="connsiteX0" fmla="*/ 3003806 w 3004427"/>
              <a:gd name="connsiteY0" fmla="*/ 16480 h 696610"/>
              <a:gd name="connsiteX1" fmla="*/ 454507 w 3004427"/>
              <a:gd name="connsiteY1" fmla="*/ 424467 h 696610"/>
              <a:gd name="connsiteX2" fmla="*/ 15677 w 3004427"/>
              <a:gd name="connsiteY2" fmla="*/ 696610 h 696610"/>
              <a:gd name="connsiteX0" fmla="*/ 3001853 w 3077077"/>
              <a:gd name="connsiteY0" fmla="*/ 0 h 680130"/>
              <a:gd name="connsiteX1" fmla="*/ 2906605 w 3077077"/>
              <a:gd name="connsiteY1" fmla="*/ 293529 h 680130"/>
              <a:gd name="connsiteX2" fmla="*/ 452554 w 3077077"/>
              <a:gd name="connsiteY2" fmla="*/ 407987 h 680130"/>
              <a:gd name="connsiteX3" fmla="*/ 13724 w 3077077"/>
              <a:gd name="connsiteY3" fmla="*/ 680130 h 680130"/>
              <a:gd name="connsiteX0" fmla="*/ 3087578 w 3098695"/>
              <a:gd name="connsiteY0" fmla="*/ 0 h 889680"/>
              <a:gd name="connsiteX1" fmla="*/ 2906605 w 3098695"/>
              <a:gd name="connsiteY1" fmla="*/ 503079 h 889680"/>
              <a:gd name="connsiteX2" fmla="*/ 452554 w 3098695"/>
              <a:gd name="connsiteY2" fmla="*/ 617537 h 889680"/>
              <a:gd name="connsiteX3" fmla="*/ 13724 w 3098695"/>
              <a:gd name="connsiteY3" fmla="*/ 889680 h 889680"/>
              <a:gd name="connsiteX0" fmla="*/ 3087578 w 3340359"/>
              <a:gd name="connsiteY0" fmla="*/ 803 h 890483"/>
              <a:gd name="connsiteX1" fmla="*/ 2906605 w 3340359"/>
              <a:gd name="connsiteY1" fmla="*/ 503882 h 890483"/>
              <a:gd name="connsiteX2" fmla="*/ 452554 w 3340359"/>
              <a:gd name="connsiteY2" fmla="*/ 618340 h 890483"/>
              <a:gd name="connsiteX3" fmla="*/ 13724 w 3340359"/>
              <a:gd name="connsiteY3" fmla="*/ 890483 h 890483"/>
              <a:gd name="connsiteX0" fmla="*/ 2963753 w 3265034"/>
              <a:gd name="connsiteY0" fmla="*/ 1185 h 738465"/>
              <a:gd name="connsiteX1" fmla="*/ 2906605 w 3265034"/>
              <a:gd name="connsiteY1" fmla="*/ 351864 h 738465"/>
              <a:gd name="connsiteX2" fmla="*/ 452554 w 3265034"/>
              <a:gd name="connsiteY2" fmla="*/ 466322 h 738465"/>
              <a:gd name="connsiteX3" fmla="*/ 13724 w 3265034"/>
              <a:gd name="connsiteY3" fmla="*/ 738465 h 738465"/>
              <a:gd name="connsiteX0" fmla="*/ 2963753 w 3162253"/>
              <a:gd name="connsiteY0" fmla="*/ 0 h 737280"/>
              <a:gd name="connsiteX1" fmla="*/ 2906605 w 3162253"/>
              <a:gd name="connsiteY1" fmla="*/ 350679 h 737280"/>
              <a:gd name="connsiteX2" fmla="*/ 452554 w 3162253"/>
              <a:gd name="connsiteY2" fmla="*/ 465137 h 737280"/>
              <a:gd name="connsiteX3" fmla="*/ 13724 w 3162253"/>
              <a:gd name="connsiteY3" fmla="*/ 737280 h 737280"/>
              <a:gd name="connsiteX0" fmla="*/ 2950029 w 3148529"/>
              <a:gd name="connsiteY0" fmla="*/ 0 h 737280"/>
              <a:gd name="connsiteX1" fmla="*/ 2892881 w 3148529"/>
              <a:gd name="connsiteY1" fmla="*/ 350679 h 737280"/>
              <a:gd name="connsiteX2" fmla="*/ 438830 w 3148529"/>
              <a:gd name="connsiteY2" fmla="*/ 465137 h 737280"/>
              <a:gd name="connsiteX3" fmla="*/ 0 w 3148529"/>
              <a:gd name="connsiteY3" fmla="*/ 737280 h 737280"/>
              <a:gd name="connsiteX0" fmla="*/ 2950029 w 3148529"/>
              <a:gd name="connsiteY0" fmla="*/ 0 h 737280"/>
              <a:gd name="connsiteX1" fmla="*/ 2892881 w 3148529"/>
              <a:gd name="connsiteY1" fmla="*/ 350679 h 737280"/>
              <a:gd name="connsiteX2" fmla="*/ 1200830 w 3148529"/>
              <a:gd name="connsiteY2" fmla="*/ 436562 h 737280"/>
              <a:gd name="connsiteX3" fmla="*/ 0 w 3148529"/>
              <a:gd name="connsiteY3" fmla="*/ 737280 h 737280"/>
              <a:gd name="connsiteX0" fmla="*/ 2950029 w 3148529"/>
              <a:gd name="connsiteY0" fmla="*/ 0 h 737280"/>
              <a:gd name="connsiteX1" fmla="*/ 2892881 w 3148529"/>
              <a:gd name="connsiteY1" fmla="*/ 350679 h 737280"/>
              <a:gd name="connsiteX2" fmla="*/ 1200830 w 3148529"/>
              <a:gd name="connsiteY2" fmla="*/ 436562 h 737280"/>
              <a:gd name="connsiteX3" fmla="*/ 0 w 3148529"/>
              <a:gd name="connsiteY3" fmla="*/ 737280 h 737280"/>
              <a:gd name="connsiteX0" fmla="*/ 2921454 w 3137000"/>
              <a:gd name="connsiteY0" fmla="*/ 0 h 756330"/>
              <a:gd name="connsiteX1" fmla="*/ 2892881 w 3137000"/>
              <a:gd name="connsiteY1" fmla="*/ 369729 h 756330"/>
              <a:gd name="connsiteX2" fmla="*/ 1200830 w 3137000"/>
              <a:gd name="connsiteY2" fmla="*/ 455612 h 756330"/>
              <a:gd name="connsiteX3" fmla="*/ 0 w 3137000"/>
              <a:gd name="connsiteY3" fmla="*/ 756330 h 756330"/>
              <a:gd name="connsiteX0" fmla="*/ 2921454 w 3143010"/>
              <a:gd name="connsiteY0" fmla="*/ 0 h 756330"/>
              <a:gd name="connsiteX1" fmla="*/ 2892881 w 3143010"/>
              <a:gd name="connsiteY1" fmla="*/ 369729 h 756330"/>
              <a:gd name="connsiteX2" fmla="*/ 1200830 w 3143010"/>
              <a:gd name="connsiteY2" fmla="*/ 455612 h 756330"/>
              <a:gd name="connsiteX3" fmla="*/ 0 w 3143010"/>
              <a:gd name="connsiteY3" fmla="*/ 756330 h 756330"/>
              <a:gd name="connsiteX0" fmla="*/ 2921454 w 3143010"/>
              <a:gd name="connsiteY0" fmla="*/ 344749 h 1101079"/>
              <a:gd name="connsiteX1" fmla="*/ 2892881 w 3143010"/>
              <a:gd name="connsiteY1" fmla="*/ 714478 h 1101079"/>
              <a:gd name="connsiteX2" fmla="*/ 810305 w 3143010"/>
              <a:gd name="connsiteY2" fmla="*/ 261 h 1101079"/>
              <a:gd name="connsiteX3" fmla="*/ 0 w 3143010"/>
              <a:gd name="connsiteY3" fmla="*/ 1101079 h 1101079"/>
              <a:gd name="connsiteX0" fmla="*/ 3978729 w 4200285"/>
              <a:gd name="connsiteY0" fmla="*/ 367210 h 741540"/>
              <a:gd name="connsiteX1" fmla="*/ 3950156 w 4200285"/>
              <a:gd name="connsiteY1" fmla="*/ 736939 h 741540"/>
              <a:gd name="connsiteX2" fmla="*/ 1867580 w 4200285"/>
              <a:gd name="connsiteY2" fmla="*/ 22722 h 741540"/>
              <a:gd name="connsiteX3" fmla="*/ 0 w 4200285"/>
              <a:gd name="connsiteY3" fmla="*/ 285340 h 741540"/>
              <a:gd name="connsiteX0" fmla="*/ 3978729 w 4200285"/>
              <a:gd name="connsiteY0" fmla="*/ 375654 h 749984"/>
              <a:gd name="connsiteX1" fmla="*/ 3950156 w 4200285"/>
              <a:gd name="connsiteY1" fmla="*/ 745383 h 749984"/>
              <a:gd name="connsiteX2" fmla="*/ 1867580 w 4200285"/>
              <a:gd name="connsiteY2" fmla="*/ 31166 h 749984"/>
              <a:gd name="connsiteX3" fmla="*/ 0 w 4200285"/>
              <a:gd name="connsiteY3" fmla="*/ 293784 h 749984"/>
              <a:gd name="connsiteX0" fmla="*/ 3978729 w 4082245"/>
              <a:gd name="connsiteY0" fmla="*/ 464845 h 465174"/>
              <a:gd name="connsiteX1" fmla="*/ 3683456 w 4082245"/>
              <a:gd name="connsiteY1" fmla="*/ 5899 h 465174"/>
              <a:gd name="connsiteX2" fmla="*/ 1867580 w 4082245"/>
              <a:gd name="connsiteY2" fmla="*/ 120357 h 465174"/>
              <a:gd name="connsiteX3" fmla="*/ 0 w 4082245"/>
              <a:gd name="connsiteY3" fmla="*/ 382975 h 465174"/>
              <a:gd name="connsiteX0" fmla="*/ 5540829 w 5556539"/>
              <a:gd name="connsiteY0" fmla="*/ 474277 h 474601"/>
              <a:gd name="connsiteX1" fmla="*/ 3683456 w 5556539"/>
              <a:gd name="connsiteY1" fmla="*/ 5806 h 474601"/>
              <a:gd name="connsiteX2" fmla="*/ 1867580 w 5556539"/>
              <a:gd name="connsiteY2" fmla="*/ 120264 h 474601"/>
              <a:gd name="connsiteX3" fmla="*/ 0 w 5556539"/>
              <a:gd name="connsiteY3" fmla="*/ 382882 h 474601"/>
              <a:gd name="connsiteX0" fmla="*/ 5540829 w 5562453"/>
              <a:gd name="connsiteY0" fmla="*/ 469008 h 469388"/>
              <a:gd name="connsiteX1" fmla="*/ 3683456 w 5562453"/>
              <a:gd name="connsiteY1" fmla="*/ 537 h 469388"/>
              <a:gd name="connsiteX2" fmla="*/ 0 w 5562453"/>
              <a:gd name="connsiteY2" fmla="*/ 377613 h 469388"/>
              <a:gd name="connsiteX0" fmla="*/ 5540829 w 5562453"/>
              <a:gd name="connsiteY0" fmla="*/ 474651 h 475031"/>
              <a:gd name="connsiteX1" fmla="*/ 3683456 w 5562453"/>
              <a:gd name="connsiteY1" fmla="*/ 6180 h 475031"/>
              <a:gd name="connsiteX2" fmla="*/ 0 w 5562453"/>
              <a:gd name="connsiteY2" fmla="*/ 383256 h 475031"/>
              <a:gd name="connsiteX0" fmla="*/ 5540829 w 5562453"/>
              <a:gd name="connsiteY0" fmla="*/ 470025 h 470405"/>
              <a:gd name="connsiteX1" fmla="*/ 3683456 w 5562453"/>
              <a:gd name="connsiteY1" fmla="*/ 1554 h 470405"/>
              <a:gd name="connsiteX2" fmla="*/ 0 w 5562453"/>
              <a:gd name="connsiteY2" fmla="*/ 378630 h 470405"/>
              <a:gd name="connsiteX0" fmla="*/ 5540829 w 5549943"/>
              <a:gd name="connsiteY0" fmla="*/ 470025 h 470405"/>
              <a:gd name="connsiteX1" fmla="*/ 1911806 w 5549943"/>
              <a:gd name="connsiteY1" fmla="*/ 1554 h 470405"/>
              <a:gd name="connsiteX2" fmla="*/ 0 w 5549943"/>
              <a:gd name="connsiteY2" fmla="*/ 378630 h 470405"/>
              <a:gd name="connsiteX0" fmla="*/ 5540829 w 5549943"/>
              <a:gd name="connsiteY0" fmla="*/ 470025 h 470397"/>
              <a:gd name="connsiteX1" fmla="*/ 1911806 w 5549943"/>
              <a:gd name="connsiteY1" fmla="*/ 1554 h 470397"/>
              <a:gd name="connsiteX2" fmla="*/ 0 w 5549943"/>
              <a:gd name="connsiteY2" fmla="*/ 378630 h 470397"/>
              <a:gd name="connsiteX0" fmla="*/ 4959804 w 4971064"/>
              <a:gd name="connsiteY0" fmla="*/ 441450 h 441845"/>
              <a:gd name="connsiteX1" fmla="*/ 1911806 w 4971064"/>
              <a:gd name="connsiteY1" fmla="*/ 1554 h 441845"/>
              <a:gd name="connsiteX2" fmla="*/ 0 w 4971064"/>
              <a:gd name="connsiteY2" fmla="*/ 378630 h 441845"/>
              <a:gd name="connsiteX0" fmla="*/ 4959804 w 4959847"/>
              <a:gd name="connsiteY0" fmla="*/ 441450 h 441450"/>
              <a:gd name="connsiteX1" fmla="*/ 1911806 w 4959847"/>
              <a:gd name="connsiteY1" fmla="*/ 1554 h 441450"/>
              <a:gd name="connsiteX2" fmla="*/ 0 w 4959847"/>
              <a:gd name="connsiteY2" fmla="*/ 378630 h 441450"/>
              <a:gd name="connsiteX0" fmla="*/ 4959804 w 4959804"/>
              <a:gd name="connsiteY0" fmla="*/ 447129 h 447129"/>
              <a:gd name="connsiteX1" fmla="*/ 4397833 w 4959804"/>
              <a:gd name="connsiteY1" fmla="*/ 159635 h 447129"/>
              <a:gd name="connsiteX2" fmla="*/ 1911806 w 4959804"/>
              <a:gd name="connsiteY2" fmla="*/ 7233 h 447129"/>
              <a:gd name="connsiteX3" fmla="*/ 0 w 4959804"/>
              <a:gd name="connsiteY3" fmla="*/ 384309 h 447129"/>
              <a:gd name="connsiteX0" fmla="*/ 5045430 w 5045430"/>
              <a:gd name="connsiteY0" fmla="*/ 184282 h 382719"/>
              <a:gd name="connsiteX1" fmla="*/ 4397833 w 5045430"/>
              <a:gd name="connsiteY1" fmla="*/ 158045 h 382719"/>
              <a:gd name="connsiteX2" fmla="*/ 1911806 w 5045430"/>
              <a:gd name="connsiteY2" fmla="*/ 5643 h 382719"/>
              <a:gd name="connsiteX3" fmla="*/ 0 w 5045430"/>
              <a:gd name="connsiteY3" fmla="*/ 382719 h 382719"/>
              <a:gd name="connsiteX0" fmla="*/ 5045430 w 5045430"/>
              <a:gd name="connsiteY0" fmla="*/ 200883 h 399320"/>
              <a:gd name="connsiteX1" fmla="*/ 4361136 w 5045430"/>
              <a:gd name="connsiteY1" fmla="*/ 29503 h 399320"/>
              <a:gd name="connsiteX2" fmla="*/ 1911806 w 5045430"/>
              <a:gd name="connsiteY2" fmla="*/ 22244 h 399320"/>
              <a:gd name="connsiteX3" fmla="*/ 0 w 5045430"/>
              <a:gd name="connsiteY3" fmla="*/ 399320 h 399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5430" h="399320">
                <a:moveTo>
                  <a:pt x="5045430" y="200883"/>
                </a:moveTo>
                <a:cubicBezTo>
                  <a:pt x="4951768" y="152967"/>
                  <a:pt x="4883407" y="59276"/>
                  <a:pt x="4361136" y="29503"/>
                </a:cubicBezTo>
                <a:cubicBezTo>
                  <a:pt x="3838865" y="-270"/>
                  <a:pt x="2644778" y="-15202"/>
                  <a:pt x="1911806" y="22244"/>
                </a:cubicBezTo>
                <a:cubicBezTo>
                  <a:pt x="988335" y="7011"/>
                  <a:pt x="357812" y="101687"/>
                  <a:pt x="0" y="399320"/>
                </a:cubicBezTo>
              </a:path>
            </a:pathLst>
          </a:custGeom>
          <a:noFill/>
          <a:ln w="38100">
            <a:solidFill>
              <a:schemeClr val="tx2">
                <a:lumMod val="75000"/>
              </a:schemeClr>
            </a:solidFill>
            <a:tail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4" name="Straight Arrow Connector 93"/>
          <p:cNvCxnSpPr>
            <a:stCxn id="2" idx="6"/>
            <a:endCxn id="63" idx="1"/>
          </p:cNvCxnSpPr>
          <p:nvPr/>
        </p:nvCxnSpPr>
        <p:spPr>
          <a:xfrm flipV="1">
            <a:off x="1698204" y="2213429"/>
            <a:ext cx="798253" cy="148771"/>
          </a:xfrm>
          <a:prstGeom prst="straightConnector1">
            <a:avLst/>
          </a:prstGeom>
          <a:ln w="38100">
            <a:solidFill>
              <a:srgbClr val="006228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Rounded Rectangle 131"/>
          <p:cNvSpPr/>
          <p:nvPr/>
        </p:nvSpPr>
        <p:spPr>
          <a:xfrm>
            <a:off x="7297090" y="1738086"/>
            <a:ext cx="1295400" cy="76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b="1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esign</a:t>
            </a:r>
            <a:r>
              <a:rPr lang="en-US" sz="1600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2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200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ew clone /</a:t>
            </a:r>
          </a:p>
          <a:p>
            <a:pPr algn="ctr"/>
            <a:r>
              <a:rPr lang="en-US" sz="1200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</a:p>
        </p:txBody>
      </p:sp>
      <p:cxnSp>
        <p:nvCxnSpPr>
          <p:cNvPr id="137" name="Straight Arrow Connector 136"/>
          <p:cNvCxnSpPr>
            <a:stCxn id="64" idx="3"/>
            <a:endCxn id="132" idx="1"/>
          </p:cNvCxnSpPr>
          <p:nvPr/>
        </p:nvCxnSpPr>
        <p:spPr>
          <a:xfrm flipV="1">
            <a:off x="6458857" y="2119086"/>
            <a:ext cx="838233" cy="449943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>
            <a:stCxn id="42" idx="3"/>
            <a:endCxn id="51" idx="1"/>
          </p:cNvCxnSpPr>
          <p:nvPr/>
        </p:nvCxnSpPr>
        <p:spPr>
          <a:xfrm>
            <a:off x="6589520" y="3764822"/>
            <a:ext cx="642251" cy="66950"/>
          </a:xfrm>
          <a:prstGeom prst="straightConnector1">
            <a:avLst/>
          </a:prstGeom>
          <a:ln w="38100">
            <a:solidFill>
              <a:srgbClr val="006228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>
            <a:stCxn id="42" idx="3"/>
            <a:endCxn id="132" idx="2"/>
          </p:cNvCxnSpPr>
          <p:nvPr/>
        </p:nvCxnSpPr>
        <p:spPr>
          <a:xfrm flipV="1">
            <a:off x="6589520" y="2500086"/>
            <a:ext cx="1355270" cy="1264736"/>
          </a:xfrm>
          <a:prstGeom prst="straightConnector1">
            <a:avLst/>
          </a:prstGeom>
          <a:ln w="38100">
            <a:solidFill>
              <a:srgbClr val="C02800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>
            <a:stCxn id="42" idx="3"/>
            <a:endCxn id="49" idx="0"/>
          </p:cNvCxnSpPr>
          <p:nvPr/>
        </p:nvCxnSpPr>
        <p:spPr>
          <a:xfrm>
            <a:off x="6589520" y="3764822"/>
            <a:ext cx="558782" cy="966834"/>
          </a:xfrm>
          <a:prstGeom prst="straightConnector1">
            <a:avLst/>
          </a:prstGeom>
          <a:ln w="38100">
            <a:solidFill>
              <a:srgbClr val="006228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>
            <a:stCxn id="49" idx="2"/>
            <a:endCxn id="35" idx="1"/>
          </p:cNvCxnSpPr>
          <p:nvPr/>
        </p:nvCxnSpPr>
        <p:spPr>
          <a:xfrm>
            <a:off x="7148302" y="5544456"/>
            <a:ext cx="609836" cy="404684"/>
          </a:xfrm>
          <a:prstGeom prst="straightConnector1">
            <a:avLst/>
          </a:prstGeom>
          <a:ln w="38100">
            <a:solidFill>
              <a:srgbClr val="006228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204"/>
          <p:cNvCxnSpPr>
            <a:stCxn id="33" idx="2"/>
            <a:endCxn id="47" idx="0"/>
          </p:cNvCxnSpPr>
          <p:nvPr/>
        </p:nvCxnSpPr>
        <p:spPr>
          <a:xfrm flipH="1">
            <a:off x="1995730" y="4152900"/>
            <a:ext cx="1035974" cy="535215"/>
          </a:xfrm>
          <a:prstGeom prst="straightConnector1">
            <a:avLst/>
          </a:prstGeom>
          <a:ln w="38100">
            <a:solidFill>
              <a:srgbClr val="006228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TextBox 271"/>
          <p:cNvSpPr txBox="1"/>
          <p:nvPr/>
        </p:nvSpPr>
        <p:spPr>
          <a:xfrm>
            <a:off x="6732175" y="3801107"/>
            <a:ext cx="33374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664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2000" b="1" dirty="0">
              <a:solidFill>
                <a:srgbClr val="4664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5" name="TextBox 274"/>
          <p:cNvSpPr txBox="1"/>
          <p:nvPr/>
        </p:nvSpPr>
        <p:spPr>
          <a:xfrm>
            <a:off x="6607169" y="3235968"/>
            <a:ext cx="269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2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2000" b="1" dirty="0">
              <a:solidFill>
                <a:srgbClr val="C02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4" name="Straight Arrow Connector 153"/>
          <p:cNvCxnSpPr>
            <a:stCxn id="48" idx="0"/>
            <a:endCxn id="33" idx="4"/>
          </p:cNvCxnSpPr>
          <p:nvPr/>
        </p:nvCxnSpPr>
        <p:spPr>
          <a:xfrm flipV="1">
            <a:off x="3541483" y="4610100"/>
            <a:ext cx="176021" cy="542472"/>
          </a:xfrm>
          <a:prstGeom prst="straightConnector1">
            <a:avLst/>
          </a:prstGeom>
          <a:ln w="38100">
            <a:solidFill>
              <a:srgbClr val="006228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>
          <a:xfrm>
            <a:off x="377371" y="3149600"/>
            <a:ext cx="1159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</a:t>
            </a:r>
            <a:r>
              <a:rPr lang="en-US" dirty="0" smtClean="0">
                <a:solidFill>
                  <a:prstClr val="black"/>
                </a:solidFill>
              </a:rPr>
              <a:t>raditional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approach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6" name="Freeform 205"/>
          <p:cNvSpPr/>
          <p:nvPr/>
        </p:nvSpPr>
        <p:spPr>
          <a:xfrm>
            <a:off x="3802743" y="1899139"/>
            <a:ext cx="3512457" cy="182001"/>
          </a:xfrm>
          <a:custGeom>
            <a:avLst/>
            <a:gdLst>
              <a:gd name="connsiteX0" fmla="*/ 0 w 224567"/>
              <a:gd name="connsiteY0" fmla="*/ 362857 h 362857"/>
              <a:gd name="connsiteX1" fmla="*/ 217714 w 224567"/>
              <a:gd name="connsiteY1" fmla="*/ 261257 h 362857"/>
              <a:gd name="connsiteX2" fmla="*/ 174171 w 224567"/>
              <a:gd name="connsiteY2" fmla="*/ 0 h 362857"/>
              <a:gd name="connsiteX3" fmla="*/ 174171 w 224567"/>
              <a:gd name="connsiteY3" fmla="*/ 0 h 362857"/>
              <a:gd name="connsiteX0" fmla="*/ 0 w 378959"/>
              <a:gd name="connsiteY0" fmla="*/ 363697 h 363697"/>
              <a:gd name="connsiteX1" fmla="*/ 217714 w 378959"/>
              <a:gd name="connsiteY1" fmla="*/ 262097 h 363697"/>
              <a:gd name="connsiteX2" fmla="*/ 174171 w 378959"/>
              <a:gd name="connsiteY2" fmla="*/ 840 h 363697"/>
              <a:gd name="connsiteX3" fmla="*/ 378959 w 378959"/>
              <a:gd name="connsiteY3" fmla="*/ 358027 h 363697"/>
              <a:gd name="connsiteX0" fmla="*/ 0 w 378959"/>
              <a:gd name="connsiteY0" fmla="*/ 101609 h 101609"/>
              <a:gd name="connsiteX1" fmla="*/ 217714 w 378959"/>
              <a:gd name="connsiteY1" fmla="*/ 9 h 101609"/>
              <a:gd name="connsiteX2" fmla="*/ 378959 w 378959"/>
              <a:gd name="connsiteY2" fmla="*/ 95939 h 101609"/>
              <a:gd name="connsiteX0" fmla="*/ 0 w 378959"/>
              <a:gd name="connsiteY0" fmla="*/ 192091 h 192091"/>
              <a:gd name="connsiteX1" fmla="*/ 151039 w 378959"/>
              <a:gd name="connsiteY1" fmla="*/ 3 h 192091"/>
              <a:gd name="connsiteX2" fmla="*/ 378959 w 378959"/>
              <a:gd name="connsiteY2" fmla="*/ 186421 h 192091"/>
              <a:gd name="connsiteX0" fmla="*/ 0 w 378959"/>
              <a:gd name="connsiteY0" fmla="*/ 192091 h 192091"/>
              <a:gd name="connsiteX1" fmla="*/ 151039 w 378959"/>
              <a:gd name="connsiteY1" fmla="*/ 3 h 192091"/>
              <a:gd name="connsiteX2" fmla="*/ 378959 w 378959"/>
              <a:gd name="connsiteY2" fmla="*/ 186421 h 192091"/>
              <a:gd name="connsiteX0" fmla="*/ 0 w 374196"/>
              <a:gd name="connsiteY0" fmla="*/ 163670 h 186575"/>
              <a:gd name="connsiteX1" fmla="*/ 146276 w 374196"/>
              <a:gd name="connsiteY1" fmla="*/ 157 h 186575"/>
              <a:gd name="connsiteX2" fmla="*/ 374196 w 374196"/>
              <a:gd name="connsiteY2" fmla="*/ 186575 h 186575"/>
              <a:gd name="connsiteX0" fmla="*/ 2988443 w 3330880"/>
              <a:gd name="connsiteY0" fmla="*/ 200322 h 880452"/>
              <a:gd name="connsiteX1" fmla="*/ 3134719 w 3330880"/>
              <a:gd name="connsiteY1" fmla="*/ 36809 h 880452"/>
              <a:gd name="connsiteX2" fmla="*/ 314 w 3330880"/>
              <a:gd name="connsiteY2" fmla="*/ 880452 h 880452"/>
              <a:gd name="connsiteX0" fmla="*/ 3003806 w 3004427"/>
              <a:gd name="connsiteY0" fmla="*/ 16480 h 696610"/>
              <a:gd name="connsiteX1" fmla="*/ 454507 w 3004427"/>
              <a:gd name="connsiteY1" fmla="*/ 424467 h 696610"/>
              <a:gd name="connsiteX2" fmla="*/ 15677 w 3004427"/>
              <a:gd name="connsiteY2" fmla="*/ 696610 h 696610"/>
              <a:gd name="connsiteX0" fmla="*/ 3001853 w 3077077"/>
              <a:gd name="connsiteY0" fmla="*/ 0 h 680130"/>
              <a:gd name="connsiteX1" fmla="*/ 2906605 w 3077077"/>
              <a:gd name="connsiteY1" fmla="*/ 293529 h 680130"/>
              <a:gd name="connsiteX2" fmla="*/ 452554 w 3077077"/>
              <a:gd name="connsiteY2" fmla="*/ 407987 h 680130"/>
              <a:gd name="connsiteX3" fmla="*/ 13724 w 3077077"/>
              <a:gd name="connsiteY3" fmla="*/ 680130 h 680130"/>
              <a:gd name="connsiteX0" fmla="*/ 3087578 w 3098695"/>
              <a:gd name="connsiteY0" fmla="*/ 0 h 889680"/>
              <a:gd name="connsiteX1" fmla="*/ 2906605 w 3098695"/>
              <a:gd name="connsiteY1" fmla="*/ 503079 h 889680"/>
              <a:gd name="connsiteX2" fmla="*/ 452554 w 3098695"/>
              <a:gd name="connsiteY2" fmla="*/ 617537 h 889680"/>
              <a:gd name="connsiteX3" fmla="*/ 13724 w 3098695"/>
              <a:gd name="connsiteY3" fmla="*/ 889680 h 889680"/>
              <a:gd name="connsiteX0" fmla="*/ 3087578 w 3340359"/>
              <a:gd name="connsiteY0" fmla="*/ 803 h 890483"/>
              <a:gd name="connsiteX1" fmla="*/ 2906605 w 3340359"/>
              <a:gd name="connsiteY1" fmla="*/ 503882 h 890483"/>
              <a:gd name="connsiteX2" fmla="*/ 452554 w 3340359"/>
              <a:gd name="connsiteY2" fmla="*/ 618340 h 890483"/>
              <a:gd name="connsiteX3" fmla="*/ 13724 w 3340359"/>
              <a:gd name="connsiteY3" fmla="*/ 890483 h 890483"/>
              <a:gd name="connsiteX0" fmla="*/ 2963753 w 3265034"/>
              <a:gd name="connsiteY0" fmla="*/ 1185 h 738465"/>
              <a:gd name="connsiteX1" fmla="*/ 2906605 w 3265034"/>
              <a:gd name="connsiteY1" fmla="*/ 351864 h 738465"/>
              <a:gd name="connsiteX2" fmla="*/ 452554 w 3265034"/>
              <a:gd name="connsiteY2" fmla="*/ 466322 h 738465"/>
              <a:gd name="connsiteX3" fmla="*/ 13724 w 3265034"/>
              <a:gd name="connsiteY3" fmla="*/ 738465 h 738465"/>
              <a:gd name="connsiteX0" fmla="*/ 2963753 w 3162253"/>
              <a:gd name="connsiteY0" fmla="*/ 0 h 737280"/>
              <a:gd name="connsiteX1" fmla="*/ 2906605 w 3162253"/>
              <a:gd name="connsiteY1" fmla="*/ 350679 h 737280"/>
              <a:gd name="connsiteX2" fmla="*/ 452554 w 3162253"/>
              <a:gd name="connsiteY2" fmla="*/ 465137 h 737280"/>
              <a:gd name="connsiteX3" fmla="*/ 13724 w 3162253"/>
              <a:gd name="connsiteY3" fmla="*/ 737280 h 737280"/>
              <a:gd name="connsiteX0" fmla="*/ 2950029 w 3148529"/>
              <a:gd name="connsiteY0" fmla="*/ 0 h 737280"/>
              <a:gd name="connsiteX1" fmla="*/ 2892881 w 3148529"/>
              <a:gd name="connsiteY1" fmla="*/ 350679 h 737280"/>
              <a:gd name="connsiteX2" fmla="*/ 438830 w 3148529"/>
              <a:gd name="connsiteY2" fmla="*/ 465137 h 737280"/>
              <a:gd name="connsiteX3" fmla="*/ 0 w 3148529"/>
              <a:gd name="connsiteY3" fmla="*/ 737280 h 737280"/>
              <a:gd name="connsiteX0" fmla="*/ 2950029 w 3148529"/>
              <a:gd name="connsiteY0" fmla="*/ 0 h 737280"/>
              <a:gd name="connsiteX1" fmla="*/ 2892881 w 3148529"/>
              <a:gd name="connsiteY1" fmla="*/ 350679 h 737280"/>
              <a:gd name="connsiteX2" fmla="*/ 1200830 w 3148529"/>
              <a:gd name="connsiteY2" fmla="*/ 436562 h 737280"/>
              <a:gd name="connsiteX3" fmla="*/ 0 w 3148529"/>
              <a:gd name="connsiteY3" fmla="*/ 737280 h 737280"/>
              <a:gd name="connsiteX0" fmla="*/ 2950029 w 3148529"/>
              <a:gd name="connsiteY0" fmla="*/ 0 h 737280"/>
              <a:gd name="connsiteX1" fmla="*/ 2892881 w 3148529"/>
              <a:gd name="connsiteY1" fmla="*/ 350679 h 737280"/>
              <a:gd name="connsiteX2" fmla="*/ 1200830 w 3148529"/>
              <a:gd name="connsiteY2" fmla="*/ 436562 h 737280"/>
              <a:gd name="connsiteX3" fmla="*/ 0 w 3148529"/>
              <a:gd name="connsiteY3" fmla="*/ 737280 h 737280"/>
              <a:gd name="connsiteX0" fmla="*/ 2921454 w 3137000"/>
              <a:gd name="connsiteY0" fmla="*/ 0 h 756330"/>
              <a:gd name="connsiteX1" fmla="*/ 2892881 w 3137000"/>
              <a:gd name="connsiteY1" fmla="*/ 369729 h 756330"/>
              <a:gd name="connsiteX2" fmla="*/ 1200830 w 3137000"/>
              <a:gd name="connsiteY2" fmla="*/ 455612 h 756330"/>
              <a:gd name="connsiteX3" fmla="*/ 0 w 3137000"/>
              <a:gd name="connsiteY3" fmla="*/ 756330 h 756330"/>
              <a:gd name="connsiteX0" fmla="*/ 2921454 w 3143010"/>
              <a:gd name="connsiteY0" fmla="*/ 0 h 756330"/>
              <a:gd name="connsiteX1" fmla="*/ 2892881 w 3143010"/>
              <a:gd name="connsiteY1" fmla="*/ 369729 h 756330"/>
              <a:gd name="connsiteX2" fmla="*/ 1200830 w 3143010"/>
              <a:gd name="connsiteY2" fmla="*/ 455612 h 756330"/>
              <a:gd name="connsiteX3" fmla="*/ 0 w 3143010"/>
              <a:gd name="connsiteY3" fmla="*/ 756330 h 756330"/>
              <a:gd name="connsiteX0" fmla="*/ 2921454 w 3143010"/>
              <a:gd name="connsiteY0" fmla="*/ 344749 h 1101079"/>
              <a:gd name="connsiteX1" fmla="*/ 2892881 w 3143010"/>
              <a:gd name="connsiteY1" fmla="*/ 714478 h 1101079"/>
              <a:gd name="connsiteX2" fmla="*/ 810305 w 3143010"/>
              <a:gd name="connsiteY2" fmla="*/ 261 h 1101079"/>
              <a:gd name="connsiteX3" fmla="*/ 0 w 3143010"/>
              <a:gd name="connsiteY3" fmla="*/ 1101079 h 1101079"/>
              <a:gd name="connsiteX0" fmla="*/ 3978729 w 4200285"/>
              <a:gd name="connsiteY0" fmla="*/ 367210 h 741540"/>
              <a:gd name="connsiteX1" fmla="*/ 3950156 w 4200285"/>
              <a:gd name="connsiteY1" fmla="*/ 736939 h 741540"/>
              <a:gd name="connsiteX2" fmla="*/ 1867580 w 4200285"/>
              <a:gd name="connsiteY2" fmla="*/ 22722 h 741540"/>
              <a:gd name="connsiteX3" fmla="*/ 0 w 4200285"/>
              <a:gd name="connsiteY3" fmla="*/ 285340 h 741540"/>
              <a:gd name="connsiteX0" fmla="*/ 3978729 w 4200285"/>
              <a:gd name="connsiteY0" fmla="*/ 375654 h 749984"/>
              <a:gd name="connsiteX1" fmla="*/ 3950156 w 4200285"/>
              <a:gd name="connsiteY1" fmla="*/ 745383 h 749984"/>
              <a:gd name="connsiteX2" fmla="*/ 1867580 w 4200285"/>
              <a:gd name="connsiteY2" fmla="*/ 31166 h 749984"/>
              <a:gd name="connsiteX3" fmla="*/ 0 w 4200285"/>
              <a:gd name="connsiteY3" fmla="*/ 293784 h 749984"/>
              <a:gd name="connsiteX0" fmla="*/ 3978729 w 4082245"/>
              <a:gd name="connsiteY0" fmla="*/ 464845 h 465174"/>
              <a:gd name="connsiteX1" fmla="*/ 3683456 w 4082245"/>
              <a:gd name="connsiteY1" fmla="*/ 5899 h 465174"/>
              <a:gd name="connsiteX2" fmla="*/ 1867580 w 4082245"/>
              <a:gd name="connsiteY2" fmla="*/ 120357 h 465174"/>
              <a:gd name="connsiteX3" fmla="*/ 0 w 4082245"/>
              <a:gd name="connsiteY3" fmla="*/ 382975 h 465174"/>
              <a:gd name="connsiteX0" fmla="*/ 5540829 w 5556539"/>
              <a:gd name="connsiteY0" fmla="*/ 474277 h 474601"/>
              <a:gd name="connsiteX1" fmla="*/ 3683456 w 5556539"/>
              <a:gd name="connsiteY1" fmla="*/ 5806 h 474601"/>
              <a:gd name="connsiteX2" fmla="*/ 1867580 w 5556539"/>
              <a:gd name="connsiteY2" fmla="*/ 120264 h 474601"/>
              <a:gd name="connsiteX3" fmla="*/ 0 w 5556539"/>
              <a:gd name="connsiteY3" fmla="*/ 382882 h 474601"/>
              <a:gd name="connsiteX0" fmla="*/ 5540829 w 5562453"/>
              <a:gd name="connsiteY0" fmla="*/ 469008 h 469388"/>
              <a:gd name="connsiteX1" fmla="*/ 3683456 w 5562453"/>
              <a:gd name="connsiteY1" fmla="*/ 537 h 469388"/>
              <a:gd name="connsiteX2" fmla="*/ 0 w 5562453"/>
              <a:gd name="connsiteY2" fmla="*/ 377613 h 469388"/>
              <a:gd name="connsiteX0" fmla="*/ 5540829 w 5562453"/>
              <a:gd name="connsiteY0" fmla="*/ 474651 h 475031"/>
              <a:gd name="connsiteX1" fmla="*/ 3683456 w 5562453"/>
              <a:gd name="connsiteY1" fmla="*/ 6180 h 475031"/>
              <a:gd name="connsiteX2" fmla="*/ 0 w 5562453"/>
              <a:gd name="connsiteY2" fmla="*/ 383256 h 475031"/>
              <a:gd name="connsiteX0" fmla="*/ 5540829 w 5562453"/>
              <a:gd name="connsiteY0" fmla="*/ 470025 h 470405"/>
              <a:gd name="connsiteX1" fmla="*/ 3683456 w 5562453"/>
              <a:gd name="connsiteY1" fmla="*/ 1554 h 470405"/>
              <a:gd name="connsiteX2" fmla="*/ 0 w 5562453"/>
              <a:gd name="connsiteY2" fmla="*/ 378630 h 470405"/>
              <a:gd name="connsiteX0" fmla="*/ 5540829 w 5549943"/>
              <a:gd name="connsiteY0" fmla="*/ 470025 h 470405"/>
              <a:gd name="connsiteX1" fmla="*/ 1911806 w 5549943"/>
              <a:gd name="connsiteY1" fmla="*/ 1554 h 470405"/>
              <a:gd name="connsiteX2" fmla="*/ 0 w 5549943"/>
              <a:gd name="connsiteY2" fmla="*/ 378630 h 470405"/>
              <a:gd name="connsiteX0" fmla="*/ 5540829 w 5549943"/>
              <a:gd name="connsiteY0" fmla="*/ 470025 h 470397"/>
              <a:gd name="connsiteX1" fmla="*/ 1911806 w 5549943"/>
              <a:gd name="connsiteY1" fmla="*/ 1554 h 470397"/>
              <a:gd name="connsiteX2" fmla="*/ 0 w 5549943"/>
              <a:gd name="connsiteY2" fmla="*/ 378630 h 470397"/>
              <a:gd name="connsiteX0" fmla="*/ 4959804 w 4971064"/>
              <a:gd name="connsiteY0" fmla="*/ 441450 h 441845"/>
              <a:gd name="connsiteX1" fmla="*/ 1911806 w 4971064"/>
              <a:gd name="connsiteY1" fmla="*/ 1554 h 441845"/>
              <a:gd name="connsiteX2" fmla="*/ 0 w 4971064"/>
              <a:gd name="connsiteY2" fmla="*/ 378630 h 441845"/>
              <a:gd name="connsiteX0" fmla="*/ 4959804 w 4959847"/>
              <a:gd name="connsiteY0" fmla="*/ 441450 h 441450"/>
              <a:gd name="connsiteX1" fmla="*/ 1911806 w 4959847"/>
              <a:gd name="connsiteY1" fmla="*/ 1554 h 441450"/>
              <a:gd name="connsiteX2" fmla="*/ 0 w 4959847"/>
              <a:gd name="connsiteY2" fmla="*/ 378630 h 441450"/>
              <a:gd name="connsiteX0" fmla="*/ 4959804 w 4959804"/>
              <a:gd name="connsiteY0" fmla="*/ 447129 h 447129"/>
              <a:gd name="connsiteX1" fmla="*/ 4397833 w 4959804"/>
              <a:gd name="connsiteY1" fmla="*/ 159635 h 447129"/>
              <a:gd name="connsiteX2" fmla="*/ 1911806 w 4959804"/>
              <a:gd name="connsiteY2" fmla="*/ 7233 h 447129"/>
              <a:gd name="connsiteX3" fmla="*/ 0 w 4959804"/>
              <a:gd name="connsiteY3" fmla="*/ 384309 h 447129"/>
              <a:gd name="connsiteX0" fmla="*/ 2226473 w 4398710"/>
              <a:gd name="connsiteY0" fmla="*/ 198867 h 382790"/>
              <a:gd name="connsiteX1" fmla="*/ 4397833 w 4398710"/>
              <a:gd name="connsiteY1" fmla="*/ 158116 h 382790"/>
              <a:gd name="connsiteX2" fmla="*/ 1911806 w 4398710"/>
              <a:gd name="connsiteY2" fmla="*/ 5714 h 382790"/>
              <a:gd name="connsiteX3" fmla="*/ 0 w 4398710"/>
              <a:gd name="connsiteY3" fmla="*/ 382790 h 382790"/>
              <a:gd name="connsiteX0" fmla="*/ 459476 w 2696731"/>
              <a:gd name="connsiteY0" fmla="*/ 198867 h 687590"/>
              <a:gd name="connsiteX1" fmla="*/ 2630836 w 2696731"/>
              <a:gd name="connsiteY1" fmla="*/ 158116 h 687590"/>
              <a:gd name="connsiteX2" fmla="*/ 144809 w 2696731"/>
              <a:gd name="connsiteY2" fmla="*/ 5714 h 687590"/>
              <a:gd name="connsiteX3" fmla="*/ 2672932 w 2696731"/>
              <a:gd name="connsiteY3" fmla="*/ 687590 h 687590"/>
              <a:gd name="connsiteX0" fmla="*/ 487465 w 2700921"/>
              <a:gd name="connsiteY0" fmla="*/ 198867 h 687590"/>
              <a:gd name="connsiteX1" fmla="*/ 2658825 w 2700921"/>
              <a:gd name="connsiteY1" fmla="*/ 158116 h 687590"/>
              <a:gd name="connsiteX2" fmla="*/ 172798 w 2700921"/>
              <a:gd name="connsiteY2" fmla="*/ 5714 h 687590"/>
              <a:gd name="connsiteX3" fmla="*/ 2700921 w 2700921"/>
              <a:gd name="connsiteY3" fmla="*/ 687590 h 687590"/>
              <a:gd name="connsiteX0" fmla="*/ 492496 w 2705952"/>
              <a:gd name="connsiteY0" fmla="*/ 198867 h 687590"/>
              <a:gd name="connsiteX1" fmla="*/ 2663856 w 2705952"/>
              <a:gd name="connsiteY1" fmla="*/ 158116 h 687590"/>
              <a:gd name="connsiteX2" fmla="*/ 177829 w 2705952"/>
              <a:gd name="connsiteY2" fmla="*/ 5714 h 687590"/>
              <a:gd name="connsiteX3" fmla="*/ 2705952 w 2705952"/>
              <a:gd name="connsiteY3" fmla="*/ 687590 h 687590"/>
              <a:gd name="connsiteX0" fmla="*/ 492496 w 2705952"/>
              <a:gd name="connsiteY0" fmla="*/ 210220 h 698943"/>
              <a:gd name="connsiteX1" fmla="*/ 177829 w 2705952"/>
              <a:gd name="connsiteY1" fmla="*/ 17067 h 698943"/>
              <a:gd name="connsiteX2" fmla="*/ 2705952 w 2705952"/>
              <a:gd name="connsiteY2" fmla="*/ 698943 h 698943"/>
              <a:gd name="connsiteX0" fmla="*/ 0 w 2213456"/>
              <a:gd name="connsiteY0" fmla="*/ 0 h 488723"/>
              <a:gd name="connsiteX1" fmla="*/ 2213456 w 2213456"/>
              <a:gd name="connsiteY1" fmla="*/ 488723 h 488723"/>
              <a:gd name="connsiteX0" fmla="*/ 0 w 2213456"/>
              <a:gd name="connsiteY0" fmla="*/ 0 h 488723"/>
              <a:gd name="connsiteX1" fmla="*/ 1616381 w 2213456"/>
              <a:gd name="connsiteY1" fmla="*/ 76725 h 488723"/>
              <a:gd name="connsiteX2" fmla="*/ 2213456 w 2213456"/>
              <a:gd name="connsiteY2" fmla="*/ 488723 h 488723"/>
              <a:gd name="connsiteX0" fmla="*/ 0 w 2213456"/>
              <a:gd name="connsiteY0" fmla="*/ 2749 h 491472"/>
              <a:gd name="connsiteX1" fmla="*/ 1616381 w 2213456"/>
              <a:gd name="connsiteY1" fmla="*/ 79474 h 491472"/>
              <a:gd name="connsiteX2" fmla="*/ 2213456 w 2213456"/>
              <a:gd name="connsiteY2" fmla="*/ 491472 h 491472"/>
              <a:gd name="connsiteX0" fmla="*/ 0 w 2213456"/>
              <a:gd name="connsiteY0" fmla="*/ 0 h 488723"/>
              <a:gd name="connsiteX1" fmla="*/ 1616381 w 2213456"/>
              <a:gd name="connsiteY1" fmla="*/ 76725 h 488723"/>
              <a:gd name="connsiteX2" fmla="*/ 2213456 w 2213456"/>
              <a:gd name="connsiteY2" fmla="*/ 488723 h 488723"/>
              <a:gd name="connsiteX0" fmla="*/ 0 w 2213456"/>
              <a:gd name="connsiteY0" fmla="*/ 43298 h 532021"/>
              <a:gd name="connsiteX1" fmla="*/ 1616381 w 2213456"/>
              <a:gd name="connsiteY1" fmla="*/ 120023 h 532021"/>
              <a:gd name="connsiteX2" fmla="*/ 2213456 w 2213456"/>
              <a:gd name="connsiteY2" fmla="*/ 532021 h 532021"/>
              <a:gd name="connsiteX0" fmla="*/ 0 w 2213456"/>
              <a:gd name="connsiteY0" fmla="*/ 68673 h 557396"/>
              <a:gd name="connsiteX1" fmla="*/ 1616381 w 2213456"/>
              <a:gd name="connsiteY1" fmla="*/ 145398 h 557396"/>
              <a:gd name="connsiteX2" fmla="*/ 2213456 w 2213456"/>
              <a:gd name="connsiteY2" fmla="*/ 557396 h 557396"/>
              <a:gd name="connsiteX0" fmla="*/ 0 w 2255080"/>
              <a:gd name="connsiteY0" fmla="*/ 11179 h 499902"/>
              <a:gd name="connsiteX1" fmla="*/ 1616381 w 2255080"/>
              <a:gd name="connsiteY1" fmla="*/ 87904 h 499902"/>
              <a:gd name="connsiteX2" fmla="*/ 2255080 w 2255080"/>
              <a:gd name="connsiteY2" fmla="*/ 499902 h 499902"/>
              <a:gd name="connsiteX0" fmla="*/ 0 w 2255080"/>
              <a:gd name="connsiteY0" fmla="*/ 90732 h 579455"/>
              <a:gd name="connsiteX1" fmla="*/ 1550881 w 2255080"/>
              <a:gd name="connsiteY1" fmla="*/ 28534 h 579455"/>
              <a:gd name="connsiteX2" fmla="*/ 2255080 w 2255080"/>
              <a:gd name="connsiteY2" fmla="*/ 579455 h 579455"/>
              <a:gd name="connsiteX0" fmla="*/ 0 w 2264437"/>
              <a:gd name="connsiteY0" fmla="*/ 90732 h 193558"/>
              <a:gd name="connsiteX1" fmla="*/ 1550881 w 2264437"/>
              <a:gd name="connsiteY1" fmla="*/ 28534 h 193558"/>
              <a:gd name="connsiteX2" fmla="*/ 2264437 w 2264437"/>
              <a:gd name="connsiteY2" fmla="*/ 193558 h 193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64437" h="193558">
                <a:moveTo>
                  <a:pt x="0" y="90732"/>
                </a:moveTo>
                <a:cubicBezTo>
                  <a:pt x="441671" y="63088"/>
                  <a:pt x="1175034" y="-52920"/>
                  <a:pt x="1550881" y="28534"/>
                </a:cubicBezTo>
                <a:cubicBezTo>
                  <a:pt x="1926728" y="109988"/>
                  <a:pt x="2065412" y="56225"/>
                  <a:pt x="2264437" y="193558"/>
                </a:cubicBezTo>
              </a:path>
            </a:pathLst>
          </a:custGeom>
          <a:noFill/>
          <a:ln w="38100">
            <a:solidFill>
              <a:schemeClr val="tx2">
                <a:lumMod val="75000"/>
              </a:schemeClr>
            </a:solidFill>
            <a:tail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5" name="Straight Arrow Connector 214"/>
          <p:cNvCxnSpPr>
            <a:stCxn id="49" idx="2"/>
            <a:endCxn id="34" idx="7"/>
          </p:cNvCxnSpPr>
          <p:nvPr/>
        </p:nvCxnSpPr>
        <p:spPr>
          <a:xfrm flipH="1">
            <a:off x="6968104" y="5544456"/>
            <a:ext cx="180198" cy="387567"/>
          </a:xfrm>
          <a:prstGeom prst="straightConnector1">
            <a:avLst/>
          </a:prstGeom>
          <a:ln w="38100">
            <a:solidFill>
              <a:srgbClr val="006228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5" name="Freeform 324"/>
          <p:cNvSpPr/>
          <p:nvPr/>
        </p:nvSpPr>
        <p:spPr>
          <a:xfrm>
            <a:off x="2540001" y="4876800"/>
            <a:ext cx="602824" cy="259598"/>
          </a:xfrm>
          <a:custGeom>
            <a:avLst/>
            <a:gdLst>
              <a:gd name="connsiteX0" fmla="*/ 0 w 224567"/>
              <a:gd name="connsiteY0" fmla="*/ 362857 h 362857"/>
              <a:gd name="connsiteX1" fmla="*/ 217714 w 224567"/>
              <a:gd name="connsiteY1" fmla="*/ 261257 h 362857"/>
              <a:gd name="connsiteX2" fmla="*/ 174171 w 224567"/>
              <a:gd name="connsiteY2" fmla="*/ 0 h 362857"/>
              <a:gd name="connsiteX3" fmla="*/ 174171 w 224567"/>
              <a:gd name="connsiteY3" fmla="*/ 0 h 362857"/>
              <a:gd name="connsiteX0" fmla="*/ 0 w 378959"/>
              <a:gd name="connsiteY0" fmla="*/ 363697 h 363697"/>
              <a:gd name="connsiteX1" fmla="*/ 217714 w 378959"/>
              <a:gd name="connsiteY1" fmla="*/ 262097 h 363697"/>
              <a:gd name="connsiteX2" fmla="*/ 174171 w 378959"/>
              <a:gd name="connsiteY2" fmla="*/ 840 h 363697"/>
              <a:gd name="connsiteX3" fmla="*/ 378959 w 378959"/>
              <a:gd name="connsiteY3" fmla="*/ 358027 h 363697"/>
              <a:gd name="connsiteX0" fmla="*/ 0 w 378959"/>
              <a:gd name="connsiteY0" fmla="*/ 101609 h 101609"/>
              <a:gd name="connsiteX1" fmla="*/ 217714 w 378959"/>
              <a:gd name="connsiteY1" fmla="*/ 9 h 101609"/>
              <a:gd name="connsiteX2" fmla="*/ 378959 w 378959"/>
              <a:gd name="connsiteY2" fmla="*/ 95939 h 101609"/>
              <a:gd name="connsiteX0" fmla="*/ 0 w 378959"/>
              <a:gd name="connsiteY0" fmla="*/ 192091 h 192091"/>
              <a:gd name="connsiteX1" fmla="*/ 151039 w 378959"/>
              <a:gd name="connsiteY1" fmla="*/ 3 h 192091"/>
              <a:gd name="connsiteX2" fmla="*/ 378959 w 378959"/>
              <a:gd name="connsiteY2" fmla="*/ 186421 h 192091"/>
              <a:gd name="connsiteX0" fmla="*/ 0 w 378959"/>
              <a:gd name="connsiteY0" fmla="*/ 192091 h 192091"/>
              <a:gd name="connsiteX1" fmla="*/ 151039 w 378959"/>
              <a:gd name="connsiteY1" fmla="*/ 3 h 192091"/>
              <a:gd name="connsiteX2" fmla="*/ 378959 w 378959"/>
              <a:gd name="connsiteY2" fmla="*/ 186421 h 192091"/>
              <a:gd name="connsiteX0" fmla="*/ 0 w 374196"/>
              <a:gd name="connsiteY0" fmla="*/ 163670 h 186575"/>
              <a:gd name="connsiteX1" fmla="*/ 146276 w 374196"/>
              <a:gd name="connsiteY1" fmla="*/ 157 h 186575"/>
              <a:gd name="connsiteX2" fmla="*/ 374196 w 374196"/>
              <a:gd name="connsiteY2" fmla="*/ 186575 h 186575"/>
              <a:gd name="connsiteX0" fmla="*/ 2988443 w 3330880"/>
              <a:gd name="connsiteY0" fmla="*/ 200322 h 880452"/>
              <a:gd name="connsiteX1" fmla="*/ 3134719 w 3330880"/>
              <a:gd name="connsiteY1" fmla="*/ 36809 h 880452"/>
              <a:gd name="connsiteX2" fmla="*/ 314 w 3330880"/>
              <a:gd name="connsiteY2" fmla="*/ 880452 h 880452"/>
              <a:gd name="connsiteX0" fmla="*/ 3003806 w 3004427"/>
              <a:gd name="connsiteY0" fmla="*/ 16480 h 696610"/>
              <a:gd name="connsiteX1" fmla="*/ 454507 w 3004427"/>
              <a:gd name="connsiteY1" fmla="*/ 424467 h 696610"/>
              <a:gd name="connsiteX2" fmla="*/ 15677 w 3004427"/>
              <a:gd name="connsiteY2" fmla="*/ 696610 h 696610"/>
              <a:gd name="connsiteX0" fmla="*/ 3001853 w 3077077"/>
              <a:gd name="connsiteY0" fmla="*/ 0 h 680130"/>
              <a:gd name="connsiteX1" fmla="*/ 2906605 w 3077077"/>
              <a:gd name="connsiteY1" fmla="*/ 293529 h 680130"/>
              <a:gd name="connsiteX2" fmla="*/ 452554 w 3077077"/>
              <a:gd name="connsiteY2" fmla="*/ 407987 h 680130"/>
              <a:gd name="connsiteX3" fmla="*/ 13724 w 3077077"/>
              <a:gd name="connsiteY3" fmla="*/ 680130 h 680130"/>
              <a:gd name="connsiteX0" fmla="*/ 3087578 w 3098695"/>
              <a:gd name="connsiteY0" fmla="*/ 0 h 889680"/>
              <a:gd name="connsiteX1" fmla="*/ 2906605 w 3098695"/>
              <a:gd name="connsiteY1" fmla="*/ 503079 h 889680"/>
              <a:gd name="connsiteX2" fmla="*/ 452554 w 3098695"/>
              <a:gd name="connsiteY2" fmla="*/ 617537 h 889680"/>
              <a:gd name="connsiteX3" fmla="*/ 13724 w 3098695"/>
              <a:gd name="connsiteY3" fmla="*/ 889680 h 889680"/>
              <a:gd name="connsiteX0" fmla="*/ 3087578 w 3340359"/>
              <a:gd name="connsiteY0" fmla="*/ 803 h 890483"/>
              <a:gd name="connsiteX1" fmla="*/ 2906605 w 3340359"/>
              <a:gd name="connsiteY1" fmla="*/ 503882 h 890483"/>
              <a:gd name="connsiteX2" fmla="*/ 452554 w 3340359"/>
              <a:gd name="connsiteY2" fmla="*/ 618340 h 890483"/>
              <a:gd name="connsiteX3" fmla="*/ 13724 w 3340359"/>
              <a:gd name="connsiteY3" fmla="*/ 890483 h 890483"/>
              <a:gd name="connsiteX0" fmla="*/ 2963753 w 3265034"/>
              <a:gd name="connsiteY0" fmla="*/ 1185 h 738465"/>
              <a:gd name="connsiteX1" fmla="*/ 2906605 w 3265034"/>
              <a:gd name="connsiteY1" fmla="*/ 351864 h 738465"/>
              <a:gd name="connsiteX2" fmla="*/ 452554 w 3265034"/>
              <a:gd name="connsiteY2" fmla="*/ 466322 h 738465"/>
              <a:gd name="connsiteX3" fmla="*/ 13724 w 3265034"/>
              <a:gd name="connsiteY3" fmla="*/ 738465 h 738465"/>
              <a:gd name="connsiteX0" fmla="*/ 2963753 w 3162253"/>
              <a:gd name="connsiteY0" fmla="*/ 0 h 737280"/>
              <a:gd name="connsiteX1" fmla="*/ 2906605 w 3162253"/>
              <a:gd name="connsiteY1" fmla="*/ 350679 h 737280"/>
              <a:gd name="connsiteX2" fmla="*/ 452554 w 3162253"/>
              <a:gd name="connsiteY2" fmla="*/ 465137 h 737280"/>
              <a:gd name="connsiteX3" fmla="*/ 13724 w 3162253"/>
              <a:gd name="connsiteY3" fmla="*/ 737280 h 737280"/>
              <a:gd name="connsiteX0" fmla="*/ 2950029 w 3148529"/>
              <a:gd name="connsiteY0" fmla="*/ 0 h 737280"/>
              <a:gd name="connsiteX1" fmla="*/ 2892881 w 3148529"/>
              <a:gd name="connsiteY1" fmla="*/ 350679 h 737280"/>
              <a:gd name="connsiteX2" fmla="*/ 438830 w 3148529"/>
              <a:gd name="connsiteY2" fmla="*/ 465137 h 737280"/>
              <a:gd name="connsiteX3" fmla="*/ 0 w 3148529"/>
              <a:gd name="connsiteY3" fmla="*/ 737280 h 737280"/>
              <a:gd name="connsiteX0" fmla="*/ 2950029 w 3148529"/>
              <a:gd name="connsiteY0" fmla="*/ 0 h 737280"/>
              <a:gd name="connsiteX1" fmla="*/ 2892881 w 3148529"/>
              <a:gd name="connsiteY1" fmla="*/ 350679 h 737280"/>
              <a:gd name="connsiteX2" fmla="*/ 1200830 w 3148529"/>
              <a:gd name="connsiteY2" fmla="*/ 436562 h 737280"/>
              <a:gd name="connsiteX3" fmla="*/ 0 w 3148529"/>
              <a:gd name="connsiteY3" fmla="*/ 737280 h 737280"/>
              <a:gd name="connsiteX0" fmla="*/ 2950029 w 3148529"/>
              <a:gd name="connsiteY0" fmla="*/ 0 h 737280"/>
              <a:gd name="connsiteX1" fmla="*/ 2892881 w 3148529"/>
              <a:gd name="connsiteY1" fmla="*/ 350679 h 737280"/>
              <a:gd name="connsiteX2" fmla="*/ 1200830 w 3148529"/>
              <a:gd name="connsiteY2" fmla="*/ 436562 h 737280"/>
              <a:gd name="connsiteX3" fmla="*/ 0 w 3148529"/>
              <a:gd name="connsiteY3" fmla="*/ 737280 h 737280"/>
              <a:gd name="connsiteX0" fmla="*/ 2921454 w 3137000"/>
              <a:gd name="connsiteY0" fmla="*/ 0 h 756330"/>
              <a:gd name="connsiteX1" fmla="*/ 2892881 w 3137000"/>
              <a:gd name="connsiteY1" fmla="*/ 369729 h 756330"/>
              <a:gd name="connsiteX2" fmla="*/ 1200830 w 3137000"/>
              <a:gd name="connsiteY2" fmla="*/ 455612 h 756330"/>
              <a:gd name="connsiteX3" fmla="*/ 0 w 3137000"/>
              <a:gd name="connsiteY3" fmla="*/ 756330 h 756330"/>
              <a:gd name="connsiteX0" fmla="*/ 2921454 w 3143010"/>
              <a:gd name="connsiteY0" fmla="*/ 0 h 756330"/>
              <a:gd name="connsiteX1" fmla="*/ 2892881 w 3143010"/>
              <a:gd name="connsiteY1" fmla="*/ 369729 h 756330"/>
              <a:gd name="connsiteX2" fmla="*/ 1200830 w 3143010"/>
              <a:gd name="connsiteY2" fmla="*/ 455612 h 756330"/>
              <a:gd name="connsiteX3" fmla="*/ 0 w 3143010"/>
              <a:gd name="connsiteY3" fmla="*/ 756330 h 756330"/>
              <a:gd name="connsiteX0" fmla="*/ 2921454 w 3143010"/>
              <a:gd name="connsiteY0" fmla="*/ 344749 h 1101079"/>
              <a:gd name="connsiteX1" fmla="*/ 2892881 w 3143010"/>
              <a:gd name="connsiteY1" fmla="*/ 714478 h 1101079"/>
              <a:gd name="connsiteX2" fmla="*/ 810305 w 3143010"/>
              <a:gd name="connsiteY2" fmla="*/ 261 h 1101079"/>
              <a:gd name="connsiteX3" fmla="*/ 0 w 3143010"/>
              <a:gd name="connsiteY3" fmla="*/ 1101079 h 1101079"/>
              <a:gd name="connsiteX0" fmla="*/ 3978729 w 4200285"/>
              <a:gd name="connsiteY0" fmla="*/ 367210 h 741540"/>
              <a:gd name="connsiteX1" fmla="*/ 3950156 w 4200285"/>
              <a:gd name="connsiteY1" fmla="*/ 736939 h 741540"/>
              <a:gd name="connsiteX2" fmla="*/ 1867580 w 4200285"/>
              <a:gd name="connsiteY2" fmla="*/ 22722 h 741540"/>
              <a:gd name="connsiteX3" fmla="*/ 0 w 4200285"/>
              <a:gd name="connsiteY3" fmla="*/ 285340 h 741540"/>
              <a:gd name="connsiteX0" fmla="*/ 3978729 w 4200285"/>
              <a:gd name="connsiteY0" fmla="*/ 375654 h 749984"/>
              <a:gd name="connsiteX1" fmla="*/ 3950156 w 4200285"/>
              <a:gd name="connsiteY1" fmla="*/ 745383 h 749984"/>
              <a:gd name="connsiteX2" fmla="*/ 1867580 w 4200285"/>
              <a:gd name="connsiteY2" fmla="*/ 31166 h 749984"/>
              <a:gd name="connsiteX3" fmla="*/ 0 w 4200285"/>
              <a:gd name="connsiteY3" fmla="*/ 293784 h 749984"/>
              <a:gd name="connsiteX0" fmla="*/ 3978729 w 4082245"/>
              <a:gd name="connsiteY0" fmla="*/ 464845 h 465174"/>
              <a:gd name="connsiteX1" fmla="*/ 3683456 w 4082245"/>
              <a:gd name="connsiteY1" fmla="*/ 5899 h 465174"/>
              <a:gd name="connsiteX2" fmla="*/ 1867580 w 4082245"/>
              <a:gd name="connsiteY2" fmla="*/ 120357 h 465174"/>
              <a:gd name="connsiteX3" fmla="*/ 0 w 4082245"/>
              <a:gd name="connsiteY3" fmla="*/ 382975 h 465174"/>
              <a:gd name="connsiteX0" fmla="*/ 5540829 w 5556539"/>
              <a:gd name="connsiteY0" fmla="*/ 474277 h 474601"/>
              <a:gd name="connsiteX1" fmla="*/ 3683456 w 5556539"/>
              <a:gd name="connsiteY1" fmla="*/ 5806 h 474601"/>
              <a:gd name="connsiteX2" fmla="*/ 1867580 w 5556539"/>
              <a:gd name="connsiteY2" fmla="*/ 120264 h 474601"/>
              <a:gd name="connsiteX3" fmla="*/ 0 w 5556539"/>
              <a:gd name="connsiteY3" fmla="*/ 382882 h 474601"/>
              <a:gd name="connsiteX0" fmla="*/ 5540829 w 5562453"/>
              <a:gd name="connsiteY0" fmla="*/ 469008 h 469388"/>
              <a:gd name="connsiteX1" fmla="*/ 3683456 w 5562453"/>
              <a:gd name="connsiteY1" fmla="*/ 537 h 469388"/>
              <a:gd name="connsiteX2" fmla="*/ 0 w 5562453"/>
              <a:gd name="connsiteY2" fmla="*/ 377613 h 469388"/>
              <a:gd name="connsiteX0" fmla="*/ 5540829 w 5562453"/>
              <a:gd name="connsiteY0" fmla="*/ 474651 h 475031"/>
              <a:gd name="connsiteX1" fmla="*/ 3683456 w 5562453"/>
              <a:gd name="connsiteY1" fmla="*/ 6180 h 475031"/>
              <a:gd name="connsiteX2" fmla="*/ 0 w 5562453"/>
              <a:gd name="connsiteY2" fmla="*/ 383256 h 475031"/>
              <a:gd name="connsiteX0" fmla="*/ 5540829 w 5562453"/>
              <a:gd name="connsiteY0" fmla="*/ 470025 h 470405"/>
              <a:gd name="connsiteX1" fmla="*/ 3683456 w 5562453"/>
              <a:gd name="connsiteY1" fmla="*/ 1554 h 470405"/>
              <a:gd name="connsiteX2" fmla="*/ 0 w 5562453"/>
              <a:gd name="connsiteY2" fmla="*/ 378630 h 470405"/>
              <a:gd name="connsiteX0" fmla="*/ 5540829 w 5549943"/>
              <a:gd name="connsiteY0" fmla="*/ 470025 h 470405"/>
              <a:gd name="connsiteX1" fmla="*/ 1911806 w 5549943"/>
              <a:gd name="connsiteY1" fmla="*/ 1554 h 470405"/>
              <a:gd name="connsiteX2" fmla="*/ 0 w 5549943"/>
              <a:gd name="connsiteY2" fmla="*/ 378630 h 470405"/>
              <a:gd name="connsiteX0" fmla="*/ 5540829 w 5549943"/>
              <a:gd name="connsiteY0" fmla="*/ 470025 h 470397"/>
              <a:gd name="connsiteX1" fmla="*/ 1911806 w 5549943"/>
              <a:gd name="connsiteY1" fmla="*/ 1554 h 470397"/>
              <a:gd name="connsiteX2" fmla="*/ 0 w 5549943"/>
              <a:gd name="connsiteY2" fmla="*/ 378630 h 470397"/>
              <a:gd name="connsiteX0" fmla="*/ 4959804 w 4971064"/>
              <a:gd name="connsiteY0" fmla="*/ 441450 h 441845"/>
              <a:gd name="connsiteX1" fmla="*/ 1911806 w 4971064"/>
              <a:gd name="connsiteY1" fmla="*/ 1554 h 441845"/>
              <a:gd name="connsiteX2" fmla="*/ 0 w 4971064"/>
              <a:gd name="connsiteY2" fmla="*/ 378630 h 441845"/>
              <a:gd name="connsiteX0" fmla="*/ 4959804 w 4959847"/>
              <a:gd name="connsiteY0" fmla="*/ 441450 h 441450"/>
              <a:gd name="connsiteX1" fmla="*/ 1911806 w 4959847"/>
              <a:gd name="connsiteY1" fmla="*/ 1554 h 441450"/>
              <a:gd name="connsiteX2" fmla="*/ 0 w 4959847"/>
              <a:gd name="connsiteY2" fmla="*/ 378630 h 441450"/>
              <a:gd name="connsiteX0" fmla="*/ 4959804 w 4959804"/>
              <a:gd name="connsiteY0" fmla="*/ 447129 h 447129"/>
              <a:gd name="connsiteX1" fmla="*/ 4397833 w 4959804"/>
              <a:gd name="connsiteY1" fmla="*/ 159635 h 447129"/>
              <a:gd name="connsiteX2" fmla="*/ 1911806 w 4959804"/>
              <a:gd name="connsiteY2" fmla="*/ 7233 h 447129"/>
              <a:gd name="connsiteX3" fmla="*/ 0 w 4959804"/>
              <a:gd name="connsiteY3" fmla="*/ 384309 h 447129"/>
              <a:gd name="connsiteX0" fmla="*/ 2226473 w 4398710"/>
              <a:gd name="connsiteY0" fmla="*/ 198867 h 382790"/>
              <a:gd name="connsiteX1" fmla="*/ 4397833 w 4398710"/>
              <a:gd name="connsiteY1" fmla="*/ 158116 h 382790"/>
              <a:gd name="connsiteX2" fmla="*/ 1911806 w 4398710"/>
              <a:gd name="connsiteY2" fmla="*/ 5714 h 382790"/>
              <a:gd name="connsiteX3" fmla="*/ 0 w 4398710"/>
              <a:gd name="connsiteY3" fmla="*/ 382790 h 382790"/>
              <a:gd name="connsiteX0" fmla="*/ 459476 w 2696731"/>
              <a:gd name="connsiteY0" fmla="*/ 198867 h 687590"/>
              <a:gd name="connsiteX1" fmla="*/ 2630836 w 2696731"/>
              <a:gd name="connsiteY1" fmla="*/ 158116 h 687590"/>
              <a:gd name="connsiteX2" fmla="*/ 144809 w 2696731"/>
              <a:gd name="connsiteY2" fmla="*/ 5714 h 687590"/>
              <a:gd name="connsiteX3" fmla="*/ 2672932 w 2696731"/>
              <a:gd name="connsiteY3" fmla="*/ 687590 h 687590"/>
              <a:gd name="connsiteX0" fmla="*/ 487465 w 2700921"/>
              <a:gd name="connsiteY0" fmla="*/ 198867 h 687590"/>
              <a:gd name="connsiteX1" fmla="*/ 2658825 w 2700921"/>
              <a:gd name="connsiteY1" fmla="*/ 158116 h 687590"/>
              <a:gd name="connsiteX2" fmla="*/ 172798 w 2700921"/>
              <a:gd name="connsiteY2" fmla="*/ 5714 h 687590"/>
              <a:gd name="connsiteX3" fmla="*/ 2700921 w 2700921"/>
              <a:gd name="connsiteY3" fmla="*/ 687590 h 687590"/>
              <a:gd name="connsiteX0" fmla="*/ 492496 w 2705952"/>
              <a:gd name="connsiteY0" fmla="*/ 198867 h 687590"/>
              <a:gd name="connsiteX1" fmla="*/ 2663856 w 2705952"/>
              <a:gd name="connsiteY1" fmla="*/ 158116 h 687590"/>
              <a:gd name="connsiteX2" fmla="*/ 177829 w 2705952"/>
              <a:gd name="connsiteY2" fmla="*/ 5714 h 687590"/>
              <a:gd name="connsiteX3" fmla="*/ 2705952 w 2705952"/>
              <a:gd name="connsiteY3" fmla="*/ 687590 h 687590"/>
              <a:gd name="connsiteX0" fmla="*/ 492496 w 2705952"/>
              <a:gd name="connsiteY0" fmla="*/ 210220 h 698943"/>
              <a:gd name="connsiteX1" fmla="*/ 177829 w 2705952"/>
              <a:gd name="connsiteY1" fmla="*/ 17067 h 698943"/>
              <a:gd name="connsiteX2" fmla="*/ 2705952 w 2705952"/>
              <a:gd name="connsiteY2" fmla="*/ 698943 h 698943"/>
              <a:gd name="connsiteX0" fmla="*/ 0 w 2213456"/>
              <a:gd name="connsiteY0" fmla="*/ 0 h 488723"/>
              <a:gd name="connsiteX1" fmla="*/ 2213456 w 2213456"/>
              <a:gd name="connsiteY1" fmla="*/ 488723 h 488723"/>
              <a:gd name="connsiteX0" fmla="*/ 0 w 2213456"/>
              <a:gd name="connsiteY0" fmla="*/ 0 h 488723"/>
              <a:gd name="connsiteX1" fmla="*/ 1616381 w 2213456"/>
              <a:gd name="connsiteY1" fmla="*/ 76725 h 488723"/>
              <a:gd name="connsiteX2" fmla="*/ 2213456 w 2213456"/>
              <a:gd name="connsiteY2" fmla="*/ 488723 h 488723"/>
              <a:gd name="connsiteX0" fmla="*/ 0 w 2213456"/>
              <a:gd name="connsiteY0" fmla="*/ 2749 h 491472"/>
              <a:gd name="connsiteX1" fmla="*/ 1616381 w 2213456"/>
              <a:gd name="connsiteY1" fmla="*/ 79474 h 491472"/>
              <a:gd name="connsiteX2" fmla="*/ 2213456 w 2213456"/>
              <a:gd name="connsiteY2" fmla="*/ 491472 h 491472"/>
              <a:gd name="connsiteX0" fmla="*/ 0 w 2213456"/>
              <a:gd name="connsiteY0" fmla="*/ 0 h 488723"/>
              <a:gd name="connsiteX1" fmla="*/ 1616381 w 2213456"/>
              <a:gd name="connsiteY1" fmla="*/ 76725 h 488723"/>
              <a:gd name="connsiteX2" fmla="*/ 2213456 w 2213456"/>
              <a:gd name="connsiteY2" fmla="*/ 488723 h 488723"/>
              <a:gd name="connsiteX0" fmla="*/ 0 w 2213456"/>
              <a:gd name="connsiteY0" fmla="*/ 43298 h 532021"/>
              <a:gd name="connsiteX1" fmla="*/ 1616381 w 2213456"/>
              <a:gd name="connsiteY1" fmla="*/ 120023 h 532021"/>
              <a:gd name="connsiteX2" fmla="*/ 2213456 w 2213456"/>
              <a:gd name="connsiteY2" fmla="*/ 532021 h 532021"/>
              <a:gd name="connsiteX0" fmla="*/ 0 w 2213456"/>
              <a:gd name="connsiteY0" fmla="*/ 68673 h 557396"/>
              <a:gd name="connsiteX1" fmla="*/ 1616381 w 2213456"/>
              <a:gd name="connsiteY1" fmla="*/ 145398 h 557396"/>
              <a:gd name="connsiteX2" fmla="*/ 2213456 w 2213456"/>
              <a:gd name="connsiteY2" fmla="*/ 557396 h 557396"/>
              <a:gd name="connsiteX0" fmla="*/ 0 w 2255080"/>
              <a:gd name="connsiteY0" fmla="*/ 11179 h 499902"/>
              <a:gd name="connsiteX1" fmla="*/ 1616381 w 2255080"/>
              <a:gd name="connsiteY1" fmla="*/ 87904 h 499902"/>
              <a:gd name="connsiteX2" fmla="*/ 2255080 w 2255080"/>
              <a:gd name="connsiteY2" fmla="*/ 499902 h 499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55080" h="499902">
                <a:moveTo>
                  <a:pt x="0" y="11179"/>
                </a:moveTo>
                <a:cubicBezTo>
                  <a:pt x="441671" y="-16465"/>
                  <a:pt x="1240534" y="6450"/>
                  <a:pt x="1616381" y="87904"/>
                </a:cubicBezTo>
                <a:cubicBezTo>
                  <a:pt x="1992228" y="169358"/>
                  <a:pt x="2056055" y="362569"/>
                  <a:pt x="2255080" y="499902"/>
                </a:cubicBezTo>
              </a:path>
            </a:pathLst>
          </a:custGeom>
          <a:noFill/>
          <a:ln w="38100">
            <a:solidFill>
              <a:schemeClr val="tx2">
                <a:lumMod val="75000"/>
              </a:schemeClr>
            </a:solidFill>
            <a:tail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3" name="Straight Arrow Connector 342"/>
          <p:cNvCxnSpPr>
            <a:stCxn id="341" idx="3"/>
            <a:endCxn id="34" idx="1"/>
          </p:cNvCxnSpPr>
          <p:nvPr/>
        </p:nvCxnSpPr>
        <p:spPr>
          <a:xfrm>
            <a:off x="5675086" y="5152571"/>
            <a:ext cx="323150" cy="779452"/>
          </a:xfrm>
          <a:prstGeom prst="straightConnector1">
            <a:avLst/>
          </a:prstGeom>
          <a:ln w="38100">
            <a:solidFill>
              <a:srgbClr val="006228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Straight Arrow Connector 345"/>
          <p:cNvCxnSpPr>
            <a:stCxn id="33" idx="5"/>
          </p:cNvCxnSpPr>
          <p:nvPr/>
        </p:nvCxnSpPr>
        <p:spPr>
          <a:xfrm>
            <a:off x="4202438" y="4476189"/>
            <a:ext cx="384076" cy="313525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Straight Arrow Connector 383"/>
          <p:cNvCxnSpPr>
            <a:stCxn id="341" idx="3"/>
            <a:endCxn id="42" idx="2"/>
          </p:cNvCxnSpPr>
          <p:nvPr/>
        </p:nvCxnSpPr>
        <p:spPr>
          <a:xfrm flipV="1">
            <a:off x="5675086" y="4338136"/>
            <a:ext cx="159675" cy="814435"/>
          </a:xfrm>
          <a:prstGeom prst="straightConnector1">
            <a:avLst/>
          </a:prstGeom>
          <a:ln w="38100">
            <a:solidFill>
              <a:srgbClr val="C00000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3" name="Freeform 392"/>
          <p:cNvSpPr/>
          <p:nvPr/>
        </p:nvSpPr>
        <p:spPr>
          <a:xfrm>
            <a:off x="4049488" y="5859618"/>
            <a:ext cx="1758883" cy="219209"/>
          </a:xfrm>
          <a:custGeom>
            <a:avLst/>
            <a:gdLst>
              <a:gd name="connsiteX0" fmla="*/ 0 w 224567"/>
              <a:gd name="connsiteY0" fmla="*/ 362857 h 362857"/>
              <a:gd name="connsiteX1" fmla="*/ 217714 w 224567"/>
              <a:gd name="connsiteY1" fmla="*/ 261257 h 362857"/>
              <a:gd name="connsiteX2" fmla="*/ 174171 w 224567"/>
              <a:gd name="connsiteY2" fmla="*/ 0 h 362857"/>
              <a:gd name="connsiteX3" fmla="*/ 174171 w 224567"/>
              <a:gd name="connsiteY3" fmla="*/ 0 h 362857"/>
              <a:gd name="connsiteX0" fmla="*/ 0 w 378959"/>
              <a:gd name="connsiteY0" fmla="*/ 363697 h 363697"/>
              <a:gd name="connsiteX1" fmla="*/ 217714 w 378959"/>
              <a:gd name="connsiteY1" fmla="*/ 262097 h 363697"/>
              <a:gd name="connsiteX2" fmla="*/ 174171 w 378959"/>
              <a:gd name="connsiteY2" fmla="*/ 840 h 363697"/>
              <a:gd name="connsiteX3" fmla="*/ 378959 w 378959"/>
              <a:gd name="connsiteY3" fmla="*/ 358027 h 363697"/>
              <a:gd name="connsiteX0" fmla="*/ 0 w 378959"/>
              <a:gd name="connsiteY0" fmla="*/ 101609 h 101609"/>
              <a:gd name="connsiteX1" fmla="*/ 217714 w 378959"/>
              <a:gd name="connsiteY1" fmla="*/ 9 h 101609"/>
              <a:gd name="connsiteX2" fmla="*/ 378959 w 378959"/>
              <a:gd name="connsiteY2" fmla="*/ 95939 h 101609"/>
              <a:gd name="connsiteX0" fmla="*/ 0 w 378959"/>
              <a:gd name="connsiteY0" fmla="*/ 192091 h 192091"/>
              <a:gd name="connsiteX1" fmla="*/ 151039 w 378959"/>
              <a:gd name="connsiteY1" fmla="*/ 3 h 192091"/>
              <a:gd name="connsiteX2" fmla="*/ 378959 w 378959"/>
              <a:gd name="connsiteY2" fmla="*/ 186421 h 192091"/>
              <a:gd name="connsiteX0" fmla="*/ 0 w 378959"/>
              <a:gd name="connsiteY0" fmla="*/ 192091 h 192091"/>
              <a:gd name="connsiteX1" fmla="*/ 151039 w 378959"/>
              <a:gd name="connsiteY1" fmla="*/ 3 h 192091"/>
              <a:gd name="connsiteX2" fmla="*/ 378959 w 378959"/>
              <a:gd name="connsiteY2" fmla="*/ 186421 h 192091"/>
              <a:gd name="connsiteX0" fmla="*/ 0 w 374196"/>
              <a:gd name="connsiteY0" fmla="*/ 163670 h 186575"/>
              <a:gd name="connsiteX1" fmla="*/ 146276 w 374196"/>
              <a:gd name="connsiteY1" fmla="*/ 157 h 186575"/>
              <a:gd name="connsiteX2" fmla="*/ 374196 w 374196"/>
              <a:gd name="connsiteY2" fmla="*/ 186575 h 186575"/>
              <a:gd name="connsiteX0" fmla="*/ 2988443 w 3330880"/>
              <a:gd name="connsiteY0" fmla="*/ 200322 h 880452"/>
              <a:gd name="connsiteX1" fmla="*/ 3134719 w 3330880"/>
              <a:gd name="connsiteY1" fmla="*/ 36809 h 880452"/>
              <a:gd name="connsiteX2" fmla="*/ 314 w 3330880"/>
              <a:gd name="connsiteY2" fmla="*/ 880452 h 880452"/>
              <a:gd name="connsiteX0" fmla="*/ 3003806 w 3004427"/>
              <a:gd name="connsiteY0" fmla="*/ 16480 h 696610"/>
              <a:gd name="connsiteX1" fmla="*/ 454507 w 3004427"/>
              <a:gd name="connsiteY1" fmla="*/ 424467 h 696610"/>
              <a:gd name="connsiteX2" fmla="*/ 15677 w 3004427"/>
              <a:gd name="connsiteY2" fmla="*/ 696610 h 696610"/>
              <a:gd name="connsiteX0" fmla="*/ 3001853 w 3077077"/>
              <a:gd name="connsiteY0" fmla="*/ 0 h 680130"/>
              <a:gd name="connsiteX1" fmla="*/ 2906605 w 3077077"/>
              <a:gd name="connsiteY1" fmla="*/ 293529 h 680130"/>
              <a:gd name="connsiteX2" fmla="*/ 452554 w 3077077"/>
              <a:gd name="connsiteY2" fmla="*/ 407987 h 680130"/>
              <a:gd name="connsiteX3" fmla="*/ 13724 w 3077077"/>
              <a:gd name="connsiteY3" fmla="*/ 680130 h 680130"/>
              <a:gd name="connsiteX0" fmla="*/ 3087578 w 3098695"/>
              <a:gd name="connsiteY0" fmla="*/ 0 h 889680"/>
              <a:gd name="connsiteX1" fmla="*/ 2906605 w 3098695"/>
              <a:gd name="connsiteY1" fmla="*/ 503079 h 889680"/>
              <a:gd name="connsiteX2" fmla="*/ 452554 w 3098695"/>
              <a:gd name="connsiteY2" fmla="*/ 617537 h 889680"/>
              <a:gd name="connsiteX3" fmla="*/ 13724 w 3098695"/>
              <a:gd name="connsiteY3" fmla="*/ 889680 h 889680"/>
              <a:gd name="connsiteX0" fmla="*/ 3087578 w 3340359"/>
              <a:gd name="connsiteY0" fmla="*/ 803 h 890483"/>
              <a:gd name="connsiteX1" fmla="*/ 2906605 w 3340359"/>
              <a:gd name="connsiteY1" fmla="*/ 503882 h 890483"/>
              <a:gd name="connsiteX2" fmla="*/ 452554 w 3340359"/>
              <a:gd name="connsiteY2" fmla="*/ 618340 h 890483"/>
              <a:gd name="connsiteX3" fmla="*/ 13724 w 3340359"/>
              <a:gd name="connsiteY3" fmla="*/ 890483 h 890483"/>
              <a:gd name="connsiteX0" fmla="*/ 2963753 w 3265034"/>
              <a:gd name="connsiteY0" fmla="*/ 1185 h 738465"/>
              <a:gd name="connsiteX1" fmla="*/ 2906605 w 3265034"/>
              <a:gd name="connsiteY1" fmla="*/ 351864 h 738465"/>
              <a:gd name="connsiteX2" fmla="*/ 452554 w 3265034"/>
              <a:gd name="connsiteY2" fmla="*/ 466322 h 738465"/>
              <a:gd name="connsiteX3" fmla="*/ 13724 w 3265034"/>
              <a:gd name="connsiteY3" fmla="*/ 738465 h 738465"/>
              <a:gd name="connsiteX0" fmla="*/ 2963753 w 3162253"/>
              <a:gd name="connsiteY0" fmla="*/ 0 h 737280"/>
              <a:gd name="connsiteX1" fmla="*/ 2906605 w 3162253"/>
              <a:gd name="connsiteY1" fmla="*/ 350679 h 737280"/>
              <a:gd name="connsiteX2" fmla="*/ 452554 w 3162253"/>
              <a:gd name="connsiteY2" fmla="*/ 465137 h 737280"/>
              <a:gd name="connsiteX3" fmla="*/ 13724 w 3162253"/>
              <a:gd name="connsiteY3" fmla="*/ 737280 h 737280"/>
              <a:gd name="connsiteX0" fmla="*/ 2950029 w 3148529"/>
              <a:gd name="connsiteY0" fmla="*/ 0 h 737280"/>
              <a:gd name="connsiteX1" fmla="*/ 2892881 w 3148529"/>
              <a:gd name="connsiteY1" fmla="*/ 350679 h 737280"/>
              <a:gd name="connsiteX2" fmla="*/ 438830 w 3148529"/>
              <a:gd name="connsiteY2" fmla="*/ 465137 h 737280"/>
              <a:gd name="connsiteX3" fmla="*/ 0 w 3148529"/>
              <a:gd name="connsiteY3" fmla="*/ 737280 h 737280"/>
              <a:gd name="connsiteX0" fmla="*/ 2950029 w 3148529"/>
              <a:gd name="connsiteY0" fmla="*/ 0 h 737280"/>
              <a:gd name="connsiteX1" fmla="*/ 2892881 w 3148529"/>
              <a:gd name="connsiteY1" fmla="*/ 350679 h 737280"/>
              <a:gd name="connsiteX2" fmla="*/ 1200830 w 3148529"/>
              <a:gd name="connsiteY2" fmla="*/ 436562 h 737280"/>
              <a:gd name="connsiteX3" fmla="*/ 0 w 3148529"/>
              <a:gd name="connsiteY3" fmla="*/ 737280 h 737280"/>
              <a:gd name="connsiteX0" fmla="*/ 2950029 w 3148529"/>
              <a:gd name="connsiteY0" fmla="*/ 0 h 737280"/>
              <a:gd name="connsiteX1" fmla="*/ 2892881 w 3148529"/>
              <a:gd name="connsiteY1" fmla="*/ 350679 h 737280"/>
              <a:gd name="connsiteX2" fmla="*/ 1200830 w 3148529"/>
              <a:gd name="connsiteY2" fmla="*/ 436562 h 737280"/>
              <a:gd name="connsiteX3" fmla="*/ 0 w 3148529"/>
              <a:gd name="connsiteY3" fmla="*/ 737280 h 737280"/>
              <a:gd name="connsiteX0" fmla="*/ 2921454 w 3137000"/>
              <a:gd name="connsiteY0" fmla="*/ 0 h 756330"/>
              <a:gd name="connsiteX1" fmla="*/ 2892881 w 3137000"/>
              <a:gd name="connsiteY1" fmla="*/ 369729 h 756330"/>
              <a:gd name="connsiteX2" fmla="*/ 1200830 w 3137000"/>
              <a:gd name="connsiteY2" fmla="*/ 455612 h 756330"/>
              <a:gd name="connsiteX3" fmla="*/ 0 w 3137000"/>
              <a:gd name="connsiteY3" fmla="*/ 756330 h 756330"/>
              <a:gd name="connsiteX0" fmla="*/ 2921454 w 3143010"/>
              <a:gd name="connsiteY0" fmla="*/ 0 h 756330"/>
              <a:gd name="connsiteX1" fmla="*/ 2892881 w 3143010"/>
              <a:gd name="connsiteY1" fmla="*/ 369729 h 756330"/>
              <a:gd name="connsiteX2" fmla="*/ 1200830 w 3143010"/>
              <a:gd name="connsiteY2" fmla="*/ 455612 h 756330"/>
              <a:gd name="connsiteX3" fmla="*/ 0 w 3143010"/>
              <a:gd name="connsiteY3" fmla="*/ 756330 h 756330"/>
              <a:gd name="connsiteX0" fmla="*/ 2921454 w 3143010"/>
              <a:gd name="connsiteY0" fmla="*/ 344749 h 1101079"/>
              <a:gd name="connsiteX1" fmla="*/ 2892881 w 3143010"/>
              <a:gd name="connsiteY1" fmla="*/ 714478 h 1101079"/>
              <a:gd name="connsiteX2" fmla="*/ 810305 w 3143010"/>
              <a:gd name="connsiteY2" fmla="*/ 261 h 1101079"/>
              <a:gd name="connsiteX3" fmla="*/ 0 w 3143010"/>
              <a:gd name="connsiteY3" fmla="*/ 1101079 h 1101079"/>
              <a:gd name="connsiteX0" fmla="*/ 3978729 w 4200285"/>
              <a:gd name="connsiteY0" fmla="*/ 367210 h 741540"/>
              <a:gd name="connsiteX1" fmla="*/ 3950156 w 4200285"/>
              <a:gd name="connsiteY1" fmla="*/ 736939 h 741540"/>
              <a:gd name="connsiteX2" fmla="*/ 1867580 w 4200285"/>
              <a:gd name="connsiteY2" fmla="*/ 22722 h 741540"/>
              <a:gd name="connsiteX3" fmla="*/ 0 w 4200285"/>
              <a:gd name="connsiteY3" fmla="*/ 285340 h 741540"/>
              <a:gd name="connsiteX0" fmla="*/ 3978729 w 4200285"/>
              <a:gd name="connsiteY0" fmla="*/ 375654 h 749984"/>
              <a:gd name="connsiteX1" fmla="*/ 3950156 w 4200285"/>
              <a:gd name="connsiteY1" fmla="*/ 745383 h 749984"/>
              <a:gd name="connsiteX2" fmla="*/ 1867580 w 4200285"/>
              <a:gd name="connsiteY2" fmla="*/ 31166 h 749984"/>
              <a:gd name="connsiteX3" fmla="*/ 0 w 4200285"/>
              <a:gd name="connsiteY3" fmla="*/ 293784 h 749984"/>
              <a:gd name="connsiteX0" fmla="*/ 3978729 w 4082245"/>
              <a:gd name="connsiteY0" fmla="*/ 464845 h 465174"/>
              <a:gd name="connsiteX1" fmla="*/ 3683456 w 4082245"/>
              <a:gd name="connsiteY1" fmla="*/ 5899 h 465174"/>
              <a:gd name="connsiteX2" fmla="*/ 1867580 w 4082245"/>
              <a:gd name="connsiteY2" fmla="*/ 120357 h 465174"/>
              <a:gd name="connsiteX3" fmla="*/ 0 w 4082245"/>
              <a:gd name="connsiteY3" fmla="*/ 382975 h 465174"/>
              <a:gd name="connsiteX0" fmla="*/ 5540829 w 5556539"/>
              <a:gd name="connsiteY0" fmla="*/ 474277 h 474601"/>
              <a:gd name="connsiteX1" fmla="*/ 3683456 w 5556539"/>
              <a:gd name="connsiteY1" fmla="*/ 5806 h 474601"/>
              <a:gd name="connsiteX2" fmla="*/ 1867580 w 5556539"/>
              <a:gd name="connsiteY2" fmla="*/ 120264 h 474601"/>
              <a:gd name="connsiteX3" fmla="*/ 0 w 5556539"/>
              <a:gd name="connsiteY3" fmla="*/ 382882 h 474601"/>
              <a:gd name="connsiteX0" fmla="*/ 5540829 w 5562453"/>
              <a:gd name="connsiteY0" fmla="*/ 469008 h 469388"/>
              <a:gd name="connsiteX1" fmla="*/ 3683456 w 5562453"/>
              <a:gd name="connsiteY1" fmla="*/ 537 h 469388"/>
              <a:gd name="connsiteX2" fmla="*/ 0 w 5562453"/>
              <a:gd name="connsiteY2" fmla="*/ 377613 h 469388"/>
              <a:gd name="connsiteX0" fmla="*/ 5540829 w 5562453"/>
              <a:gd name="connsiteY0" fmla="*/ 474651 h 475031"/>
              <a:gd name="connsiteX1" fmla="*/ 3683456 w 5562453"/>
              <a:gd name="connsiteY1" fmla="*/ 6180 h 475031"/>
              <a:gd name="connsiteX2" fmla="*/ 0 w 5562453"/>
              <a:gd name="connsiteY2" fmla="*/ 383256 h 475031"/>
              <a:gd name="connsiteX0" fmla="*/ 5540829 w 5562453"/>
              <a:gd name="connsiteY0" fmla="*/ 470025 h 470405"/>
              <a:gd name="connsiteX1" fmla="*/ 3683456 w 5562453"/>
              <a:gd name="connsiteY1" fmla="*/ 1554 h 470405"/>
              <a:gd name="connsiteX2" fmla="*/ 0 w 5562453"/>
              <a:gd name="connsiteY2" fmla="*/ 378630 h 470405"/>
              <a:gd name="connsiteX0" fmla="*/ 5540829 w 5549943"/>
              <a:gd name="connsiteY0" fmla="*/ 470025 h 470405"/>
              <a:gd name="connsiteX1" fmla="*/ 1911806 w 5549943"/>
              <a:gd name="connsiteY1" fmla="*/ 1554 h 470405"/>
              <a:gd name="connsiteX2" fmla="*/ 0 w 5549943"/>
              <a:gd name="connsiteY2" fmla="*/ 378630 h 470405"/>
              <a:gd name="connsiteX0" fmla="*/ 5540829 w 5549943"/>
              <a:gd name="connsiteY0" fmla="*/ 470025 h 470397"/>
              <a:gd name="connsiteX1" fmla="*/ 1911806 w 5549943"/>
              <a:gd name="connsiteY1" fmla="*/ 1554 h 470397"/>
              <a:gd name="connsiteX2" fmla="*/ 0 w 5549943"/>
              <a:gd name="connsiteY2" fmla="*/ 378630 h 470397"/>
              <a:gd name="connsiteX0" fmla="*/ 4959804 w 4971064"/>
              <a:gd name="connsiteY0" fmla="*/ 441450 h 441845"/>
              <a:gd name="connsiteX1" fmla="*/ 1911806 w 4971064"/>
              <a:gd name="connsiteY1" fmla="*/ 1554 h 441845"/>
              <a:gd name="connsiteX2" fmla="*/ 0 w 4971064"/>
              <a:gd name="connsiteY2" fmla="*/ 378630 h 441845"/>
              <a:gd name="connsiteX0" fmla="*/ 4959804 w 4959847"/>
              <a:gd name="connsiteY0" fmla="*/ 441450 h 441450"/>
              <a:gd name="connsiteX1" fmla="*/ 1911806 w 4959847"/>
              <a:gd name="connsiteY1" fmla="*/ 1554 h 441450"/>
              <a:gd name="connsiteX2" fmla="*/ 0 w 4959847"/>
              <a:gd name="connsiteY2" fmla="*/ 378630 h 441450"/>
              <a:gd name="connsiteX0" fmla="*/ 4959804 w 4959804"/>
              <a:gd name="connsiteY0" fmla="*/ 447129 h 447129"/>
              <a:gd name="connsiteX1" fmla="*/ 4397833 w 4959804"/>
              <a:gd name="connsiteY1" fmla="*/ 159635 h 447129"/>
              <a:gd name="connsiteX2" fmla="*/ 1911806 w 4959804"/>
              <a:gd name="connsiteY2" fmla="*/ 7233 h 447129"/>
              <a:gd name="connsiteX3" fmla="*/ 0 w 4959804"/>
              <a:gd name="connsiteY3" fmla="*/ 384309 h 447129"/>
              <a:gd name="connsiteX0" fmla="*/ 2226473 w 4398710"/>
              <a:gd name="connsiteY0" fmla="*/ 198867 h 382790"/>
              <a:gd name="connsiteX1" fmla="*/ 4397833 w 4398710"/>
              <a:gd name="connsiteY1" fmla="*/ 158116 h 382790"/>
              <a:gd name="connsiteX2" fmla="*/ 1911806 w 4398710"/>
              <a:gd name="connsiteY2" fmla="*/ 5714 h 382790"/>
              <a:gd name="connsiteX3" fmla="*/ 0 w 4398710"/>
              <a:gd name="connsiteY3" fmla="*/ 382790 h 382790"/>
              <a:gd name="connsiteX0" fmla="*/ 459476 w 2696731"/>
              <a:gd name="connsiteY0" fmla="*/ 198867 h 687590"/>
              <a:gd name="connsiteX1" fmla="*/ 2630836 w 2696731"/>
              <a:gd name="connsiteY1" fmla="*/ 158116 h 687590"/>
              <a:gd name="connsiteX2" fmla="*/ 144809 w 2696731"/>
              <a:gd name="connsiteY2" fmla="*/ 5714 h 687590"/>
              <a:gd name="connsiteX3" fmla="*/ 2672932 w 2696731"/>
              <a:gd name="connsiteY3" fmla="*/ 687590 h 687590"/>
              <a:gd name="connsiteX0" fmla="*/ 487465 w 2700921"/>
              <a:gd name="connsiteY0" fmla="*/ 198867 h 687590"/>
              <a:gd name="connsiteX1" fmla="*/ 2658825 w 2700921"/>
              <a:gd name="connsiteY1" fmla="*/ 158116 h 687590"/>
              <a:gd name="connsiteX2" fmla="*/ 172798 w 2700921"/>
              <a:gd name="connsiteY2" fmla="*/ 5714 h 687590"/>
              <a:gd name="connsiteX3" fmla="*/ 2700921 w 2700921"/>
              <a:gd name="connsiteY3" fmla="*/ 687590 h 687590"/>
              <a:gd name="connsiteX0" fmla="*/ 492496 w 2705952"/>
              <a:gd name="connsiteY0" fmla="*/ 198867 h 687590"/>
              <a:gd name="connsiteX1" fmla="*/ 2663856 w 2705952"/>
              <a:gd name="connsiteY1" fmla="*/ 158116 h 687590"/>
              <a:gd name="connsiteX2" fmla="*/ 177829 w 2705952"/>
              <a:gd name="connsiteY2" fmla="*/ 5714 h 687590"/>
              <a:gd name="connsiteX3" fmla="*/ 2705952 w 2705952"/>
              <a:gd name="connsiteY3" fmla="*/ 687590 h 687590"/>
              <a:gd name="connsiteX0" fmla="*/ 492496 w 2705952"/>
              <a:gd name="connsiteY0" fmla="*/ 210220 h 698943"/>
              <a:gd name="connsiteX1" fmla="*/ 177829 w 2705952"/>
              <a:gd name="connsiteY1" fmla="*/ 17067 h 698943"/>
              <a:gd name="connsiteX2" fmla="*/ 2705952 w 2705952"/>
              <a:gd name="connsiteY2" fmla="*/ 698943 h 698943"/>
              <a:gd name="connsiteX0" fmla="*/ 0 w 2213456"/>
              <a:gd name="connsiteY0" fmla="*/ 0 h 488723"/>
              <a:gd name="connsiteX1" fmla="*/ 2213456 w 2213456"/>
              <a:gd name="connsiteY1" fmla="*/ 488723 h 488723"/>
              <a:gd name="connsiteX0" fmla="*/ 0 w 2213456"/>
              <a:gd name="connsiteY0" fmla="*/ 0 h 488723"/>
              <a:gd name="connsiteX1" fmla="*/ 1616381 w 2213456"/>
              <a:gd name="connsiteY1" fmla="*/ 76725 h 488723"/>
              <a:gd name="connsiteX2" fmla="*/ 2213456 w 2213456"/>
              <a:gd name="connsiteY2" fmla="*/ 488723 h 488723"/>
              <a:gd name="connsiteX0" fmla="*/ 0 w 2213456"/>
              <a:gd name="connsiteY0" fmla="*/ 2749 h 491472"/>
              <a:gd name="connsiteX1" fmla="*/ 1616381 w 2213456"/>
              <a:gd name="connsiteY1" fmla="*/ 79474 h 491472"/>
              <a:gd name="connsiteX2" fmla="*/ 2213456 w 2213456"/>
              <a:gd name="connsiteY2" fmla="*/ 491472 h 491472"/>
              <a:gd name="connsiteX0" fmla="*/ 0 w 2213456"/>
              <a:gd name="connsiteY0" fmla="*/ 0 h 488723"/>
              <a:gd name="connsiteX1" fmla="*/ 1616381 w 2213456"/>
              <a:gd name="connsiteY1" fmla="*/ 76725 h 488723"/>
              <a:gd name="connsiteX2" fmla="*/ 2213456 w 2213456"/>
              <a:gd name="connsiteY2" fmla="*/ 488723 h 488723"/>
              <a:gd name="connsiteX0" fmla="*/ 0 w 2213456"/>
              <a:gd name="connsiteY0" fmla="*/ 43298 h 532021"/>
              <a:gd name="connsiteX1" fmla="*/ 1616381 w 2213456"/>
              <a:gd name="connsiteY1" fmla="*/ 120023 h 532021"/>
              <a:gd name="connsiteX2" fmla="*/ 2213456 w 2213456"/>
              <a:gd name="connsiteY2" fmla="*/ 532021 h 532021"/>
              <a:gd name="connsiteX0" fmla="*/ 0 w 2213456"/>
              <a:gd name="connsiteY0" fmla="*/ 68673 h 557396"/>
              <a:gd name="connsiteX1" fmla="*/ 1616381 w 2213456"/>
              <a:gd name="connsiteY1" fmla="*/ 145398 h 557396"/>
              <a:gd name="connsiteX2" fmla="*/ 2213456 w 2213456"/>
              <a:gd name="connsiteY2" fmla="*/ 557396 h 557396"/>
              <a:gd name="connsiteX0" fmla="*/ 0 w 2255080"/>
              <a:gd name="connsiteY0" fmla="*/ 11179 h 499902"/>
              <a:gd name="connsiteX1" fmla="*/ 1616381 w 2255080"/>
              <a:gd name="connsiteY1" fmla="*/ 87904 h 499902"/>
              <a:gd name="connsiteX2" fmla="*/ 2255080 w 2255080"/>
              <a:gd name="connsiteY2" fmla="*/ 499902 h 499902"/>
              <a:gd name="connsiteX0" fmla="*/ 0 w 2417090"/>
              <a:gd name="connsiteY0" fmla="*/ 6550 h 234016"/>
              <a:gd name="connsiteX1" fmla="*/ 1616381 w 2417090"/>
              <a:gd name="connsiteY1" fmla="*/ 83275 h 234016"/>
              <a:gd name="connsiteX2" fmla="*/ 2417090 w 2417090"/>
              <a:gd name="connsiteY2" fmla="*/ 234016 h 234016"/>
              <a:gd name="connsiteX0" fmla="*/ 0 w 2417090"/>
              <a:gd name="connsiteY0" fmla="*/ 6550 h 275264"/>
              <a:gd name="connsiteX1" fmla="*/ 1616381 w 2417090"/>
              <a:gd name="connsiteY1" fmla="*/ 83275 h 275264"/>
              <a:gd name="connsiteX2" fmla="*/ 2417090 w 2417090"/>
              <a:gd name="connsiteY2" fmla="*/ 234016 h 275264"/>
              <a:gd name="connsiteX0" fmla="*/ 0 w 2417090"/>
              <a:gd name="connsiteY0" fmla="*/ 901 h 632450"/>
              <a:gd name="connsiteX1" fmla="*/ 1562378 w 2417090"/>
              <a:gd name="connsiteY1" fmla="*/ 629169 h 632450"/>
              <a:gd name="connsiteX2" fmla="*/ 2417090 w 2417090"/>
              <a:gd name="connsiteY2" fmla="*/ 228367 h 632450"/>
              <a:gd name="connsiteX0" fmla="*/ 0 w 2417090"/>
              <a:gd name="connsiteY0" fmla="*/ 843 h 629146"/>
              <a:gd name="connsiteX1" fmla="*/ 1562378 w 2417090"/>
              <a:gd name="connsiteY1" fmla="*/ 629111 h 629146"/>
              <a:gd name="connsiteX2" fmla="*/ 2417090 w 2417090"/>
              <a:gd name="connsiteY2" fmla="*/ 228309 h 629146"/>
              <a:gd name="connsiteX0" fmla="*/ 0 w 2822113"/>
              <a:gd name="connsiteY0" fmla="*/ 1039 h 528810"/>
              <a:gd name="connsiteX1" fmla="*/ 1967401 w 2822113"/>
              <a:gd name="connsiteY1" fmla="*/ 527707 h 528810"/>
              <a:gd name="connsiteX2" fmla="*/ 2822113 w 2822113"/>
              <a:gd name="connsiteY2" fmla="*/ 126905 h 528810"/>
              <a:gd name="connsiteX0" fmla="*/ 7 w 2822120"/>
              <a:gd name="connsiteY0" fmla="*/ 0 h 554205"/>
              <a:gd name="connsiteX1" fmla="*/ 1967408 w 2822120"/>
              <a:gd name="connsiteY1" fmla="*/ 526668 h 554205"/>
              <a:gd name="connsiteX2" fmla="*/ 2822120 w 2822120"/>
              <a:gd name="connsiteY2" fmla="*/ 125866 h 554205"/>
              <a:gd name="connsiteX0" fmla="*/ 0 w 2822113"/>
              <a:gd name="connsiteY0" fmla="*/ 0 h 125866"/>
              <a:gd name="connsiteX1" fmla="*/ 2822113 w 2822113"/>
              <a:gd name="connsiteY1" fmla="*/ 125866 h 125866"/>
              <a:gd name="connsiteX0" fmla="*/ 0 w 2822113"/>
              <a:gd name="connsiteY0" fmla="*/ 0 h 824210"/>
              <a:gd name="connsiteX1" fmla="*/ 1343327 w 2822113"/>
              <a:gd name="connsiteY1" fmla="*/ 824210 h 824210"/>
              <a:gd name="connsiteX2" fmla="*/ 2822113 w 2822113"/>
              <a:gd name="connsiteY2" fmla="*/ 125866 h 824210"/>
              <a:gd name="connsiteX0" fmla="*/ 0 w 2822113"/>
              <a:gd name="connsiteY0" fmla="*/ 0 h 125866"/>
              <a:gd name="connsiteX1" fmla="*/ 2822113 w 2822113"/>
              <a:gd name="connsiteY1" fmla="*/ 125866 h 125866"/>
              <a:gd name="connsiteX0" fmla="*/ 0 w 2822113"/>
              <a:gd name="connsiteY0" fmla="*/ 0 h 401804"/>
              <a:gd name="connsiteX1" fmla="*/ 2822113 w 2822113"/>
              <a:gd name="connsiteY1" fmla="*/ 125866 h 401804"/>
              <a:gd name="connsiteX0" fmla="*/ 115 w 2822228"/>
              <a:gd name="connsiteY0" fmla="*/ 0 h 645402"/>
              <a:gd name="connsiteX1" fmla="*/ 2822228 w 2822228"/>
              <a:gd name="connsiteY1" fmla="*/ 125866 h 645402"/>
              <a:gd name="connsiteX0" fmla="*/ 147 w 2388088"/>
              <a:gd name="connsiteY0" fmla="*/ 0 h 984871"/>
              <a:gd name="connsiteX1" fmla="*/ 2388088 w 2388088"/>
              <a:gd name="connsiteY1" fmla="*/ 662895 h 984871"/>
              <a:gd name="connsiteX0" fmla="*/ 0 w 2387941"/>
              <a:gd name="connsiteY0" fmla="*/ 0 h 856548"/>
              <a:gd name="connsiteX1" fmla="*/ 2387941 w 2387941"/>
              <a:gd name="connsiteY1" fmla="*/ 662895 h 856548"/>
              <a:gd name="connsiteX0" fmla="*/ 0 w 1309090"/>
              <a:gd name="connsiteY0" fmla="*/ 120876 h 347950"/>
              <a:gd name="connsiteX1" fmla="*/ 1309090 w 1309090"/>
              <a:gd name="connsiteY1" fmla="*/ 0 h 347950"/>
              <a:gd name="connsiteX0" fmla="*/ 0 w 1309090"/>
              <a:gd name="connsiteY0" fmla="*/ 346634 h 349618"/>
              <a:gd name="connsiteX1" fmla="*/ 1309090 w 1309090"/>
              <a:gd name="connsiteY1" fmla="*/ 225758 h 349618"/>
              <a:gd name="connsiteX0" fmla="*/ 0 w 1309090"/>
              <a:gd name="connsiteY0" fmla="*/ 346995 h 346995"/>
              <a:gd name="connsiteX1" fmla="*/ 763086 w 1309090"/>
              <a:gd name="connsiteY1" fmla="*/ 220520 h 346995"/>
              <a:gd name="connsiteX2" fmla="*/ 1309090 w 1309090"/>
              <a:gd name="connsiteY2" fmla="*/ 226119 h 346995"/>
              <a:gd name="connsiteX0" fmla="*/ 0 w 1309090"/>
              <a:gd name="connsiteY0" fmla="*/ 346995 h 346995"/>
              <a:gd name="connsiteX1" fmla="*/ 763086 w 1309090"/>
              <a:gd name="connsiteY1" fmla="*/ 220520 h 346995"/>
              <a:gd name="connsiteX2" fmla="*/ 1309090 w 1309090"/>
              <a:gd name="connsiteY2" fmla="*/ 226119 h 346995"/>
              <a:gd name="connsiteX0" fmla="*/ 0 w 1309090"/>
              <a:gd name="connsiteY0" fmla="*/ 397517 h 397517"/>
              <a:gd name="connsiteX1" fmla="*/ 763086 w 1309090"/>
              <a:gd name="connsiteY1" fmla="*/ 271042 h 397517"/>
              <a:gd name="connsiteX2" fmla="*/ 1309090 w 1309090"/>
              <a:gd name="connsiteY2" fmla="*/ 276641 h 397517"/>
              <a:gd name="connsiteX0" fmla="*/ 0 w 1309090"/>
              <a:gd name="connsiteY0" fmla="*/ 313877 h 313877"/>
              <a:gd name="connsiteX1" fmla="*/ 763086 w 1309090"/>
              <a:gd name="connsiteY1" fmla="*/ 187402 h 313877"/>
              <a:gd name="connsiteX2" fmla="*/ 1309090 w 1309090"/>
              <a:gd name="connsiteY2" fmla="*/ 193001 h 313877"/>
              <a:gd name="connsiteX0" fmla="*/ 0 w 798407"/>
              <a:gd name="connsiteY0" fmla="*/ 136448 h 494543"/>
              <a:gd name="connsiteX1" fmla="*/ 763086 w 798407"/>
              <a:gd name="connsiteY1" fmla="*/ 9973 h 494543"/>
              <a:gd name="connsiteX2" fmla="*/ 730194 w 798407"/>
              <a:gd name="connsiteY2" fmla="*/ 494543 h 494543"/>
              <a:gd name="connsiteX0" fmla="*/ 0 w 789653"/>
              <a:gd name="connsiteY0" fmla="*/ 130248 h 488343"/>
              <a:gd name="connsiteX1" fmla="*/ 763086 w 789653"/>
              <a:gd name="connsiteY1" fmla="*/ 3773 h 488343"/>
              <a:gd name="connsiteX2" fmla="*/ 730194 w 789653"/>
              <a:gd name="connsiteY2" fmla="*/ 488343 h 488343"/>
              <a:gd name="connsiteX0" fmla="*/ 0 w 730194"/>
              <a:gd name="connsiteY0" fmla="*/ 0 h 358095"/>
              <a:gd name="connsiteX1" fmla="*/ 730194 w 730194"/>
              <a:gd name="connsiteY1" fmla="*/ 358095 h 358095"/>
              <a:gd name="connsiteX0" fmla="*/ 0 w 730194"/>
              <a:gd name="connsiteY0" fmla="*/ 0 h 9752"/>
              <a:gd name="connsiteX1" fmla="*/ 730194 w 730194"/>
              <a:gd name="connsiteY1" fmla="*/ 9752 h 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0194" h="9752">
                <a:moveTo>
                  <a:pt x="0" y="0"/>
                </a:moveTo>
                <a:lnTo>
                  <a:pt x="730194" y="9752"/>
                </a:lnTo>
              </a:path>
            </a:pathLst>
          </a:custGeom>
          <a:noFill/>
          <a:ln w="38100">
            <a:solidFill>
              <a:srgbClr val="006228"/>
            </a:solidFill>
            <a:tail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4" name="TextBox 393"/>
          <p:cNvSpPr txBox="1"/>
          <p:nvPr/>
        </p:nvSpPr>
        <p:spPr>
          <a:xfrm rot="17013415">
            <a:off x="5696063" y="4627658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high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395" name="TextBox 394"/>
          <p:cNvSpPr txBox="1"/>
          <p:nvPr/>
        </p:nvSpPr>
        <p:spPr>
          <a:xfrm rot="3963527">
            <a:off x="5745922" y="5247788"/>
            <a:ext cx="486800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466428"/>
                </a:solidFill>
              </a:rPr>
              <a:t>low</a:t>
            </a:r>
            <a:endParaRPr lang="en-US" sz="1600" dirty="0">
              <a:solidFill>
                <a:srgbClr val="466428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60912" y="5152572"/>
            <a:ext cx="1161142" cy="1378857"/>
            <a:chOff x="2960912" y="5152572"/>
            <a:chExt cx="1161142" cy="1378857"/>
          </a:xfrm>
        </p:grpSpPr>
        <p:sp>
          <p:nvSpPr>
            <p:cNvPr id="48" name="Rounded Rectangle 47"/>
            <p:cNvSpPr/>
            <p:nvPr/>
          </p:nvSpPr>
          <p:spPr>
            <a:xfrm>
              <a:off x="2960912" y="5152572"/>
              <a:ext cx="1161142" cy="137885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 smtClean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 smtClean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600" b="1" dirty="0" smtClean="0">
                  <a:solidFill>
                    <a:srgbClr val="F79646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AUORA</a:t>
              </a:r>
            </a:p>
            <a:p>
              <a:pPr algn="ctr"/>
              <a:r>
                <a:rPr lang="en-US" sz="1200" dirty="0">
                  <a:solidFill>
                    <a:srgbClr val="F79646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200" dirty="0" smtClean="0">
                  <a:solidFill>
                    <a:srgbClr val="F79646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uto optical</a:t>
              </a:r>
            </a:p>
            <a:p>
              <a:pPr algn="ctr"/>
              <a:r>
                <a:rPr lang="en-US" sz="1200" dirty="0">
                  <a:solidFill>
                    <a:srgbClr val="F79646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1200" dirty="0" smtClean="0">
                  <a:solidFill>
                    <a:srgbClr val="F79646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e-alignment</a:t>
              </a:r>
            </a:p>
          </p:txBody>
        </p:sp>
        <p:grpSp>
          <p:nvGrpSpPr>
            <p:cNvPr id="53" name="Group 2"/>
            <p:cNvGrpSpPr>
              <a:grpSpLocks noChangeAspect="1"/>
            </p:cNvGrpSpPr>
            <p:nvPr/>
          </p:nvGrpSpPr>
          <p:grpSpPr bwMode="auto">
            <a:xfrm>
              <a:off x="3122278" y="5240822"/>
              <a:ext cx="808981" cy="608436"/>
              <a:chOff x="2361" y="2283"/>
              <a:chExt cx="1388" cy="1044"/>
            </a:xfrm>
          </p:grpSpPr>
          <p:grpSp>
            <p:nvGrpSpPr>
              <p:cNvPr id="54" name="Group 3"/>
              <p:cNvGrpSpPr>
                <a:grpSpLocks noChangeAspect="1"/>
              </p:cNvGrpSpPr>
              <p:nvPr/>
            </p:nvGrpSpPr>
            <p:grpSpPr bwMode="auto">
              <a:xfrm>
                <a:off x="2361" y="2283"/>
                <a:ext cx="1388" cy="1044"/>
                <a:chOff x="3648" y="2088"/>
                <a:chExt cx="1388" cy="1044"/>
              </a:xfrm>
            </p:grpSpPr>
            <p:sp>
              <p:nvSpPr>
                <p:cNvPr id="61" name="Rectangle 4"/>
                <p:cNvSpPr>
                  <a:spLocks noChangeAspect="1" noChangeArrowheads="1"/>
                </p:cNvSpPr>
                <p:nvPr/>
              </p:nvSpPr>
              <p:spPr bwMode="auto">
                <a:xfrm>
                  <a:off x="3648" y="2088"/>
                  <a:ext cx="1388" cy="1044"/>
                </a:xfrm>
                <a:prstGeom prst="rect">
                  <a:avLst/>
                </a:prstGeom>
                <a:solidFill>
                  <a:srgbClr val="DDDDDD"/>
                </a:solidFill>
                <a:ln w="12700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62" name="Picture 5" descr="xtal_w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1638" b="-2274"/>
                <a:stretch>
                  <a:fillRect/>
                </a:stretch>
              </p:blipFill>
              <p:spPr bwMode="auto">
                <a:xfrm>
                  <a:off x="4055" y="2416"/>
                  <a:ext cx="978" cy="3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>
                          <a:alpha val="50000"/>
                        </a:scheme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55" name="Group 6"/>
              <p:cNvGrpSpPr>
                <a:grpSpLocks noChangeAspect="1"/>
              </p:cNvGrpSpPr>
              <p:nvPr/>
            </p:nvGrpSpPr>
            <p:grpSpPr bwMode="auto">
              <a:xfrm>
                <a:off x="2361" y="2283"/>
                <a:ext cx="1388" cy="1044"/>
                <a:chOff x="688" y="2552"/>
                <a:chExt cx="1388" cy="1044"/>
              </a:xfrm>
            </p:grpSpPr>
            <p:sp>
              <p:nvSpPr>
                <p:cNvPr id="56" name="Rectangle 7"/>
                <p:cNvSpPr>
                  <a:spLocks noChangeAspect="1" noChangeArrowheads="1"/>
                </p:cNvSpPr>
                <p:nvPr/>
              </p:nvSpPr>
              <p:spPr bwMode="auto">
                <a:xfrm>
                  <a:off x="688" y="2552"/>
                  <a:ext cx="1388" cy="1044"/>
                </a:xfrm>
                <a:prstGeom prst="rect">
                  <a:avLst/>
                </a:prstGeom>
                <a:solidFill>
                  <a:srgbClr val="DDDDDD">
                    <a:alpha val="50000"/>
                  </a:srgbClr>
                </a:solidFill>
                <a:ln w="12700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57" name="Picture 8" descr="xtal_w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0550" b="-2274"/>
                <a:stretch>
                  <a:fillRect/>
                </a:stretch>
              </p:blipFill>
              <p:spPr bwMode="auto">
                <a:xfrm>
                  <a:off x="1415" y="3104"/>
                  <a:ext cx="658" cy="3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58" name="Group 9"/>
                <p:cNvGrpSpPr>
                  <a:grpSpLocks noChangeAspect="1"/>
                </p:cNvGrpSpPr>
                <p:nvPr/>
              </p:nvGrpSpPr>
              <p:grpSpPr bwMode="auto">
                <a:xfrm>
                  <a:off x="912" y="2664"/>
                  <a:ext cx="904" cy="800"/>
                  <a:chOff x="3640" y="440"/>
                  <a:chExt cx="904" cy="800"/>
                </a:xfrm>
              </p:grpSpPr>
              <p:sp>
                <p:nvSpPr>
                  <p:cNvPr id="59" name="Line 1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096" y="440"/>
                    <a:ext cx="0" cy="80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60" name="Line 1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640" y="856"/>
                    <a:ext cx="90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</p:grpSp>
      </p:grpSp>
      <p:grpSp>
        <p:nvGrpSpPr>
          <p:cNvPr id="7" name="Group 6"/>
          <p:cNvGrpSpPr/>
          <p:nvPr/>
        </p:nvGrpSpPr>
        <p:grpSpPr>
          <a:xfrm>
            <a:off x="1378889" y="4688115"/>
            <a:ext cx="1233681" cy="1872342"/>
            <a:chOff x="1378889" y="4688115"/>
            <a:chExt cx="1233681" cy="1872342"/>
          </a:xfrm>
        </p:grpSpPr>
        <p:sp>
          <p:nvSpPr>
            <p:cNvPr id="47" name="Rounded Rectangle 46"/>
            <p:cNvSpPr/>
            <p:nvPr/>
          </p:nvSpPr>
          <p:spPr>
            <a:xfrm>
              <a:off x="1378889" y="4688115"/>
              <a:ext cx="1233681" cy="187234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62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6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CBOXAR</a:t>
              </a:r>
            </a:p>
            <a:p>
              <a:pPr algn="ctr"/>
              <a:r>
                <a:rPr lang="en-US" sz="16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&amp; raster</a:t>
              </a:r>
            </a:p>
            <a:p>
              <a:pPr algn="ctr"/>
              <a:r>
                <a:rPr lang="en-US" sz="1200" dirty="0" err="1">
                  <a:solidFill>
                    <a:srgbClr val="9BBB59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1200" dirty="0" err="1" smtClean="0">
                  <a:solidFill>
                    <a:srgbClr val="9BBB59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tal</a:t>
              </a:r>
              <a:r>
                <a:rPr lang="en-US" sz="1200" dirty="0" smtClean="0">
                  <a:solidFill>
                    <a:srgbClr val="9BBB59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size, shape &amp; location</a:t>
              </a:r>
            </a:p>
          </p:txBody>
        </p:sp>
        <p:pic>
          <p:nvPicPr>
            <p:cNvPr id="67" name="Picture 3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46" t="16588"/>
            <a:stretch>
              <a:fillRect/>
            </a:stretch>
          </p:blipFill>
          <p:spPr bwMode="auto">
            <a:xfrm>
              <a:off x="1501549" y="4789714"/>
              <a:ext cx="1009423" cy="660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2496457" y="1814286"/>
            <a:ext cx="1669143" cy="798285"/>
            <a:chOff x="2496457" y="1814286"/>
            <a:chExt cx="1669143" cy="798285"/>
          </a:xfrm>
        </p:grpSpPr>
        <p:sp>
          <p:nvSpPr>
            <p:cNvPr id="63" name="Rounded Rectangle 62"/>
            <p:cNvSpPr/>
            <p:nvPr/>
          </p:nvSpPr>
          <p:spPr>
            <a:xfrm>
              <a:off x="2496457" y="1814286"/>
              <a:ext cx="1669143" cy="798285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62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6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SAXS </a:t>
              </a:r>
            </a:p>
            <a:p>
              <a:pPr algn="r"/>
              <a:r>
                <a:rPr lang="en-US" sz="1200" dirty="0" smtClean="0">
                  <a:solidFill>
                    <a:srgbClr val="4664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order/disorder</a:t>
              </a:r>
            </a:p>
            <a:p>
              <a:pPr algn="r"/>
              <a:r>
                <a:rPr lang="en-US" sz="1200" dirty="0" smtClean="0">
                  <a:solidFill>
                    <a:srgbClr val="4664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solution</a:t>
              </a:r>
            </a:p>
          </p:txBody>
        </p:sp>
        <p:pic>
          <p:nvPicPr>
            <p:cNvPr id="69" name="Picture 4" descr="An external file that holds a picture, illustration, etc.&#10;Object name is nihms289690f5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779"/>
            <a:stretch/>
          </p:blipFill>
          <p:spPr bwMode="auto">
            <a:xfrm>
              <a:off x="2569029" y="1872342"/>
              <a:ext cx="772073" cy="638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4920343" y="2162629"/>
            <a:ext cx="1538514" cy="812799"/>
            <a:chOff x="4920343" y="2162629"/>
            <a:chExt cx="1538514" cy="812799"/>
          </a:xfrm>
        </p:grpSpPr>
        <p:sp>
          <p:nvSpPr>
            <p:cNvPr id="64" name="Rounded Rectangle 63"/>
            <p:cNvSpPr/>
            <p:nvPr/>
          </p:nvSpPr>
          <p:spPr>
            <a:xfrm>
              <a:off x="4920343" y="2162629"/>
              <a:ext cx="1538514" cy="812799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62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XFP</a:t>
              </a:r>
              <a:r>
                <a:rPr lang="en-US" sz="1600" dirty="0" smtClean="0">
                  <a:solidFill>
                    <a:srgbClr val="4664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/>
              <a:r>
                <a:rPr lang="en-US" sz="1200" dirty="0" err="1">
                  <a:solidFill>
                    <a:srgbClr val="4664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1200" dirty="0" err="1" smtClean="0">
                  <a:solidFill>
                    <a:srgbClr val="4664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tal</a:t>
              </a:r>
              <a:r>
                <a:rPr lang="en-US" sz="1200" dirty="0" smtClean="0">
                  <a:solidFill>
                    <a:srgbClr val="4664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packing</a:t>
              </a:r>
            </a:p>
            <a:p>
              <a:pPr algn="r"/>
              <a:r>
                <a:rPr lang="en-US" sz="1200" dirty="0" smtClean="0">
                  <a:solidFill>
                    <a:srgbClr val="4664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interfaces</a:t>
              </a:r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5036457" y="2315353"/>
              <a:ext cx="406402" cy="486852"/>
              <a:chOff x="1097090" y="2808589"/>
              <a:chExt cx="963941" cy="1154759"/>
            </a:xfrm>
          </p:grpSpPr>
          <p:grpSp>
            <p:nvGrpSpPr>
              <p:cNvPr id="74" name="Group 73"/>
              <p:cNvGrpSpPr/>
              <p:nvPr/>
            </p:nvGrpSpPr>
            <p:grpSpPr>
              <a:xfrm>
                <a:off x="1097090" y="2985735"/>
                <a:ext cx="963941" cy="753044"/>
                <a:chOff x="708120" y="3060778"/>
                <a:chExt cx="1418917" cy="1325312"/>
              </a:xfrm>
            </p:grpSpPr>
            <p:sp>
              <p:nvSpPr>
                <p:cNvPr id="80" name="Direct Access Storage 26"/>
                <p:cNvSpPr/>
                <p:nvPr/>
              </p:nvSpPr>
              <p:spPr>
                <a:xfrm rot="1275887">
                  <a:off x="916097" y="3060778"/>
                  <a:ext cx="1137145" cy="405222"/>
                </a:xfrm>
                <a:prstGeom prst="flowChartMagneticDrum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Direct Access Storage 27"/>
                <p:cNvSpPr/>
                <p:nvPr/>
              </p:nvSpPr>
              <p:spPr>
                <a:xfrm rot="21266982">
                  <a:off x="916050" y="3439306"/>
                  <a:ext cx="1137145" cy="405222"/>
                </a:xfrm>
                <a:prstGeom prst="flowChartMagneticDrum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Direct Access Storage 28"/>
                <p:cNvSpPr/>
                <p:nvPr/>
              </p:nvSpPr>
              <p:spPr>
                <a:xfrm rot="884246">
                  <a:off x="989892" y="3980868"/>
                  <a:ext cx="1137145" cy="405222"/>
                </a:xfrm>
                <a:prstGeom prst="flowChartMagneticDrum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Arc 83"/>
                <p:cNvSpPr/>
                <p:nvPr/>
              </p:nvSpPr>
              <p:spPr>
                <a:xfrm>
                  <a:off x="1554157" y="3332887"/>
                  <a:ext cx="553857" cy="273152"/>
                </a:xfrm>
                <a:prstGeom prst="arc">
                  <a:avLst>
                    <a:gd name="adj1" fmla="val 16200000"/>
                    <a:gd name="adj2" fmla="val 3143163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Arc 84"/>
                <p:cNvSpPr/>
                <p:nvPr/>
              </p:nvSpPr>
              <p:spPr>
                <a:xfrm rot="11427486">
                  <a:off x="708120" y="3769792"/>
                  <a:ext cx="553857" cy="273152"/>
                </a:xfrm>
                <a:prstGeom prst="arc">
                  <a:avLst>
                    <a:gd name="adj1" fmla="val 16200000"/>
                    <a:gd name="adj2" fmla="val 3143163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12-Point Star 74"/>
              <p:cNvSpPr/>
              <p:nvPr/>
            </p:nvSpPr>
            <p:spPr>
              <a:xfrm>
                <a:off x="1268581" y="3182388"/>
                <a:ext cx="202502" cy="182038"/>
              </a:xfrm>
              <a:prstGeom prst="star12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12-Point Star 75"/>
              <p:cNvSpPr/>
              <p:nvPr/>
            </p:nvSpPr>
            <p:spPr>
              <a:xfrm>
                <a:off x="1729246" y="2906373"/>
                <a:ext cx="202502" cy="182038"/>
              </a:xfrm>
              <a:prstGeom prst="star12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12-Point Star 76"/>
              <p:cNvSpPr/>
              <p:nvPr/>
            </p:nvSpPr>
            <p:spPr>
              <a:xfrm>
                <a:off x="1302500" y="2808589"/>
                <a:ext cx="202502" cy="182038"/>
              </a:xfrm>
              <a:prstGeom prst="star12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12-Point Star 77"/>
              <p:cNvSpPr/>
              <p:nvPr/>
            </p:nvSpPr>
            <p:spPr>
              <a:xfrm>
                <a:off x="1567788" y="3709508"/>
                <a:ext cx="202502" cy="182038"/>
              </a:xfrm>
              <a:prstGeom prst="star12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12-Point Star 78"/>
              <p:cNvSpPr/>
              <p:nvPr/>
            </p:nvSpPr>
            <p:spPr>
              <a:xfrm>
                <a:off x="1812716" y="3781310"/>
                <a:ext cx="202502" cy="182038"/>
              </a:xfrm>
              <a:prstGeom prst="star12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5080002" y="3191508"/>
            <a:ext cx="1509518" cy="1241551"/>
            <a:chOff x="4644572" y="3236686"/>
            <a:chExt cx="1509518" cy="1241551"/>
          </a:xfrm>
        </p:grpSpPr>
        <p:sp>
          <p:nvSpPr>
            <p:cNvPr id="42" name="Rounded Rectangle 41"/>
            <p:cNvSpPr/>
            <p:nvPr/>
          </p:nvSpPr>
          <p:spPr>
            <a:xfrm>
              <a:off x="4644572" y="3236686"/>
              <a:ext cx="1509518" cy="1146628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62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i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in-situ </a:t>
              </a:r>
              <a:r>
                <a:rPr lang="en-US" sz="16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MX</a:t>
              </a:r>
            </a:p>
            <a:p>
              <a:pPr algn="ctr"/>
              <a:r>
                <a:rPr lang="en-US" sz="1200" dirty="0" smtClean="0">
                  <a:solidFill>
                    <a:srgbClr val="9BBB59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Control for handling</a:t>
              </a:r>
            </a:p>
            <a:p>
              <a:pPr algn="ctr"/>
              <a:endParaRPr lang="en-US" sz="12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7" name="Picture 36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2287" y="3331029"/>
              <a:ext cx="1059543" cy="1147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6357288" y="4731656"/>
            <a:ext cx="1582027" cy="812800"/>
            <a:chOff x="6357288" y="4731656"/>
            <a:chExt cx="1582027" cy="812800"/>
          </a:xfrm>
        </p:grpSpPr>
        <p:sp>
          <p:nvSpPr>
            <p:cNvPr id="49" name="Rounded Rectangle 48"/>
            <p:cNvSpPr/>
            <p:nvPr/>
          </p:nvSpPr>
          <p:spPr>
            <a:xfrm>
              <a:off x="6357288" y="4731656"/>
              <a:ext cx="1582027" cy="81280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6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Rapid RT</a:t>
              </a:r>
              <a:endParaRPr 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200" dirty="0" smtClean="0">
                  <a:solidFill>
                    <a:srgbClr val="9BBB59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multiplicity</a:t>
              </a:r>
              <a:endParaRPr lang="en-US" sz="12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4978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74" r="7550" b="11469"/>
            <a:stretch/>
          </p:blipFill>
          <p:spPr bwMode="auto">
            <a:xfrm>
              <a:off x="6429828" y="4772025"/>
              <a:ext cx="1440543" cy="319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4983" name="Picture 7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4" t="45497" r="48302" b="29037"/>
          <a:stretch/>
        </p:blipFill>
        <p:spPr bwMode="auto">
          <a:xfrm>
            <a:off x="1683656" y="2859313"/>
            <a:ext cx="638629" cy="59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2" descr="http://bl831.als.lbl.gov/~jamesh/sample_shadow/optical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30685">
            <a:off x="2875550" y="3758230"/>
            <a:ext cx="1024270" cy="69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http://www.clker.com/cliparts/d/5/b/2/1195432651236937346eppendorf_opened__carlos_01.svg.med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96545" y="1959428"/>
            <a:ext cx="411792" cy="69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7231771" y="3352801"/>
            <a:ext cx="1632035" cy="1023599"/>
            <a:chOff x="6723771" y="3381829"/>
            <a:chExt cx="1632035" cy="1023599"/>
          </a:xfrm>
        </p:grpSpPr>
        <p:sp>
          <p:nvSpPr>
            <p:cNvPr id="51" name="Rounded Rectangle 50"/>
            <p:cNvSpPr/>
            <p:nvPr/>
          </p:nvSpPr>
          <p:spPr>
            <a:xfrm>
              <a:off x="6723771" y="3381829"/>
              <a:ext cx="1632035" cy="95794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62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600" b="1" i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RT      </a:t>
              </a:r>
              <a:r>
                <a:rPr lang="en-US" sz="16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MX</a:t>
              </a:r>
            </a:p>
            <a:p>
              <a:r>
                <a:rPr lang="en-US" sz="1200" dirty="0" smtClean="0">
                  <a:solidFill>
                    <a:srgbClr val="9BBB59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Control     for </a:t>
              </a:r>
              <a:r>
                <a:rPr lang="en-US" sz="1200" dirty="0" err="1" smtClean="0">
                  <a:solidFill>
                    <a:srgbClr val="9BBB59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cryo</a:t>
              </a:r>
              <a:endParaRPr lang="en-US" sz="12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8" name="Group 12"/>
            <p:cNvGrpSpPr>
              <a:grpSpLocks/>
            </p:cNvGrpSpPr>
            <p:nvPr/>
          </p:nvGrpSpPr>
          <p:grpSpPr bwMode="auto">
            <a:xfrm rot="16200000" flipH="1">
              <a:off x="7141170" y="3817170"/>
              <a:ext cx="894458" cy="282057"/>
              <a:chOff x="4438" y="3135"/>
              <a:chExt cx="1410" cy="316"/>
            </a:xfrm>
          </p:grpSpPr>
          <p:sp>
            <p:nvSpPr>
              <p:cNvPr id="121" name="Freeform 13"/>
              <p:cNvSpPr>
                <a:spLocks noChangeAspect="1"/>
              </p:cNvSpPr>
              <p:nvPr/>
            </p:nvSpPr>
            <p:spPr bwMode="auto">
              <a:xfrm>
                <a:off x="4438" y="3135"/>
                <a:ext cx="764" cy="316"/>
              </a:xfrm>
              <a:custGeom>
                <a:avLst/>
                <a:gdLst>
                  <a:gd name="T0" fmla="*/ 20 w 2552"/>
                  <a:gd name="T1" fmla="*/ 1 h 1384"/>
                  <a:gd name="T2" fmla="*/ 10 w 2552"/>
                  <a:gd name="T3" fmla="*/ 3 h 1384"/>
                  <a:gd name="T4" fmla="*/ 3 w 2552"/>
                  <a:gd name="T5" fmla="*/ 3 h 1384"/>
                  <a:gd name="T6" fmla="*/ 0 w 2552"/>
                  <a:gd name="T7" fmla="*/ 2 h 1384"/>
                  <a:gd name="T8" fmla="*/ 2 w 2552"/>
                  <a:gd name="T9" fmla="*/ 0 h 1384"/>
                  <a:gd name="T10" fmla="*/ 9 w 2552"/>
                  <a:gd name="T11" fmla="*/ 0 h 1384"/>
                  <a:gd name="T12" fmla="*/ 13 w 2552"/>
                  <a:gd name="T13" fmla="*/ 1 h 1384"/>
                  <a:gd name="T14" fmla="*/ 19 w 2552"/>
                  <a:gd name="T15" fmla="*/ 2 h 1384"/>
                  <a:gd name="T16" fmla="*/ 21 w 2552"/>
                  <a:gd name="T17" fmla="*/ 2 h 13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52" h="1384">
                    <a:moveTo>
                      <a:pt x="2456" y="512"/>
                    </a:moveTo>
                    <a:cubicBezTo>
                      <a:pt x="2008" y="844"/>
                      <a:pt x="1560" y="1176"/>
                      <a:pt x="1208" y="1280"/>
                    </a:cubicBezTo>
                    <a:cubicBezTo>
                      <a:pt x="856" y="1384"/>
                      <a:pt x="544" y="1248"/>
                      <a:pt x="344" y="1136"/>
                    </a:cubicBezTo>
                    <a:cubicBezTo>
                      <a:pt x="144" y="1024"/>
                      <a:pt x="16" y="776"/>
                      <a:pt x="8" y="608"/>
                    </a:cubicBezTo>
                    <a:cubicBezTo>
                      <a:pt x="0" y="440"/>
                      <a:pt x="120" y="224"/>
                      <a:pt x="296" y="128"/>
                    </a:cubicBezTo>
                    <a:cubicBezTo>
                      <a:pt x="472" y="32"/>
                      <a:pt x="832" y="0"/>
                      <a:pt x="1064" y="32"/>
                    </a:cubicBezTo>
                    <a:cubicBezTo>
                      <a:pt x="1296" y="64"/>
                      <a:pt x="1472" y="232"/>
                      <a:pt x="1688" y="320"/>
                    </a:cubicBezTo>
                    <a:cubicBezTo>
                      <a:pt x="1904" y="408"/>
                      <a:pt x="2216" y="520"/>
                      <a:pt x="2360" y="560"/>
                    </a:cubicBezTo>
                    <a:cubicBezTo>
                      <a:pt x="2504" y="600"/>
                      <a:pt x="2528" y="580"/>
                      <a:pt x="2552" y="560"/>
                    </a:cubicBezTo>
                  </a:path>
                </a:pathLst>
              </a:custGeom>
              <a:solidFill>
                <a:schemeClr val="accent1"/>
              </a:solidFill>
              <a:ln w="381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Rectangle 14"/>
              <p:cNvSpPr>
                <a:spLocks noChangeArrowheads="1"/>
              </p:cNvSpPr>
              <p:nvPr/>
            </p:nvSpPr>
            <p:spPr bwMode="auto">
              <a:xfrm>
                <a:off x="4737" y="3226"/>
                <a:ext cx="56" cy="56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0000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ea typeface="MS PGothic" pitchFamily="34" charset="-128"/>
                </a:endParaRPr>
              </a:p>
            </p:txBody>
          </p:sp>
          <p:sp>
            <p:nvSpPr>
              <p:cNvPr id="123" name="Freeform 15"/>
              <p:cNvSpPr>
                <a:spLocks/>
              </p:cNvSpPr>
              <p:nvPr/>
            </p:nvSpPr>
            <p:spPr bwMode="auto">
              <a:xfrm>
                <a:off x="5136" y="3223"/>
                <a:ext cx="712" cy="66"/>
              </a:xfrm>
              <a:custGeom>
                <a:avLst/>
                <a:gdLst>
                  <a:gd name="T0" fmla="*/ 0 w 712"/>
                  <a:gd name="T1" fmla="*/ 53 h 66"/>
                  <a:gd name="T2" fmla="*/ 124 w 712"/>
                  <a:gd name="T3" fmla="*/ 1 h 66"/>
                  <a:gd name="T4" fmla="*/ 264 w 712"/>
                  <a:gd name="T5" fmla="*/ 61 h 66"/>
                  <a:gd name="T6" fmla="*/ 420 w 712"/>
                  <a:gd name="T7" fmla="*/ 5 h 66"/>
                  <a:gd name="T8" fmla="*/ 564 w 712"/>
                  <a:gd name="T9" fmla="*/ 65 h 66"/>
                  <a:gd name="T10" fmla="*/ 712 w 712"/>
                  <a:gd name="T11" fmla="*/ 1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12" h="66">
                    <a:moveTo>
                      <a:pt x="0" y="53"/>
                    </a:moveTo>
                    <a:cubicBezTo>
                      <a:pt x="40" y="26"/>
                      <a:pt x="80" y="0"/>
                      <a:pt x="124" y="1"/>
                    </a:cubicBezTo>
                    <a:cubicBezTo>
                      <a:pt x="168" y="2"/>
                      <a:pt x="215" y="60"/>
                      <a:pt x="264" y="61"/>
                    </a:cubicBezTo>
                    <a:cubicBezTo>
                      <a:pt x="313" y="62"/>
                      <a:pt x="370" y="4"/>
                      <a:pt x="420" y="5"/>
                    </a:cubicBezTo>
                    <a:cubicBezTo>
                      <a:pt x="470" y="6"/>
                      <a:pt x="515" y="66"/>
                      <a:pt x="564" y="65"/>
                    </a:cubicBezTo>
                    <a:cubicBezTo>
                      <a:pt x="613" y="64"/>
                      <a:pt x="687" y="12"/>
                      <a:pt x="712" y="1"/>
                    </a:cubicBezTo>
                  </a:path>
                </a:pathLst>
              </a:custGeom>
              <a:noFill/>
              <a:ln w="381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16"/>
              <p:cNvSpPr>
                <a:spLocks/>
              </p:cNvSpPr>
              <p:nvPr/>
            </p:nvSpPr>
            <p:spPr bwMode="auto">
              <a:xfrm rot="10800000" flipH="1">
                <a:off x="5112" y="3219"/>
                <a:ext cx="712" cy="66"/>
              </a:xfrm>
              <a:custGeom>
                <a:avLst/>
                <a:gdLst>
                  <a:gd name="T0" fmla="*/ 0 w 712"/>
                  <a:gd name="T1" fmla="*/ 53 h 66"/>
                  <a:gd name="T2" fmla="*/ 124 w 712"/>
                  <a:gd name="T3" fmla="*/ 1 h 66"/>
                  <a:gd name="T4" fmla="*/ 264 w 712"/>
                  <a:gd name="T5" fmla="*/ 61 h 66"/>
                  <a:gd name="T6" fmla="*/ 420 w 712"/>
                  <a:gd name="T7" fmla="*/ 5 h 66"/>
                  <a:gd name="T8" fmla="*/ 564 w 712"/>
                  <a:gd name="T9" fmla="*/ 65 h 66"/>
                  <a:gd name="T10" fmla="*/ 712 w 712"/>
                  <a:gd name="T11" fmla="*/ 1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12" h="66">
                    <a:moveTo>
                      <a:pt x="0" y="53"/>
                    </a:moveTo>
                    <a:cubicBezTo>
                      <a:pt x="40" y="26"/>
                      <a:pt x="80" y="0"/>
                      <a:pt x="124" y="1"/>
                    </a:cubicBezTo>
                    <a:cubicBezTo>
                      <a:pt x="168" y="2"/>
                      <a:pt x="215" y="60"/>
                      <a:pt x="264" y="61"/>
                    </a:cubicBezTo>
                    <a:cubicBezTo>
                      <a:pt x="313" y="62"/>
                      <a:pt x="370" y="4"/>
                      <a:pt x="420" y="5"/>
                    </a:cubicBezTo>
                    <a:cubicBezTo>
                      <a:pt x="470" y="6"/>
                      <a:pt x="515" y="66"/>
                      <a:pt x="564" y="65"/>
                    </a:cubicBezTo>
                    <a:cubicBezTo>
                      <a:pt x="613" y="64"/>
                      <a:pt x="687" y="12"/>
                      <a:pt x="712" y="1"/>
                    </a:cubicBezTo>
                  </a:path>
                </a:pathLst>
              </a:custGeom>
              <a:noFill/>
              <a:ln w="381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9" name="Rectangle 53"/>
            <p:cNvSpPr>
              <a:spLocks noChangeArrowheads="1"/>
            </p:cNvSpPr>
            <p:nvPr/>
          </p:nvSpPr>
          <p:spPr bwMode="auto">
            <a:xfrm rot="16200000">
              <a:off x="7716579" y="3759542"/>
              <a:ext cx="736500" cy="31240"/>
            </a:xfrm>
            <a:prstGeom prst="rect">
              <a:avLst/>
            </a:prstGeom>
            <a:solidFill>
              <a:srgbClr val="4BFF4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l-GR" altLang="en-US" sz="1800">
                <a:ea typeface="MS PGothic" pitchFamily="34" charset="-128"/>
              </a:endParaRPr>
            </a:p>
          </p:txBody>
        </p:sp>
        <p:sp>
          <p:nvSpPr>
            <p:cNvPr id="120" name="Rectangle 55"/>
            <p:cNvSpPr>
              <a:spLocks noChangeArrowheads="1"/>
            </p:cNvSpPr>
            <p:nvPr/>
          </p:nvSpPr>
          <p:spPr bwMode="auto">
            <a:xfrm rot="16200000">
              <a:off x="6601440" y="3759541"/>
              <a:ext cx="736500" cy="31240"/>
            </a:xfrm>
            <a:prstGeom prst="rect">
              <a:avLst/>
            </a:prstGeom>
            <a:solidFill>
              <a:srgbClr val="4BFF4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l-GR" altLang="en-US" sz="1800">
                <a:ea typeface="MS PGothic" pitchFamily="34" charset="-128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615544" y="4702628"/>
            <a:ext cx="1059542" cy="899885"/>
            <a:chOff x="4180115" y="4528457"/>
            <a:chExt cx="1059542" cy="899885"/>
          </a:xfrm>
        </p:grpSpPr>
        <p:sp>
          <p:nvSpPr>
            <p:cNvPr id="341" name="Rounded Rectangle 340"/>
            <p:cNvSpPr/>
            <p:nvPr/>
          </p:nvSpPr>
          <p:spPr>
            <a:xfrm>
              <a:off x="4180115" y="4528457"/>
              <a:ext cx="1059542" cy="899885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4664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6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 factor</a:t>
              </a:r>
            </a:p>
          </p:txBody>
        </p:sp>
        <p:graphicFrame>
          <p:nvGraphicFramePr>
            <p:cNvPr id="259" name="Object 25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336966"/>
                </p:ext>
              </p:extLst>
            </p:nvPr>
          </p:nvGraphicFramePr>
          <p:xfrm>
            <a:off x="4303034" y="4578803"/>
            <a:ext cx="769242" cy="530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598" name="Chart" r:id="rId12" imgW="7115101" imgH="4914951" progId="MSGraph.Chart.8">
                    <p:embed followColorScheme="full"/>
                  </p:oleObj>
                </mc:Choice>
                <mc:Fallback>
                  <p:oleObj name="Chart" r:id="rId12" imgW="7115101" imgH="4914951" progId="MSGraph.Chart.8">
                    <p:embed followColorScheme="full"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03034" y="4578803"/>
                          <a:ext cx="769242" cy="5302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57477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" grpId="0" animBg="1"/>
      <p:bldP spid="393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5335"/>
            <a:ext cx="7772400" cy="1481137"/>
          </a:xfrm>
        </p:spPr>
        <p:txBody>
          <a:bodyPr/>
          <a:lstStyle/>
          <a:p>
            <a:r>
              <a:rPr lang="en-US" sz="4800" b="1" dirty="0" smtClean="0"/>
              <a:t>Grand Challenges in Structural Biology</a:t>
            </a:r>
            <a:endParaRPr lang="en-US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143250" y="2242640"/>
            <a:ext cx="6457950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4400" dirty="0" smtClean="0">
                <a:solidFill>
                  <a:schemeClr val="bg1">
                    <a:lumMod val="65000"/>
                  </a:schemeClr>
                </a:solidFill>
              </a:rPr>
              <a:t>Phase Problem</a:t>
            </a:r>
            <a:endParaRPr lang="en-US" sz="440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	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detector calibration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400" dirty="0" smtClean="0">
                <a:solidFill>
                  <a:schemeClr val="bg1">
                    <a:lumMod val="65000"/>
                  </a:schemeClr>
                </a:solidFill>
              </a:rPr>
              <a:t>Amplitude Problem</a:t>
            </a:r>
          </a:p>
          <a:p>
            <a:pPr lvl="2">
              <a:spcAft>
                <a:spcPts val="600"/>
              </a:spcAft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disorder</a:t>
            </a:r>
            <a:endParaRPr lang="en-US" sz="24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400" dirty="0" smtClean="0">
                <a:solidFill>
                  <a:srgbClr val="008000"/>
                </a:solidFill>
              </a:rPr>
              <a:t>R-factor Gap</a:t>
            </a:r>
          </a:p>
          <a:p>
            <a:pPr lvl="2">
              <a:spcAft>
                <a:spcPts val="600"/>
              </a:spcAft>
            </a:pPr>
            <a:r>
              <a:rPr lang="en-US" sz="2400" dirty="0" smtClean="0"/>
              <a:t>Limited representation</a:t>
            </a:r>
            <a:endParaRPr lang="en-US" sz="2400" dirty="0"/>
          </a:p>
        </p:txBody>
      </p:sp>
      <p:pic>
        <p:nvPicPr>
          <p:cNvPr id="164866" name="Picture 2" descr="When you earnestly believe you can compensate for a lack of skill by doubling your efforts, there's no end to what you can't do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9" t="6989" r="30242" b="26437"/>
          <a:stretch/>
        </p:blipFill>
        <p:spPr bwMode="auto">
          <a:xfrm>
            <a:off x="381001" y="2585540"/>
            <a:ext cx="2286000" cy="275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44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/>
              <a:t>Is this good enough?</a:t>
            </a:r>
          </a:p>
        </p:txBody>
      </p:sp>
      <p:sp>
        <p:nvSpPr>
          <p:cNvPr id="32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altLang="en-US" sz="2400">
              <a:cs typeface="Arial" pitchFamily="34" charset="0"/>
            </a:endParaRPr>
          </a:p>
          <a:p>
            <a:pPr algn="ctr">
              <a:buFontTx/>
              <a:buNone/>
            </a:pPr>
            <a:r>
              <a:rPr lang="en-US" altLang="en-US" sz="5400">
                <a:cs typeface="Arial" pitchFamily="34" charset="0"/>
              </a:rPr>
              <a:t>d</a:t>
            </a:r>
            <a:r>
              <a:rPr lang="en-US" altLang="en-US" sz="5400" baseline="-25000">
                <a:cs typeface="Arial" pitchFamily="34" charset="0"/>
              </a:rPr>
              <a:t>max</a:t>
            </a:r>
            <a:r>
              <a:rPr lang="en-US" altLang="en-US" sz="5400">
                <a:cs typeface="Arial" pitchFamily="34" charset="0"/>
              </a:rPr>
              <a:t> = 4.5 Å</a:t>
            </a:r>
          </a:p>
          <a:p>
            <a:pPr algn="ctr">
              <a:buFontTx/>
              <a:buNone/>
            </a:pPr>
            <a:r>
              <a:rPr lang="en-US" altLang="en-US" sz="5400">
                <a:cs typeface="Arial" pitchFamily="34" charset="0"/>
              </a:rPr>
              <a:t> </a:t>
            </a:r>
          </a:p>
          <a:p>
            <a:pPr algn="ctr">
              <a:buFontTx/>
              <a:buNone/>
            </a:pPr>
            <a:r>
              <a:rPr lang="en-US" altLang="en-US" sz="5400">
                <a:cs typeface="Arial" pitchFamily="34" charset="0"/>
              </a:rPr>
              <a:t>R</a:t>
            </a:r>
            <a:r>
              <a:rPr lang="en-US" altLang="en-US" sz="5400" baseline="-25000">
                <a:cs typeface="Arial" pitchFamily="34" charset="0"/>
              </a:rPr>
              <a:t>cryst</a:t>
            </a:r>
            <a:r>
              <a:rPr lang="en-US" altLang="en-US" sz="5400">
                <a:cs typeface="Arial" pitchFamily="34" charset="0"/>
              </a:rPr>
              <a:t> = 27%</a:t>
            </a:r>
          </a:p>
          <a:p>
            <a:pPr algn="ctr">
              <a:buFontTx/>
              <a:buNone/>
            </a:pPr>
            <a:r>
              <a:rPr lang="en-US" altLang="en-US" sz="5400">
                <a:cs typeface="Arial" pitchFamily="34" charset="0"/>
              </a:rPr>
              <a:t>R</a:t>
            </a:r>
            <a:r>
              <a:rPr lang="en-US" altLang="en-US" sz="5400" baseline="-25000">
                <a:cs typeface="Arial" pitchFamily="34" charset="0"/>
              </a:rPr>
              <a:t>free</a:t>
            </a:r>
            <a:r>
              <a:rPr lang="en-US" altLang="en-US" sz="5400">
                <a:cs typeface="Arial" pitchFamily="34" charset="0"/>
              </a:rPr>
              <a:t> = 38%</a:t>
            </a:r>
            <a:endParaRPr lang="en-US" altLang="en-US" sz="5400" baseline="-25000">
              <a:cs typeface="Arial" pitchFamily="34" charset="0"/>
            </a:endParaRPr>
          </a:p>
          <a:p>
            <a:pPr algn="ctr">
              <a:buFontTx/>
              <a:buNone/>
            </a:pPr>
            <a:endParaRPr lang="el-GR" altLang="en-US" sz="540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17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/>
              <a:t>Is this good enough?</a:t>
            </a:r>
          </a:p>
        </p:txBody>
      </p:sp>
      <p:pic>
        <p:nvPicPr>
          <p:cNvPr id="32604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7" t="25771" r="9317" b="52332"/>
          <a:stretch>
            <a:fillRect/>
          </a:stretch>
        </p:blipFill>
        <p:spPr bwMode="auto">
          <a:xfrm>
            <a:off x="323850" y="1970088"/>
            <a:ext cx="8628063" cy="153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60423" name="Text Box 7"/>
          <p:cNvSpPr txBox="1">
            <a:spLocks noChangeArrowheads="1"/>
          </p:cNvSpPr>
          <p:nvPr/>
        </p:nvSpPr>
        <p:spPr bwMode="auto">
          <a:xfrm>
            <a:off x="0" y="1571625"/>
            <a:ext cx="502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3a8n  4.5 </a:t>
            </a:r>
            <a:r>
              <a:rPr lang="en-US" altLang="en-US">
                <a:solidFill>
                  <a:srgbClr val="000000"/>
                </a:solidFill>
                <a:cs typeface="Arial" pitchFamily="34" charset="0"/>
              </a:rPr>
              <a:t>Å</a:t>
            </a:r>
            <a:r>
              <a:rPr lang="en-US" altLang="en-US">
                <a:solidFill>
                  <a:srgbClr val="000000"/>
                </a:solidFill>
              </a:rPr>
              <a:t>  R</a:t>
            </a:r>
            <a:r>
              <a:rPr lang="en-US" altLang="en-US" baseline="-25000">
                <a:solidFill>
                  <a:srgbClr val="000000"/>
                </a:solidFill>
              </a:rPr>
              <a:t>merge</a:t>
            </a:r>
            <a:r>
              <a:rPr lang="en-US" altLang="en-US">
                <a:solidFill>
                  <a:srgbClr val="000000"/>
                </a:solidFill>
              </a:rPr>
              <a:t> = 0.15  </a:t>
            </a:r>
            <a:r>
              <a:rPr lang="pt-BR" altLang="en-US">
                <a:solidFill>
                  <a:srgbClr val="000000"/>
                </a:solidFill>
              </a:rPr>
              <a:t>R/R</a:t>
            </a:r>
            <a:r>
              <a:rPr lang="pt-BR" altLang="en-US" baseline="-25000">
                <a:solidFill>
                  <a:srgbClr val="000000"/>
                </a:solidFill>
              </a:rPr>
              <a:t>free</a:t>
            </a:r>
            <a:r>
              <a:rPr lang="pt-BR" altLang="en-US">
                <a:solidFill>
                  <a:srgbClr val="000000"/>
                </a:solidFill>
              </a:rPr>
              <a:t> =</a:t>
            </a:r>
            <a:r>
              <a:rPr lang="en-US" altLang="en-US">
                <a:solidFill>
                  <a:srgbClr val="000000"/>
                </a:solidFill>
              </a:rPr>
              <a:t> 0.306/0.396</a:t>
            </a:r>
          </a:p>
        </p:txBody>
      </p:sp>
      <p:grpSp>
        <p:nvGrpSpPr>
          <p:cNvPr id="3260428" name="Group 12"/>
          <p:cNvGrpSpPr>
            <a:grpSpLocks/>
          </p:cNvGrpSpPr>
          <p:nvPr/>
        </p:nvGrpSpPr>
        <p:grpSpPr bwMode="auto">
          <a:xfrm>
            <a:off x="0" y="5170488"/>
            <a:ext cx="9144000" cy="1487487"/>
            <a:chOff x="0" y="3159"/>
            <a:chExt cx="5760" cy="937"/>
          </a:xfrm>
        </p:grpSpPr>
        <p:sp>
          <p:nvSpPr>
            <p:cNvPr id="3260425" name="Rectangle 9"/>
            <p:cNvSpPr>
              <a:spLocks noChangeArrowheads="1"/>
            </p:cNvSpPr>
            <p:nvPr/>
          </p:nvSpPr>
          <p:spPr bwMode="auto">
            <a:xfrm>
              <a:off x="0" y="3159"/>
              <a:ext cx="30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altLang="en-US">
                  <a:solidFill>
                    <a:srgbClr val="000000"/>
                  </a:solidFill>
                </a:rPr>
                <a:t>1grz 5</a:t>
              </a:r>
              <a:r>
                <a:rPr lang="en-US" altLang="en-US">
                  <a:solidFill>
                    <a:srgbClr val="000000"/>
                  </a:solidFill>
                </a:rPr>
                <a:t> </a:t>
              </a:r>
              <a:r>
                <a:rPr lang="en-US" altLang="en-US">
                  <a:solidFill>
                    <a:srgbClr val="000000"/>
                  </a:solidFill>
                  <a:cs typeface="Arial" pitchFamily="34" charset="0"/>
                </a:rPr>
                <a:t>Å   R</a:t>
              </a:r>
              <a:r>
                <a:rPr lang="en-US" altLang="en-US" baseline="-25000">
                  <a:solidFill>
                    <a:srgbClr val="000000"/>
                  </a:solidFill>
                  <a:cs typeface="Arial" pitchFamily="34" charset="0"/>
                </a:rPr>
                <a:t>merge</a:t>
              </a:r>
              <a:r>
                <a:rPr lang="en-US" altLang="en-US">
                  <a:solidFill>
                    <a:srgbClr val="000000"/>
                  </a:solidFill>
                </a:rPr>
                <a:t> = 0.052 </a:t>
              </a:r>
              <a:r>
                <a:rPr lang="pl-PL" altLang="en-US">
                  <a:solidFill>
                    <a:srgbClr val="000000"/>
                  </a:solidFill>
                </a:rPr>
                <a:t> </a:t>
              </a:r>
              <a:r>
                <a:rPr lang="pt-BR" altLang="en-US">
                  <a:solidFill>
                    <a:srgbClr val="000000"/>
                  </a:solidFill>
                </a:rPr>
                <a:t>R/R</a:t>
              </a:r>
              <a:r>
                <a:rPr lang="pt-BR" altLang="en-US" baseline="-25000">
                  <a:solidFill>
                    <a:srgbClr val="000000"/>
                  </a:solidFill>
                </a:rPr>
                <a:t>free</a:t>
              </a:r>
              <a:r>
                <a:rPr lang="pt-BR" altLang="en-US">
                  <a:solidFill>
                    <a:srgbClr val="000000"/>
                  </a:solidFill>
                </a:rPr>
                <a:t> = </a:t>
              </a:r>
              <a:r>
                <a:rPr lang="pl-PL" altLang="en-US">
                  <a:solidFill>
                    <a:srgbClr val="000000"/>
                  </a:solidFill>
                </a:rPr>
                <a:t>0.369</a:t>
              </a:r>
              <a:r>
                <a:rPr lang="en-US" altLang="en-US">
                  <a:solidFill>
                    <a:srgbClr val="000000"/>
                  </a:solidFill>
                </a:rPr>
                <a:t>/</a:t>
              </a:r>
              <a:r>
                <a:rPr lang="pl-PL" altLang="en-US">
                  <a:solidFill>
                    <a:srgbClr val="000000"/>
                  </a:solidFill>
                </a:rPr>
                <a:t>0.428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pic>
          <p:nvPicPr>
            <p:cNvPr id="3260426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8" t="23346" r="22620" b="60576"/>
            <a:stretch>
              <a:fillRect/>
            </a:stretch>
          </p:blipFill>
          <p:spPr bwMode="auto">
            <a:xfrm>
              <a:off x="1530" y="3386"/>
              <a:ext cx="4230" cy="7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260430" name="Group 14"/>
          <p:cNvGrpSpPr>
            <a:grpSpLocks/>
          </p:cNvGrpSpPr>
          <p:nvPr/>
        </p:nvGrpSpPr>
        <p:grpSpPr bwMode="auto">
          <a:xfrm>
            <a:off x="0" y="3668713"/>
            <a:ext cx="8693150" cy="1370012"/>
            <a:chOff x="0" y="1977"/>
            <a:chExt cx="5476" cy="863"/>
          </a:xfrm>
        </p:grpSpPr>
        <p:sp>
          <p:nvSpPr>
            <p:cNvPr id="3260431" name="Rectangle 15"/>
            <p:cNvSpPr>
              <a:spLocks noChangeArrowheads="1"/>
            </p:cNvSpPr>
            <p:nvPr/>
          </p:nvSpPr>
          <p:spPr bwMode="auto">
            <a:xfrm>
              <a:off x="0" y="1977"/>
              <a:ext cx="31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altLang="en-US">
                  <a:solidFill>
                    <a:srgbClr val="000000"/>
                  </a:solidFill>
                </a:rPr>
                <a:t>1qzv 4.44 </a:t>
              </a:r>
              <a:r>
                <a:rPr lang="pt-BR" altLang="en-US">
                  <a:solidFill>
                    <a:srgbClr val="000000"/>
                  </a:solidFill>
                  <a:cs typeface="Arial" pitchFamily="34" charset="0"/>
                </a:rPr>
                <a:t>Å  </a:t>
              </a:r>
              <a:r>
                <a:rPr lang="en-US" altLang="en-US">
                  <a:solidFill>
                    <a:srgbClr val="000000"/>
                  </a:solidFill>
                  <a:cs typeface="Arial" pitchFamily="34" charset="0"/>
                </a:rPr>
                <a:t>R</a:t>
              </a:r>
              <a:r>
                <a:rPr lang="en-US" altLang="en-US" baseline="-25000">
                  <a:solidFill>
                    <a:srgbClr val="000000"/>
                  </a:solidFill>
                  <a:cs typeface="Arial" pitchFamily="34" charset="0"/>
                </a:rPr>
                <a:t>merge</a:t>
              </a:r>
              <a:r>
                <a:rPr lang="en-US" altLang="en-US">
                  <a:solidFill>
                    <a:srgbClr val="000000"/>
                  </a:solidFill>
                </a:rPr>
                <a:t> = </a:t>
              </a:r>
              <a:r>
                <a:rPr lang="pt-BR" altLang="en-US">
                  <a:solidFill>
                    <a:srgbClr val="000000"/>
                  </a:solidFill>
                </a:rPr>
                <a:t>0.099</a:t>
              </a:r>
              <a:r>
                <a:rPr lang="pt-BR" altLang="en-US">
                  <a:solidFill>
                    <a:srgbClr val="000000"/>
                  </a:solidFill>
                  <a:cs typeface="Arial" pitchFamily="34" charset="0"/>
                </a:rPr>
                <a:t> </a:t>
              </a:r>
              <a:r>
                <a:rPr lang="pt-BR" altLang="en-US">
                  <a:solidFill>
                    <a:srgbClr val="000000"/>
                  </a:solidFill>
                </a:rPr>
                <a:t> R/R</a:t>
              </a:r>
              <a:r>
                <a:rPr lang="pt-BR" altLang="en-US" baseline="-25000">
                  <a:solidFill>
                    <a:srgbClr val="000000"/>
                  </a:solidFill>
                </a:rPr>
                <a:t>free</a:t>
              </a:r>
              <a:r>
                <a:rPr lang="pt-BR" altLang="en-US">
                  <a:solidFill>
                    <a:srgbClr val="000000"/>
                  </a:solidFill>
                </a:rPr>
                <a:t> = 0.41/0.42</a:t>
              </a:r>
            </a:p>
          </p:txBody>
        </p:sp>
        <p:grpSp>
          <p:nvGrpSpPr>
            <p:cNvPr id="3260432" name="Group 16"/>
            <p:cNvGrpSpPr>
              <a:grpSpLocks/>
            </p:cNvGrpSpPr>
            <p:nvPr/>
          </p:nvGrpSpPr>
          <p:grpSpPr bwMode="auto">
            <a:xfrm>
              <a:off x="715" y="2225"/>
              <a:ext cx="4761" cy="615"/>
              <a:chOff x="715" y="2104"/>
              <a:chExt cx="4761" cy="615"/>
            </a:xfrm>
          </p:grpSpPr>
          <p:pic>
            <p:nvPicPr>
              <p:cNvPr id="3260433" name="Picture 1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17" t="33289" r="11742" b="52876"/>
              <a:stretch>
                <a:fillRect/>
              </a:stretch>
            </p:blipFill>
            <p:spPr bwMode="auto">
              <a:xfrm>
                <a:off x="715" y="2104"/>
                <a:ext cx="4761" cy="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60434" name="Picture 1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787" t="40671" r="11366" b="54913"/>
              <a:stretch>
                <a:fillRect/>
              </a:stretch>
            </p:blipFill>
            <p:spPr bwMode="auto">
              <a:xfrm>
                <a:off x="2520" y="2524"/>
                <a:ext cx="2934" cy="1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91929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0423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/>
              <a:t>Is this good enough?</a:t>
            </a:r>
          </a:p>
        </p:txBody>
      </p:sp>
      <p:grpSp>
        <p:nvGrpSpPr>
          <p:cNvPr id="3261463" name="Group 23"/>
          <p:cNvGrpSpPr>
            <a:grpSpLocks/>
          </p:cNvGrpSpPr>
          <p:nvPr/>
        </p:nvGrpSpPr>
        <p:grpSpPr bwMode="auto">
          <a:xfrm>
            <a:off x="0" y="1393825"/>
            <a:ext cx="8686800" cy="1511300"/>
            <a:chOff x="0" y="878"/>
            <a:chExt cx="5472" cy="952"/>
          </a:xfrm>
        </p:grpSpPr>
        <p:sp>
          <p:nvSpPr>
            <p:cNvPr id="3261449" name="Rectangle 9"/>
            <p:cNvSpPr>
              <a:spLocks noChangeArrowheads="1"/>
            </p:cNvSpPr>
            <p:nvPr/>
          </p:nvSpPr>
          <p:spPr bwMode="auto">
            <a:xfrm>
              <a:off x="0" y="878"/>
              <a:ext cx="32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a-DK" altLang="en-US">
                  <a:solidFill>
                    <a:srgbClr val="000000"/>
                  </a:solidFill>
                </a:rPr>
                <a:t>1hvu 4.75 </a:t>
              </a:r>
              <a:r>
                <a:rPr lang="da-DK" altLang="en-US">
                  <a:solidFill>
                    <a:srgbClr val="000000"/>
                  </a:solidFill>
                  <a:cs typeface="Arial" pitchFamily="34" charset="0"/>
                </a:rPr>
                <a:t>Å  </a:t>
              </a:r>
              <a:r>
                <a:rPr lang="en-US" altLang="en-US">
                  <a:solidFill>
                    <a:srgbClr val="000000"/>
                  </a:solidFill>
                  <a:cs typeface="Arial" pitchFamily="34" charset="0"/>
                </a:rPr>
                <a:t>R</a:t>
              </a:r>
              <a:r>
                <a:rPr lang="en-US" altLang="en-US" baseline="-25000">
                  <a:solidFill>
                    <a:srgbClr val="000000"/>
                  </a:solidFill>
                  <a:cs typeface="Arial" pitchFamily="34" charset="0"/>
                </a:rPr>
                <a:t>merge</a:t>
              </a:r>
              <a:r>
                <a:rPr lang="en-US" altLang="en-US">
                  <a:solidFill>
                    <a:srgbClr val="000000"/>
                  </a:solidFill>
                </a:rPr>
                <a:t> = </a:t>
              </a:r>
              <a:r>
                <a:rPr lang="da-DK" altLang="en-US">
                  <a:solidFill>
                    <a:srgbClr val="000000"/>
                  </a:solidFill>
                </a:rPr>
                <a:t>0.064</a:t>
              </a:r>
              <a:r>
                <a:rPr lang="da-DK" altLang="en-US">
                  <a:solidFill>
                    <a:srgbClr val="000000"/>
                  </a:solidFill>
                  <a:cs typeface="Arial" pitchFamily="34" charset="0"/>
                </a:rPr>
                <a:t>  </a:t>
              </a:r>
              <a:r>
                <a:rPr lang="pt-BR" altLang="en-US">
                  <a:solidFill>
                    <a:srgbClr val="000000"/>
                  </a:solidFill>
                </a:rPr>
                <a:t>R/R</a:t>
              </a:r>
              <a:r>
                <a:rPr lang="pt-BR" altLang="en-US" baseline="-25000">
                  <a:solidFill>
                    <a:srgbClr val="000000"/>
                  </a:solidFill>
                </a:rPr>
                <a:t>free</a:t>
              </a:r>
              <a:r>
                <a:rPr lang="pt-BR" altLang="en-US">
                  <a:solidFill>
                    <a:srgbClr val="000000"/>
                  </a:solidFill>
                </a:rPr>
                <a:t> = </a:t>
              </a:r>
              <a:r>
                <a:rPr lang="da-DK" altLang="en-US">
                  <a:solidFill>
                    <a:srgbClr val="000000"/>
                  </a:solidFill>
                </a:rPr>
                <a:t>0.34/0.413</a:t>
              </a:r>
            </a:p>
          </p:txBody>
        </p:sp>
        <p:grpSp>
          <p:nvGrpSpPr>
            <p:cNvPr id="3261452" name="Group 12"/>
            <p:cNvGrpSpPr>
              <a:grpSpLocks/>
            </p:cNvGrpSpPr>
            <p:nvPr/>
          </p:nvGrpSpPr>
          <p:grpSpPr bwMode="auto">
            <a:xfrm>
              <a:off x="1098" y="1082"/>
              <a:ext cx="4374" cy="748"/>
              <a:chOff x="378" y="1127"/>
              <a:chExt cx="4374" cy="748"/>
            </a:xfrm>
          </p:grpSpPr>
          <p:pic>
            <p:nvPicPr>
              <p:cNvPr id="3261450" name="Picture 1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99" t="26947" r="31277" b="56454"/>
              <a:stretch>
                <a:fillRect/>
              </a:stretch>
            </p:blipFill>
            <p:spPr bwMode="auto">
              <a:xfrm>
                <a:off x="378" y="1142"/>
                <a:ext cx="3768" cy="7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61451" name="Picture 1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95" t="54756" r="54362" b="37749"/>
              <a:stretch>
                <a:fillRect/>
              </a:stretch>
            </p:blipFill>
            <p:spPr bwMode="auto">
              <a:xfrm>
                <a:off x="2538" y="1127"/>
                <a:ext cx="2214" cy="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3261464" name="Group 24"/>
          <p:cNvGrpSpPr>
            <a:grpSpLocks/>
          </p:cNvGrpSpPr>
          <p:nvPr/>
        </p:nvGrpSpPr>
        <p:grpSpPr bwMode="auto">
          <a:xfrm>
            <a:off x="0" y="4872038"/>
            <a:ext cx="8758238" cy="1606550"/>
            <a:chOff x="0" y="3069"/>
            <a:chExt cx="5517" cy="1012"/>
          </a:xfrm>
        </p:grpSpPr>
        <p:sp>
          <p:nvSpPr>
            <p:cNvPr id="3261455" name="Rectangle 15"/>
            <p:cNvSpPr>
              <a:spLocks noChangeArrowheads="1"/>
            </p:cNvSpPr>
            <p:nvPr/>
          </p:nvSpPr>
          <p:spPr bwMode="auto">
            <a:xfrm>
              <a:off x="0" y="3069"/>
              <a:ext cx="3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altLang="en-US">
                  <a:solidFill>
                    <a:srgbClr val="000000"/>
                  </a:solidFill>
                </a:rPr>
                <a:t>2r6e 5.02 </a:t>
              </a:r>
              <a:r>
                <a:rPr lang="pt-BR" altLang="en-US">
                  <a:solidFill>
                    <a:srgbClr val="000000"/>
                  </a:solidFill>
                  <a:cs typeface="Arial" pitchFamily="34" charset="0"/>
                </a:rPr>
                <a:t>Å  </a:t>
              </a:r>
              <a:r>
                <a:rPr lang="en-US" altLang="en-US">
                  <a:solidFill>
                    <a:srgbClr val="000000"/>
                  </a:solidFill>
                  <a:cs typeface="Arial" pitchFamily="34" charset="0"/>
                </a:rPr>
                <a:t>R</a:t>
              </a:r>
              <a:r>
                <a:rPr lang="en-US" altLang="en-US" baseline="-25000">
                  <a:solidFill>
                    <a:srgbClr val="000000"/>
                  </a:solidFill>
                  <a:cs typeface="Arial" pitchFamily="34" charset="0"/>
                </a:rPr>
                <a:t>merge</a:t>
              </a:r>
              <a:r>
                <a:rPr lang="en-US" altLang="en-US">
                  <a:solidFill>
                    <a:srgbClr val="000000"/>
                  </a:solidFill>
                </a:rPr>
                <a:t> = </a:t>
              </a:r>
              <a:r>
                <a:rPr lang="pt-BR" altLang="en-US">
                  <a:solidFill>
                    <a:srgbClr val="000000"/>
                  </a:solidFill>
                </a:rPr>
                <a:t>0.058   R/R</a:t>
              </a:r>
              <a:r>
                <a:rPr lang="pt-BR" altLang="en-US" baseline="-25000">
                  <a:solidFill>
                    <a:srgbClr val="000000"/>
                  </a:solidFill>
                </a:rPr>
                <a:t>free</a:t>
              </a:r>
              <a:r>
                <a:rPr lang="pt-BR" altLang="en-US">
                  <a:solidFill>
                    <a:srgbClr val="000000"/>
                  </a:solidFill>
                </a:rPr>
                <a:t> = 0.394/0.397</a:t>
              </a:r>
            </a:p>
          </p:txBody>
        </p:sp>
        <p:pic>
          <p:nvPicPr>
            <p:cNvPr id="3261456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5" t="24208" r="27122" b="59035"/>
            <a:stretch>
              <a:fillRect/>
            </a:stretch>
          </p:blipFill>
          <p:spPr bwMode="auto">
            <a:xfrm>
              <a:off x="1181" y="3341"/>
              <a:ext cx="4336" cy="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261459" name="Group 19"/>
          <p:cNvGrpSpPr>
            <a:grpSpLocks/>
          </p:cNvGrpSpPr>
          <p:nvPr/>
        </p:nvGrpSpPr>
        <p:grpSpPr bwMode="auto">
          <a:xfrm>
            <a:off x="0" y="3025775"/>
            <a:ext cx="9144000" cy="1689100"/>
            <a:chOff x="0" y="928"/>
            <a:chExt cx="5760" cy="1064"/>
          </a:xfrm>
        </p:grpSpPr>
        <p:pic>
          <p:nvPicPr>
            <p:cNvPr id="3261460" name="Picture 2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44" t="25612" r="10764" b="54710"/>
            <a:stretch>
              <a:fillRect/>
            </a:stretch>
          </p:blipFill>
          <p:spPr bwMode="auto">
            <a:xfrm>
              <a:off x="1045" y="1123"/>
              <a:ext cx="4715" cy="8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61461" name="Text Box 21"/>
            <p:cNvSpPr txBox="1">
              <a:spLocks noChangeArrowheads="1"/>
            </p:cNvSpPr>
            <p:nvPr/>
          </p:nvSpPr>
          <p:spPr bwMode="auto">
            <a:xfrm>
              <a:off x="0" y="928"/>
              <a:ext cx="32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1n8e  4.5 </a:t>
              </a:r>
              <a:r>
                <a:rPr lang="en-US" altLang="en-US">
                  <a:solidFill>
                    <a:srgbClr val="000000"/>
                  </a:solidFill>
                  <a:cs typeface="Arial" pitchFamily="34" charset="0"/>
                </a:rPr>
                <a:t>Å </a:t>
              </a:r>
              <a:r>
                <a:rPr lang="en-US" altLang="en-US">
                  <a:solidFill>
                    <a:srgbClr val="000000"/>
                  </a:solidFill>
                </a:rPr>
                <a:t>R</a:t>
              </a:r>
              <a:r>
                <a:rPr lang="en-US" altLang="en-US" baseline="-25000">
                  <a:solidFill>
                    <a:srgbClr val="000000"/>
                  </a:solidFill>
                </a:rPr>
                <a:t>merge</a:t>
              </a:r>
              <a:r>
                <a:rPr lang="en-US" altLang="en-US">
                  <a:solidFill>
                    <a:srgbClr val="000000"/>
                  </a:solidFill>
                </a:rPr>
                <a:t> = 0.138  </a:t>
              </a:r>
              <a:r>
                <a:rPr lang="pt-BR" altLang="en-US">
                  <a:solidFill>
                    <a:srgbClr val="000000"/>
                  </a:solidFill>
                </a:rPr>
                <a:t>R/R</a:t>
              </a:r>
              <a:r>
                <a:rPr lang="pt-BR" altLang="en-US" baseline="-25000">
                  <a:solidFill>
                    <a:srgbClr val="000000"/>
                  </a:solidFill>
                </a:rPr>
                <a:t>free</a:t>
              </a:r>
              <a:r>
                <a:rPr lang="pt-BR" altLang="en-US">
                  <a:solidFill>
                    <a:srgbClr val="000000"/>
                  </a:solidFill>
                </a:rPr>
                <a:t> = </a:t>
              </a:r>
              <a:r>
                <a:rPr lang="en-US" altLang="en-US">
                  <a:solidFill>
                    <a:srgbClr val="000000"/>
                  </a:solidFill>
                </a:rPr>
                <a:t>0.415/0.416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0124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488668"/>
            <a:ext cx="52759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Holton </a:t>
            </a:r>
            <a:r>
              <a:rPr lang="en-US" i="1" dirty="0">
                <a:solidFill>
                  <a:srgbClr val="000000"/>
                </a:solidFill>
              </a:rPr>
              <a:t>et al.</a:t>
            </a:r>
            <a:r>
              <a:rPr lang="en-US" dirty="0">
                <a:solidFill>
                  <a:srgbClr val="000000"/>
                </a:solidFill>
              </a:rPr>
              <a:t> (2014). </a:t>
            </a:r>
            <a:r>
              <a:rPr lang="en-US" i="1" dirty="0">
                <a:solidFill>
                  <a:srgbClr val="000000"/>
                </a:solidFill>
              </a:rPr>
              <a:t>FEBS J.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281</a:t>
            </a:r>
            <a:r>
              <a:rPr lang="en-US" dirty="0">
                <a:solidFill>
                  <a:srgbClr val="000000"/>
                </a:solidFill>
              </a:rPr>
              <a:t>, 4046-60.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5829" y="2438400"/>
            <a:ext cx="42434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solidFill>
                  <a:srgbClr val="000000"/>
                </a:solidFill>
              </a:rPr>
              <a:t>R1 &lt; 2*</a:t>
            </a:r>
            <a:r>
              <a:rPr lang="en-US" sz="5400" dirty="0" err="1">
                <a:solidFill>
                  <a:srgbClr val="000000"/>
                </a:solidFill>
              </a:rPr>
              <a:t>R</a:t>
            </a:r>
            <a:r>
              <a:rPr lang="en-US" sz="5400" baseline="-25000" dirty="0" err="1">
                <a:solidFill>
                  <a:srgbClr val="000000"/>
                </a:solidFill>
              </a:rPr>
              <a:t>sigma</a:t>
            </a:r>
            <a:endParaRPr lang="en-US" sz="5400" baseline="-250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3428" y="1712685"/>
            <a:ext cx="6862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Publication criterion for chemical crystallography: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6627" y="3722914"/>
            <a:ext cx="760977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</a:rPr>
              <a:t>R1 		= </a:t>
            </a:r>
            <a:r>
              <a:rPr lang="en-US" sz="4400" dirty="0" err="1">
                <a:solidFill>
                  <a:srgbClr val="000000"/>
                </a:solidFill>
              </a:rPr>
              <a:t>F</a:t>
            </a:r>
            <a:r>
              <a:rPr lang="en-US" sz="4400" baseline="-25000" dirty="0" err="1">
                <a:solidFill>
                  <a:srgbClr val="000000"/>
                </a:solidFill>
              </a:rPr>
              <a:t>o</a:t>
            </a:r>
            <a:r>
              <a:rPr lang="en-US" sz="4400" dirty="0">
                <a:solidFill>
                  <a:srgbClr val="000000"/>
                </a:solidFill>
              </a:rPr>
              <a:t> vs F</a:t>
            </a:r>
            <a:r>
              <a:rPr lang="en-US" sz="4400" baseline="-25000" dirty="0">
                <a:solidFill>
                  <a:srgbClr val="000000"/>
                </a:solidFill>
              </a:rPr>
              <a:t>c</a:t>
            </a:r>
            <a:r>
              <a:rPr lang="en-US" sz="4400" dirty="0">
                <a:solidFill>
                  <a:srgbClr val="000000"/>
                </a:solidFill>
              </a:rPr>
              <a:t> for I/</a:t>
            </a:r>
            <a:r>
              <a:rPr lang="el-GR" sz="4400" dirty="0">
                <a:solidFill>
                  <a:srgbClr val="000000"/>
                </a:solidFill>
              </a:rPr>
              <a:t>σ</a:t>
            </a:r>
            <a:r>
              <a:rPr lang="en-US" sz="4400" dirty="0">
                <a:solidFill>
                  <a:srgbClr val="000000"/>
                </a:solidFill>
              </a:rPr>
              <a:t>(I) &gt; 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err="1">
                <a:solidFill>
                  <a:srgbClr val="000000"/>
                </a:solidFill>
              </a:rPr>
              <a:t>R</a:t>
            </a:r>
            <a:r>
              <a:rPr lang="en-US" sz="4400" baseline="-25000" dirty="0" err="1">
                <a:solidFill>
                  <a:srgbClr val="000000"/>
                </a:solidFill>
              </a:rPr>
              <a:t>sigma</a:t>
            </a:r>
            <a:r>
              <a:rPr lang="en-US" sz="4400" dirty="0">
                <a:solidFill>
                  <a:srgbClr val="000000"/>
                </a:solidFill>
              </a:rPr>
              <a:t> 	= &lt;</a:t>
            </a:r>
            <a:r>
              <a:rPr lang="el-GR" sz="4400" dirty="0">
                <a:solidFill>
                  <a:srgbClr val="000000"/>
                </a:solidFill>
              </a:rPr>
              <a:t>σ</a:t>
            </a:r>
            <a:r>
              <a:rPr lang="en-US" sz="4400" dirty="0">
                <a:solidFill>
                  <a:srgbClr val="000000"/>
                </a:solidFill>
              </a:rPr>
              <a:t>(I)&gt;/&lt;I&gt;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8628" y="5558972"/>
            <a:ext cx="7295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0000"/>
                </a:solidFill>
              </a:rPr>
              <a:t>There are </a:t>
            </a:r>
            <a:r>
              <a:rPr lang="en-US" sz="2800" b="1" dirty="0">
                <a:solidFill>
                  <a:srgbClr val="FF0000"/>
                </a:solidFill>
              </a:rPr>
              <a:t>no</a:t>
            </a:r>
            <a:r>
              <a:rPr lang="en-US" sz="2800" dirty="0">
                <a:solidFill>
                  <a:srgbClr val="FF0000"/>
                </a:solidFill>
              </a:rPr>
              <a:t> PDB entries that pass this test!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87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The R-factor Gap</a:t>
            </a:r>
          </a:p>
        </p:txBody>
      </p:sp>
    </p:spTree>
    <p:extLst>
      <p:ext uri="{BB962C8B-B14F-4D97-AF65-F5344CB8AC3E}">
        <p14:creationId xmlns:p14="http://schemas.microsoft.com/office/powerpoint/2010/main" val="237289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371600" y="1447800"/>
            <a:ext cx="54102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6000" dirty="0" err="1">
                <a:solidFill>
                  <a:prstClr val="black"/>
                </a:solidFill>
                <a:cs typeface="Arial" charset="0"/>
              </a:rPr>
              <a:t>R</a:t>
            </a:r>
            <a:r>
              <a:rPr lang="en-US" altLang="en-US" sz="6000" baseline="-25000" dirty="0" err="1">
                <a:solidFill>
                  <a:prstClr val="black"/>
                </a:solidFill>
                <a:cs typeface="Arial" charset="0"/>
              </a:rPr>
              <a:t>merge</a:t>
            </a:r>
            <a:r>
              <a:rPr lang="en-US" altLang="en-US" sz="6000" dirty="0">
                <a:solidFill>
                  <a:prstClr val="black"/>
                </a:solidFill>
                <a:cs typeface="Arial" charset="0"/>
              </a:rPr>
              <a:t> = </a:t>
            </a:r>
            <a:r>
              <a:rPr lang="en-US" altLang="en-US" sz="6000" dirty="0" smtClean="0">
                <a:solidFill>
                  <a:prstClr val="black"/>
                </a:solidFill>
                <a:cs typeface="Arial" charset="0"/>
              </a:rPr>
              <a:t>3%</a:t>
            </a:r>
            <a:endParaRPr lang="en-US" altLang="en-US" sz="6000" dirty="0">
              <a:solidFill>
                <a:prstClr val="black"/>
              </a:solidFill>
              <a:cs typeface="Arial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6000" dirty="0" err="1" smtClean="0">
                <a:solidFill>
                  <a:prstClr val="black"/>
                </a:solidFill>
                <a:cs typeface="Arial" charset="0"/>
              </a:rPr>
              <a:t>R</a:t>
            </a:r>
            <a:r>
              <a:rPr lang="en-US" altLang="en-US" sz="6000" baseline="-25000" dirty="0" err="1" smtClean="0">
                <a:solidFill>
                  <a:prstClr val="black"/>
                </a:solidFill>
                <a:cs typeface="Arial" charset="0"/>
              </a:rPr>
              <a:t>work</a:t>
            </a:r>
            <a:r>
              <a:rPr lang="en-US" altLang="en-US" sz="6000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altLang="en-US" sz="6000" dirty="0">
                <a:solidFill>
                  <a:prstClr val="black"/>
                </a:solidFill>
                <a:cs typeface="Arial" charset="0"/>
              </a:rPr>
              <a:t>= </a:t>
            </a:r>
            <a:r>
              <a:rPr lang="en-US" altLang="en-US" sz="6000" dirty="0" smtClean="0">
                <a:solidFill>
                  <a:prstClr val="black"/>
                </a:solidFill>
                <a:cs typeface="Arial" charset="0"/>
              </a:rPr>
              <a:t>20%</a:t>
            </a:r>
            <a:endParaRPr lang="en-US" altLang="en-US" sz="6000" dirty="0">
              <a:solidFill>
                <a:prstClr val="black"/>
              </a:solidFill>
              <a:cs typeface="Arial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6000" dirty="0" err="1">
                <a:solidFill>
                  <a:prstClr val="black"/>
                </a:solidFill>
                <a:cs typeface="Arial" charset="0"/>
              </a:rPr>
              <a:t>R</a:t>
            </a:r>
            <a:r>
              <a:rPr lang="en-US" altLang="en-US" sz="6000" baseline="-25000" dirty="0" err="1">
                <a:solidFill>
                  <a:prstClr val="black"/>
                </a:solidFill>
                <a:cs typeface="Arial" charset="0"/>
              </a:rPr>
              <a:t>free</a:t>
            </a:r>
            <a:r>
              <a:rPr lang="en-US" altLang="en-US" sz="6000" dirty="0">
                <a:solidFill>
                  <a:prstClr val="black"/>
                </a:solidFill>
                <a:cs typeface="Arial" charset="0"/>
              </a:rPr>
              <a:t> = </a:t>
            </a:r>
            <a:r>
              <a:rPr lang="en-US" altLang="en-US" sz="6000" dirty="0" smtClean="0">
                <a:solidFill>
                  <a:prstClr val="black"/>
                </a:solidFill>
                <a:cs typeface="Arial" charset="0"/>
              </a:rPr>
              <a:t>24%</a:t>
            </a:r>
            <a:endParaRPr lang="en-US" altLang="en-US" sz="6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00800" y="1676400"/>
            <a:ext cx="19832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</a:p>
          <a:p>
            <a:pPr algn="ctr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rror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77000" y="4114800"/>
            <a:ext cx="18501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“systematic”</a:t>
            </a:r>
          </a:p>
          <a:p>
            <a:pPr algn="ctr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rror</a:t>
            </a:r>
          </a:p>
        </p:txBody>
      </p:sp>
      <p:cxnSp>
        <p:nvCxnSpPr>
          <p:cNvPr id="4" name="Straight Arrow Connector 3"/>
          <p:cNvCxnSpPr>
            <a:stCxn id="2" idx="2"/>
            <a:endCxn id="21" idx="0"/>
          </p:cNvCxnSpPr>
          <p:nvPr/>
        </p:nvCxnSpPr>
        <p:spPr>
          <a:xfrm>
            <a:off x="7392418" y="2507397"/>
            <a:ext cx="9675" cy="1607403"/>
          </a:xfrm>
          <a:prstGeom prst="straightConnector1">
            <a:avLst/>
          </a:prstGeom>
          <a:ln w="762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04800" y="5410200"/>
            <a:ext cx="4043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 of carbon atom = 1.2 e</a:t>
            </a:r>
            <a:r>
              <a:rPr lang="en-US" sz="2400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76800" y="5410200"/>
            <a:ext cx="3871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of carbon atom =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 e</a:t>
            </a:r>
            <a:r>
              <a:rPr lang="en-US" sz="2400" baseline="30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07" y="6172200"/>
            <a:ext cx="8900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Closing the R-factor gap will enable study of 1-electron changes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87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The R-factor Gap</a:t>
            </a:r>
          </a:p>
        </p:txBody>
      </p:sp>
    </p:spTree>
    <p:extLst>
      <p:ext uri="{BB962C8B-B14F-4D97-AF65-F5344CB8AC3E}">
        <p14:creationId xmlns:p14="http://schemas.microsoft.com/office/powerpoint/2010/main" val="405037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5" grpId="0"/>
      <p:bldP spid="9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3313963"/>
              </p:ext>
            </p:extLst>
          </p:nvPr>
        </p:nvGraphicFramePr>
        <p:xfrm>
          <a:off x="384175" y="566738"/>
          <a:ext cx="8680450" cy="569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683" name="Chart" r:id="rId3" imgW="7115101" imgH="4914951" progId="MSGraph.Chart.8">
                  <p:embed followColorScheme="full"/>
                </p:oleObj>
              </mc:Choice>
              <mc:Fallback>
                <p:oleObj name="Chart" r:id="rId3" imgW="7115101" imgH="49149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566738"/>
                        <a:ext cx="8680450" cy="569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961278" y="6057900"/>
            <a:ext cx="53575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Spot centroid position (pixels)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567110" y="3030866"/>
            <a:ext cx="40030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Relative spot intensity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</a:t>
            </a:r>
            <a:r>
              <a:rPr lang="en-US" sz="3200" dirty="0" smtClean="0"/>
              <a:t>patial </a:t>
            </a:r>
            <a:r>
              <a:rPr lang="en-US" sz="3200" dirty="0" smtClean="0">
                <a:solidFill>
                  <a:srgbClr val="FF0000"/>
                </a:solidFill>
              </a:rPr>
              <a:t>H</a:t>
            </a:r>
            <a:r>
              <a:rPr lang="en-US" sz="3200" dirty="0" smtClean="0"/>
              <a:t>eterogeneity in </a:t>
            </a:r>
            <a:r>
              <a:rPr lang="en-US" sz="3200" dirty="0" smtClean="0">
                <a:solidFill>
                  <a:srgbClr val="FF0000"/>
                </a:solidFill>
              </a:rPr>
              <a:t>S</a:t>
            </a:r>
            <a:r>
              <a:rPr lang="en-US" sz="3200" dirty="0" smtClean="0"/>
              <a:t>harp </a:t>
            </a:r>
            <a:r>
              <a:rPr lang="en-US" sz="3200" dirty="0" smtClean="0">
                <a:solidFill>
                  <a:srgbClr val="FF0000"/>
                </a:solidFill>
              </a:rPr>
              <a:t>S</a:t>
            </a:r>
            <a:r>
              <a:rPr lang="en-US" sz="3200" dirty="0" smtClean="0"/>
              <a:t>pot </a:t>
            </a:r>
            <a:r>
              <a:rPr lang="en-US" sz="3200" dirty="0" smtClean="0">
                <a:solidFill>
                  <a:srgbClr val="FF0000"/>
                </a:solidFill>
              </a:rPr>
              <a:t>S</a:t>
            </a:r>
            <a:r>
              <a:rPr lang="en-US" sz="3200" dirty="0" smtClean="0"/>
              <a:t>ensitivity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984586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87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The R-factor Gap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5" y="2919413"/>
            <a:ext cx="23812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57263" name="Group 15"/>
          <p:cNvGrpSpPr>
            <a:grpSpLocks/>
          </p:cNvGrpSpPr>
          <p:nvPr/>
        </p:nvGrpSpPr>
        <p:grpSpPr bwMode="auto">
          <a:xfrm>
            <a:off x="1887538" y="2852738"/>
            <a:ext cx="3981450" cy="2387600"/>
            <a:chOff x="1189" y="1797"/>
            <a:chExt cx="2508" cy="1504"/>
          </a:xfrm>
        </p:grpSpPr>
        <p:pic>
          <p:nvPicPr>
            <p:cNvPr id="7180" name="Picture 4" descr="IMAG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8" y="1797"/>
              <a:ext cx="1509" cy="1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81" name="Group 5"/>
            <p:cNvGrpSpPr>
              <a:grpSpLocks/>
            </p:cNvGrpSpPr>
            <p:nvPr/>
          </p:nvGrpSpPr>
          <p:grpSpPr bwMode="auto">
            <a:xfrm>
              <a:off x="1189" y="2413"/>
              <a:ext cx="984" cy="231"/>
              <a:chOff x="1649" y="3255"/>
              <a:chExt cx="984" cy="231"/>
            </a:xfrm>
          </p:grpSpPr>
          <p:sp>
            <p:nvSpPr>
              <p:cNvPr id="7182" name="Line 6"/>
              <p:cNvSpPr>
                <a:spLocks noChangeShapeType="1"/>
              </p:cNvSpPr>
              <p:nvPr/>
            </p:nvSpPr>
            <p:spPr bwMode="auto">
              <a:xfrm>
                <a:off x="1649" y="3371"/>
                <a:ext cx="984" cy="0"/>
              </a:xfrm>
              <a:prstGeom prst="line">
                <a:avLst/>
              </a:prstGeom>
              <a:noFill/>
              <a:ln w="304800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3" name="Text Box 7"/>
              <p:cNvSpPr txBox="1">
                <a:spLocks noChangeArrowheads="1"/>
              </p:cNvSpPr>
              <p:nvPr/>
            </p:nvSpPr>
            <p:spPr bwMode="auto">
              <a:xfrm>
                <a:off x="1690" y="3255"/>
                <a:ext cx="73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altLang="en-US">
                    <a:solidFill>
                      <a:schemeClr val="bg1"/>
                    </a:solidFill>
                  </a:rPr>
                  <a:t>MLFSOM</a:t>
                </a:r>
              </a:p>
            </p:txBody>
          </p:sp>
        </p:grpSp>
      </p:grpSp>
      <p:grpSp>
        <p:nvGrpSpPr>
          <p:cNvPr id="2357262" name="Group 14"/>
          <p:cNvGrpSpPr>
            <a:grpSpLocks/>
          </p:cNvGrpSpPr>
          <p:nvPr/>
        </p:nvGrpSpPr>
        <p:grpSpPr bwMode="auto">
          <a:xfrm>
            <a:off x="5868988" y="3246438"/>
            <a:ext cx="3275012" cy="1552575"/>
            <a:chOff x="3697" y="2045"/>
            <a:chExt cx="2063" cy="978"/>
          </a:xfrm>
        </p:grpSpPr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697" y="2413"/>
              <a:ext cx="894" cy="231"/>
              <a:chOff x="2414" y="3258"/>
              <a:chExt cx="1347" cy="231"/>
            </a:xfrm>
          </p:grpSpPr>
          <p:sp>
            <p:nvSpPr>
              <p:cNvPr id="7178" name="Line 9"/>
              <p:cNvSpPr>
                <a:spLocks noChangeShapeType="1"/>
              </p:cNvSpPr>
              <p:nvPr/>
            </p:nvSpPr>
            <p:spPr bwMode="auto">
              <a:xfrm>
                <a:off x="2414" y="3371"/>
                <a:ext cx="1347" cy="0"/>
              </a:xfrm>
              <a:prstGeom prst="line">
                <a:avLst/>
              </a:prstGeom>
              <a:noFill/>
              <a:ln w="304800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9" name="Text Box 10"/>
              <p:cNvSpPr txBox="1">
                <a:spLocks noChangeArrowheads="1"/>
              </p:cNvSpPr>
              <p:nvPr/>
            </p:nvSpPr>
            <p:spPr bwMode="auto">
              <a:xfrm>
                <a:off x="2611" y="3258"/>
                <a:ext cx="699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altLang="en-US">
                    <a:solidFill>
                      <a:schemeClr val="bg1"/>
                    </a:solidFill>
                    <a:latin typeface="Comic Sans MS" pitchFamily="66" charset="0"/>
                  </a:rPr>
                  <a:t>Elves</a:t>
                </a:r>
              </a:p>
            </p:txBody>
          </p:sp>
        </p:grpSp>
        <p:sp>
          <p:nvSpPr>
            <p:cNvPr id="7177" name="Text Box 11"/>
            <p:cNvSpPr txBox="1">
              <a:spLocks noChangeArrowheads="1"/>
            </p:cNvSpPr>
            <p:nvPr/>
          </p:nvSpPr>
          <p:spPr bwMode="auto">
            <a:xfrm>
              <a:off x="4624" y="2045"/>
              <a:ext cx="1136" cy="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/>
                <a:t>R</a:t>
              </a:r>
              <a:r>
                <a:rPr lang="en-US" altLang="en-US" sz="2400" baseline="-25000"/>
                <a:t>merge</a:t>
              </a:r>
              <a:r>
                <a:rPr lang="en-US" altLang="en-US" sz="2400"/>
                <a:t> = 6%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en-US" sz="2400"/>
                <a:t>R</a:t>
              </a:r>
              <a:r>
                <a:rPr lang="en-US" altLang="en-US" sz="2400" baseline="-25000"/>
                <a:t>cryst</a:t>
              </a:r>
              <a:r>
                <a:rPr lang="en-US" altLang="en-US" sz="2400"/>
                <a:t> = 17%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en-US" sz="2400"/>
                <a:t>R</a:t>
              </a:r>
              <a:r>
                <a:rPr lang="en-US" altLang="en-US" sz="2400" baseline="-25000"/>
                <a:t>free</a:t>
              </a:r>
              <a:r>
                <a:rPr lang="en-US" altLang="en-US" sz="2400"/>
                <a:t> = 20%</a:t>
              </a:r>
            </a:p>
          </p:txBody>
        </p:sp>
      </p:grpSp>
      <p:sp>
        <p:nvSpPr>
          <p:cNvPr id="7174" name="Text Box 12"/>
          <p:cNvSpPr txBox="1">
            <a:spLocks noChangeArrowheads="1"/>
          </p:cNvSpPr>
          <p:nvPr/>
        </p:nvSpPr>
        <p:spPr bwMode="auto">
          <a:xfrm>
            <a:off x="2228850" y="1600200"/>
            <a:ext cx="4684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multi-conformer PDB file</a:t>
            </a:r>
          </a:p>
        </p:txBody>
      </p:sp>
      <p:sp>
        <p:nvSpPr>
          <p:cNvPr id="7175" name="Text Box 13"/>
          <p:cNvSpPr txBox="1">
            <a:spLocks noChangeArrowheads="1"/>
          </p:cNvSpPr>
          <p:nvPr/>
        </p:nvSpPr>
        <p:spPr bwMode="auto">
          <a:xfrm>
            <a:off x="663575" y="4979988"/>
            <a:ext cx="869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1H87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Holton, </a:t>
            </a:r>
            <a:r>
              <a:rPr lang="en-US" dirty="0" err="1" smtClean="0"/>
              <a:t>Classen</a:t>
            </a:r>
            <a:r>
              <a:rPr lang="en-US" dirty="0" smtClean="0"/>
              <a:t>, Frankel </a:t>
            </a:r>
            <a:r>
              <a:rPr lang="en-US" dirty="0"/>
              <a:t>&amp; </a:t>
            </a:r>
            <a:r>
              <a:rPr lang="en-US" dirty="0" err="1" smtClean="0"/>
              <a:t>Tainer</a:t>
            </a:r>
            <a:r>
              <a:rPr lang="en-US" dirty="0" smtClean="0"/>
              <a:t> </a:t>
            </a:r>
            <a:r>
              <a:rPr lang="en-US" dirty="0"/>
              <a:t>(2014)."The R-factor gap in macromolecular crystallography: an untapped potential for insights on accurate structures", </a:t>
            </a:r>
            <a:r>
              <a:rPr lang="en-US" i="1" dirty="0"/>
              <a:t>FEBS J.</a:t>
            </a:r>
            <a:r>
              <a:rPr lang="en-US" dirty="0"/>
              <a:t> </a:t>
            </a:r>
            <a:r>
              <a:rPr lang="en-US" b="1" dirty="0"/>
              <a:t>281</a:t>
            </a:r>
            <a:r>
              <a:rPr lang="en-US" dirty="0"/>
              <a:t>, 4046-4060. </a:t>
            </a:r>
          </a:p>
        </p:txBody>
      </p:sp>
    </p:spTree>
    <p:extLst>
      <p:ext uri="{BB962C8B-B14F-4D97-AF65-F5344CB8AC3E}">
        <p14:creationId xmlns:p14="http://schemas.microsoft.com/office/powerpoint/2010/main" val="271027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57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57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87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The R-factor Gap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5" y="2919413"/>
            <a:ext cx="23812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50" y="2852738"/>
            <a:ext cx="2395538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7" name="Group 5"/>
          <p:cNvGrpSpPr>
            <a:grpSpLocks/>
          </p:cNvGrpSpPr>
          <p:nvPr/>
        </p:nvGrpSpPr>
        <p:grpSpPr bwMode="auto">
          <a:xfrm>
            <a:off x="1887538" y="3830638"/>
            <a:ext cx="1562100" cy="366712"/>
            <a:chOff x="1649" y="3255"/>
            <a:chExt cx="984" cy="231"/>
          </a:xfrm>
        </p:grpSpPr>
        <p:sp>
          <p:nvSpPr>
            <p:cNvPr id="8205" name="Line 6"/>
            <p:cNvSpPr>
              <a:spLocks noChangeShapeType="1"/>
            </p:cNvSpPr>
            <p:nvPr/>
          </p:nvSpPr>
          <p:spPr bwMode="auto">
            <a:xfrm>
              <a:off x="1649" y="3371"/>
              <a:ext cx="984" cy="0"/>
            </a:xfrm>
            <a:prstGeom prst="line">
              <a:avLst/>
            </a:prstGeom>
            <a:noFill/>
            <a:ln w="3048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6" name="Text Box 7"/>
            <p:cNvSpPr txBox="1">
              <a:spLocks noChangeArrowheads="1"/>
            </p:cNvSpPr>
            <p:nvPr/>
          </p:nvSpPr>
          <p:spPr bwMode="auto">
            <a:xfrm>
              <a:off x="1690" y="3255"/>
              <a:ext cx="7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chemeClr val="bg1"/>
                  </a:solidFill>
                </a:rPr>
                <a:t>MLFSOM</a:t>
              </a:r>
            </a:p>
          </p:txBody>
        </p:sp>
      </p:grpSp>
      <p:grpSp>
        <p:nvGrpSpPr>
          <p:cNvPr id="8198" name="Group 8"/>
          <p:cNvGrpSpPr>
            <a:grpSpLocks/>
          </p:cNvGrpSpPr>
          <p:nvPr/>
        </p:nvGrpSpPr>
        <p:grpSpPr bwMode="auto">
          <a:xfrm>
            <a:off x="5868988" y="3830638"/>
            <a:ext cx="1419225" cy="366712"/>
            <a:chOff x="2414" y="3258"/>
            <a:chExt cx="1347" cy="231"/>
          </a:xfrm>
        </p:grpSpPr>
        <p:sp>
          <p:nvSpPr>
            <p:cNvPr id="8203" name="Line 9"/>
            <p:cNvSpPr>
              <a:spLocks noChangeShapeType="1"/>
            </p:cNvSpPr>
            <p:nvPr/>
          </p:nvSpPr>
          <p:spPr bwMode="auto">
            <a:xfrm>
              <a:off x="2414" y="3371"/>
              <a:ext cx="1347" cy="0"/>
            </a:xfrm>
            <a:prstGeom prst="line">
              <a:avLst/>
            </a:prstGeom>
            <a:noFill/>
            <a:ln w="3048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4" name="Text Box 10"/>
            <p:cNvSpPr txBox="1">
              <a:spLocks noChangeArrowheads="1"/>
            </p:cNvSpPr>
            <p:nvPr/>
          </p:nvSpPr>
          <p:spPr bwMode="auto">
            <a:xfrm>
              <a:off x="2611" y="3258"/>
              <a:ext cx="69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chemeClr val="bg1"/>
                  </a:solidFill>
                  <a:latin typeface="Comic Sans MS" pitchFamily="66" charset="0"/>
                </a:rPr>
                <a:t>Elves</a:t>
              </a:r>
            </a:p>
          </p:txBody>
        </p:sp>
      </p:grpSp>
      <p:sp>
        <p:nvSpPr>
          <p:cNvPr id="8199" name="Text Box 11"/>
          <p:cNvSpPr txBox="1">
            <a:spLocks noChangeArrowheads="1"/>
          </p:cNvSpPr>
          <p:nvPr/>
        </p:nvSpPr>
        <p:spPr bwMode="auto">
          <a:xfrm>
            <a:off x="7340600" y="3246438"/>
            <a:ext cx="18034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/>
              <a:t>R</a:t>
            </a:r>
            <a:r>
              <a:rPr lang="en-US" altLang="en-US" sz="2400" baseline="-25000"/>
              <a:t>merge</a:t>
            </a:r>
            <a:r>
              <a:rPr lang="en-US" altLang="en-US" sz="2400"/>
              <a:t> = 6%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/>
              <a:t>R</a:t>
            </a:r>
            <a:r>
              <a:rPr lang="en-US" altLang="en-US" sz="2400" baseline="-25000"/>
              <a:t>cryst</a:t>
            </a:r>
            <a:r>
              <a:rPr lang="en-US" altLang="en-US" sz="2400"/>
              <a:t> = 7%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/>
              <a:t>R</a:t>
            </a:r>
            <a:r>
              <a:rPr lang="en-US" altLang="en-US" sz="2400" baseline="-25000"/>
              <a:t>free</a:t>
            </a:r>
            <a:r>
              <a:rPr lang="en-US" altLang="en-US" sz="2400"/>
              <a:t> = 8%</a:t>
            </a:r>
          </a:p>
        </p:txBody>
      </p:sp>
      <p:sp>
        <p:nvSpPr>
          <p:cNvPr id="8200" name="Text Box 12"/>
          <p:cNvSpPr txBox="1">
            <a:spLocks noChangeArrowheads="1"/>
          </p:cNvSpPr>
          <p:nvPr/>
        </p:nvSpPr>
        <p:spPr bwMode="auto">
          <a:xfrm>
            <a:off x="2228850" y="1600200"/>
            <a:ext cx="4684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multi-conformer PDB file</a:t>
            </a:r>
          </a:p>
        </p:txBody>
      </p:sp>
      <p:sp>
        <p:nvSpPr>
          <p:cNvPr id="8201" name="Text Box 13"/>
          <p:cNvSpPr txBox="1">
            <a:spLocks noChangeArrowheads="1"/>
          </p:cNvSpPr>
          <p:nvPr/>
        </p:nvSpPr>
        <p:spPr bwMode="auto">
          <a:xfrm>
            <a:off x="663575" y="4979988"/>
            <a:ext cx="1766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1H87</a:t>
            </a:r>
          </a:p>
        </p:txBody>
      </p:sp>
      <p:sp>
        <p:nvSpPr>
          <p:cNvPr id="8202" name="Freeform 14"/>
          <p:cNvSpPr>
            <a:spLocks/>
          </p:cNvSpPr>
          <p:nvPr/>
        </p:nvSpPr>
        <p:spPr bwMode="auto">
          <a:xfrm flipV="1">
            <a:off x="1444399" y="2220685"/>
            <a:ext cx="6137275" cy="970643"/>
          </a:xfrm>
          <a:custGeom>
            <a:avLst/>
            <a:gdLst>
              <a:gd name="T0" fmla="*/ 0 w 3866"/>
              <a:gd name="T1" fmla="*/ 339725 h 973"/>
              <a:gd name="T2" fmla="*/ 3625850 w 3866"/>
              <a:gd name="T3" fmla="*/ 1487488 h 973"/>
              <a:gd name="T4" fmla="*/ 6137275 w 3866"/>
              <a:gd name="T5" fmla="*/ 0 h 97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66" h="973">
                <a:moveTo>
                  <a:pt x="0" y="214"/>
                </a:moveTo>
                <a:cubicBezTo>
                  <a:pt x="820" y="593"/>
                  <a:pt x="1640" y="973"/>
                  <a:pt x="2284" y="937"/>
                </a:cubicBezTo>
                <a:cubicBezTo>
                  <a:pt x="2928" y="901"/>
                  <a:pt x="3397" y="450"/>
                  <a:pt x="386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Holton, </a:t>
            </a:r>
            <a:r>
              <a:rPr lang="en-US" dirty="0" err="1" smtClean="0"/>
              <a:t>Classen</a:t>
            </a:r>
            <a:r>
              <a:rPr lang="en-US" dirty="0" smtClean="0"/>
              <a:t>, Frankel </a:t>
            </a:r>
            <a:r>
              <a:rPr lang="en-US" dirty="0"/>
              <a:t>&amp; </a:t>
            </a:r>
            <a:r>
              <a:rPr lang="en-US" dirty="0" err="1" smtClean="0"/>
              <a:t>Tainer</a:t>
            </a:r>
            <a:r>
              <a:rPr lang="en-US" dirty="0" smtClean="0"/>
              <a:t> </a:t>
            </a:r>
            <a:r>
              <a:rPr lang="en-US" dirty="0"/>
              <a:t>(2014)."The R-factor gap in macromolecular crystallography: an untapped potential for insights on accurate structures", </a:t>
            </a:r>
            <a:r>
              <a:rPr lang="en-US" i="1" dirty="0"/>
              <a:t>FEBS J.</a:t>
            </a:r>
            <a:r>
              <a:rPr lang="en-US" dirty="0"/>
              <a:t> </a:t>
            </a:r>
            <a:r>
              <a:rPr lang="en-US" b="1" dirty="0"/>
              <a:t>281</a:t>
            </a:r>
            <a:r>
              <a:rPr lang="en-US" dirty="0"/>
              <a:t>, 4046-4060. </a:t>
            </a:r>
          </a:p>
        </p:txBody>
      </p:sp>
    </p:spTree>
    <p:extLst>
      <p:ext uri="{BB962C8B-B14F-4D97-AF65-F5344CB8AC3E}">
        <p14:creationId xmlns:p14="http://schemas.microsoft.com/office/powerpoint/2010/main" val="35334835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87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The R-factor Gap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5" y="2919413"/>
            <a:ext cx="23812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1" name="Text Box 12"/>
          <p:cNvSpPr txBox="1">
            <a:spLocks noChangeArrowheads="1"/>
          </p:cNvSpPr>
          <p:nvPr/>
        </p:nvSpPr>
        <p:spPr bwMode="auto">
          <a:xfrm>
            <a:off x="2228850" y="1600200"/>
            <a:ext cx="4684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single-conformer PDB file</a:t>
            </a:r>
          </a:p>
        </p:txBody>
      </p:sp>
      <p:sp>
        <p:nvSpPr>
          <p:cNvPr id="9222" name="Text Box 13"/>
          <p:cNvSpPr txBox="1">
            <a:spLocks noChangeArrowheads="1"/>
          </p:cNvSpPr>
          <p:nvPr/>
        </p:nvSpPr>
        <p:spPr bwMode="auto">
          <a:xfrm>
            <a:off x="663575" y="4979988"/>
            <a:ext cx="1766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1H87; conf “A”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Holton, </a:t>
            </a:r>
            <a:r>
              <a:rPr lang="en-US" dirty="0" err="1" smtClean="0"/>
              <a:t>Classen</a:t>
            </a:r>
            <a:r>
              <a:rPr lang="en-US" dirty="0" smtClean="0"/>
              <a:t>, Frankel </a:t>
            </a:r>
            <a:r>
              <a:rPr lang="en-US" dirty="0"/>
              <a:t>&amp; </a:t>
            </a:r>
            <a:r>
              <a:rPr lang="en-US" dirty="0" err="1" smtClean="0"/>
              <a:t>Tainer</a:t>
            </a:r>
            <a:r>
              <a:rPr lang="en-US" dirty="0" smtClean="0"/>
              <a:t> </a:t>
            </a:r>
            <a:r>
              <a:rPr lang="en-US" dirty="0"/>
              <a:t>(2014)."The R-factor gap in macromolecular crystallography: an untapped potential for insights on accurate structures", </a:t>
            </a:r>
            <a:r>
              <a:rPr lang="en-US" i="1" dirty="0"/>
              <a:t>FEBS J.</a:t>
            </a:r>
            <a:r>
              <a:rPr lang="en-US" dirty="0"/>
              <a:t> </a:t>
            </a:r>
            <a:r>
              <a:rPr lang="en-US" b="1" dirty="0"/>
              <a:t>281</a:t>
            </a:r>
            <a:r>
              <a:rPr lang="en-US" dirty="0"/>
              <a:t>, 4046-4060.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887538" y="2852738"/>
            <a:ext cx="7256462" cy="2387600"/>
            <a:chOff x="1887538" y="2852738"/>
            <a:chExt cx="7256462" cy="2387600"/>
          </a:xfrm>
        </p:grpSpPr>
        <p:grpSp>
          <p:nvGrpSpPr>
            <p:cNvPr id="3125262" name="Group 14"/>
            <p:cNvGrpSpPr>
              <a:grpSpLocks/>
            </p:cNvGrpSpPr>
            <p:nvPr/>
          </p:nvGrpSpPr>
          <p:grpSpPr bwMode="auto">
            <a:xfrm>
              <a:off x="1887538" y="2852738"/>
              <a:ext cx="7256462" cy="2387600"/>
              <a:chOff x="1189" y="1797"/>
              <a:chExt cx="4571" cy="1504"/>
            </a:xfrm>
          </p:grpSpPr>
          <p:pic>
            <p:nvPicPr>
              <p:cNvPr id="9223" name="Picture 4" descr="IMAGE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8" y="1797"/>
                <a:ext cx="1509" cy="1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224" name="Group 5"/>
              <p:cNvGrpSpPr>
                <a:grpSpLocks/>
              </p:cNvGrpSpPr>
              <p:nvPr/>
            </p:nvGrpSpPr>
            <p:grpSpPr bwMode="auto">
              <a:xfrm>
                <a:off x="1189" y="2413"/>
                <a:ext cx="984" cy="231"/>
                <a:chOff x="1649" y="3255"/>
                <a:chExt cx="984" cy="231"/>
              </a:xfrm>
            </p:grpSpPr>
            <p:sp>
              <p:nvSpPr>
                <p:cNvPr id="9229" name="Line 6"/>
                <p:cNvSpPr>
                  <a:spLocks noChangeShapeType="1"/>
                </p:cNvSpPr>
                <p:nvPr/>
              </p:nvSpPr>
              <p:spPr bwMode="auto">
                <a:xfrm>
                  <a:off x="1649" y="3371"/>
                  <a:ext cx="984" cy="0"/>
                </a:xfrm>
                <a:prstGeom prst="line">
                  <a:avLst/>
                </a:prstGeom>
                <a:noFill/>
                <a:ln w="304800">
                  <a:solidFill>
                    <a:schemeClr val="tx1"/>
                  </a:solidFill>
                  <a:round/>
                  <a:headEnd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3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1690" y="3255"/>
                  <a:ext cx="732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>
                      <a:solidFill>
                        <a:schemeClr val="bg1"/>
                      </a:solidFill>
                    </a:rPr>
                    <a:t>MLFSOM</a:t>
                  </a:r>
                </a:p>
              </p:txBody>
            </p:sp>
          </p:grpSp>
          <p:grpSp>
            <p:nvGrpSpPr>
              <p:cNvPr id="9225" name="Group 8"/>
              <p:cNvGrpSpPr>
                <a:grpSpLocks/>
              </p:cNvGrpSpPr>
              <p:nvPr/>
            </p:nvGrpSpPr>
            <p:grpSpPr bwMode="auto">
              <a:xfrm>
                <a:off x="3697" y="2413"/>
                <a:ext cx="894" cy="231"/>
                <a:chOff x="2414" y="3258"/>
                <a:chExt cx="1347" cy="231"/>
              </a:xfrm>
            </p:grpSpPr>
            <p:sp>
              <p:nvSpPr>
                <p:cNvPr id="9227" name="Line 9"/>
                <p:cNvSpPr>
                  <a:spLocks noChangeShapeType="1"/>
                </p:cNvSpPr>
                <p:nvPr/>
              </p:nvSpPr>
              <p:spPr bwMode="auto">
                <a:xfrm>
                  <a:off x="2414" y="3371"/>
                  <a:ext cx="1347" cy="0"/>
                </a:xfrm>
                <a:prstGeom prst="line">
                  <a:avLst/>
                </a:prstGeom>
                <a:noFill/>
                <a:ln w="304800">
                  <a:solidFill>
                    <a:schemeClr val="tx1"/>
                  </a:solidFill>
                  <a:round/>
                  <a:headEnd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28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611" y="3258"/>
                  <a:ext cx="699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dirty="0">
                      <a:solidFill>
                        <a:schemeClr val="bg1"/>
                      </a:solidFill>
                      <a:latin typeface="Comic Sans MS" pitchFamily="66" charset="0"/>
                    </a:rPr>
                    <a:t>Elves</a:t>
                  </a:r>
                </a:p>
              </p:txBody>
            </p:sp>
          </p:grpSp>
          <p:sp>
            <p:nvSpPr>
              <p:cNvPr id="9226" name="Text Box 11"/>
              <p:cNvSpPr txBox="1">
                <a:spLocks noChangeArrowheads="1"/>
              </p:cNvSpPr>
              <p:nvPr/>
            </p:nvSpPr>
            <p:spPr bwMode="auto">
              <a:xfrm>
                <a:off x="4624" y="2045"/>
                <a:ext cx="1136" cy="9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400" dirty="0" err="1"/>
                  <a:t>R</a:t>
                </a:r>
                <a:r>
                  <a:rPr lang="en-US" altLang="en-US" sz="2400" baseline="-25000" dirty="0" err="1"/>
                  <a:t>merge</a:t>
                </a:r>
                <a:r>
                  <a:rPr lang="en-US" altLang="en-US" sz="2400" dirty="0"/>
                  <a:t> = 6%</a:t>
                </a:r>
              </a:p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400" dirty="0" err="1"/>
                  <a:t>R</a:t>
                </a:r>
                <a:r>
                  <a:rPr lang="en-US" altLang="en-US" sz="2400" baseline="-25000" dirty="0" err="1"/>
                  <a:t>cryst</a:t>
                </a:r>
                <a:r>
                  <a:rPr lang="en-US" altLang="en-US" sz="2400" dirty="0"/>
                  <a:t> = 7%</a:t>
                </a:r>
              </a:p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400" dirty="0" err="1"/>
                  <a:t>R</a:t>
                </a:r>
                <a:r>
                  <a:rPr lang="en-US" altLang="en-US" sz="2400" baseline="-25000" dirty="0" err="1"/>
                  <a:t>free</a:t>
                </a:r>
                <a:r>
                  <a:rPr lang="en-US" altLang="en-US" sz="2400" dirty="0"/>
                  <a:t> = 8%</a:t>
                </a: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6023428" y="4296229"/>
              <a:ext cx="11047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ARP/</a:t>
              </a:r>
              <a:r>
                <a:rPr lang="en-US" sz="1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wARP</a:t>
              </a:r>
              <a:endParaRPr lang="en-US" sz="1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561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1486" y="1683657"/>
            <a:ext cx="7685313" cy="4442506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MX data quality is not limiting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Hypotheses: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Hidden systematic error?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Model-building problem?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Representation problem?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1262743" y="3947886"/>
            <a:ext cx="6125028" cy="2032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211943" y="4753429"/>
            <a:ext cx="6125028" cy="2032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691086" y="5399314"/>
            <a:ext cx="362857" cy="5660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87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The R-factor Gap</a:t>
            </a:r>
          </a:p>
        </p:txBody>
      </p:sp>
    </p:spTree>
    <p:extLst>
      <p:ext uri="{BB962C8B-B14F-4D97-AF65-F5344CB8AC3E}">
        <p14:creationId xmlns:p14="http://schemas.microsoft.com/office/powerpoint/2010/main" val="34449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4" r="12502" b="5148"/>
          <a:stretch>
            <a:fillRect/>
          </a:stretch>
        </p:blipFill>
        <p:spPr bwMode="auto">
          <a:xfrm>
            <a:off x="1692275" y="336550"/>
            <a:ext cx="7451725" cy="652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4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08025"/>
          </a:xfrm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chemeClr val="tx1"/>
                </a:solidFill>
              </a:rPr>
              <a:t>Molecular Dynamics Simulation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73050" y="3467100"/>
            <a:ext cx="2481263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1aho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Scorpion toxin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0.96 Å resolution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64 residues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Solvent: H</a:t>
            </a:r>
            <a:r>
              <a:rPr lang="en-US" altLang="en-US" sz="1800" baseline="-25000">
                <a:solidFill>
                  <a:srgbClr val="000000"/>
                </a:solidFill>
              </a:rPr>
              <a:t>2</a:t>
            </a:r>
            <a:r>
              <a:rPr lang="en-US" altLang="en-US" sz="1800">
                <a:solidFill>
                  <a:srgbClr val="000000"/>
                </a:solidFill>
              </a:rPr>
              <a:t>0 + acetate</a:t>
            </a:r>
          </a:p>
        </p:txBody>
      </p:sp>
      <p:sp>
        <p:nvSpPr>
          <p:cNvPr id="266245" name="Rectangle 2"/>
          <p:cNvSpPr>
            <a:spLocks noChangeArrowheads="1"/>
          </p:cNvSpPr>
          <p:nvPr/>
        </p:nvSpPr>
        <p:spPr bwMode="auto">
          <a:xfrm>
            <a:off x="3084513" y="6472238"/>
            <a:ext cx="6059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Cerutti </a:t>
            </a:r>
            <a:r>
              <a:rPr lang="en-US" altLang="en-US" sz="1800" i="1">
                <a:solidFill>
                  <a:srgbClr val="000000"/>
                </a:solidFill>
              </a:rPr>
              <a:t>et al.</a:t>
            </a:r>
            <a:r>
              <a:rPr lang="en-US" altLang="en-US" sz="1800">
                <a:solidFill>
                  <a:srgbClr val="000000"/>
                </a:solidFill>
              </a:rPr>
              <a:t> (2010).</a:t>
            </a:r>
            <a:r>
              <a:rPr lang="en-US" altLang="en-US" sz="1800" i="1">
                <a:solidFill>
                  <a:srgbClr val="000000"/>
                </a:solidFill>
              </a:rPr>
              <a:t>J. Phys. Chem. B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114</a:t>
            </a:r>
            <a:r>
              <a:rPr lang="en-US" altLang="en-US" sz="1800">
                <a:solidFill>
                  <a:srgbClr val="000000"/>
                </a:solidFill>
              </a:rPr>
              <a:t>, 12811-12824. </a:t>
            </a:r>
          </a:p>
        </p:txBody>
      </p:sp>
      <p:sp>
        <p:nvSpPr>
          <p:cNvPr id="266246" name="TextBox 3"/>
          <p:cNvSpPr txBox="1">
            <a:spLocks noChangeArrowheads="1"/>
          </p:cNvSpPr>
          <p:nvPr/>
        </p:nvSpPr>
        <p:spPr bwMode="auto">
          <a:xfrm>
            <a:off x="239713" y="1323975"/>
            <a:ext cx="2514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00"/>
                </a:solidFill>
              </a:rPr>
              <a:t>using </a:t>
            </a:r>
            <a:r>
              <a:rPr lang="en-US" altLang="en-US" sz="2800" b="1">
                <a:solidFill>
                  <a:srgbClr val="000000"/>
                </a:solidFill>
              </a:rPr>
              <a:t>real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00"/>
                </a:solidFill>
              </a:rPr>
              <a:t>crystal’s lattice</a:t>
            </a:r>
          </a:p>
        </p:txBody>
      </p:sp>
    </p:spTree>
    <p:extLst>
      <p:ext uri="{BB962C8B-B14F-4D97-AF65-F5344CB8AC3E}">
        <p14:creationId xmlns:p14="http://schemas.microsoft.com/office/powerpoint/2010/main" val="7245327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30 conformers from 24,000</a:t>
            </a:r>
          </a:p>
        </p:txBody>
      </p:sp>
      <p:pic>
        <p:nvPicPr>
          <p:cNvPr id="26726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4526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Electron density from 24,000 conformers</a:t>
            </a:r>
          </a:p>
        </p:txBody>
      </p:sp>
      <p:pic>
        <p:nvPicPr>
          <p:cNvPr id="26829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7996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Electron density from 24,000 conformers</a:t>
            </a:r>
          </a:p>
        </p:txBody>
      </p:sp>
      <p:pic>
        <p:nvPicPr>
          <p:cNvPr id="26931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0088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2F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sim</a:t>
            </a:r>
            <a:r>
              <a:rPr lang="en-US" altLang="en-US" sz="3600" smtClean="0">
                <a:solidFill>
                  <a:schemeClr val="tx1"/>
                </a:solidFill>
              </a:rPr>
              <a:t>-F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calc</a:t>
            </a:r>
            <a:r>
              <a:rPr lang="en-US" altLang="en-US" sz="3600" smtClean="0">
                <a:solidFill>
                  <a:schemeClr val="tx1"/>
                </a:solidFill>
              </a:rPr>
              <a:t> and 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sim</a:t>
            </a:r>
            <a:r>
              <a:rPr lang="en-US" altLang="en-US" sz="3600" smtClean="0">
                <a:solidFill>
                  <a:schemeClr val="tx1"/>
                </a:solidFill>
              </a:rPr>
              <a:t>-F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calc</a:t>
            </a:r>
            <a:r>
              <a:rPr lang="en-US" altLang="en-US" sz="3600" smtClean="0">
                <a:solidFill>
                  <a:schemeClr val="tx1"/>
                </a:solidFill>
              </a:rPr>
              <a:t> maps</a:t>
            </a:r>
          </a:p>
        </p:txBody>
      </p:sp>
      <p:pic>
        <p:nvPicPr>
          <p:cNvPr id="27033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0340" name="Text Box 5"/>
          <p:cNvSpPr txBox="1">
            <a:spLocks noChangeArrowheads="1"/>
          </p:cNvSpPr>
          <p:nvPr/>
        </p:nvSpPr>
        <p:spPr bwMode="auto">
          <a:xfrm>
            <a:off x="103188" y="4573588"/>
            <a:ext cx="1882775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1.0 Å data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R</a:t>
            </a:r>
            <a:r>
              <a:rPr lang="en-US" altLang="en-US" sz="2400" baseline="-25000">
                <a:solidFill>
                  <a:srgbClr val="000000"/>
                </a:solidFill>
              </a:rPr>
              <a:t>cryst</a:t>
            </a:r>
            <a:r>
              <a:rPr lang="en-US" altLang="en-US" sz="2400">
                <a:solidFill>
                  <a:srgbClr val="000000"/>
                </a:solidFill>
              </a:rPr>
              <a:t>= 0.137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R</a:t>
            </a:r>
            <a:r>
              <a:rPr lang="en-US" altLang="en-US" sz="2400" baseline="-25000">
                <a:solidFill>
                  <a:srgbClr val="000000"/>
                </a:solidFill>
              </a:rPr>
              <a:t>free</a:t>
            </a:r>
            <a:r>
              <a:rPr lang="en-US" altLang="en-US" sz="2400">
                <a:solidFill>
                  <a:srgbClr val="000000"/>
                </a:solidFill>
              </a:rPr>
              <a:t> = 0.159</a:t>
            </a:r>
          </a:p>
        </p:txBody>
      </p:sp>
      <p:sp>
        <p:nvSpPr>
          <p:cNvPr id="270341" name="Text Box 4"/>
          <p:cNvSpPr txBox="1">
            <a:spLocks noChangeArrowheads="1"/>
          </p:cNvSpPr>
          <p:nvPr/>
        </p:nvSpPr>
        <p:spPr bwMode="auto">
          <a:xfrm>
            <a:off x="103188" y="5789613"/>
            <a:ext cx="2684462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4F4FC5"/>
                </a:solidFill>
              </a:rPr>
              <a:t>1 “sigma” 2F</a:t>
            </a:r>
            <a:r>
              <a:rPr lang="en-US" altLang="en-US" sz="2400" baseline="-25000">
                <a:solidFill>
                  <a:srgbClr val="4F4FC5"/>
                </a:solidFill>
              </a:rPr>
              <a:t>sim</a:t>
            </a:r>
            <a:r>
              <a:rPr lang="en-US" altLang="en-US" sz="2400">
                <a:solidFill>
                  <a:srgbClr val="4F4FC5"/>
                </a:solidFill>
              </a:rPr>
              <a:t>-F</a:t>
            </a:r>
            <a:r>
              <a:rPr lang="en-US" altLang="en-US" sz="2400" baseline="-25000">
                <a:solidFill>
                  <a:srgbClr val="4F4FC5"/>
                </a:solidFill>
              </a:rPr>
              <a:t>c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CC9900"/>
                </a:solidFill>
              </a:rPr>
              <a:t>2.5 “sigma” F</a:t>
            </a:r>
            <a:r>
              <a:rPr lang="en-US" altLang="en-US" sz="2400" baseline="-25000">
                <a:solidFill>
                  <a:srgbClr val="CC9900"/>
                </a:solidFill>
              </a:rPr>
              <a:t>sim</a:t>
            </a:r>
            <a:r>
              <a:rPr lang="en-US" altLang="en-US" sz="2400">
                <a:solidFill>
                  <a:srgbClr val="CC9900"/>
                </a:solidFill>
              </a:rPr>
              <a:t>-F</a:t>
            </a:r>
            <a:r>
              <a:rPr lang="en-US" altLang="en-US" sz="2400" baseline="-25000">
                <a:solidFill>
                  <a:srgbClr val="CC9900"/>
                </a:solidFill>
              </a:rPr>
              <a:t>c</a:t>
            </a:r>
            <a:endParaRPr lang="en-US" altLang="en-US" sz="2400">
              <a:solidFill>
                <a:srgbClr val="CC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496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2F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sim</a:t>
            </a:r>
            <a:r>
              <a:rPr lang="en-US" altLang="en-US" sz="3600" smtClean="0">
                <a:solidFill>
                  <a:schemeClr val="tx1"/>
                </a:solidFill>
              </a:rPr>
              <a:t>-F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calc</a:t>
            </a:r>
            <a:r>
              <a:rPr lang="en-US" altLang="en-US" sz="3600" smtClean="0">
                <a:solidFill>
                  <a:schemeClr val="tx1"/>
                </a:solidFill>
              </a:rPr>
              <a:t> and (F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sim</a:t>
            </a:r>
            <a:r>
              <a:rPr lang="en-US" altLang="en-US" sz="3600" smtClean="0">
                <a:solidFill>
                  <a:schemeClr val="tx1"/>
                </a:solidFill>
              </a:rPr>
              <a:t> </a:t>
            </a:r>
            <a:r>
              <a:rPr lang="el-GR" altLang="en-US" sz="3600" smtClean="0">
                <a:solidFill>
                  <a:schemeClr val="tx1"/>
                </a:solidFill>
              </a:rPr>
              <a:t>Φ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sim</a:t>
            </a:r>
            <a:r>
              <a:rPr lang="en-US" altLang="en-US" sz="3600" smtClean="0">
                <a:solidFill>
                  <a:schemeClr val="tx1"/>
                </a:solidFill>
              </a:rPr>
              <a:t>) - (F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calc</a:t>
            </a:r>
            <a:r>
              <a:rPr lang="el-GR" altLang="en-US" sz="3600" smtClean="0">
                <a:solidFill>
                  <a:schemeClr val="tx1"/>
                </a:solidFill>
              </a:rPr>
              <a:t> Φ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calc</a:t>
            </a:r>
            <a:r>
              <a:rPr lang="en-US" altLang="en-US" sz="3600" smtClean="0">
                <a:solidFill>
                  <a:schemeClr val="tx1"/>
                </a:solidFill>
              </a:rPr>
              <a:t>) maps</a:t>
            </a:r>
          </a:p>
        </p:txBody>
      </p:sp>
      <p:pic>
        <p:nvPicPr>
          <p:cNvPr id="27136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4" name="Text Box 4"/>
          <p:cNvSpPr txBox="1">
            <a:spLocks noChangeArrowheads="1"/>
          </p:cNvSpPr>
          <p:nvPr/>
        </p:nvSpPr>
        <p:spPr bwMode="auto">
          <a:xfrm>
            <a:off x="77788" y="5789613"/>
            <a:ext cx="2709862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4F4FC5"/>
                </a:solidFill>
              </a:rPr>
              <a:t>1 “sigma” 2F</a:t>
            </a:r>
            <a:r>
              <a:rPr lang="en-US" altLang="en-US" sz="2400" baseline="-25000">
                <a:solidFill>
                  <a:srgbClr val="4F4FC5"/>
                </a:solidFill>
              </a:rPr>
              <a:t>sim</a:t>
            </a:r>
            <a:r>
              <a:rPr lang="en-US" altLang="en-US" sz="2400">
                <a:solidFill>
                  <a:srgbClr val="4F4FC5"/>
                </a:solidFill>
              </a:rPr>
              <a:t>-F</a:t>
            </a:r>
            <a:r>
              <a:rPr lang="en-US" altLang="en-US" sz="2400" baseline="-25000">
                <a:solidFill>
                  <a:srgbClr val="4F4FC5"/>
                </a:solidFill>
              </a:rPr>
              <a:t>c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CC9900"/>
                </a:solidFill>
              </a:rPr>
              <a:t>F</a:t>
            </a:r>
            <a:r>
              <a:rPr lang="en-US" altLang="en-US" sz="2400" baseline="-25000">
                <a:solidFill>
                  <a:srgbClr val="CC9900"/>
                </a:solidFill>
              </a:rPr>
              <a:t>right</a:t>
            </a:r>
            <a:r>
              <a:rPr lang="en-US" altLang="en-US" sz="2400">
                <a:solidFill>
                  <a:srgbClr val="CC9900"/>
                </a:solidFill>
              </a:rPr>
              <a:t> – (2F</a:t>
            </a:r>
            <a:r>
              <a:rPr lang="en-US" altLang="en-US" sz="2400" baseline="-25000">
                <a:solidFill>
                  <a:srgbClr val="CC9900"/>
                </a:solidFill>
              </a:rPr>
              <a:t>sim</a:t>
            </a:r>
            <a:r>
              <a:rPr lang="en-US" altLang="en-US" sz="2400">
                <a:solidFill>
                  <a:srgbClr val="CC9900"/>
                </a:solidFill>
              </a:rPr>
              <a:t>-F</a:t>
            </a:r>
            <a:r>
              <a:rPr lang="en-US" altLang="en-US" sz="2400" baseline="-25000">
                <a:solidFill>
                  <a:srgbClr val="CC9900"/>
                </a:solidFill>
              </a:rPr>
              <a:t>c</a:t>
            </a:r>
            <a:r>
              <a:rPr lang="en-US" altLang="en-US" sz="2400">
                <a:solidFill>
                  <a:srgbClr val="CC9900"/>
                </a:solidFill>
              </a:rPr>
              <a:t>)</a:t>
            </a:r>
          </a:p>
        </p:txBody>
      </p:sp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103188" y="4573588"/>
            <a:ext cx="1882775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1.0 Å data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R</a:t>
            </a:r>
            <a:r>
              <a:rPr lang="en-US" altLang="en-US" sz="2400" baseline="-25000">
                <a:solidFill>
                  <a:srgbClr val="000000"/>
                </a:solidFill>
              </a:rPr>
              <a:t>cryst</a:t>
            </a:r>
            <a:r>
              <a:rPr lang="en-US" altLang="en-US" sz="2400">
                <a:solidFill>
                  <a:srgbClr val="000000"/>
                </a:solidFill>
              </a:rPr>
              <a:t>= 0.137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R</a:t>
            </a:r>
            <a:r>
              <a:rPr lang="en-US" altLang="en-US" sz="2400" baseline="-25000">
                <a:solidFill>
                  <a:srgbClr val="000000"/>
                </a:solidFill>
              </a:rPr>
              <a:t>free</a:t>
            </a:r>
            <a:r>
              <a:rPr lang="en-US" altLang="en-US" sz="2400">
                <a:solidFill>
                  <a:srgbClr val="000000"/>
                </a:solidFill>
              </a:rPr>
              <a:t> = 0.159</a:t>
            </a:r>
          </a:p>
        </p:txBody>
      </p:sp>
    </p:spTree>
    <p:extLst>
      <p:ext uri="{BB962C8B-B14F-4D97-AF65-F5344CB8AC3E}">
        <p14:creationId xmlns:p14="http://schemas.microsoft.com/office/powerpoint/2010/main" val="30526522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4052</TotalTime>
  <Words>3484</Words>
  <Application>Microsoft Office PowerPoint</Application>
  <PresentationFormat>On-screen Show (4:3)</PresentationFormat>
  <Paragraphs>1042</Paragraphs>
  <Slides>115</Slides>
  <Notes>4</Notes>
  <HiddenSlides>16</HiddenSlides>
  <MMClips>1</MMClips>
  <ScaleCrop>false</ScaleCrop>
  <HeadingPairs>
    <vt:vector size="6" baseType="variant">
      <vt:variant>
        <vt:lpstr>Theme</vt:lpstr>
      </vt:variant>
      <vt:variant>
        <vt:i4>14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115</vt:i4>
      </vt:variant>
    </vt:vector>
  </HeadingPairs>
  <TitlesOfParts>
    <vt:vector size="132" baseType="lpstr">
      <vt:lpstr>Default Design</vt:lpstr>
      <vt:lpstr>4_Default Design</vt:lpstr>
      <vt:lpstr>2_Default Design</vt:lpstr>
      <vt:lpstr>2_Office Theme</vt:lpstr>
      <vt:lpstr>3_Default Design</vt:lpstr>
      <vt:lpstr>5_Default Design</vt:lpstr>
      <vt:lpstr>Office Theme</vt:lpstr>
      <vt:lpstr>1_Office Theme</vt:lpstr>
      <vt:lpstr>3_Office Theme</vt:lpstr>
      <vt:lpstr>4_Office Theme</vt:lpstr>
      <vt:lpstr>1_Default Design</vt:lpstr>
      <vt:lpstr>6_Default Design</vt:lpstr>
      <vt:lpstr>5_Office Theme</vt:lpstr>
      <vt:lpstr>7_Default Design</vt:lpstr>
      <vt:lpstr>Chart</vt:lpstr>
      <vt:lpstr>Microsoft Graph Chart</vt:lpstr>
      <vt:lpstr>Equation</vt:lpstr>
      <vt:lpstr>Acknowledgements</vt:lpstr>
      <vt:lpstr>Grand Challenges in Structural Biology</vt:lpstr>
      <vt:lpstr>Grand Challenges in Structural Biology</vt:lpstr>
      <vt:lpstr>Grand Challenges in Structural Biology</vt:lpstr>
      <vt:lpstr>Can you count to 1,000,000 ?</vt:lpstr>
      <vt:lpstr>PowerPoint Presentation</vt:lpstr>
      <vt:lpstr>PowerPoint Presentation</vt:lpstr>
      <vt:lpstr>PowerPoint Presentation</vt:lpstr>
      <vt:lpstr>PowerPoint Presentation</vt:lpstr>
      <vt:lpstr>Pilatus: 1-module shift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Grand Challenges in Structural Biology</vt:lpstr>
      <vt:lpstr>Grand Challenges in Structural Biology</vt:lpstr>
      <vt:lpstr>PowerPoint Presentation</vt:lpstr>
      <vt:lpstr>PowerPoint Presentation</vt:lpstr>
      <vt:lpstr>Where do photons go?</vt:lpstr>
      <vt:lpstr>Where do photons go?</vt:lpstr>
      <vt:lpstr>Where do photons go?</vt:lpstr>
      <vt:lpstr>PowerPoint Presentation</vt:lpstr>
      <vt:lpstr>PowerPoint Presentation</vt:lpstr>
      <vt:lpstr>“sweet spot” for sample size ?</vt:lpstr>
      <vt:lpstr>Dose-rate dependence of damage</vt:lpstr>
      <vt:lpstr>The “partiality problem”</vt:lpstr>
      <vt:lpstr>PowerPoint Presentation</vt:lpstr>
      <vt:lpstr>PowerPoint Presentation</vt:lpstr>
      <vt:lpstr>PowerPoint Presentation</vt:lpstr>
      <vt:lpstr>Grand Challenges in Structural Biology</vt:lpstr>
      <vt:lpstr>Systematic error does not “average out”</vt:lpstr>
      <vt:lpstr>Required averaging for anomalous</vt:lpstr>
      <vt:lpstr>PowerPoint Presentation</vt:lpstr>
      <vt:lpstr>PowerPoint Presentation</vt:lpstr>
      <vt:lpstr>Gadox calibration vs energy</vt:lpstr>
      <vt:lpstr>140-fold multiplicity</vt:lpstr>
      <vt:lpstr>140-fold multiplicity</vt:lpstr>
      <vt:lpstr>PowerPoint Presentation</vt:lpstr>
      <vt:lpstr>PowerPoint Presentation</vt:lpstr>
      <vt:lpstr>    non-isomorphism</vt:lpstr>
      <vt:lpstr>    non-isomorphism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Non-isomorphism in lysozyme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Bragg’s “minimum wavelength principle”</vt:lpstr>
      <vt:lpstr>DMMULTI – fake data 4 deg rotation: 8 “xtals”: before</vt:lpstr>
      <vt:lpstr>PowerPoint Presentation</vt:lpstr>
      <vt:lpstr>Grand Challenges in Structural Biology</vt:lpstr>
      <vt:lpstr>The Amplitude Problem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lysozyme: real and reciprocal</vt:lpstr>
      <vt:lpstr>lysozyme: thermal motion</vt:lpstr>
      <vt:lpstr>Muybridge’s galloping horse (1878)</vt:lpstr>
      <vt:lpstr>Muybridge’s galloping horse (1878)</vt:lpstr>
      <vt:lpstr>Muybridge’s galloping horse (1878)</vt:lpstr>
      <vt:lpstr>Supporting a model with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Cone-Beam Online X-ray Absorption Radiograph</vt:lpstr>
      <vt:lpstr>PowerPoint Presentation</vt:lpstr>
      <vt:lpstr>Grand Challenges in Structural Biology</vt:lpstr>
      <vt:lpstr>Is this good enough?</vt:lpstr>
      <vt:lpstr>Is this good enough?</vt:lpstr>
      <vt:lpstr>Is this good enough?</vt:lpstr>
      <vt:lpstr>The R-factor Gap</vt:lpstr>
      <vt:lpstr>The R-factor Gap</vt:lpstr>
      <vt:lpstr>The R-factor Gap</vt:lpstr>
      <vt:lpstr>The R-factor Gap</vt:lpstr>
      <vt:lpstr>The R-factor Gap</vt:lpstr>
      <vt:lpstr>The R-factor Gap</vt:lpstr>
      <vt:lpstr>Molecular Dynamics Simulation</vt:lpstr>
      <vt:lpstr>30 conformers from 24,000</vt:lpstr>
      <vt:lpstr>Electron density from 24,000 conformers</vt:lpstr>
      <vt:lpstr>Electron density from 24,000 conformers</vt:lpstr>
      <vt:lpstr>2Fsim-Fcalc and Fsim-Fcalc maps</vt:lpstr>
      <vt:lpstr>2Fsim-Fcalc and (Fsim Φsim) - (Fcalc Φcalc) maps</vt:lpstr>
      <vt:lpstr>30 conformers from 24,000</vt:lpstr>
      <vt:lpstr>Regular model with real data!</vt:lpstr>
      <vt:lpstr>MD:  predicted density for one atom</vt:lpstr>
      <vt:lpstr>How many conformers are there?</vt:lpstr>
      <vt:lpstr>How many conformers are there?</vt:lpstr>
      <vt:lpstr>How many conformers are there?</vt:lpstr>
      <vt:lpstr>How many conformers are there?</vt:lpstr>
      <vt:lpstr>How “rough” is the solvent?</vt:lpstr>
      <vt:lpstr>RISM model for “bulk” solvent</vt:lpstr>
      <vt:lpstr>Grand Challenges in Structural Biology</vt:lpstr>
      <vt:lpstr>What good are low energies?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JMHolton</dc:creator>
  <cp:lastModifiedBy>JMHolton</cp:lastModifiedBy>
  <cp:revision>106</cp:revision>
  <dcterms:created xsi:type="dcterms:W3CDTF">2015-02-10T18:25:02Z</dcterms:created>
  <dcterms:modified xsi:type="dcterms:W3CDTF">2015-10-12T17:55:10Z</dcterms:modified>
</cp:coreProperties>
</file>