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5" r:id="rId3"/>
    <p:sldMasterId id="2147483687" r:id="rId4"/>
    <p:sldMasterId id="2147483714" r:id="rId5"/>
  </p:sldMasterIdLst>
  <p:notesMasterIdLst>
    <p:notesMasterId r:id="rId109"/>
  </p:notesMasterIdLst>
  <p:sldIdLst>
    <p:sldId id="1170" r:id="rId6"/>
    <p:sldId id="1384" r:id="rId7"/>
    <p:sldId id="1655" r:id="rId8"/>
    <p:sldId id="1917" r:id="rId9"/>
    <p:sldId id="1918" r:id="rId10"/>
    <p:sldId id="1922" r:id="rId11"/>
    <p:sldId id="1928" r:id="rId12"/>
    <p:sldId id="1924" r:id="rId13"/>
    <p:sldId id="1925" r:id="rId14"/>
    <p:sldId id="1926" r:id="rId15"/>
    <p:sldId id="1927" r:id="rId16"/>
    <p:sldId id="1947" r:id="rId17"/>
    <p:sldId id="1938" r:id="rId18"/>
    <p:sldId id="1940" r:id="rId19"/>
    <p:sldId id="1948" r:id="rId20"/>
    <p:sldId id="1923" r:id="rId21"/>
    <p:sldId id="1919" r:id="rId22"/>
    <p:sldId id="1946" r:id="rId23"/>
    <p:sldId id="1920" r:id="rId24"/>
    <p:sldId id="1921" r:id="rId25"/>
    <p:sldId id="1912" r:id="rId26"/>
    <p:sldId id="1913" r:id="rId27"/>
    <p:sldId id="1911" r:id="rId28"/>
    <p:sldId id="1888" r:id="rId29"/>
    <p:sldId id="1966" r:id="rId30"/>
    <p:sldId id="1965" r:id="rId31"/>
    <p:sldId id="1950" r:id="rId32"/>
    <p:sldId id="1974" r:id="rId33"/>
    <p:sldId id="1915" r:id="rId34"/>
    <p:sldId id="1942" r:id="rId35"/>
    <p:sldId id="1964" r:id="rId36"/>
    <p:sldId id="1951" r:id="rId37"/>
    <p:sldId id="1952" r:id="rId38"/>
    <p:sldId id="1953" r:id="rId39"/>
    <p:sldId id="1954" r:id="rId40"/>
    <p:sldId id="1955" r:id="rId41"/>
    <p:sldId id="1956" r:id="rId42"/>
    <p:sldId id="1957" r:id="rId43"/>
    <p:sldId id="1958" r:id="rId44"/>
    <p:sldId id="1960" r:id="rId45"/>
    <p:sldId id="1961" r:id="rId46"/>
    <p:sldId id="1719" r:id="rId47"/>
    <p:sldId id="1720" r:id="rId48"/>
    <p:sldId id="1721" r:id="rId49"/>
    <p:sldId id="1722" r:id="rId50"/>
    <p:sldId id="1723" r:id="rId51"/>
    <p:sldId id="1724" r:id="rId52"/>
    <p:sldId id="1725" r:id="rId53"/>
    <p:sldId id="1726" r:id="rId54"/>
    <p:sldId id="1727" r:id="rId55"/>
    <p:sldId id="1728" r:id="rId56"/>
    <p:sldId id="1729" r:id="rId57"/>
    <p:sldId id="1890" r:id="rId58"/>
    <p:sldId id="1734" r:id="rId59"/>
    <p:sldId id="1735" r:id="rId60"/>
    <p:sldId id="1736" r:id="rId61"/>
    <p:sldId id="1737" r:id="rId62"/>
    <p:sldId id="1738" r:id="rId63"/>
    <p:sldId id="1739" r:id="rId64"/>
    <p:sldId id="1740" r:id="rId65"/>
    <p:sldId id="1741" r:id="rId66"/>
    <p:sldId id="1742" r:id="rId67"/>
    <p:sldId id="1743" r:id="rId68"/>
    <p:sldId id="1744" r:id="rId69"/>
    <p:sldId id="1745" r:id="rId70"/>
    <p:sldId id="1746" r:id="rId71"/>
    <p:sldId id="1747" r:id="rId72"/>
    <p:sldId id="1892" r:id="rId73"/>
    <p:sldId id="1967" r:id="rId74"/>
    <p:sldId id="1969" r:id="rId75"/>
    <p:sldId id="1933" r:id="rId76"/>
    <p:sldId id="1896" r:id="rId77"/>
    <p:sldId id="1962" r:id="rId78"/>
    <p:sldId id="1968" r:id="rId79"/>
    <p:sldId id="1970" r:id="rId80"/>
    <p:sldId id="1914" r:id="rId81"/>
    <p:sldId id="1931" r:id="rId82"/>
    <p:sldId id="1930" r:id="rId83"/>
    <p:sldId id="1929" r:id="rId84"/>
    <p:sldId id="1761" r:id="rId85"/>
    <p:sldId id="1762" r:id="rId86"/>
    <p:sldId id="1763" r:id="rId87"/>
    <p:sldId id="1764" r:id="rId88"/>
    <p:sldId id="1765" r:id="rId89"/>
    <p:sldId id="1766" r:id="rId90"/>
    <p:sldId id="1791" r:id="rId91"/>
    <p:sldId id="1792" r:id="rId92"/>
    <p:sldId id="1902" r:id="rId93"/>
    <p:sldId id="1903" r:id="rId94"/>
    <p:sldId id="1789" r:id="rId95"/>
    <p:sldId id="1790" r:id="rId96"/>
    <p:sldId id="1884" r:id="rId97"/>
    <p:sldId id="1963" r:id="rId98"/>
    <p:sldId id="1778" r:id="rId99"/>
    <p:sldId id="1779" r:id="rId100"/>
    <p:sldId id="1780" r:id="rId101"/>
    <p:sldId id="1781" r:id="rId102"/>
    <p:sldId id="1782" r:id="rId103"/>
    <p:sldId id="1783" r:id="rId104"/>
    <p:sldId id="1640" r:id="rId105"/>
    <p:sldId id="1904" r:id="rId106"/>
    <p:sldId id="1972" r:id="rId107"/>
    <p:sldId id="1973" r:id="rId10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2D"/>
    <a:srgbClr val="2AD63A"/>
    <a:srgbClr val="EAF0FE"/>
    <a:srgbClr val="FF4F29"/>
    <a:srgbClr val="000066"/>
    <a:srgbClr val="CC3300"/>
    <a:srgbClr val="CCFF33"/>
    <a:srgbClr val="D7AE85"/>
    <a:srgbClr val="F0E0D0"/>
    <a:srgbClr val="FA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8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118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4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5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53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diffraction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promises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srgbClr val="000000"/>
                </a:solidFill>
              </a:rPr>
              <a:t>Better resolution</a:t>
            </a:r>
          </a:p>
          <a:p>
            <a:r>
              <a:rPr lang="en-US" sz="2800" dirty="0" smtClean="0"/>
              <a:t>Isomorphism</a:t>
            </a:r>
          </a:p>
          <a:p>
            <a:r>
              <a:rPr lang="en-US" sz="2800" dirty="0" smtClean="0"/>
              <a:t>Control: “no hands!”</a:t>
            </a:r>
          </a:p>
          <a:p>
            <a:r>
              <a:rPr lang="en-US" sz="2800" dirty="0" smtClean="0"/>
              <a:t>Dose rate advantage?</a:t>
            </a:r>
          </a:p>
          <a:p>
            <a:r>
              <a:rPr lang="en-US" sz="2800" dirty="0" err="1" smtClean="0"/>
              <a:t>Mosaicity</a:t>
            </a:r>
            <a:r>
              <a:rPr lang="en-US" sz="2800" dirty="0" smtClean="0"/>
              <a:t> from still</a:t>
            </a:r>
          </a:p>
          <a:p>
            <a:r>
              <a:rPr lang="en-US" sz="2800" dirty="0" smtClean="0"/>
              <a:t>Datasets possible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pitfalls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dirty="0" smtClean="0"/>
              <a:t>Radiation damage</a:t>
            </a:r>
          </a:p>
          <a:p>
            <a:r>
              <a:rPr lang="en-US" sz="2800" dirty="0" smtClean="0"/>
              <a:t>Trays dry out</a:t>
            </a:r>
          </a:p>
          <a:p>
            <a:r>
              <a:rPr lang="en-US" sz="2800" dirty="0" smtClean="0"/>
              <a:t>thick = background</a:t>
            </a:r>
          </a:p>
          <a:p>
            <a:r>
              <a:rPr lang="en-US" sz="2800" dirty="0" smtClean="0"/>
              <a:t>Thin = evaporation</a:t>
            </a:r>
          </a:p>
          <a:p>
            <a:r>
              <a:rPr lang="en-US" sz="2800" dirty="0" smtClean="0"/>
              <a:t>Graphene = $$$$</a:t>
            </a:r>
          </a:p>
          <a:p>
            <a:r>
              <a:rPr lang="en-US" sz="2800" dirty="0" smtClean="0"/>
              <a:t>2D array = bulky</a:t>
            </a:r>
          </a:p>
          <a:p>
            <a:r>
              <a:rPr lang="en-US" sz="2800" dirty="0" smtClean="0"/>
              <a:t>Microscope parallax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0" y="63108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alt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/~jamesh/powerpoint/IUCr_insitu_2014.pptx</a:t>
            </a:r>
            <a:endParaRPr lang="en-US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diffraction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promises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srgbClr val="20A82D"/>
                </a:solidFill>
              </a:rPr>
              <a:t>Better resolution</a:t>
            </a:r>
          </a:p>
          <a:p>
            <a:r>
              <a:rPr lang="en-US" sz="2800" dirty="0" smtClean="0">
                <a:solidFill>
                  <a:srgbClr val="20A82D"/>
                </a:solidFill>
              </a:rPr>
              <a:t>Isomorphism</a:t>
            </a:r>
          </a:p>
          <a:p>
            <a:r>
              <a:rPr lang="en-US" sz="2800" dirty="0" smtClean="0"/>
              <a:t>Control: “no hands!”</a:t>
            </a:r>
          </a:p>
          <a:p>
            <a:r>
              <a:rPr lang="en-US" sz="2800" dirty="0" smtClean="0"/>
              <a:t>Dose rate advantage?</a:t>
            </a:r>
          </a:p>
          <a:p>
            <a:r>
              <a:rPr lang="en-US" sz="2800" dirty="0" err="1" smtClean="0"/>
              <a:t>Mosaicity</a:t>
            </a:r>
            <a:r>
              <a:rPr lang="en-US" sz="2800" dirty="0" smtClean="0"/>
              <a:t> from still</a:t>
            </a:r>
          </a:p>
          <a:p>
            <a:r>
              <a:rPr lang="en-US" sz="2800" dirty="0" smtClean="0"/>
              <a:t>Datasets possible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pitfalls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800" dirty="0" smtClean="0"/>
              <a:t>Radiation damage</a:t>
            </a:r>
          </a:p>
          <a:p>
            <a:r>
              <a:rPr lang="en-US" sz="2800" dirty="0" smtClean="0"/>
              <a:t>Trays dry out</a:t>
            </a:r>
          </a:p>
          <a:p>
            <a:r>
              <a:rPr lang="en-US" sz="2800" dirty="0" smtClean="0"/>
              <a:t>thick = background</a:t>
            </a:r>
          </a:p>
          <a:p>
            <a:r>
              <a:rPr lang="en-US" sz="2800" dirty="0" smtClean="0"/>
              <a:t>Thin = evaporation</a:t>
            </a:r>
          </a:p>
          <a:p>
            <a:r>
              <a:rPr lang="en-US" sz="2800" dirty="0" smtClean="0"/>
              <a:t>Graphene = $$$$</a:t>
            </a:r>
          </a:p>
          <a:p>
            <a:r>
              <a:rPr lang="en-US" sz="2800" dirty="0" smtClean="0"/>
              <a:t>2D array = bulky</a:t>
            </a:r>
          </a:p>
          <a:p>
            <a:r>
              <a:rPr lang="en-US" sz="2800" dirty="0" smtClean="0"/>
              <a:t>Microscope parallax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108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alt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/~jamesh/powerpoint/IUCr_insitu_2014.pptx</a:t>
            </a:r>
            <a:endParaRPr lang="en-US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docProps/app.xml><?xml version="1.0" encoding="utf-8"?>
<Properties xmlns="http://schemas.openxmlformats.org/officeDocument/2006/extended-properties" xmlns:vt="http://schemas.openxmlformats.org/officeDocument/2006/docPropsVTypes">
  <TotalTime>163705</TotalTime>
  <Words>3014</Words>
  <Application>Microsoft Office PowerPoint</Application>
  <PresentationFormat>On-screen Show (4:3)</PresentationFormat>
  <Paragraphs>648</Paragraphs>
  <Slides>103</Slides>
  <Notes>17</Notes>
  <HiddenSlides>5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9" baseType="lpstr">
      <vt:lpstr>Default Design</vt:lpstr>
      <vt:lpstr>1_Default Design</vt:lpstr>
      <vt:lpstr>Office Theme</vt:lpstr>
      <vt:lpstr>1_Office Theme</vt:lpstr>
      <vt:lpstr>3_Default Design</vt:lpstr>
      <vt:lpstr>Chart</vt:lpstr>
      <vt:lpstr>PowerPoint File available:</vt:lpstr>
      <vt:lpstr>Acknowledgements</vt:lpstr>
      <vt:lpstr>PowerPoint Presentation</vt:lpstr>
      <vt:lpstr>PowerPoint Presentation</vt:lpstr>
      <vt:lpstr>opened drop: you have ~30 seconds!</vt:lpstr>
      <vt:lpstr>First diffraction from protein xtal</vt:lpstr>
      <vt:lpstr>PowerPoint Presentation</vt:lpstr>
      <vt:lpstr>Elastic deformation = non-isomorphism</vt:lpstr>
      <vt:lpstr>Elastic deformation = non-isomorphism</vt:lpstr>
      <vt:lpstr>Plastic deformation = poor diffraction</vt:lpstr>
      <vt:lpstr>Plastic deformation = poor diffraction</vt:lpstr>
      <vt:lpstr>Vicker’s hardness</vt:lpstr>
      <vt:lpstr>Non-isomorphism in lysozyme</vt:lpstr>
      <vt:lpstr>PowerPoint Presentation</vt:lpstr>
      <vt:lpstr>“same drop” ?</vt:lpstr>
      <vt:lpstr>Dehydration: 1934</vt:lpstr>
      <vt:lpstr>plunge cooling</vt:lpstr>
      <vt:lpstr>ice = bad</vt:lpstr>
      <vt:lpstr>plunge cooling</vt:lpstr>
      <vt:lpstr>Warkentin method</vt:lpstr>
      <vt:lpstr>Tris buffer vs temperature</vt:lpstr>
      <vt:lpstr>Tris buffer under cryo</vt:lpstr>
      <vt:lpstr>Dielectric matching</vt:lpstr>
      <vt:lpstr>Advantages of in-situ diffraction</vt:lpstr>
      <vt:lpstr>Why harvest at all?</vt:lpstr>
      <vt:lpstr>Why harvest at all?</vt:lpstr>
      <vt:lpstr>Xtal5_t1 graph</vt:lpstr>
      <vt:lpstr>PowerPoint Presentation</vt:lpstr>
      <vt:lpstr>Dose-rate dependence of damage</vt:lpstr>
      <vt:lpstr>Riso vs dose  (100 K)</vt:lpstr>
      <vt:lpstr>Why harvest at all?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X-ray vs tray</vt:lpstr>
      <vt:lpstr>PowerPoint Presentation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transmission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scattering of tray materials</vt:lpstr>
      <vt:lpstr>X-ray rules of thumb: absorption and background scattering</vt:lpstr>
      <vt:lpstr>Why harvest at all?</vt:lpstr>
      <vt:lpstr>What do we need?</vt:lpstr>
      <vt:lpstr>What we really need</vt:lpstr>
      <vt:lpstr>Crowfoot Cell</vt:lpstr>
      <vt:lpstr>Water permeability of glass</vt:lpstr>
      <vt:lpstr>Water permeability of glass</vt:lpstr>
      <vt:lpstr>Water permeability of glass</vt:lpstr>
      <vt:lpstr>PowerPoint Presentation</vt:lpstr>
      <vt:lpstr>PowerPoint Presentation</vt:lpstr>
      <vt:lpstr>PowerPoint Presentation</vt:lpstr>
      <vt:lpstr>PowerPoint Presentation</vt:lpstr>
      <vt:lpstr>Zero-parallax microscope</vt:lpstr>
      <vt:lpstr>Zero-parallax microscope</vt:lpstr>
      <vt:lpstr>Zero-parallax microscope</vt:lpstr>
      <vt:lpstr>Zero-parallax microscope</vt:lpstr>
      <vt:lpstr>Zero-parallax microscope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pseudo-Laue from Lysozyme </vt:lpstr>
      <vt:lpstr>Laue spot from lysozyme</vt:lpstr>
      <vt:lpstr>PowerPoint Presentation</vt:lpstr>
      <vt:lpstr>High energy compresses pattern</vt:lpstr>
      <vt:lpstr>Sample parallax</vt:lpstr>
      <vt:lpstr>Sample parallax</vt:lpstr>
      <vt:lpstr>Sample parallax</vt:lpstr>
      <vt:lpstr>Sample parallax</vt:lpstr>
      <vt:lpstr>Sample parallax</vt:lpstr>
      <vt:lpstr>Sample parallax</vt:lpstr>
      <vt:lpstr>Plate goniometers</vt:lpstr>
      <vt:lpstr>Example Data</vt:lpstr>
      <vt:lpstr>In-situ diffraction</vt:lpstr>
      <vt:lpstr>In-situ diffraction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beamline 8.3.1</dc:creator>
  <cp:lastModifiedBy>JMHolton</cp:lastModifiedBy>
  <cp:revision>198</cp:revision>
  <dcterms:created xsi:type="dcterms:W3CDTF">2008-02-25T06:12:04Z</dcterms:created>
  <dcterms:modified xsi:type="dcterms:W3CDTF">2014-08-10T15:33:55Z</dcterms:modified>
</cp:coreProperties>
</file>