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716" r:id="rId3"/>
    <p:sldMasterId id="2147483732" r:id="rId4"/>
    <p:sldMasterId id="2147483759" r:id="rId5"/>
    <p:sldMasterId id="2147483773" r:id="rId6"/>
    <p:sldMasterId id="2147483785" r:id="rId7"/>
    <p:sldMasterId id="2147483800" r:id="rId8"/>
  </p:sldMasterIdLst>
  <p:notesMasterIdLst>
    <p:notesMasterId r:id="rId96"/>
  </p:notesMasterIdLst>
  <p:sldIdLst>
    <p:sldId id="283" r:id="rId9"/>
    <p:sldId id="411" r:id="rId10"/>
    <p:sldId id="264" r:id="rId11"/>
    <p:sldId id="438" r:id="rId12"/>
    <p:sldId id="392" r:id="rId13"/>
    <p:sldId id="393" r:id="rId14"/>
    <p:sldId id="394" r:id="rId15"/>
    <p:sldId id="391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413" r:id="rId25"/>
    <p:sldId id="410" r:id="rId26"/>
    <p:sldId id="362" r:id="rId27"/>
    <p:sldId id="399" r:id="rId28"/>
    <p:sldId id="395" r:id="rId29"/>
    <p:sldId id="396" r:id="rId30"/>
    <p:sldId id="406" r:id="rId31"/>
    <p:sldId id="408" r:id="rId32"/>
    <p:sldId id="407" r:id="rId33"/>
    <p:sldId id="397" r:id="rId34"/>
    <p:sldId id="398" r:id="rId35"/>
    <p:sldId id="417" r:id="rId36"/>
    <p:sldId id="415" r:id="rId37"/>
    <p:sldId id="416" r:id="rId38"/>
    <p:sldId id="370" r:id="rId39"/>
    <p:sldId id="375" r:id="rId40"/>
    <p:sldId id="412" r:id="rId41"/>
    <p:sldId id="404" r:id="rId42"/>
    <p:sldId id="358" r:id="rId43"/>
    <p:sldId id="400" r:id="rId44"/>
    <p:sldId id="401" r:id="rId45"/>
    <p:sldId id="377" r:id="rId46"/>
    <p:sldId id="403" r:id="rId47"/>
    <p:sldId id="378" r:id="rId48"/>
    <p:sldId id="379" r:id="rId49"/>
    <p:sldId id="380" r:id="rId50"/>
    <p:sldId id="402" r:id="rId51"/>
    <p:sldId id="361" r:id="rId52"/>
    <p:sldId id="439" r:id="rId53"/>
    <p:sldId id="310" r:id="rId54"/>
    <p:sldId id="312" r:id="rId55"/>
    <p:sldId id="260" r:id="rId56"/>
    <p:sldId id="261" r:id="rId57"/>
    <p:sldId id="301" r:id="rId58"/>
    <p:sldId id="285" r:id="rId59"/>
    <p:sldId id="262" r:id="rId60"/>
    <p:sldId id="440" r:id="rId61"/>
    <p:sldId id="266" r:id="rId62"/>
    <p:sldId id="272" r:id="rId63"/>
    <p:sldId id="273" r:id="rId64"/>
    <p:sldId id="276" r:id="rId65"/>
    <p:sldId id="277" r:id="rId66"/>
    <p:sldId id="275" r:id="rId67"/>
    <p:sldId id="367" r:id="rId68"/>
    <p:sldId id="363" r:id="rId69"/>
    <p:sldId id="366" r:id="rId70"/>
    <p:sldId id="437" r:id="rId71"/>
    <p:sldId id="429" r:id="rId72"/>
    <p:sldId id="430" r:id="rId73"/>
    <p:sldId id="431" r:id="rId74"/>
    <p:sldId id="419" r:id="rId75"/>
    <p:sldId id="420" r:id="rId76"/>
    <p:sldId id="421" r:id="rId77"/>
    <p:sldId id="422" r:id="rId78"/>
    <p:sldId id="423" r:id="rId79"/>
    <p:sldId id="424" r:id="rId80"/>
    <p:sldId id="425" r:id="rId81"/>
    <p:sldId id="271" r:id="rId82"/>
    <p:sldId id="374" r:id="rId83"/>
    <p:sldId id="418" r:id="rId84"/>
    <p:sldId id="414" r:id="rId85"/>
    <p:sldId id="441" r:id="rId86"/>
    <p:sldId id="432" r:id="rId87"/>
    <p:sldId id="433" r:id="rId88"/>
    <p:sldId id="434" r:id="rId89"/>
    <p:sldId id="435" r:id="rId90"/>
    <p:sldId id="436" r:id="rId91"/>
    <p:sldId id="371" r:id="rId92"/>
    <p:sldId id="372" r:id="rId93"/>
    <p:sldId id="373" r:id="rId94"/>
    <p:sldId id="381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10" autoAdjust="0"/>
    <p:restoredTop sz="94659" autoAdjust="0"/>
  </p:normalViewPr>
  <p:slideViewPr>
    <p:cSldViewPr snapToGrid="0">
      <p:cViewPr varScale="1">
        <p:scale>
          <a:sx n="67" d="100"/>
          <a:sy n="67" d="100"/>
        </p:scale>
        <p:origin x="-3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A1A3-1ACF-4A45-9BD0-098D08DD0FB9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261E2-DB15-4AB1-917B-E4286137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AA9013-F679-400D-9579-6E4696F6FEBA}" type="slidenum">
              <a:rPr lang="en-US" alt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D9B9D6-AA7F-46C0-9006-E2357E776917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33293C-521F-4ABF-A4C6-3F2AB2AE4317}" type="slidenum">
              <a:rPr lang="en-US" alt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9052F3-62FA-4391-A0C1-D51C6340607C}" type="slidenum">
              <a:rPr lang="en-US" altLang="en-US">
                <a:solidFill>
                  <a:prstClr val="black"/>
                </a:solidFill>
              </a:rPr>
              <a:pPr eaLnBrk="1" hangingPunct="1"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183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51370E-1DF7-40C1-87B3-E29C77600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954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BAF889-81DD-4B70-A619-FC153BCBC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90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388696-8DDA-4D75-AECB-3AF789E6C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1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1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5137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4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8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70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5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9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4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5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80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7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21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9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19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2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60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81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0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0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86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0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41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57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24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4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34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13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2B3E-110D-4F29-85E9-374D4B8FC4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230E5-640B-45CE-899B-E8651ABA6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7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4B4C-8662-4860-A6A2-DF5221E78E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4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9E0A-6276-4AD2-B54C-E0FA2ACB01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AF15C-7482-44F1-89D9-399EC2E10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1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318-ED6E-483E-9BDB-672D425DD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07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AA1D-B6C2-4FD7-AA9D-A3EA52FC2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81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A841-A5B9-4526-B955-BA571E4B1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74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E9AB-AA20-4D36-AE7E-EA6ADDF5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D13-4A91-4542-8D62-DE02004C3E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70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CAD7F-EBD3-4CC0-9931-2E6D081FB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69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DB56-CD7B-4DE1-9FDD-6B6E3BA9E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687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25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94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23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13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176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38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2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73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86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13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0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011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365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4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22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442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87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9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64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767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416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47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45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73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30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947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55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399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70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43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90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85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362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63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08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2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58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55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1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95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4CB10C-2C8A-4848-B813-192BDABA6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00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5C3A7A-43D7-4389-B635-48DBFEAEC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161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9276A8-86B8-4CE9-AF98-A6CD2CDF1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9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9D0E1F-222C-4BB3-B471-D5B11F66F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491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A548F1-6216-4A47-96FC-156682B5C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19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F06DB5-C017-49FC-9E5F-AAA923E20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393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24E1E1-5E38-4F28-AF6A-A83961E49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75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A1CEE5-EA43-43F9-8F25-8977BE9CC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179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4B5B23-D171-4CD8-8D50-BC5CB8846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742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C02CCF-5C21-466D-A759-827D11497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969426-3E7D-4F12-B5D0-EE6198BDBD3F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E47DCF0-F3AD-4EC9-82B4-E52CC58ED3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8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0DE9B-D81C-47BC-A266-EC43C046D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6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9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3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65C8E2-AFFA-46BD-8D11-6134BFD1AB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8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0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6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ftp.esrf.eu/pub/expg/FIT2D/fit2d_10.132_i686_linuxV2.2.10" TargetMode="External"/><Relationship Id="rId1" Type="http://schemas.openxmlformats.org/officeDocument/2006/relationships/slideLayout" Target="../slideLayouts/slideLayout5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bl831.als.lbl.gov/~jamesh/nearBragg/nearBragg.c" TargetMode="External"/><Relationship Id="rId1" Type="http://schemas.openxmlformats.org/officeDocument/2006/relationships/slideLayout" Target="../slideLayouts/slideLayout5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bl831.als.lbl.gov/~jamesh/nearBragg/nearBragg.c" TargetMode="External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bl831.als.lbl.gov/~jamesh/nearBragg/nearBragg.c" TargetMode="External"/><Relationship Id="rId1" Type="http://schemas.openxmlformats.org/officeDocument/2006/relationships/slideLayout" Target="../slideLayouts/slideLayout5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258291"/>
            <a:ext cx="7772400" cy="4599708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418" y="1074057"/>
            <a:ext cx="8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Robert Stroud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James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Fraser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Ana 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Gonzalez 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Axel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Brunger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Monarin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Uervirojnangkoorn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Artem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Lyubimov  </a:t>
            </a:r>
            <a:r>
              <a:rPr lang="en-US" sz="2400" dirty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Nick </a:t>
            </a:r>
            <a:r>
              <a:rPr lang="en-US" sz="2400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sz="2400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60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6877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8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9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1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6872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3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4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5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6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65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8966" name="Line 16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67" name="Line 17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6807" name="Group 18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6867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8" name="Group 24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6862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9" name="Group 30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6857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6852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1" name="Group 42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6847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2" name="Group 48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6842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3" name="Group 54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6837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4" name="Group 60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6832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5" name="Group 66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6827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6" name="Group 72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6822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78" name="Line 78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79" name="Line 79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0" name="Line 80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1" name="Line 81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0427617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7908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9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0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1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2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27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7903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4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5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7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9989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9990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69991" name="Line 17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9992" name="Line 18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7832" name="Group 19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789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2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3" name="Group 25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789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7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4" name="Group 31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788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2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5" name="Group 37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788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7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6" name="Group 43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787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7" name="Group 49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787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7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8" name="Group 55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786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2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9" name="Group 61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786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7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0" name="Group 67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785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2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1" name="Group 73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785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7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003" name="Line 79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4" name="Line 80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5" name="Line 81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6" name="Line 82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7" name="Line 83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8" name="Line 84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9" name="Line 85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0" name="Line 86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1" name="Line 87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2" name="Line 88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325143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893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4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5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893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13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71014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71015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6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7" name="Line 19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8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43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000066"/>
                </a:solidFill>
              </a:rPr>
              <a:t>separate</a:t>
            </a:r>
          </a:p>
        </p:txBody>
      </p:sp>
      <p:sp>
        <p:nvSpPr>
          <p:cNvPr id="171019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20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8860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8926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7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8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9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0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1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8921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2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3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4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5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2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8916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7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8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9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0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3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8911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2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3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4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5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4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8906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7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8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9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0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5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8901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2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3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4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5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6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8896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7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8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9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0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7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8891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2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3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4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5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8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8886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7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8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9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0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9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8881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2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3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4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5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31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2" name="Line 84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3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4" name="Line 86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5" name="Line 87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6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7" name="Line 89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8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9" name="Line 91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40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742422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9960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1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2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3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4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5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9955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6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7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8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9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37" name="Text Box 15"/>
          <p:cNvSpPr txBox="1">
            <a:spLocks noChangeArrowheads="1"/>
          </p:cNvSpPr>
          <p:nvPr/>
        </p:nvSpPr>
        <p:spPr bwMode="auto">
          <a:xfrm>
            <a:off x="2185988" y="4516438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odd</a:t>
            </a:r>
          </a:p>
        </p:txBody>
      </p:sp>
      <p:sp>
        <p:nvSpPr>
          <p:cNvPr id="172038" name="Text Box 16"/>
          <p:cNvSpPr txBox="1">
            <a:spLocks noChangeArrowheads="1"/>
          </p:cNvSpPr>
          <p:nvPr/>
        </p:nvSpPr>
        <p:spPr bwMode="auto">
          <a:xfrm>
            <a:off x="5238750" y="4516438"/>
            <a:ext cx="1235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even</a:t>
            </a:r>
          </a:p>
        </p:txBody>
      </p:sp>
      <p:sp>
        <p:nvSpPr>
          <p:cNvPr id="172039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0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1" name="Line 19"/>
          <p:cNvSpPr>
            <a:spLocks noChangeShapeType="1"/>
          </p:cNvSpPr>
          <p:nvPr/>
        </p:nvSpPr>
        <p:spPr bwMode="auto">
          <a:xfrm>
            <a:off x="1550988" y="3368675"/>
            <a:ext cx="952500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2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139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172043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4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9884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9950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1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2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3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4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5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9945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6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7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8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9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6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9940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1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2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3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4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7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9935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6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7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8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9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8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9930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1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2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3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4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9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9925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6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7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8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9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0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9920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1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2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3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4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1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9915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6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7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8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9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2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9910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1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2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3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4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3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9905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6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7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8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9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55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6" name="Line 84"/>
          <p:cNvSpPr>
            <a:spLocks noChangeShapeType="1"/>
          </p:cNvSpPr>
          <p:nvPr/>
        </p:nvSpPr>
        <p:spPr bwMode="auto">
          <a:xfrm flipH="1">
            <a:off x="2743200" y="3398838"/>
            <a:ext cx="1484313" cy="9953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7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8" name="Line 86"/>
          <p:cNvSpPr>
            <a:spLocks noChangeShapeType="1"/>
          </p:cNvSpPr>
          <p:nvPr/>
        </p:nvSpPr>
        <p:spPr bwMode="auto">
          <a:xfrm flipH="1">
            <a:off x="3055938" y="3368675"/>
            <a:ext cx="4111625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9" name="Line 87"/>
          <p:cNvSpPr>
            <a:spLocks noChangeShapeType="1"/>
          </p:cNvSpPr>
          <p:nvPr/>
        </p:nvSpPr>
        <p:spPr bwMode="auto">
          <a:xfrm>
            <a:off x="2305050" y="3500438"/>
            <a:ext cx="317500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0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1" name="Line 89"/>
          <p:cNvSpPr>
            <a:spLocks noChangeShapeType="1"/>
          </p:cNvSpPr>
          <p:nvPr/>
        </p:nvSpPr>
        <p:spPr bwMode="auto">
          <a:xfrm>
            <a:off x="4986338" y="3500438"/>
            <a:ext cx="877887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2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3" name="Line 91"/>
          <p:cNvSpPr>
            <a:spLocks noChangeShapeType="1"/>
          </p:cNvSpPr>
          <p:nvPr/>
        </p:nvSpPr>
        <p:spPr bwMode="auto">
          <a:xfrm flipH="1">
            <a:off x="6065838" y="3500438"/>
            <a:ext cx="168275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4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324385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endParaRPr lang="en-US" sz="6600" smtClean="0">
              <a:solidFill>
                <a:srgbClr val="FF0000"/>
              </a:solidFill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32738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40158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5572125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000000"/>
                </a:solidFill>
              </a:rPr>
              <a:t>-</a:t>
            </a:r>
            <a:r>
              <a:rPr lang="en-US" sz="6600" smtClean="0">
                <a:solidFill>
                  <a:srgbClr val="FF0000"/>
                </a:solidFill>
              </a:rPr>
              <a:t>0.9%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000000"/>
                </a:solidFill>
              </a:rPr>
              <a:t>=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CC6600"/>
                </a:solidFill>
              </a:rPr>
              <a:t>2.3%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1F497D"/>
                </a:solidFill>
              </a:rPr>
              <a:t>Spatial Heterogeneity in Sharp Spot Sensitivity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450163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Current</a:t>
              </a:r>
            </a:p>
            <a:p>
              <a:pPr algn="ctr"/>
              <a:r>
                <a:rPr lang="en-US" sz="20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60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if…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</a:t>
            </a:r>
            <a:r>
              <a:rPr lang="en-US" sz="3600" dirty="0" smtClean="0"/>
              <a:t>e knew everything?  </a:t>
            </a:r>
          </a:p>
          <a:p>
            <a:pPr lvl="1"/>
            <a:r>
              <a:rPr lang="en-US" sz="3200" dirty="0"/>
              <a:t>h</a:t>
            </a:r>
            <a:r>
              <a:rPr lang="en-US" sz="3200" dirty="0" smtClean="0"/>
              <a:t>ow would we store it?</a:t>
            </a:r>
          </a:p>
          <a:p>
            <a:r>
              <a:rPr lang="en-US" sz="3600" dirty="0"/>
              <a:t>w</a:t>
            </a:r>
            <a:r>
              <a:rPr lang="en-US" sz="3600" dirty="0" smtClean="0"/>
              <a:t>e had a hotter beam?</a:t>
            </a:r>
          </a:p>
          <a:p>
            <a:r>
              <a:rPr lang="en-US" sz="3600" dirty="0" smtClean="0"/>
              <a:t>we had more coherence?</a:t>
            </a:r>
          </a:p>
          <a:p>
            <a:r>
              <a:rPr lang="en-US" sz="3600" dirty="0" smtClean="0"/>
              <a:t>we had a perfect detector?</a:t>
            </a:r>
          </a:p>
          <a:p>
            <a:r>
              <a:rPr lang="en-US" sz="3600" dirty="0" smtClean="0"/>
              <a:t>…</a:t>
            </a:r>
          </a:p>
          <a:p>
            <a:r>
              <a:rPr lang="en-US" sz="3600" dirty="0"/>
              <a:t>w</a:t>
            </a:r>
            <a:r>
              <a:rPr lang="en-US" sz="3600" dirty="0" smtClean="0"/>
              <a:t>e knew what we are doing wrong?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10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Simulators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76641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MLFSOM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rotation data with maximum realism in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</a:p>
          <a:p>
            <a:pPr lvl="0"/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nearBragg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- first-principles scattering from atoms in space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nanoBragg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- optimized for nanocrystal/single-particle stills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nonBragg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- non-crystalline, centrosymmetric (SAXS)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258291"/>
            <a:ext cx="7772400" cy="4599708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  </a:t>
            </a: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 </a:t>
            </a: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418" y="1074057"/>
            <a:ext cx="8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James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Fraser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Cohen 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Ana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Gonzalez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Axel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Brunger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Monarin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Uervirojnangkoorn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Artem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Lyubimov  Nick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1043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nearBragg</a:t>
            </a:r>
            <a:r>
              <a:rPr lang="en-US" altLang="en-US" dirty="0" smtClean="0"/>
              <a:t> program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08438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60500" y="1204912"/>
            <a:ext cx="605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Courier New" pitchFamily="49" charset="0"/>
              </a:rPr>
              <a:t>http://bl831.als.lbl.gov/~jamesh/nearBragg/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1763712"/>
            <a:ext cx="556915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“assumption-free” total scattering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Fourier Transform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unit cells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“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mosaicity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“atoms”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“source”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coherent or not</a:t>
            </a:r>
          </a:p>
        </p:txBody>
      </p:sp>
    </p:spTree>
    <p:extLst>
      <p:ext uri="{BB962C8B-B14F-4D97-AF65-F5344CB8AC3E}">
        <p14:creationId xmlns:p14="http://schemas.microsoft.com/office/powerpoint/2010/main" val="349262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6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14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8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Definition of unit cell defines DS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24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5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Definition of unit cell defines </a:t>
            </a:r>
            <a:r>
              <a:rPr lang="en-US" altLang="en-US" sz="4400" dirty="0" smtClean="0">
                <a:solidFill>
                  <a:srgbClr val="000000"/>
                </a:solidFill>
              </a:rPr>
              <a:t>MT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593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</a:t>
            </a:r>
            <a:r>
              <a:rPr lang="en-US" sz="4000" dirty="0"/>
              <a:t>E</a:t>
            </a:r>
            <a:r>
              <a:rPr lang="en-US" sz="4000" dirty="0" smtClean="0"/>
              <a:t>rror vs Random Noise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Definition of unit cell defines </a:t>
            </a:r>
            <a:r>
              <a:rPr lang="en-US" altLang="en-US" sz="4400" dirty="0" smtClean="0">
                <a:solidFill>
                  <a:srgbClr val="000000"/>
                </a:solidFill>
              </a:rPr>
              <a:t>MT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04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nearBragg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7598044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~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800" b="1" dirty="0" err="1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endParaRPr lang="en-US" sz="2800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-file atom_list.txt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options: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-file filename.txt      text file containing point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scatterer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coordinates in Angstrom relative to the origin.  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-distance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origin to detector center in mm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mm.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pixels.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-pixel        </a:t>
            </a:r>
            <a:r>
              <a:rPr lang="de-DE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pixel size in mm.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5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6" t="453" r="464" b="17754"/>
          <a:stretch/>
        </p:blipFill>
        <p:spPr bwMode="auto">
          <a:xfrm>
            <a:off x="3124200" y="609600"/>
            <a:ext cx="5754757" cy="59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2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75486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atoms.txt &gt;! rotated.txt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-lambda 1 -distance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(200s)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4" r="286" b="17573"/>
          <a:stretch/>
        </p:blipFill>
        <p:spPr bwMode="auto">
          <a:xfrm>
            <a:off x="2895600" y="533400"/>
            <a:ext cx="5791200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1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nanoBragg</a:t>
            </a:r>
            <a:r>
              <a:rPr lang="en-US" altLang="en-US" dirty="0" smtClean="0"/>
              <a:t> program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1460500" y="1479550"/>
            <a:ext cx="61118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ourier New" pitchFamily="49" charset="0"/>
              </a:rPr>
              <a:t>http://bl831.als.lbl.gov/~jamesh/nanoBragg/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2038350"/>
            <a:ext cx="4567237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Optimized for nanocrystals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Square or round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Takes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h,k,l</a:t>
            </a:r>
            <a:r>
              <a:rPr lang="en-US" altLang="en-US" sz="2800" dirty="0" smtClean="0">
                <a:solidFill>
                  <a:srgbClr val="000000"/>
                </a:solidFill>
              </a:rPr>
              <a:t> and F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Supports 1 unit cell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0000"/>
                </a:solidFill>
              </a:rPr>
              <a:t>e</a:t>
            </a:r>
            <a:r>
              <a:rPr lang="en-US" altLang="en-US" sz="2800" dirty="0" smtClean="0">
                <a:solidFill>
                  <a:srgbClr val="000000"/>
                </a:solidFill>
              </a:rPr>
              <a:t>xplicit “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mosaicity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source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explicit “phi” steps</a:t>
            </a: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09800"/>
            <a:ext cx="10699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7" r="34476"/>
          <a:stretch>
            <a:fillRect/>
          </a:stretch>
        </p:blipFill>
        <p:spPr bwMode="auto">
          <a:xfrm>
            <a:off x="4187825" y="3429000"/>
            <a:ext cx="33496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4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 descr="intimage_id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8"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13673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 descr="intimage_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8"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7469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391"/>
          <a:stretch/>
        </p:blipFill>
        <p:spPr bwMode="auto">
          <a:xfrm>
            <a:off x="2895600" y="533400"/>
            <a:ext cx="5777948" cy="604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3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4851" y="6073032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Holton </a:t>
            </a:r>
            <a:r>
              <a:rPr lang="en-US" i="1" dirty="0" smtClean="0">
                <a:solidFill>
                  <a:prstClr val="black"/>
                </a:solidFill>
              </a:rPr>
              <a:t>et al</a:t>
            </a:r>
            <a:r>
              <a:rPr lang="en-US" dirty="0" smtClean="0">
                <a:solidFill>
                  <a:prstClr val="black"/>
                </a:solidFill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</a:rPr>
              <a:t>FEBS Journal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281</a:t>
            </a:r>
            <a:r>
              <a:rPr lang="en-US" dirty="0">
                <a:solidFill>
                  <a:prstClr val="black"/>
                </a:solidFill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93683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JMHolton\Desktop\James_Holton\html\fastBragg\xfel\noiseimage_xfel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10</a:t>
            </a:r>
            <a:r>
              <a:rPr lang="en-US" sz="2800" baseline="30000" dirty="0" smtClean="0">
                <a:solidFill>
                  <a:srgbClr val="000000"/>
                </a:solidFill>
              </a:rPr>
              <a:t>12</a:t>
            </a:r>
            <a:r>
              <a:rPr lang="en-US" sz="2800" dirty="0" smtClean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100 nm focus</a:t>
            </a:r>
          </a:p>
        </p:txBody>
      </p:sp>
    </p:spTree>
    <p:extLst>
      <p:ext uri="{BB962C8B-B14F-4D97-AF65-F5344CB8AC3E}">
        <p14:creationId xmlns:p14="http://schemas.microsoft.com/office/powerpoint/2010/main" val="42223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10</a:t>
            </a:r>
            <a:r>
              <a:rPr lang="en-US" sz="2800" baseline="30000" dirty="0" smtClean="0">
                <a:solidFill>
                  <a:srgbClr val="000000"/>
                </a:solidFill>
              </a:rPr>
              <a:t>12</a:t>
            </a:r>
            <a:r>
              <a:rPr lang="en-US" sz="2800" dirty="0" smtClean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</a:t>
            </a:r>
            <a:r>
              <a:rPr lang="en-US" sz="2800" dirty="0" smtClean="0">
                <a:solidFill>
                  <a:srgbClr val="000000"/>
                </a:solidFill>
              </a:rPr>
              <a:t> nm focus</a:t>
            </a:r>
          </a:p>
        </p:txBody>
      </p:sp>
      <p:pic>
        <p:nvPicPr>
          <p:cNvPr id="6" name="Picture 6" descr="C:\Users\JMHolton\Desktop\James_Holton\html\fastBragg\xfel\noiseimage_future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7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572"/>
          <a:stretch/>
        </p:blipFill>
        <p:spPr bwMode="auto">
          <a:xfrm>
            <a:off x="2971800" y="609600"/>
            <a:ext cx="5777948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nonBragg</a:t>
            </a:r>
            <a:r>
              <a:rPr lang="en-US" dirty="0" smtClean="0"/>
              <a:t> extracts background</a:t>
            </a:r>
            <a:endParaRPr lang="en-US" dirty="0"/>
          </a:p>
        </p:txBody>
      </p:sp>
      <p:pic>
        <p:nvPicPr>
          <p:cNvPr id="9218" name="Picture 2" descr="http://bl831.als.lbl.gov/%7Ejamesh/nonBragg/pila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89582"/>
            <a:ext cx="2857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l831.als.lbl.gov/%7Ejamesh/nonBragg/gnuplo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"/>
          <a:stretch/>
        </p:blipFill>
        <p:spPr bwMode="auto">
          <a:xfrm>
            <a:off x="1904403" y="3075710"/>
            <a:ext cx="5344671" cy="328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bl831.als.lbl.gov/%7Ejamesh/nonBragg/bestf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57" y="2103437"/>
            <a:ext cx="2857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745673" y="5223164"/>
            <a:ext cx="983672" cy="759404"/>
          </a:xfrm>
          <a:custGeom>
            <a:avLst/>
            <a:gdLst>
              <a:gd name="connsiteX0" fmla="*/ 0 w 983672"/>
              <a:gd name="connsiteY0" fmla="*/ 0 h 759404"/>
              <a:gd name="connsiteX1" fmla="*/ 235527 w 983672"/>
              <a:gd name="connsiteY1" fmla="*/ 678872 h 759404"/>
              <a:gd name="connsiteX2" fmla="*/ 983672 w 983672"/>
              <a:gd name="connsiteY2" fmla="*/ 720436 h 75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672" h="759404">
                <a:moveTo>
                  <a:pt x="0" y="0"/>
                </a:moveTo>
                <a:cubicBezTo>
                  <a:pt x="35791" y="279399"/>
                  <a:pt x="71582" y="558799"/>
                  <a:pt x="235527" y="678872"/>
                </a:cubicBezTo>
                <a:cubicBezTo>
                  <a:pt x="399472" y="798945"/>
                  <a:pt x="691572" y="759690"/>
                  <a:pt x="983672" y="72043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7608578">
            <a:off x="6179127" y="5181600"/>
            <a:ext cx="983672" cy="759404"/>
          </a:xfrm>
          <a:custGeom>
            <a:avLst/>
            <a:gdLst>
              <a:gd name="connsiteX0" fmla="*/ 0 w 983672"/>
              <a:gd name="connsiteY0" fmla="*/ 0 h 759404"/>
              <a:gd name="connsiteX1" fmla="*/ 235527 w 983672"/>
              <a:gd name="connsiteY1" fmla="*/ 678872 h 759404"/>
              <a:gd name="connsiteX2" fmla="*/ 983672 w 983672"/>
              <a:gd name="connsiteY2" fmla="*/ 720436 h 75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672" h="759404">
                <a:moveTo>
                  <a:pt x="0" y="0"/>
                </a:moveTo>
                <a:cubicBezTo>
                  <a:pt x="35791" y="279399"/>
                  <a:pt x="71582" y="558799"/>
                  <a:pt x="235527" y="678872"/>
                </a:cubicBezTo>
                <a:cubicBezTo>
                  <a:pt x="399472" y="798945"/>
                  <a:pt x="691572" y="759690"/>
                  <a:pt x="983672" y="72043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5141" y="5197792"/>
            <a:ext cx="1360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</a:t>
            </a:r>
          </a:p>
          <a:p>
            <a:r>
              <a:rPr lang="en-US" dirty="0" smtClean="0"/>
              <a:t>Exposure</a:t>
            </a:r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Thickness</a:t>
            </a:r>
          </a:p>
          <a:p>
            <a:r>
              <a:rPr lang="en-US" dirty="0" smtClean="0"/>
              <a:t>Gain, offset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40480" y="109728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spot remover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photon/pixel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84"/>
            <a:ext cx="8229600" cy="1143000"/>
          </a:xfrm>
        </p:spPr>
        <p:txBody>
          <a:bodyPr/>
          <a:lstStyle/>
          <a:p>
            <a:r>
              <a:rPr lang="en-US" dirty="0" smtClean="0"/>
              <a:t>“fit” simulation to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52109" cy="4525963"/>
          </a:xfrm>
        </p:spPr>
        <p:txBody>
          <a:bodyPr/>
          <a:lstStyle/>
          <a:p>
            <a:r>
              <a:rPr lang="en-US" dirty="0" smtClean="0"/>
              <a:t>Dispersion</a:t>
            </a:r>
          </a:p>
          <a:p>
            <a:r>
              <a:rPr lang="en-US" dirty="0" smtClean="0"/>
              <a:t>Divergence</a:t>
            </a:r>
          </a:p>
          <a:p>
            <a:r>
              <a:rPr lang="en-US" dirty="0" err="1" smtClean="0"/>
              <a:t>Mosaicity</a:t>
            </a:r>
            <a:endParaRPr lang="en-US" dirty="0" smtClean="0"/>
          </a:p>
          <a:p>
            <a:r>
              <a:rPr lang="en-US" dirty="0" smtClean="0"/>
              <a:t>Wavelength</a:t>
            </a:r>
          </a:p>
          <a:p>
            <a:r>
              <a:rPr lang="en-US" dirty="0" smtClean="0"/>
              <a:t>Unit cell parameters (3)</a:t>
            </a:r>
          </a:p>
          <a:p>
            <a:r>
              <a:rPr lang="en-US" dirty="0" smtClean="0"/>
              <a:t>Crystal orientation (3)</a:t>
            </a:r>
          </a:p>
          <a:p>
            <a:r>
              <a:rPr lang="en-US" dirty="0" smtClean="0"/>
              <a:t>Mosaic domain size (3)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28654" y="1697182"/>
            <a:ext cx="47521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Beam center (2)</a:t>
            </a:r>
          </a:p>
          <a:p>
            <a:r>
              <a:rPr lang="en-US" kern="0" dirty="0" smtClean="0"/>
              <a:t>Beam direction (2)</a:t>
            </a:r>
          </a:p>
          <a:p>
            <a:r>
              <a:rPr lang="en-US" kern="0" dirty="0" smtClean="0"/>
              <a:t>Detector distance</a:t>
            </a:r>
          </a:p>
        </p:txBody>
      </p:sp>
    </p:spTree>
    <p:extLst>
      <p:ext uri="{BB962C8B-B14F-4D97-AF65-F5344CB8AC3E}">
        <p14:creationId xmlns:p14="http://schemas.microsoft.com/office/powerpoint/2010/main" val="104474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Real XFEL still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9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163641"/>
              </p:ext>
            </p:extLst>
          </p:nvPr>
        </p:nvGraphicFramePr>
        <p:xfrm>
          <a:off x="400958" y="928919"/>
          <a:ext cx="824230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error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0924" y="6488668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457" y="870857"/>
            <a:ext cx="20755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4457" y="863600"/>
            <a:ext cx="37519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57067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785908" y="3263090"/>
            <a:ext cx="4440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Fraction pixels predicted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8066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individual “mosaic domains”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8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2976789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990600"/>
            <a:ext cx="6248400" cy="46862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864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center from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1219200"/>
            <a:ext cx="3197043" cy="2590800"/>
            <a:chOff x="3352800" y="3657600"/>
            <a:chExt cx="6680654" cy="5413828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0" b="71686"/>
            <a:stretch/>
          </p:blipFill>
          <p:spPr bwMode="auto">
            <a:xfrm>
              <a:off x="3352800" y="3657600"/>
              <a:ext cx="6633029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09" r="50537"/>
            <a:stretch/>
          </p:blipFill>
          <p:spPr bwMode="auto">
            <a:xfrm>
              <a:off x="3352800" y="7086600"/>
              <a:ext cx="6680654" cy="1984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172200" y="3657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Sauter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(2015).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JSR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239. </a:t>
            </a:r>
          </a:p>
        </p:txBody>
      </p:sp>
    </p:spTree>
    <p:extLst>
      <p:ext uri="{BB962C8B-B14F-4D97-AF65-F5344CB8AC3E}">
        <p14:creationId xmlns:p14="http://schemas.microsoft.com/office/powerpoint/2010/main" val="32432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10866" r="600" b="4068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smtClean="0">
                <a:solidFill>
                  <a:schemeClr val="tx1"/>
                </a:solidFill>
              </a:rPr>
              <a:t>Now What?</a:t>
            </a:r>
          </a:p>
        </p:txBody>
      </p: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5830888" y="3856038"/>
            <a:ext cx="801687" cy="831850"/>
            <a:chOff x="3673" y="2429"/>
            <a:chExt cx="505" cy="524"/>
          </a:xfrm>
        </p:grpSpPr>
        <p:sp>
          <p:nvSpPr>
            <p:cNvPr id="251909" name="Text Box 9"/>
            <p:cNvSpPr txBox="1">
              <a:spLocks noChangeArrowheads="1"/>
            </p:cNvSpPr>
            <p:nvPr/>
          </p:nvSpPr>
          <p:spPr bwMode="auto">
            <a:xfrm>
              <a:off x="3724" y="2703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000000"/>
                  </a:solidFill>
                  <a:cs typeface="Arial" pitchFamily="34" charset="0"/>
                </a:rPr>
                <a:t>10 Å</a:t>
              </a:r>
            </a:p>
          </p:txBody>
        </p:sp>
        <p:sp>
          <p:nvSpPr>
            <p:cNvPr id="251910" name="Line 10"/>
            <p:cNvSpPr>
              <a:spLocks noChangeShapeType="1"/>
            </p:cNvSpPr>
            <p:nvPr/>
          </p:nvSpPr>
          <p:spPr bwMode="auto">
            <a:xfrm flipH="1" flipV="1">
              <a:off x="3673" y="2429"/>
              <a:ext cx="117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4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data collection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chemeClr val="bg1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4365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1541462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35125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symmetry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60513" y="55626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904163" y="1524000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8" grpId="1" animBg="1"/>
      <p:bldP spid="3537929" grpId="0" animBg="1"/>
      <p:bldP spid="353792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2" grpId="0" build="allAtOnce"/>
      <p:bldP spid="16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606564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</a:p>
        </p:txBody>
      </p:sp>
    </p:spTree>
    <p:extLst>
      <p:ext uri="{BB962C8B-B14F-4D97-AF65-F5344CB8AC3E}">
        <p14:creationId xmlns:p14="http://schemas.microsoft.com/office/powerpoint/2010/main" val="58625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2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6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08577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</a:p>
        </p:txBody>
      </p:sp>
    </p:spTree>
    <p:extLst>
      <p:ext uri="{BB962C8B-B14F-4D97-AF65-F5344CB8AC3E}">
        <p14:creationId xmlns:p14="http://schemas.microsoft.com/office/powerpoint/2010/main" val="378941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873937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patial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000000"/>
                </a:solidFill>
              </a:rPr>
              <a:t>eterogeneity in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harp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pot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819575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4851" y="6073032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729318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949" r="15259" b="3261"/>
          <a:stretch/>
        </p:blipFill>
        <p:spPr bwMode="auto">
          <a:xfrm>
            <a:off x="152400" y="914400"/>
            <a:ext cx="8763000" cy="55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/>
              <a:t>The R-factor Gap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216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12501" r="19028" b="2355"/>
          <a:stretch/>
        </p:blipFill>
        <p:spPr bwMode="auto">
          <a:xfrm>
            <a:off x="0" y="914400"/>
            <a:ext cx="9144000" cy="554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324600" y="2438400"/>
            <a:ext cx="0" cy="914400"/>
          </a:xfrm>
          <a:prstGeom prst="straightConnector1">
            <a:avLst/>
          </a:prstGeom>
          <a:ln w="28575">
            <a:solidFill>
              <a:srgbClr val="579AC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000" y="1828800"/>
            <a:ext cx="140294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79ACB"/>
                </a:solidFill>
              </a:rPr>
              <a:t>Last “right”</a:t>
            </a:r>
          </a:p>
          <a:p>
            <a:r>
              <a:rPr lang="en-US" dirty="0">
                <a:solidFill>
                  <a:srgbClr val="579ACB"/>
                </a:solidFill>
              </a:rPr>
              <a:t>a</a:t>
            </a:r>
            <a:r>
              <a:rPr lang="en-US" dirty="0" smtClean="0">
                <a:solidFill>
                  <a:srgbClr val="579ACB"/>
                </a:solidFill>
              </a:rPr>
              <a:t>tom added</a:t>
            </a:r>
            <a:endParaRPr lang="en-US" dirty="0">
              <a:solidFill>
                <a:srgbClr val="579ACB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/>
              <a:t>The R-factor Gap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43524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6095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sim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cryst</a:t>
            </a:r>
            <a:r>
              <a:rPr lang="en-US" altLang="en-US" sz="2400" dirty="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</a:rPr>
              <a:t> = 0.159</a:t>
            </a:r>
          </a:p>
        </p:txBody>
      </p:sp>
      <p:sp>
        <p:nvSpPr>
          <p:cNvPr id="270341" name="Text Box 4"/>
          <p:cNvSpPr txBox="1">
            <a:spLocks noChangeArrowheads="1"/>
          </p:cNvSpPr>
          <p:nvPr/>
        </p:nvSpPr>
        <p:spPr bwMode="auto">
          <a:xfrm>
            <a:off x="78255" y="5789613"/>
            <a:ext cx="270939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</a:rPr>
              <a:t>2.5 “sigma” </a:t>
            </a:r>
            <a:r>
              <a:rPr lang="en-US" altLang="en-US" sz="2400" dirty="0" err="1">
                <a:solidFill>
                  <a:srgbClr val="CC9900"/>
                </a:solidFill>
              </a:rPr>
              <a:t>F</a:t>
            </a:r>
            <a:r>
              <a:rPr lang="en-US" altLang="en-US" sz="2400" baseline="-25000" dirty="0" err="1">
                <a:solidFill>
                  <a:srgbClr val="CC9900"/>
                </a:solidFill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c</a:t>
            </a:r>
            <a:endParaRPr lang="en-US" altLang="en-US" sz="240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49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(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 </a:t>
            </a:r>
            <a:r>
              <a:rPr lang="el-GR" altLang="en-US" sz="3600" dirty="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) - (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l-GR" altLang="en-US" sz="3600" dirty="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271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</a:rPr>
              <a:t>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right</a:t>
            </a:r>
            <a:r>
              <a:rPr lang="en-US" altLang="en-US" sz="2400" dirty="0">
                <a:solidFill>
                  <a:srgbClr val="CC9900"/>
                </a:solidFill>
              </a:rPr>
              <a:t> – (2F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c</a:t>
            </a:r>
            <a:r>
              <a:rPr lang="en-US" altLang="en-US" sz="2400" dirty="0">
                <a:solidFill>
                  <a:srgbClr val="CC9900"/>
                </a:solidFill>
              </a:rPr>
              <a:t>)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cryst</a:t>
            </a:r>
            <a:r>
              <a:rPr lang="en-US" altLang="en-US" sz="2400" dirty="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923950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4968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5008"/>
            <a:ext cx="8229600" cy="47651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and Dynamical Information Beyond Bragg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43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Muybridge’s multi-camera</a:t>
            </a:r>
          </a:p>
        </p:txBody>
      </p:sp>
      <p:pic>
        <p:nvPicPr>
          <p:cNvPr id="10243" name="Picture 3" descr="Muybridge_camea_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6500"/>
            <a:ext cx="82296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7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9260986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765788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patial </a:t>
            </a:r>
            <a:r>
              <a:rPr lang="en-US" sz="3200" dirty="0" smtClean="0">
                <a:solidFill>
                  <a:srgbClr val="FF0000"/>
                </a:solidFill>
              </a:rPr>
              <a:t>H</a:t>
            </a:r>
            <a:r>
              <a:rPr lang="en-US" sz="3200" dirty="0" smtClean="0">
                <a:solidFill>
                  <a:srgbClr val="000000"/>
                </a:solidFill>
              </a:rPr>
              <a:t>eterogeneity in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harp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pot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ensitivity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8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1637306" y="1293813"/>
            <a:ext cx="5930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</a:t>
            </a:r>
            <a:r>
              <a:rPr lang="en-US" altLang="en-US" sz="2400" dirty="0" smtClean="0">
                <a:solidFill>
                  <a:srgbClr val="000000"/>
                </a:solidFill>
              </a:rPr>
              <a:t>density: 1 sigma contour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696"/>
            <a:ext cx="6282813" cy="41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80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Supporting a model with data</a:t>
            </a:r>
          </a:p>
        </p:txBody>
      </p:sp>
      <p:pic>
        <p:nvPicPr>
          <p:cNvPr id="17425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7425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1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2530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186547"/>
            <a:ext cx="8162925" cy="3386511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MLFSOM for rotation data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nonBragg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background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nanoBragg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stills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nearBragg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coherence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Phasing limit is calibration</a:t>
            </a:r>
            <a:endParaRPr lang="el-GR" altLang="en-US" sz="2400" b="1" dirty="0" smtClean="0">
              <a:solidFill>
                <a:srgbClr val="008000"/>
              </a:solidFill>
              <a:cs typeface="Arial" pitchFamily="34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Resolution limited by 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“disorder”</a:t>
            </a:r>
            <a:endParaRPr lang="en-US" altLang="en-US" sz="2400" b="1" dirty="0" smtClean="0">
              <a:solidFill>
                <a:srgbClr val="008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URLs &amp; 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IGBMC_XFELsim_2016.pptx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://bl831.als.lbl.gov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/~jamesh/bin_stuff/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bl831.als.lbl.gov/~jamesh/mlfsom/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pic>
        <p:nvPicPr>
          <p:cNvPr id="5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26" y="3156731"/>
            <a:ext cx="4094018" cy="28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25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MLFSOM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http://bl831.als.lbl.gov/~jamesh/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mlfsom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/development_snapshot.tgz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tar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xvzf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development_snapshot.tgz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://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ftp.esrf.eu/pub/expg/FIT2D/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fit2d_10.132_i686_linuxV2.2.10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–sf fit2d_* </a:t>
            </a:r>
            <a:r>
              <a:rPr lang="en-US" sz="28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fit2d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 install </a:t>
            </a:r>
            <a:r>
              <a:rPr lang="en-US" sz="28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gnuplot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edit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example.com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mlfsom.params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./ano_sfall.com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mv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ideal_ano.mtz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pristine.mtz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./mlfsom.com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frames=100</a:t>
            </a:r>
          </a:p>
        </p:txBody>
      </p:sp>
    </p:spTree>
    <p:extLst>
      <p:ext uri="{BB962C8B-B14F-4D97-AF65-F5344CB8AC3E}">
        <p14:creationId xmlns:p14="http://schemas.microsoft.com/office/powerpoint/2010/main" val="384351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if…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You only have a few small crystals?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    Should you: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Glue together and do 12960°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074425"/>
              </p:ext>
            </p:extLst>
          </p:nvPr>
        </p:nvGraphicFramePr>
        <p:xfrm>
          <a:off x="382385" y="166252"/>
          <a:ext cx="8620995" cy="7205868"/>
        </p:xfrm>
        <a:graphic>
          <a:graphicData uri="http://schemas.openxmlformats.org/drawingml/2006/table">
            <a:tbl>
              <a:tblPr/>
              <a:tblGrid>
                <a:gridCol w="1724199"/>
                <a:gridCol w="1724199"/>
                <a:gridCol w="1724199"/>
                <a:gridCol w="1724199"/>
                <a:gridCol w="1724199"/>
              </a:tblGrid>
              <a:tr h="358307">
                <a:tc rowSpan="2"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b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collection 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glue_fine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3.03874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3.13351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3.03531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3.02638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3.05292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XDS/noscale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3.01449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3.03048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3.02576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3.31013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3.51254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3.04355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3.08244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MOSFLM/noscale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3.51311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3.04287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3.21664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3.04147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3.03948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3.32378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2.92007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2.98204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2.92007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DIALS-noscale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2.96392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3.26126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5.14852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d*Trek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3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9782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467512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photon/pixel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0.1546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0.1749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0.1630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3268451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21489995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683657"/>
            <a:ext cx="7685313" cy="444250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C00000"/>
                </a:solidFill>
                <a:cs typeface="Arial" panose="020B0604020202020204" pitchFamily="34" charset="0"/>
              </a:rPr>
              <a:t>MX data quality is not limiting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Hypotheses: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Hidden systematic error?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Model-building problem?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Representation problem?</a:t>
            </a:r>
            <a:endParaRPr lang="en-US" sz="3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262743" y="3947886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11943" y="4753429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91086" y="5399314"/>
            <a:ext cx="362857" cy="566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</p:spTree>
    <p:extLst>
      <p:ext uri="{BB962C8B-B14F-4D97-AF65-F5344CB8AC3E}">
        <p14:creationId xmlns:p14="http://schemas.microsoft.com/office/powerpoint/2010/main" val="62644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RISM model for “bulk” 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133427"/>
              </p:ext>
            </p:extLst>
          </p:nvPr>
        </p:nvGraphicFramePr>
        <p:xfrm>
          <a:off x="442685" y="1349828"/>
          <a:ext cx="8229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86360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self-consistent density field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b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ased on electrostatics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.1808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MD solvent, protein fixed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.1523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 –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protein fixed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0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nanoBragg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nanoBragg.c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nanoBragg.c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-lm</a:t>
            </a:r>
          </a:p>
        </p:txBody>
      </p:sp>
    </p:spTree>
    <p:extLst>
      <p:ext uri="{BB962C8B-B14F-4D97-AF65-F5344CB8AC3E}">
        <p14:creationId xmlns:p14="http://schemas.microsoft.com/office/powerpoint/2010/main" val="7141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nonBragg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nonBragg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nonBragg.c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nonBragg.c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-lm</a:t>
            </a:r>
          </a:p>
        </p:txBody>
      </p:sp>
    </p:spTree>
    <p:extLst>
      <p:ext uri="{BB962C8B-B14F-4D97-AF65-F5344CB8AC3E}">
        <p14:creationId xmlns:p14="http://schemas.microsoft.com/office/powerpoint/2010/main" val="721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ancillaries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noisify.c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float_add.c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float_func.c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noisify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noisify.c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–lm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float_add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float_add.c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–lm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float_func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float_func.c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–lm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UBtoA.awk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&lt;&lt; EOF &gt;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A.mat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250 250 250 90 90 90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RANDOM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  <a:endParaRPr lang="en-US" sz="12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–mat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A.mat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UBtoA.awk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&lt;&lt; EOF &gt;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A.mat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CELL 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MISSET 10 20 30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RANDOM 1 12345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275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584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5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584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7" name="Group 15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5836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7" name="Picture 1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8" name="Picture 1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9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0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3" name="Group 21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5831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2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3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4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5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9" name="Group 27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582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05" name="Group 33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5821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2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3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4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5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1" name="Group 39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5816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7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8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9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0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7" name="Group 45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5811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2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3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4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5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3" name="Group 51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5806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7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8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9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0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9" name="Group 57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5801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2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3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4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5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35" name="Group 63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5796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7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8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9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0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41" name="Group 69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5791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2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3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4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5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952575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3673</TotalTime>
  <Words>2156</Words>
  <Application>Microsoft Office PowerPoint</Application>
  <PresentationFormat>On-screen Show (4:3)</PresentationFormat>
  <Paragraphs>637</Paragraphs>
  <Slides>87</Slides>
  <Notes>4</Notes>
  <HiddenSlides>2</HiddenSlides>
  <MMClips>1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Office Theme</vt:lpstr>
      <vt:lpstr>13_Default Design</vt:lpstr>
      <vt:lpstr>1_Office Theme</vt:lpstr>
      <vt:lpstr>Default Design</vt:lpstr>
      <vt:lpstr>6_Default Design</vt:lpstr>
      <vt:lpstr>7_Office Theme</vt:lpstr>
      <vt:lpstr>7_Default Design</vt:lpstr>
      <vt:lpstr>4_Default Design</vt:lpstr>
      <vt:lpstr>Chart</vt:lpstr>
      <vt:lpstr>Equation</vt:lpstr>
      <vt:lpstr>Acknowledgements</vt:lpstr>
      <vt:lpstr>Acknowledgements</vt:lpstr>
      <vt:lpstr>Systematic Error vs Random Noise</vt:lpstr>
      <vt:lpstr>Is it Real? Or is it MLFSOM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if…</vt:lpstr>
      <vt:lpstr>Diffraction Simulators</vt:lpstr>
      <vt:lpstr>nearBragg program</vt:lpstr>
      <vt:lpstr>PowerPoint Presentation</vt:lpstr>
      <vt:lpstr>PowerPoint Presentation</vt:lpstr>
      <vt:lpstr>Meaning of “coherence length”</vt:lpstr>
      <vt:lpstr>Meaning of “coherence length”</vt:lpstr>
      <vt:lpstr>Meaning of “coherence length”</vt:lpstr>
      <vt:lpstr>Meaning of “coherence length”</vt:lpstr>
      <vt:lpstr>PowerPoint Presentation</vt:lpstr>
      <vt:lpstr>PowerPoint Presentation</vt:lpstr>
      <vt:lpstr>PowerPoint Presentation</vt:lpstr>
      <vt:lpstr>PowerPoint Presentation</vt:lpstr>
      <vt:lpstr>How to install: nearBragg</vt:lpstr>
      <vt:lpstr>How to run: nearBragg  for single particle</vt:lpstr>
      <vt:lpstr>How to run: nearBragg  for single particle</vt:lpstr>
      <vt:lpstr>How to run: nearBragg  for single particle</vt:lpstr>
      <vt:lpstr>nanoBragg program</vt:lpstr>
      <vt:lpstr>square</vt:lpstr>
      <vt:lpstr>round</vt:lpstr>
      <vt:lpstr>How to run: nanoBragg  for single particle</vt:lpstr>
      <vt:lpstr>How to run: nanoBragg  for single particle</vt:lpstr>
      <vt:lpstr>Realistic single-particle prediction</vt:lpstr>
      <vt:lpstr>Realistic single-particle prediction</vt:lpstr>
      <vt:lpstr>How to run: nonBragg for SAXS</vt:lpstr>
      <vt:lpstr>How to run: nonBragg for SAXS</vt:lpstr>
      <vt:lpstr>nonBragg extracts background</vt:lpstr>
      <vt:lpstr>PowerPoint Presentation</vt:lpstr>
      <vt:lpstr>“fit” simulation to reality</vt:lpstr>
      <vt:lpstr>PowerPoint Presentation</vt:lpstr>
      <vt:lpstr>Simulation of XFEL still</vt:lpstr>
      <vt:lpstr>PowerPoint Presentation</vt:lpstr>
      <vt:lpstr>PowerPoint Presentation</vt:lpstr>
      <vt:lpstr>The “Lorentz zone”</vt:lpstr>
      <vt:lpstr>PowerPoint Presentation</vt:lpstr>
      <vt:lpstr>Now What?</vt:lpstr>
      <vt:lpstr>PowerPoint Presentation</vt:lpstr>
      <vt:lpstr>PowerPoint Presentation</vt:lpstr>
      <vt:lpstr>PowerPoint Presentation</vt:lpstr>
      <vt:lpstr>B factor from image analysis</vt:lpstr>
      <vt:lpstr>B factor from image analysis</vt:lpstr>
      <vt:lpstr>PowerPoint Presentation</vt:lpstr>
      <vt:lpstr>Is it Real? Or is it MLFSOM</vt:lpstr>
      <vt:lpstr>The R-factor Gap</vt:lpstr>
      <vt:lpstr>The R-factor Gap</vt:lpstr>
      <vt:lpstr>30 conformers from 24,000</vt:lpstr>
      <vt:lpstr>2Fsim-Fcalc and Fsim-Fcalc maps</vt:lpstr>
      <vt:lpstr>2Fsim-Fcalc and (Fsim Φsim) - (Fcalc Φcalc) maps</vt:lpstr>
      <vt:lpstr>30 conformers from 24,000</vt:lpstr>
      <vt:lpstr>Muybridge’s galloping horse (1878)</vt:lpstr>
      <vt:lpstr>Muybridge’s multi-camera</vt:lpstr>
      <vt:lpstr>Muybridge’s galloping horse (1878)</vt:lpstr>
      <vt:lpstr>Muybridge’s galloping horse (1878)</vt:lpstr>
      <vt:lpstr>lysozyme: real and reciprocal</vt:lpstr>
      <vt:lpstr>lysozyme: thermal motion</vt:lpstr>
      <vt:lpstr>Supporting a model with data</vt:lpstr>
      <vt:lpstr>URLs &amp; Summary</vt:lpstr>
      <vt:lpstr>How to install: MLFSOM</vt:lpstr>
      <vt:lpstr>What if…</vt:lpstr>
      <vt:lpstr>PowerPoint Presentation</vt:lpstr>
      <vt:lpstr>30 conformers from 24,000</vt:lpstr>
      <vt:lpstr>How many conformers are there?</vt:lpstr>
      <vt:lpstr>How many conformers are there?</vt:lpstr>
      <vt:lpstr>How many conformers are there?</vt:lpstr>
      <vt:lpstr>The R-factor Gap</vt:lpstr>
      <vt:lpstr>RISM model for “bulk” solvent</vt:lpstr>
      <vt:lpstr>How to install: nanoBragg</vt:lpstr>
      <vt:lpstr>How to install: nonBragg</vt:lpstr>
      <vt:lpstr>How to install: ancillaries</vt:lpstr>
      <vt:lpstr>How to run: nanoBragg  for single particle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75</cp:revision>
  <dcterms:created xsi:type="dcterms:W3CDTF">2016-06-10T14:11:56Z</dcterms:created>
  <dcterms:modified xsi:type="dcterms:W3CDTF">2016-10-04T09:47:17Z</dcterms:modified>
</cp:coreProperties>
</file>