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0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1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3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4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5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6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7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8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91" r:id="rId4"/>
    <p:sldMasterId id="2147483706" r:id="rId5"/>
    <p:sldMasterId id="2147483735" r:id="rId6"/>
    <p:sldMasterId id="2147483749" r:id="rId7"/>
    <p:sldMasterId id="2147483762" r:id="rId8"/>
    <p:sldMasterId id="2147483777" r:id="rId9"/>
    <p:sldMasterId id="2147483789" r:id="rId10"/>
    <p:sldMasterId id="2147483802" r:id="rId11"/>
    <p:sldMasterId id="2147483817" r:id="rId12"/>
    <p:sldMasterId id="2147483830" r:id="rId13"/>
    <p:sldMasterId id="2147483843" r:id="rId14"/>
    <p:sldMasterId id="2147483857" r:id="rId15"/>
    <p:sldMasterId id="2147483873" r:id="rId16"/>
    <p:sldMasterId id="2147483886" r:id="rId17"/>
    <p:sldMasterId id="2147483898" r:id="rId18"/>
    <p:sldMasterId id="2147483913" r:id="rId19"/>
    <p:sldMasterId id="2147483925" r:id="rId20"/>
    <p:sldMasterId id="2147483939" r:id="rId21"/>
    <p:sldMasterId id="2147483951" r:id="rId22"/>
    <p:sldMasterId id="2147483965" r:id="rId23"/>
    <p:sldMasterId id="2147483978" r:id="rId24"/>
    <p:sldMasterId id="2147483990" r:id="rId25"/>
    <p:sldMasterId id="2147484003" r:id="rId26"/>
    <p:sldMasterId id="2147484015" r:id="rId27"/>
    <p:sldMasterId id="2147484028" r:id="rId28"/>
    <p:sldMasterId id="2147484041" r:id="rId29"/>
  </p:sldMasterIdLst>
  <p:notesMasterIdLst>
    <p:notesMasterId r:id="rId351"/>
  </p:notesMasterIdLst>
  <p:sldIdLst>
    <p:sldId id="556" r:id="rId30"/>
    <p:sldId id="557" r:id="rId31"/>
    <p:sldId id="617" r:id="rId32"/>
    <p:sldId id="562" r:id="rId33"/>
    <p:sldId id="563" r:id="rId34"/>
    <p:sldId id="564" r:id="rId35"/>
    <p:sldId id="565" r:id="rId36"/>
    <p:sldId id="620" r:id="rId37"/>
    <p:sldId id="619" r:id="rId38"/>
    <p:sldId id="534" r:id="rId39"/>
    <p:sldId id="535" r:id="rId40"/>
    <p:sldId id="536" r:id="rId41"/>
    <p:sldId id="537" r:id="rId42"/>
    <p:sldId id="538" r:id="rId43"/>
    <p:sldId id="539" r:id="rId44"/>
    <p:sldId id="541" r:id="rId45"/>
    <p:sldId id="542" r:id="rId46"/>
    <p:sldId id="567" r:id="rId47"/>
    <p:sldId id="568" r:id="rId48"/>
    <p:sldId id="569" r:id="rId49"/>
    <p:sldId id="570" r:id="rId50"/>
    <p:sldId id="571" r:id="rId51"/>
    <p:sldId id="558" r:id="rId52"/>
    <p:sldId id="559" r:id="rId53"/>
    <p:sldId id="560" r:id="rId54"/>
    <p:sldId id="561" r:id="rId55"/>
    <p:sldId id="540" r:id="rId56"/>
    <p:sldId id="555" r:id="rId57"/>
    <p:sldId id="875" r:id="rId58"/>
    <p:sldId id="317" r:id="rId59"/>
    <p:sldId id="655" r:id="rId60"/>
    <p:sldId id="651" r:id="rId61"/>
    <p:sldId id="652" r:id="rId62"/>
    <p:sldId id="653" r:id="rId63"/>
    <p:sldId id="654" r:id="rId64"/>
    <p:sldId id="8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453" r:id="rId78"/>
    <p:sldId id="332" r:id="rId79"/>
    <p:sldId id="333" r:id="rId80"/>
    <p:sldId id="684" r:id="rId81"/>
    <p:sldId id="685" r:id="rId82"/>
    <p:sldId id="686" r:id="rId83"/>
    <p:sldId id="687" r:id="rId84"/>
    <p:sldId id="688" r:id="rId85"/>
    <p:sldId id="689" r:id="rId86"/>
    <p:sldId id="690" r:id="rId87"/>
    <p:sldId id="691" r:id="rId88"/>
    <p:sldId id="692" r:id="rId89"/>
    <p:sldId id="693" r:id="rId90"/>
    <p:sldId id="694" r:id="rId91"/>
    <p:sldId id="695" r:id="rId92"/>
    <p:sldId id="696" r:id="rId93"/>
    <p:sldId id="697" r:id="rId94"/>
    <p:sldId id="698" r:id="rId95"/>
    <p:sldId id="699" r:id="rId96"/>
    <p:sldId id="700" r:id="rId97"/>
    <p:sldId id="701" r:id="rId98"/>
    <p:sldId id="702" r:id="rId99"/>
    <p:sldId id="703" r:id="rId100"/>
    <p:sldId id="704" r:id="rId101"/>
    <p:sldId id="705" r:id="rId102"/>
    <p:sldId id="706" r:id="rId103"/>
    <p:sldId id="707" r:id="rId104"/>
    <p:sldId id="710" r:id="rId105"/>
    <p:sldId id="711" r:id="rId106"/>
    <p:sldId id="712" r:id="rId107"/>
    <p:sldId id="713" r:id="rId108"/>
    <p:sldId id="714" r:id="rId109"/>
    <p:sldId id="715" r:id="rId110"/>
    <p:sldId id="716" r:id="rId111"/>
    <p:sldId id="717" r:id="rId112"/>
    <p:sldId id="718" r:id="rId113"/>
    <p:sldId id="719" r:id="rId114"/>
    <p:sldId id="720" r:id="rId115"/>
    <p:sldId id="721" r:id="rId116"/>
    <p:sldId id="722" r:id="rId117"/>
    <p:sldId id="723" r:id="rId118"/>
    <p:sldId id="724" r:id="rId119"/>
    <p:sldId id="725" r:id="rId120"/>
    <p:sldId id="726" r:id="rId121"/>
    <p:sldId id="727" r:id="rId122"/>
    <p:sldId id="728" r:id="rId123"/>
    <p:sldId id="729" r:id="rId124"/>
    <p:sldId id="730" r:id="rId125"/>
    <p:sldId id="731" r:id="rId126"/>
    <p:sldId id="732" r:id="rId127"/>
    <p:sldId id="733" r:id="rId128"/>
    <p:sldId id="734" r:id="rId129"/>
    <p:sldId id="735" r:id="rId130"/>
    <p:sldId id="736" r:id="rId131"/>
    <p:sldId id="737" r:id="rId132"/>
    <p:sldId id="740" r:id="rId133"/>
    <p:sldId id="738" r:id="rId134"/>
    <p:sldId id="745" r:id="rId135"/>
    <p:sldId id="746" r:id="rId136"/>
    <p:sldId id="621" r:id="rId137"/>
    <p:sldId id="748" r:id="rId138"/>
    <p:sldId id="624" r:id="rId139"/>
    <p:sldId id="822" r:id="rId140"/>
    <p:sldId id="823" r:id="rId141"/>
    <p:sldId id="849" r:id="rId142"/>
    <p:sldId id="850" r:id="rId143"/>
    <p:sldId id="750" r:id="rId144"/>
    <p:sldId id="751" r:id="rId145"/>
    <p:sldId id="860" r:id="rId146"/>
    <p:sldId id="625" r:id="rId147"/>
    <p:sldId id="626" r:id="rId148"/>
    <p:sldId id="622" r:id="rId149"/>
    <p:sldId id="820" r:id="rId150"/>
    <p:sldId id="637" r:id="rId151"/>
    <p:sldId id="872" r:id="rId152"/>
    <p:sldId id="876" r:id="rId153"/>
    <p:sldId id="874" r:id="rId154"/>
    <p:sldId id="873" r:id="rId155"/>
    <p:sldId id="627" r:id="rId156"/>
    <p:sldId id="628" r:id="rId157"/>
    <p:sldId id="629" r:id="rId158"/>
    <p:sldId id="630" r:id="rId159"/>
    <p:sldId id="631" r:id="rId160"/>
    <p:sldId id="632" r:id="rId161"/>
    <p:sldId id="635" r:id="rId162"/>
    <p:sldId id="636" r:id="rId163"/>
    <p:sldId id="752" r:id="rId164"/>
    <p:sldId id="633" r:id="rId165"/>
    <p:sldId id="634" r:id="rId166"/>
    <p:sldId id="869" r:id="rId167"/>
    <p:sldId id="861" r:id="rId168"/>
    <p:sldId id="862" r:id="rId169"/>
    <p:sldId id="863" r:id="rId170"/>
    <p:sldId id="864" r:id="rId171"/>
    <p:sldId id="865" r:id="rId172"/>
    <p:sldId id="866" r:id="rId173"/>
    <p:sldId id="797" r:id="rId174"/>
    <p:sldId id="798" r:id="rId175"/>
    <p:sldId id="799" r:id="rId176"/>
    <p:sldId id="825" r:id="rId177"/>
    <p:sldId id="800" r:id="rId178"/>
    <p:sldId id="801" r:id="rId179"/>
    <p:sldId id="802" r:id="rId180"/>
    <p:sldId id="803" r:id="rId181"/>
    <p:sldId id="804" r:id="rId182"/>
    <p:sldId id="806" r:id="rId183"/>
    <p:sldId id="807" r:id="rId184"/>
    <p:sldId id="805" r:id="rId185"/>
    <p:sldId id="848" r:id="rId186"/>
    <p:sldId id="817" r:id="rId187"/>
    <p:sldId id="826" r:id="rId188"/>
    <p:sldId id="808" r:id="rId189"/>
    <p:sldId id="809" r:id="rId190"/>
    <p:sldId id="810" r:id="rId191"/>
    <p:sldId id="813" r:id="rId192"/>
    <p:sldId id="811" r:id="rId193"/>
    <p:sldId id="812" r:id="rId194"/>
    <p:sldId id="814" r:id="rId195"/>
    <p:sldId id="815" r:id="rId196"/>
    <p:sldId id="816" r:id="rId197"/>
    <p:sldId id="824" r:id="rId198"/>
    <p:sldId id="455" r:id="rId199"/>
    <p:sldId id="456" r:id="rId200"/>
    <p:sldId id="638" r:id="rId201"/>
    <p:sldId id="457" r:id="rId202"/>
    <p:sldId id="458" r:id="rId203"/>
    <p:sldId id="459" r:id="rId204"/>
    <p:sldId id="460" r:id="rId205"/>
    <p:sldId id="766" r:id="rId206"/>
    <p:sldId id="767" r:id="rId207"/>
    <p:sldId id="768" r:id="rId208"/>
    <p:sldId id="753" r:id="rId209"/>
    <p:sldId id="754" r:id="rId210"/>
    <p:sldId id="755" r:id="rId211"/>
    <p:sldId id="756" r:id="rId212"/>
    <p:sldId id="757" r:id="rId213"/>
    <p:sldId id="758" r:id="rId214"/>
    <p:sldId id="759" r:id="rId215"/>
    <p:sldId id="760" r:id="rId216"/>
    <p:sldId id="761" r:id="rId217"/>
    <p:sldId id="762" r:id="rId218"/>
    <p:sldId id="763" r:id="rId219"/>
    <p:sldId id="764" r:id="rId220"/>
    <p:sldId id="765" r:id="rId221"/>
    <p:sldId id="770" r:id="rId222"/>
    <p:sldId id="771" r:id="rId223"/>
    <p:sldId id="772" r:id="rId224"/>
    <p:sldId id="773" r:id="rId225"/>
    <p:sldId id="774" r:id="rId226"/>
    <p:sldId id="775" r:id="rId227"/>
    <p:sldId id="769" r:id="rId228"/>
    <p:sldId id="776" r:id="rId229"/>
    <p:sldId id="780" r:id="rId230"/>
    <p:sldId id="782" r:id="rId231"/>
    <p:sldId id="783" r:id="rId232"/>
    <p:sldId id="784" r:id="rId233"/>
    <p:sldId id="785" r:id="rId234"/>
    <p:sldId id="461" r:id="rId235"/>
    <p:sldId id="644" r:id="rId236"/>
    <p:sldId id="645" r:id="rId237"/>
    <p:sldId id="465" r:id="rId238"/>
    <p:sldId id="649" r:id="rId239"/>
    <p:sldId id="650" r:id="rId240"/>
    <p:sldId id="646" r:id="rId241"/>
    <p:sldId id="647" r:id="rId242"/>
    <p:sldId id="648" r:id="rId243"/>
    <p:sldId id="464" r:id="rId244"/>
    <p:sldId id="466" r:id="rId245"/>
    <p:sldId id="639" r:id="rId246"/>
    <p:sldId id="467" r:id="rId247"/>
    <p:sldId id="468" r:id="rId248"/>
    <p:sldId id="469" r:id="rId249"/>
    <p:sldId id="656" r:id="rId250"/>
    <p:sldId id="657" r:id="rId251"/>
    <p:sldId id="658" r:id="rId252"/>
    <p:sldId id="659" r:id="rId253"/>
    <p:sldId id="660" r:id="rId254"/>
    <p:sldId id="470" r:id="rId255"/>
    <p:sldId id="870" r:id="rId256"/>
    <p:sldId id="871" r:id="rId257"/>
    <p:sldId id="868" r:id="rId258"/>
    <p:sldId id="471" r:id="rId259"/>
    <p:sldId id="879" r:id="rId260"/>
    <p:sldId id="878" r:id="rId261"/>
    <p:sldId id="830" r:id="rId262"/>
    <p:sldId id="867" r:id="rId263"/>
    <p:sldId id="472" r:id="rId264"/>
    <p:sldId id="642" r:id="rId265"/>
    <p:sldId id="643" r:id="rId266"/>
    <p:sldId id="473" r:id="rId267"/>
    <p:sldId id="831" r:id="rId268"/>
    <p:sldId id="827" r:id="rId269"/>
    <p:sldId id="828" r:id="rId270"/>
    <p:sldId id="829" r:id="rId271"/>
    <p:sldId id="474" r:id="rId272"/>
    <p:sldId id="640" r:id="rId273"/>
    <p:sldId id="641" r:id="rId274"/>
    <p:sldId id="475" r:id="rId275"/>
    <p:sldId id="482" r:id="rId276"/>
    <p:sldId id="483" r:id="rId277"/>
    <p:sldId id="481" r:id="rId278"/>
    <p:sldId id="604" r:id="rId279"/>
    <p:sldId id="605" r:id="rId280"/>
    <p:sldId id="606" r:id="rId281"/>
    <p:sldId id="661" r:id="rId282"/>
    <p:sldId id="662" r:id="rId283"/>
    <p:sldId id="607" r:id="rId284"/>
    <p:sldId id="608" r:id="rId285"/>
    <p:sldId id="584" r:id="rId286"/>
    <p:sldId id="585" r:id="rId287"/>
    <p:sldId id="586" r:id="rId288"/>
    <p:sldId id="587" r:id="rId289"/>
    <p:sldId id="588" r:id="rId290"/>
    <p:sldId id="589" r:id="rId291"/>
    <p:sldId id="663" r:id="rId292"/>
    <p:sldId id="664" r:id="rId293"/>
    <p:sldId id="665" r:id="rId294"/>
    <p:sldId id="666" r:id="rId295"/>
    <p:sldId id="667" r:id="rId296"/>
    <p:sldId id="668" r:id="rId297"/>
    <p:sldId id="669" r:id="rId298"/>
    <p:sldId id="671" r:id="rId299"/>
    <p:sldId id="672" r:id="rId300"/>
    <p:sldId id="673" r:id="rId301"/>
    <p:sldId id="670" r:id="rId302"/>
    <p:sldId id="674" r:id="rId303"/>
    <p:sldId id="675" r:id="rId304"/>
    <p:sldId id="676" r:id="rId305"/>
    <p:sldId id="677" r:id="rId306"/>
    <p:sldId id="678" r:id="rId307"/>
    <p:sldId id="679" r:id="rId308"/>
    <p:sldId id="680" r:id="rId309"/>
    <p:sldId id="681" r:id="rId310"/>
    <p:sldId id="682" r:id="rId311"/>
    <p:sldId id="683" r:id="rId312"/>
    <p:sldId id="476" r:id="rId313"/>
    <p:sldId id="477" r:id="rId314"/>
    <p:sldId id="478" r:id="rId315"/>
    <p:sldId id="485" r:id="rId316"/>
    <p:sldId id="486" r:id="rId317"/>
    <p:sldId id="487" r:id="rId318"/>
    <p:sldId id="488" r:id="rId319"/>
    <p:sldId id="489" r:id="rId320"/>
    <p:sldId id="490" r:id="rId321"/>
    <p:sldId id="786" r:id="rId322"/>
    <p:sldId id="787" r:id="rId323"/>
    <p:sldId id="788" r:id="rId324"/>
    <p:sldId id="789" r:id="rId325"/>
    <p:sldId id="790" r:id="rId326"/>
    <p:sldId id="791" r:id="rId327"/>
    <p:sldId id="792" r:id="rId328"/>
    <p:sldId id="793" r:id="rId329"/>
    <p:sldId id="794" r:id="rId330"/>
    <p:sldId id="795" r:id="rId331"/>
    <p:sldId id="493" r:id="rId332"/>
    <p:sldId id="832" r:id="rId333"/>
    <p:sldId id="838" r:id="rId334"/>
    <p:sldId id="877" r:id="rId335"/>
    <p:sldId id="833" r:id="rId336"/>
    <p:sldId id="839" r:id="rId337"/>
    <p:sldId id="834" r:id="rId338"/>
    <p:sldId id="840" r:id="rId339"/>
    <p:sldId id="841" r:id="rId340"/>
    <p:sldId id="835" r:id="rId341"/>
    <p:sldId id="845" r:id="rId342"/>
    <p:sldId id="836" r:id="rId343"/>
    <p:sldId id="846" r:id="rId344"/>
    <p:sldId id="837" r:id="rId345"/>
    <p:sldId id="843" r:id="rId346"/>
    <p:sldId id="821" r:id="rId347"/>
    <p:sldId id="842" r:id="rId348"/>
    <p:sldId id="847" r:id="rId349"/>
    <p:sldId id="495" r:id="rId3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00"/>
    <a:srgbClr val="33CCCC"/>
    <a:srgbClr val="66FF66"/>
    <a:srgbClr val="CC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99" Type="http://schemas.openxmlformats.org/officeDocument/2006/relationships/slide" Target="slides/slide270.xml"/><Relationship Id="rId303" Type="http://schemas.openxmlformats.org/officeDocument/2006/relationships/slide" Target="slides/slide27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159" Type="http://schemas.openxmlformats.org/officeDocument/2006/relationships/slide" Target="slides/slide130.xml"/><Relationship Id="rId324" Type="http://schemas.openxmlformats.org/officeDocument/2006/relationships/slide" Target="slides/slide295.xml"/><Relationship Id="rId345" Type="http://schemas.openxmlformats.org/officeDocument/2006/relationships/slide" Target="slides/slide316.xml"/><Relationship Id="rId170" Type="http://schemas.openxmlformats.org/officeDocument/2006/relationships/slide" Target="slides/slide141.xml"/><Relationship Id="rId191" Type="http://schemas.openxmlformats.org/officeDocument/2006/relationships/slide" Target="slides/slide162.xml"/><Relationship Id="rId205" Type="http://schemas.openxmlformats.org/officeDocument/2006/relationships/slide" Target="slides/slide176.xml"/><Relationship Id="rId226" Type="http://schemas.openxmlformats.org/officeDocument/2006/relationships/slide" Target="slides/slide197.xml"/><Relationship Id="rId247" Type="http://schemas.openxmlformats.org/officeDocument/2006/relationships/slide" Target="slides/slide218.xml"/><Relationship Id="rId107" Type="http://schemas.openxmlformats.org/officeDocument/2006/relationships/slide" Target="slides/slide78.xml"/><Relationship Id="rId268" Type="http://schemas.openxmlformats.org/officeDocument/2006/relationships/slide" Target="slides/slide239.xml"/><Relationship Id="rId289" Type="http://schemas.openxmlformats.org/officeDocument/2006/relationships/slide" Target="slides/slide26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53" Type="http://schemas.openxmlformats.org/officeDocument/2006/relationships/slide" Target="slides/slide24.xml"/><Relationship Id="rId74" Type="http://schemas.openxmlformats.org/officeDocument/2006/relationships/slide" Target="slides/slide45.xml"/><Relationship Id="rId128" Type="http://schemas.openxmlformats.org/officeDocument/2006/relationships/slide" Target="slides/slide99.xml"/><Relationship Id="rId149" Type="http://schemas.openxmlformats.org/officeDocument/2006/relationships/slide" Target="slides/slide120.xml"/><Relationship Id="rId314" Type="http://schemas.openxmlformats.org/officeDocument/2006/relationships/slide" Target="slides/slide285.xml"/><Relationship Id="rId335" Type="http://schemas.openxmlformats.org/officeDocument/2006/relationships/slide" Target="slides/slide30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181" Type="http://schemas.openxmlformats.org/officeDocument/2006/relationships/slide" Target="slides/slide152.xml"/><Relationship Id="rId216" Type="http://schemas.openxmlformats.org/officeDocument/2006/relationships/slide" Target="slides/slide187.xml"/><Relationship Id="rId237" Type="http://schemas.openxmlformats.org/officeDocument/2006/relationships/slide" Target="slides/slide208.xml"/><Relationship Id="rId258" Type="http://schemas.openxmlformats.org/officeDocument/2006/relationships/slide" Target="slides/slide229.xml"/><Relationship Id="rId279" Type="http://schemas.openxmlformats.org/officeDocument/2006/relationships/slide" Target="slides/slide250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4.xml"/><Relationship Id="rId64" Type="http://schemas.openxmlformats.org/officeDocument/2006/relationships/slide" Target="slides/slide35.xml"/><Relationship Id="rId118" Type="http://schemas.openxmlformats.org/officeDocument/2006/relationships/slide" Target="slides/slide89.xml"/><Relationship Id="rId139" Type="http://schemas.openxmlformats.org/officeDocument/2006/relationships/slide" Target="slides/slide110.xml"/><Relationship Id="rId290" Type="http://schemas.openxmlformats.org/officeDocument/2006/relationships/slide" Target="slides/slide261.xml"/><Relationship Id="rId304" Type="http://schemas.openxmlformats.org/officeDocument/2006/relationships/slide" Target="slides/slide275.xml"/><Relationship Id="rId325" Type="http://schemas.openxmlformats.org/officeDocument/2006/relationships/slide" Target="slides/slide296.xml"/><Relationship Id="rId346" Type="http://schemas.openxmlformats.org/officeDocument/2006/relationships/slide" Target="slides/slide317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71" Type="http://schemas.openxmlformats.org/officeDocument/2006/relationships/slide" Target="slides/slide142.xml"/><Relationship Id="rId192" Type="http://schemas.openxmlformats.org/officeDocument/2006/relationships/slide" Target="slides/slide163.xml"/><Relationship Id="rId206" Type="http://schemas.openxmlformats.org/officeDocument/2006/relationships/slide" Target="slides/slide177.xml"/><Relationship Id="rId227" Type="http://schemas.openxmlformats.org/officeDocument/2006/relationships/slide" Target="slides/slide198.xml"/><Relationship Id="rId248" Type="http://schemas.openxmlformats.org/officeDocument/2006/relationships/slide" Target="slides/slide219.xml"/><Relationship Id="rId269" Type="http://schemas.openxmlformats.org/officeDocument/2006/relationships/slide" Target="slides/slide240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4.xml"/><Relationship Id="rId108" Type="http://schemas.openxmlformats.org/officeDocument/2006/relationships/slide" Target="slides/slide79.xml"/><Relationship Id="rId129" Type="http://schemas.openxmlformats.org/officeDocument/2006/relationships/slide" Target="slides/slide100.xml"/><Relationship Id="rId280" Type="http://schemas.openxmlformats.org/officeDocument/2006/relationships/slide" Target="slides/slide251.xml"/><Relationship Id="rId315" Type="http://schemas.openxmlformats.org/officeDocument/2006/relationships/slide" Target="slides/slide286.xml"/><Relationship Id="rId336" Type="http://schemas.openxmlformats.org/officeDocument/2006/relationships/slide" Target="slides/slide307.xml"/><Relationship Id="rId54" Type="http://schemas.openxmlformats.org/officeDocument/2006/relationships/slide" Target="slides/slide25.xml"/><Relationship Id="rId75" Type="http://schemas.openxmlformats.org/officeDocument/2006/relationships/slide" Target="slides/slide46.xml"/><Relationship Id="rId96" Type="http://schemas.openxmlformats.org/officeDocument/2006/relationships/slide" Target="slides/slide67.xml"/><Relationship Id="rId140" Type="http://schemas.openxmlformats.org/officeDocument/2006/relationships/slide" Target="slides/slide111.xml"/><Relationship Id="rId161" Type="http://schemas.openxmlformats.org/officeDocument/2006/relationships/slide" Target="slides/slide132.xml"/><Relationship Id="rId182" Type="http://schemas.openxmlformats.org/officeDocument/2006/relationships/slide" Target="slides/slide153.xml"/><Relationship Id="rId217" Type="http://schemas.openxmlformats.org/officeDocument/2006/relationships/slide" Target="slides/slide188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09.xml"/><Relationship Id="rId259" Type="http://schemas.openxmlformats.org/officeDocument/2006/relationships/slide" Target="slides/slide230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0.xml"/><Relationship Id="rId270" Type="http://schemas.openxmlformats.org/officeDocument/2006/relationships/slide" Target="slides/slide241.xml"/><Relationship Id="rId291" Type="http://schemas.openxmlformats.org/officeDocument/2006/relationships/slide" Target="slides/slide262.xml"/><Relationship Id="rId305" Type="http://schemas.openxmlformats.org/officeDocument/2006/relationships/slide" Target="slides/slide276.xml"/><Relationship Id="rId326" Type="http://schemas.openxmlformats.org/officeDocument/2006/relationships/slide" Target="slides/slide297.xml"/><Relationship Id="rId347" Type="http://schemas.openxmlformats.org/officeDocument/2006/relationships/slide" Target="slides/slide318.xml"/><Relationship Id="rId44" Type="http://schemas.openxmlformats.org/officeDocument/2006/relationships/slide" Target="slides/slide15.xml"/><Relationship Id="rId65" Type="http://schemas.openxmlformats.org/officeDocument/2006/relationships/slide" Target="slides/slide36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51" Type="http://schemas.openxmlformats.org/officeDocument/2006/relationships/slide" Target="slides/slide122.xml"/><Relationship Id="rId172" Type="http://schemas.openxmlformats.org/officeDocument/2006/relationships/slide" Target="slides/slide143.xml"/><Relationship Id="rId193" Type="http://schemas.openxmlformats.org/officeDocument/2006/relationships/slide" Target="slides/slide164.xml"/><Relationship Id="rId207" Type="http://schemas.openxmlformats.org/officeDocument/2006/relationships/slide" Target="slides/slide178.xml"/><Relationship Id="rId228" Type="http://schemas.openxmlformats.org/officeDocument/2006/relationships/slide" Target="slides/slide199.xml"/><Relationship Id="rId249" Type="http://schemas.openxmlformats.org/officeDocument/2006/relationships/slide" Target="slides/slide22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0.xml"/><Relationship Id="rId260" Type="http://schemas.openxmlformats.org/officeDocument/2006/relationships/slide" Target="slides/slide231.xml"/><Relationship Id="rId281" Type="http://schemas.openxmlformats.org/officeDocument/2006/relationships/slide" Target="slides/slide252.xml"/><Relationship Id="rId316" Type="http://schemas.openxmlformats.org/officeDocument/2006/relationships/slide" Target="slides/slide287.xml"/><Relationship Id="rId337" Type="http://schemas.openxmlformats.org/officeDocument/2006/relationships/slide" Target="slides/slide308.xml"/><Relationship Id="rId34" Type="http://schemas.openxmlformats.org/officeDocument/2006/relationships/slide" Target="slides/slide5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20" Type="http://schemas.openxmlformats.org/officeDocument/2006/relationships/slide" Target="slides/slide91.xml"/><Relationship Id="rId141" Type="http://schemas.openxmlformats.org/officeDocument/2006/relationships/slide" Target="slides/slide112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3.xml"/><Relationship Id="rId183" Type="http://schemas.openxmlformats.org/officeDocument/2006/relationships/slide" Target="slides/slide154.xml"/><Relationship Id="rId218" Type="http://schemas.openxmlformats.org/officeDocument/2006/relationships/slide" Target="slides/slide189.xml"/><Relationship Id="rId239" Type="http://schemas.openxmlformats.org/officeDocument/2006/relationships/slide" Target="slides/slide210.xml"/><Relationship Id="rId250" Type="http://schemas.openxmlformats.org/officeDocument/2006/relationships/slide" Target="slides/slide221.xml"/><Relationship Id="rId271" Type="http://schemas.openxmlformats.org/officeDocument/2006/relationships/slide" Target="slides/slide242.xml"/><Relationship Id="rId292" Type="http://schemas.openxmlformats.org/officeDocument/2006/relationships/slide" Target="slides/slide263.xml"/><Relationship Id="rId306" Type="http://schemas.openxmlformats.org/officeDocument/2006/relationships/slide" Target="slides/slide277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31" Type="http://schemas.openxmlformats.org/officeDocument/2006/relationships/slide" Target="slides/slide102.xml"/><Relationship Id="rId327" Type="http://schemas.openxmlformats.org/officeDocument/2006/relationships/slide" Target="slides/slide298.xml"/><Relationship Id="rId348" Type="http://schemas.openxmlformats.org/officeDocument/2006/relationships/slide" Target="slides/slide319.xml"/><Relationship Id="rId152" Type="http://schemas.openxmlformats.org/officeDocument/2006/relationships/slide" Target="slides/slide123.xml"/><Relationship Id="rId173" Type="http://schemas.openxmlformats.org/officeDocument/2006/relationships/slide" Target="slides/slide144.xml"/><Relationship Id="rId194" Type="http://schemas.openxmlformats.org/officeDocument/2006/relationships/slide" Target="slides/slide165.xml"/><Relationship Id="rId208" Type="http://schemas.openxmlformats.org/officeDocument/2006/relationships/slide" Target="slides/slide179.xml"/><Relationship Id="rId229" Type="http://schemas.openxmlformats.org/officeDocument/2006/relationships/slide" Target="slides/slide200.xml"/><Relationship Id="rId240" Type="http://schemas.openxmlformats.org/officeDocument/2006/relationships/slide" Target="slides/slide211.xml"/><Relationship Id="rId261" Type="http://schemas.openxmlformats.org/officeDocument/2006/relationships/slide" Target="slides/slide232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282" Type="http://schemas.openxmlformats.org/officeDocument/2006/relationships/slide" Target="slides/slide253.xml"/><Relationship Id="rId317" Type="http://schemas.openxmlformats.org/officeDocument/2006/relationships/slide" Target="slides/slide288.xml"/><Relationship Id="rId338" Type="http://schemas.openxmlformats.org/officeDocument/2006/relationships/slide" Target="slides/slide309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42" Type="http://schemas.openxmlformats.org/officeDocument/2006/relationships/slide" Target="slides/slide113.xml"/><Relationship Id="rId163" Type="http://schemas.openxmlformats.org/officeDocument/2006/relationships/slide" Target="slides/slide134.xml"/><Relationship Id="rId184" Type="http://schemas.openxmlformats.org/officeDocument/2006/relationships/slide" Target="slides/slide155.xml"/><Relationship Id="rId219" Type="http://schemas.openxmlformats.org/officeDocument/2006/relationships/slide" Target="slides/slide190.xml"/><Relationship Id="rId230" Type="http://schemas.openxmlformats.org/officeDocument/2006/relationships/slide" Target="slides/slide201.xml"/><Relationship Id="rId251" Type="http://schemas.openxmlformats.org/officeDocument/2006/relationships/slide" Target="slides/slide222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272" Type="http://schemas.openxmlformats.org/officeDocument/2006/relationships/slide" Target="slides/slide243.xml"/><Relationship Id="rId293" Type="http://schemas.openxmlformats.org/officeDocument/2006/relationships/slide" Target="slides/slide264.xml"/><Relationship Id="rId307" Type="http://schemas.openxmlformats.org/officeDocument/2006/relationships/slide" Target="slides/slide278.xml"/><Relationship Id="rId328" Type="http://schemas.openxmlformats.org/officeDocument/2006/relationships/slide" Target="slides/slide299.xml"/><Relationship Id="rId349" Type="http://schemas.openxmlformats.org/officeDocument/2006/relationships/slide" Target="slides/slide320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3" Type="http://schemas.openxmlformats.org/officeDocument/2006/relationships/slide" Target="slides/slide124.xml"/><Relationship Id="rId174" Type="http://schemas.openxmlformats.org/officeDocument/2006/relationships/slide" Target="slides/slide145.xml"/><Relationship Id="rId195" Type="http://schemas.openxmlformats.org/officeDocument/2006/relationships/slide" Target="slides/slide166.xml"/><Relationship Id="rId209" Type="http://schemas.openxmlformats.org/officeDocument/2006/relationships/slide" Target="slides/slide180.xml"/><Relationship Id="rId190" Type="http://schemas.openxmlformats.org/officeDocument/2006/relationships/slide" Target="slides/slide161.xml"/><Relationship Id="rId204" Type="http://schemas.openxmlformats.org/officeDocument/2006/relationships/slide" Target="slides/slide175.xml"/><Relationship Id="rId220" Type="http://schemas.openxmlformats.org/officeDocument/2006/relationships/slide" Target="slides/slide191.xml"/><Relationship Id="rId225" Type="http://schemas.openxmlformats.org/officeDocument/2006/relationships/slide" Target="slides/slide196.xml"/><Relationship Id="rId241" Type="http://schemas.openxmlformats.org/officeDocument/2006/relationships/slide" Target="slides/slide212.xml"/><Relationship Id="rId246" Type="http://schemas.openxmlformats.org/officeDocument/2006/relationships/slide" Target="slides/slide217.xml"/><Relationship Id="rId267" Type="http://schemas.openxmlformats.org/officeDocument/2006/relationships/slide" Target="slides/slide238.xml"/><Relationship Id="rId288" Type="http://schemas.openxmlformats.org/officeDocument/2006/relationships/slide" Target="slides/slide25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262" Type="http://schemas.openxmlformats.org/officeDocument/2006/relationships/slide" Target="slides/slide233.xml"/><Relationship Id="rId283" Type="http://schemas.openxmlformats.org/officeDocument/2006/relationships/slide" Target="slides/slide254.xml"/><Relationship Id="rId313" Type="http://schemas.openxmlformats.org/officeDocument/2006/relationships/slide" Target="slides/slide284.xml"/><Relationship Id="rId318" Type="http://schemas.openxmlformats.org/officeDocument/2006/relationships/slide" Target="slides/slide289.xml"/><Relationship Id="rId339" Type="http://schemas.openxmlformats.org/officeDocument/2006/relationships/slide" Target="slides/slide3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43" Type="http://schemas.openxmlformats.org/officeDocument/2006/relationships/slide" Target="slides/slide114.xml"/><Relationship Id="rId148" Type="http://schemas.openxmlformats.org/officeDocument/2006/relationships/slide" Target="slides/slide119.xml"/><Relationship Id="rId164" Type="http://schemas.openxmlformats.org/officeDocument/2006/relationships/slide" Target="slides/slide135.xml"/><Relationship Id="rId169" Type="http://schemas.openxmlformats.org/officeDocument/2006/relationships/slide" Target="slides/slide140.xml"/><Relationship Id="rId185" Type="http://schemas.openxmlformats.org/officeDocument/2006/relationships/slide" Target="slides/slide156.xml"/><Relationship Id="rId334" Type="http://schemas.openxmlformats.org/officeDocument/2006/relationships/slide" Target="slides/slide305.xml"/><Relationship Id="rId350" Type="http://schemas.openxmlformats.org/officeDocument/2006/relationships/slide" Target="slides/slide321.xml"/><Relationship Id="rId35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1.xml"/><Relationship Id="rId210" Type="http://schemas.openxmlformats.org/officeDocument/2006/relationships/slide" Target="slides/slide181.xml"/><Relationship Id="rId215" Type="http://schemas.openxmlformats.org/officeDocument/2006/relationships/slide" Target="slides/slide186.xml"/><Relationship Id="rId236" Type="http://schemas.openxmlformats.org/officeDocument/2006/relationships/slide" Target="slides/slide207.xml"/><Relationship Id="rId257" Type="http://schemas.openxmlformats.org/officeDocument/2006/relationships/slide" Target="slides/slide228.xml"/><Relationship Id="rId278" Type="http://schemas.openxmlformats.org/officeDocument/2006/relationships/slide" Target="slides/slide24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202.xml"/><Relationship Id="rId252" Type="http://schemas.openxmlformats.org/officeDocument/2006/relationships/slide" Target="slides/slide223.xml"/><Relationship Id="rId273" Type="http://schemas.openxmlformats.org/officeDocument/2006/relationships/slide" Target="slides/slide244.xml"/><Relationship Id="rId294" Type="http://schemas.openxmlformats.org/officeDocument/2006/relationships/slide" Target="slides/slide265.xml"/><Relationship Id="rId308" Type="http://schemas.openxmlformats.org/officeDocument/2006/relationships/slide" Target="slides/slide279.xml"/><Relationship Id="rId329" Type="http://schemas.openxmlformats.org/officeDocument/2006/relationships/slide" Target="slides/slide300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Relationship Id="rId154" Type="http://schemas.openxmlformats.org/officeDocument/2006/relationships/slide" Target="slides/slide125.xml"/><Relationship Id="rId175" Type="http://schemas.openxmlformats.org/officeDocument/2006/relationships/slide" Target="slides/slide146.xml"/><Relationship Id="rId340" Type="http://schemas.openxmlformats.org/officeDocument/2006/relationships/slide" Target="slides/slide311.xml"/><Relationship Id="rId196" Type="http://schemas.openxmlformats.org/officeDocument/2006/relationships/slide" Target="slides/slide167.xml"/><Relationship Id="rId200" Type="http://schemas.openxmlformats.org/officeDocument/2006/relationships/slide" Target="slides/slide17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2.xml"/><Relationship Id="rId242" Type="http://schemas.openxmlformats.org/officeDocument/2006/relationships/slide" Target="slides/slide213.xml"/><Relationship Id="rId263" Type="http://schemas.openxmlformats.org/officeDocument/2006/relationships/slide" Target="slides/slide234.xml"/><Relationship Id="rId284" Type="http://schemas.openxmlformats.org/officeDocument/2006/relationships/slide" Target="slides/slide255.xml"/><Relationship Id="rId319" Type="http://schemas.openxmlformats.org/officeDocument/2006/relationships/slide" Target="slides/slide290.xml"/><Relationship Id="rId37" Type="http://schemas.openxmlformats.org/officeDocument/2006/relationships/slide" Target="slides/slide8.xml"/><Relationship Id="rId58" Type="http://schemas.openxmlformats.org/officeDocument/2006/relationships/slide" Target="slides/slide29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44" Type="http://schemas.openxmlformats.org/officeDocument/2006/relationships/slide" Target="slides/slide115.xml"/><Relationship Id="rId330" Type="http://schemas.openxmlformats.org/officeDocument/2006/relationships/slide" Target="slides/slide301.xml"/><Relationship Id="rId90" Type="http://schemas.openxmlformats.org/officeDocument/2006/relationships/slide" Target="slides/slide61.xml"/><Relationship Id="rId165" Type="http://schemas.openxmlformats.org/officeDocument/2006/relationships/slide" Target="slides/slide136.xml"/><Relationship Id="rId186" Type="http://schemas.openxmlformats.org/officeDocument/2006/relationships/slide" Target="slides/slide157.xml"/><Relationship Id="rId351" Type="http://schemas.openxmlformats.org/officeDocument/2006/relationships/notesMaster" Target="notesMasters/notesMaster1.xml"/><Relationship Id="rId211" Type="http://schemas.openxmlformats.org/officeDocument/2006/relationships/slide" Target="slides/slide182.xml"/><Relationship Id="rId232" Type="http://schemas.openxmlformats.org/officeDocument/2006/relationships/slide" Target="slides/slide203.xml"/><Relationship Id="rId253" Type="http://schemas.openxmlformats.org/officeDocument/2006/relationships/slide" Target="slides/slide224.xml"/><Relationship Id="rId274" Type="http://schemas.openxmlformats.org/officeDocument/2006/relationships/slide" Target="slides/slide245.xml"/><Relationship Id="rId295" Type="http://schemas.openxmlformats.org/officeDocument/2006/relationships/slide" Target="slides/slide266.xml"/><Relationship Id="rId309" Type="http://schemas.openxmlformats.org/officeDocument/2006/relationships/slide" Target="slides/slide280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9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34" Type="http://schemas.openxmlformats.org/officeDocument/2006/relationships/slide" Target="slides/slide105.xml"/><Relationship Id="rId320" Type="http://schemas.openxmlformats.org/officeDocument/2006/relationships/slide" Target="slides/slide291.xml"/><Relationship Id="rId80" Type="http://schemas.openxmlformats.org/officeDocument/2006/relationships/slide" Target="slides/slide51.xml"/><Relationship Id="rId155" Type="http://schemas.openxmlformats.org/officeDocument/2006/relationships/slide" Target="slides/slide126.xml"/><Relationship Id="rId176" Type="http://schemas.openxmlformats.org/officeDocument/2006/relationships/slide" Target="slides/slide147.xml"/><Relationship Id="rId197" Type="http://schemas.openxmlformats.org/officeDocument/2006/relationships/slide" Target="slides/slide168.xml"/><Relationship Id="rId341" Type="http://schemas.openxmlformats.org/officeDocument/2006/relationships/slide" Target="slides/slide312.xml"/><Relationship Id="rId201" Type="http://schemas.openxmlformats.org/officeDocument/2006/relationships/slide" Target="slides/slide172.xml"/><Relationship Id="rId222" Type="http://schemas.openxmlformats.org/officeDocument/2006/relationships/slide" Target="slides/slide193.xml"/><Relationship Id="rId243" Type="http://schemas.openxmlformats.org/officeDocument/2006/relationships/slide" Target="slides/slide214.xml"/><Relationship Id="rId264" Type="http://schemas.openxmlformats.org/officeDocument/2006/relationships/slide" Target="slides/slide235.xml"/><Relationship Id="rId285" Type="http://schemas.openxmlformats.org/officeDocument/2006/relationships/slide" Target="slides/slide2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24" Type="http://schemas.openxmlformats.org/officeDocument/2006/relationships/slide" Target="slides/slide95.xml"/><Relationship Id="rId310" Type="http://schemas.openxmlformats.org/officeDocument/2006/relationships/slide" Target="slides/slide281.xml"/><Relationship Id="rId70" Type="http://schemas.openxmlformats.org/officeDocument/2006/relationships/slide" Target="slides/slide41.xml"/><Relationship Id="rId91" Type="http://schemas.openxmlformats.org/officeDocument/2006/relationships/slide" Target="slides/slide62.xml"/><Relationship Id="rId145" Type="http://schemas.openxmlformats.org/officeDocument/2006/relationships/slide" Target="slides/slide116.xml"/><Relationship Id="rId166" Type="http://schemas.openxmlformats.org/officeDocument/2006/relationships/slide" Target="slides/slide137.xml"/><Relationship Id="rId187" Type="http://schemas.openxmlformats.org/officeDocument/2006/relationships/slide" Target="slides/slide158.xml"/><Relationship Id="rId331" Type="http://schemas.openxmlformats.org/officeDocument/2006/relationships/slide" Target="slides/slide302.xml"/><Relationship Id="rId35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3.xml"/><Relationship Id="rId233" Type="http://schemas.openxmlformats.org/officeDocument/2006/relationships/slide" Target="slides/slide204.xml"/><Relationship Id="rId254" Type="http://schemas.openxmlformats.org/officeDocument/2006/relationships/slide" Target="slides/slide225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275" Type="http://schemas.openxmlformats.org/officeDocument/2006/relationships/slide" Target="slides/slide246.xml"/><Relationship Id="rId296" Type="http://schemas.openxmlformats.org/officeDocument/2006/relationships/slide" Target="slides/slide267.xml"/><Relationship Id="rId300" Type="http://schemas.openxmlformats.org/officeDocument/2006/relationships/slide" Target="slides/slide271.xml"/><Relationship Id="rId60" Type="http://schemas.openxmlformats.org/officeDocument/2006/relationships/slide" Target="slides/slide31.xml"/><Relationship Id="rId81" Type="http://schemas.openxmlformats.org/officeDocument/2006/relationships/slide" Target="slides/slide52.xml"/><Relationship Id="rId135" Type="http://schemas.openxmlformats.org/officeDocument/2006/relationships/slide" Target="slides/slide106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slide" Target="slides/slide169.xml"/><Relationship Id="rId321" Type="http://schemas.openxmlformats.org/officeDocument/2006/relationships/slide" Target="slides/slide292.xml"/><Relationship Id="rId342" Type="http://schemas.openxmlformats.org/officeDocument/2006/relationships/slide" Target="slides/slide313.xml"/><Relationship Id="rId202" Type="http://schemas.openxmlformats.org/officeDocument/2006/relationships/slide" Target="slides/slide173.xml"/><Relationship Id="rId223" Type="http://schemas.openxmlformats.org/officeDocument/2006/relationships/slide" Target="slides/slide194.xml"/><Relationship Id="rId244" Type="http://schemas.openxmlformats.org/officeDocument/2006/relationships/slide" Target="slides/slide215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265" Type="http://schemas.openxmlformats.org/officeDocument/2006/relationships/slide" Target="slides/slide236.xml"/><Relationship Id="rId286" Type="http://schemas.openxmlformats.org/officeDocument/2006/relationships/slide" Target="slides/slide257.xml"/><Relationship Id="rId50" Type="http://schemas.openxmlformats.org/officeDocument/2006/relationships/slide" Target="slides/slide21.xml"/><Relationship Id="rId104" Type="http://schemas.openxmlformats.org/officeDocument/2006/relationships/slide" Target="slides/slide75.xml"/><Relationship Id="rId125" Type="http://schemas.openxmlformats.org/officeDocument/2006/relationships/slide" Target="slides/slide96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311" Type="http://schemas.openxmlformats.org/officeDocument/2006/relationships/slide" Target="slides/slide282.xml"/><Relationship Id="rId332" Type="http://schemas.openxmlformats.org/officeDocument/2006/relationships/slide" Target="slides/slide303.xml"/><Relationship Id="rId353" Type="http://schemas.openxmlformats.org/officeDocument/2006/relationships/viewProps" Target="viewProps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13" Type="http://schemas.openxmlformats.org/officeDocument/2006/relationships/slide" Target="slides/slide184.xml"/><Relationship Id="rId234" Type="http://schemas.openxmlformats.org/officeDocument/2006/relationships/slide" Target="slides/slide20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26.xml"/><Relationship Id="rId276" Type="http://schemas.openxmlformats.org/officeDocument/2006/relationships/slide" Target="slides/slide247.xml"/><Relationship Id="rId297" Type="http://schemas.openxmlformats.org/officeDocument/2006/relationships/slide" Target="slides/slide268.xml"/><Relationship Id="rId40" Type="http://schemas.openxmlformats.org/officeDocument/2006/relationships/slide" Target="slides/slide11.xml"/><Relationship Id="rId115" Type="http://schemas.openxmlformats.org/officeDocument/2006/relationships/slide" Target="slides/slide86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301" Type="http://schemas.openxmlformats.org/officeDocument/2006/relationships/slide" Target="slides/slide272.xml"/><Relationship Id="rId322" Type="http://schemas.openxmlformats.org/officeDocument/2006/relationships/slide" Target="slides/slide293.xml"/><Relationship Id="rId343" Type="http://schemas.openxmlformats.org/officeDocument/2006/relationships/slide" Target="slides/slide314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9" Type="http://schemas.openxmlformats.org/officeDocument/2006/relationships/slide" Target="slides/slide170.xml"/><Relationship Id="rId203" Type="http://schemas.openxmlformats.org/officeDocument/2006/relationships/slide" Target="slides/slide174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5.xml"/><Relationship Id="rId245" Type="http://schemas.openxmlformats.org/officeDocument/2006/relationships/slide" Target="slides/slide216.xml"/><Relationship Id="rId266" Type="http://schemas.openxmlformats.org/officeDocument/2006/relationships/slide" Target="slides/slide237.xml"/><Relationship Id="rId287" Type="http://schemas.openxmlformats.org/officeDocument/2006/relationships/slide" Target="slides/slide258.xml"/><Relationship Id="rId30" Type="http://schemas.openxmlformats.org/officeDocument/2006/relationships/slide" Target="slides/slide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Relationship Id="rId312" Type="http://schemas.openxmlformats.org/officeDocument/2006/relationships/slide" Target="slides/slide283.xml"/><Relationship Id="rId333" Type="http://schemas.openxmlformats.org/officeDocument/2006/relationships/slide" Target="slides/slide304.xml"/><Relationship Id="rId354" Type="http://schemas.openxmlformats.org/officeDocument/2006/relationships/theme" Target="theme/theme1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189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5.xml"/><Relationship Id="rId235" Type="http://schemas.openxmlformats.org/officeDocument/2006/relationships/slide" Target="slides/slide206.xml"/><Relationship Id="rId256" Type="http://schemas.openxmlformats.org/officeDocument/2006/relationships/slide" Target="slides/slide227.xml"/><Relationship Id="rId277" Type="http://schemas.openxmlformats.org/officeDocument/2006/relationships/slide" Target="slides/slide248.xml"/><Relationship Id="rId298" Type="http://schemas.openxmlformats.org/officeDocument/2006/relationships/slide" Target="slides/slide269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302" Type="http://schemas.openxmlformats.org/officeDocument/2006/relationships/slide" Target="slides/slide273.xml"/><Relationship Id="rId323" Type="http://schemas.openxmlformats.org/officeDocument/2006/relationships/slide" Target="slides/slide294.xml"/><Relationship Id="rId344" Type="http://schemas.openxmlformats.org/officeDocument/2006/relationships/slide" Target="slides/slide3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179" Type="http://schemas.openxmlformats.org/officeDocument/2006/relationships/slide" Target="slides/slide1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9691E80-1F70-4D5E-9E70-3346552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 image: difference</a:t>
            </a:r>
            <a:r>
              <a:rPr lang="en-US" baseline="0" dirty="0" smtClean="0"/>
              <a:t> divided by average, again after correcting for sub-pixel shifts</a:t>
            </a:r>
          </a:p>
          <a:p>
            <a:r>
              <a:rPr lang="en-US" baseline="0" dirty="0" smtClean="0"/>
              <a:t>Note: range of calibration error from module to module is RMS 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103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104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Insulin</a:t>
            </a:r>
            <a:r>
              <a:rPr lang="en-US" baseline="0" dirty="0" smtClean="0"/>
              <a:t> diffraction recorded at Swiss light source  detector centered on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insulin pattern, but with detector raised by one module width.  This image can then be “digitally shifted” to overlay</a:t>
            </a:r>
            <a:r>
              <a:rPr lang="en-US" baseline="0" dirty="0" smtClean="0"/>
              <a:t> the same spots on top of one another, but recorded by different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Subtraction of equivalent pixels after shifting the detector</a:t>
            </a:r>
          </a:p>
          <a:p>
            <a:r>
              <a:rPr lang="en-US" dirty="0" smtClean="0"/>
              <a:t>Note that some modules are </a:t>
            </a:r>
            <a:r>
              <a:rPr lang="en-US" dirty="0" err="1" smtClean="0"/>
              <a:t>mis</a:t>
            </a:r>
            <a:r>
              <a:rPr lang="en-US" dirty="0" smtClean="0"/>
              <a:t>-aligned relative</a:t>
            </a:r>
            <a:r>
              <a:rPr lang="en-US" baseline="0" dirty="0" smtClean="0"/>
              <a:t> to a perfect grid.  These sub-pixel shifts can be resolved with “triangle binning”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3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Subtracted image after correcting for sub-pixel</a:t>
            </a:r>
            <a:r>
              <a:rPr lang="en-US" baseline="0" dirty="0" smtClean="0"/>
              <a:t> shifts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9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79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38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85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18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79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900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03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66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8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68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78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78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01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6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404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691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5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4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053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7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83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2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31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18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01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9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916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5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635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95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22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471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78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82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7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03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70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807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9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09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24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40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15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74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391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706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5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05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1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464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55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177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38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29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211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60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84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1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8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4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74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663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87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66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80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507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72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4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9A67-081B-450B-876F-7D5F3F006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3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251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1A74-4C78-45DB-AFB7-C4959A1A9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14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A246-5879-4B1F-98A9-957EC2E2C2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192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3512D-324F-4A23-8305-B5A2F3DA6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42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92E2B-438F-420B-B3D6-24F0C5DEAC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86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033C1-04BF-4543-8D1F-A671661028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82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4524-DB3A-47DC-8C2A-7C645A52D3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85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C8DB6-1FEA-486E-974D-24C8927F35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74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5C08D-75F0-4201-8A8F-CD943BA25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31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7E2E7-4E35-4BE4-9E10-08F8A09D55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353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684C4-3B42-4FD0-8A66-01949827F3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88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A8D6-C73F-4E32-907A-44F380E308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962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7B25-E0C2-4C88-89AF-EDF25389CAD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798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7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328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351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005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928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44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74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2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7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864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496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218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76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545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327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736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75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449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0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33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251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63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700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330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873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941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2405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298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44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535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82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736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760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665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7223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999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801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067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703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5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7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13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34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55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998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18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29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062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797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865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7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912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15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278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373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023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37FC2-C580-4718-B345-0075741E77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618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894-54EB-4BAA-B851-FA185C313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737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C1DD2-7E51-4A27-A0EA-D74344B9F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3632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EC37-2825-4B69-BD88-C21D6022C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23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A514-ABB0-49ED-AF18-66AAAED36E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88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D301-1616-460C-9C21-61634A104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8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231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5B12C-7E05-42A2-A799-84AEC3677D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50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CC91-F35D-4443-8E7A-BCE5BFE57F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14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4247E-F070-4314-8C2E-817A6AACD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921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DA90-3F7B-494A-999A-583FFE46A9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827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D630-847D-4C53-A2DB-7F202BA841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7245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96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531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847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05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0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934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200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938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773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838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215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03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208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386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76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2578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80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5836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28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894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3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3126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329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439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619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9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17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8711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964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3192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0551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431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144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972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343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62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90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382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625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28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16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3679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9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6434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4207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5069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7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494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22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3358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0383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800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9E2E-7021-4B7C-91D3-43C3A9211A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48EDC-AF04-4C14-903A-5D5FCF8E36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9384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567B4-EEC2-4D85-8AF3-F40DDA75C3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500E6-B658-4BAC-A4E9-6243E1BAC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3968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4886-D41A-4E61-B3B4-E5B7407044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77B0-FB0E-4B21-BFE5-3E61D4C9EF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87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39092-CD16-4321-AF4C-C663EE892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41D6-52D3-4556-814D-2508144867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818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08E9D-2FA2-490A-8579-853C7CEED9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B6AA-9DA1-49D0-A93F-C1368B5D54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3920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2CF27-77C8-472E-9A1D-6B1C1B0C55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B5B-F5C2-43F8-B0D8-2C49336259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537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A126-7FA9-4D5A-92A1-205ACCD262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2882-4F43-4914-910B-A27409A15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15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235DC-85D3-4E71-9F4F-58A34E96A9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F5BB-4FD9-4175-BEC5-679B683440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8501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DAF5-8800-4786-9B33-9C74FB1D84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111F-9A01-4D4F-8E61-852B3B765C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6201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85FD-24E5-47D8-89DC-62C9967A3C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DE6D-40F7-4A84-8694-B98E65C0AA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5587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76CF-6B7D-45BF-A885-683D2B68DD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48C2-D67C-4C3B-A03E-83489B30C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5931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404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7098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478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46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16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673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852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695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237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9901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1411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8552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1716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1AEC9-EEC7-46B7-B502-5A1D0C4942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4944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F8CCA-DD8B-452E-A049-AD2C239CCA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3208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A7F50-7BC2-48FB-99D2-B2155D0AB3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12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0272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1B60B-3C37-4F78-8C45-133881603E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988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268BB-D480-4E08-A512-44AA844639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1667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47F27-58B0-42DE-BF19-8DFBE1B5A6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011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E96FD-16B3-46D1-8DF0-7310B619D0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095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F3F27-DD8A-4A15-B70A-A7B53045F9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398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E5BFC-8F32-4F80-98CB-B7B5CD900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2647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02C36-69A2-4854-8A3A-1DCE3E0682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7775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A014B-8F15-4EAC-87FC-2052B65B49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9645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4014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50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476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0931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3219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474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6924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9917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737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1158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902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533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75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46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4915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5615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6979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7802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918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74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8464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0339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2410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54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1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1976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343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4811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5188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5484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7290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653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4859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1164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14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94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8971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205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5426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077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8825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57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80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45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7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7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22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1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9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2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3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9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0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43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0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95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40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82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00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5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7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50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04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12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79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30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12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BBD3A-DB18-4A61-91E1-4330AC1DD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1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B6D26-78BD-4AD8-ACB3-38446AEE6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4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F95A-89D3-4D7E-9E5F-8B67BB05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1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00C5-565A-4CDD-967E-B493ED8CC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99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263C-309C-4341-AA34-349F4F736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806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1260-2F71-4ACF-B14D-DAC024509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9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3B1A-08C8-450E-9F3F-34707A8DE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9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3EDA-2F82-4A46-803E-9C4FC1EA65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23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29B1F-1848-49DD-A912-F35EAF669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29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A773-1E52-4839-93BB-95A45E0D6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09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A7F0-004E-4454-9803-DA7F6C3A7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6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3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2E68-D742-47B1-AB99-F7CDBF5E45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51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F4307-484E-44AC-886F-58CB37DDD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38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602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65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21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4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46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8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69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0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7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62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348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302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25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06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9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5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41.xml"/><Relationship Id="rId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13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Relationship Id="rId14" Type="http://schemas.openxmlformats.org/officeDocument/2006/relationships/slideLayout" Target="../slideLayouts/slideLayout3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8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483697E-C934-413C-9E00-D660CB1F4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2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2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566AA1-AC2D-45EA-812F-45108D62DD26}" type="slidenum">
              <a:rPr lang="en-US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5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5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6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5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B4145A9-56BD-4CF4-8EC7-9971249B67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0C72947-EB97-46A3-82F2-52FBD94811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4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3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6D517D-B291-4C8D-A09F-43A71B8170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29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5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0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4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6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9D385FF-C237-4808-BCD9-D5B84D4431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8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7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32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5.w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6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8.em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3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8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ESG_talk\chomp.avi" TargetMode="Externa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resolution.mpeg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completeness.mpeg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osc.mpeg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overload.mpeg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lo_cut.mpeg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1.emf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0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2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5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8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91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94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9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18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08.emf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2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9.bin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2.w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13.wmf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198.xml"/><Relationship Id="rId1" Type="http://schemas.openxmlformats.org/officeDocument/2006/relationships/video" Target="file:///C:\Users\JMHolton\Desktop\James_Holton\movies\rfactor.mpeg" TargetMode="Externa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98.xml"/><Relationship Id="rId1" Type="http://schemas.openxmlformats.org/officeDocument/2006/relationships/video" Target="file:///C:\Users\JMHolton\Desktop\James_Holton\movies\dephase.mpeg" TargetMode="Externa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0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21.emf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22.em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23.emf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0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9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9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9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9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9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0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0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0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26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36.emf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3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8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8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259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64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43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44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21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21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21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29.bin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49.wmf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36.emf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7.emf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IGBMC_SvN_2016.pptx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75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</p:spTree>
    <p:extLst>
      <p:ext uri="{BB962C8B-B14F-4D97-AF65-F5344CB8AC3E}">
        <p14:creationId xmlns:p14="http://schemas.microsoft.com/office/powerpoint/2010/main" val="7818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510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031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 </a:t>
            </a:r>
            <a:r>
              <a:rPr lang="en-US" altLang="en-US" dirty="0">
                <a:cs typeface="Arial" pitchFamily="34" charset="0"/>
              </a:rPr>
              <a:t>≈</a:t>
            </a:r>
            <a:r>
              <a:rPr lang="en-US" altLang="en-US" dirty="0"/>
              <a:t> </a:t>
            </a:r>
            <a:r>
              <a:rPr lang="en-US" altLang="en-US" dirty="0" smtClean="0"/>
              <a:t>10</a:t>
            </a:r>
            <a:r>
              <a:rPr lang="en-US" altLang="en-US" sz="4000" baseline="50000" dirty="0" smtClean="0"/>
              <a:t>-14 </a:t>
            </a:r>
            <a:r>
              <a:rPr lang="en-US" altLang="en-US" dirty="0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51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5000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99CC00"/>
                </a:solidFill>
                <a:latin typeface="Arial"/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0" y="3521075"/>
            <a:ext cx="1154113" cy="822325"/>
            <a:chOff x="4745" y="2040"/>
            <a:chExt cx="727" cy="518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81" y="2040"/>
              <a:ext cx="69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ALS</a:t>
              </a:r>
            </a:p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19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659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latin typeface="Arial"/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  <a:latin typeface="Arial"/>
              </a:rPr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4123245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Energy Transfer Analogy</a:t>
            </a:r>
          </a:p>
        </p:txBody>
      </p:sp>
      <p:sp>
        <p:nvSpPr>
          <p:cNvPr id="294917" name="Oval 5"/>
          <p:cNvSpPr>
            <a:spLocks noChangeArrowheads="1"/>
          </p:cNvSpPr>
          <p:nvPr/>
        </p:nvSpPr>
        <p:spPr bwMode="auto">
          <a:xfrm>
            <a:off x="1577975" y="2228850"/>
            <a:ext cx="877888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18" name="Line 6"/>
          <p:cNvSpPr>
            <a:spLocks noChangeShapeType="1"/>
          </p:cNvSpPr>
          <p:nvPr/>
        </p:nvSpPr>
        <p:spPr bwMode="auto">
          <a:xfrm flipH="1">
            <a:off x="1992313" y="3043238"/>
            <a:ext cx="23812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1428750" y="4672013"/>
            <a:ext cx="563563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0" name="Line 8"/>
          <p:cNvSpPr>
            <a:spLocks noChangeShapeType="1"/>
          </p:cNvSpPr>
          <p:nvPr/>
        </p:nvSpPr>
        <p:spPr bwMode="auto">
          <a:xfrm>
            <a:off x="1992313" y="4672013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1" name="Line 9"/>
          <p:cNvSpPr>
            <a:spLocks noChangeShapeType="1"/>
          </p:cNvSpPr>
          <p:nvPr/>
        </p:nvSpPr>
        <p:spPr bwMode="auto">
          <a:xfrm flipV="1">
            <a:off x="1139825" y="3470275"/>
            <a:ext cx="177800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478588" y="2232025"/>
            <a:ext cx="877887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 flipH="1">
            <a:off x="6892925" y="3046413"/>
            <a:ext cx="23813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4" name="Line 12"/>
          <p:cNvSpPr>
            <a:spLocks noChangeShapeType="1"/>
          </p:cNvSpPr>
          <p:nvPr/>
        </p:nvSpPr>
        <p:spPr bwMode="auto">
          <a:xfrm flipH="1">
            <a:off x="6329363" y="4675188"/>
            <a:ext cx="563562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6892925" y="4675188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6" name="Line 14"/>
          <p:cNvSpPr>
            <a:spLocks noChangeShapeType="1"/>
          </p:cNvSpPr>
          <p:nvPr/>
        </p:nvSpPr>
        <p:spPr bwMode="auto">
          <a:xfrm>
            <a:off x="6040438" y="3384550"/>
            <a:ext cx="168910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4938" name="Group 26"/>
          <p:cNvGrpSpPr>
            <a:grpSpLocks/>
          </p:cNvGrpSpPr>
          <p:nvPr/>
        </p:nvGrpSpPr>
        <p:grpSpPr bwMode="auto">
          <a:xfrm>
            <a:off x="1762125" y="2393950"/>
            <a:ext cx="5340350" cy="487363"/>
            <a:chOff x="1110" y="1508"/>
            <a:chExt cx="3364" cy="307"/>
          </a:xfrm>
        </p:grpSpPr>
        <p:sp>
          <p:nvSpPr>
            <p:cNvPr id="294927" name="Oval 15"/>
            <p:cNvSpPr>
              <a:spLocks noChangeArrowheads="1"/>
            </p:cNvSpPr>
            <p:nvPr/>
          </p:nvSpPr>
          <p:spPr bwMode="auto">
            <a:xfrm>
              <a:off x="4229" y="1696"/>
              <a:ext cx="245" cy="1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28" name="Oval 16"/>
            <p:cNvSpPr>
              <a:spLocks noChangeArrowheads="1"/>
            </p:cNvSpPr>
            <p:nvPr/>
          </p:nvSpPr>
          <p:spPr bwMode="auto">
            <a:xfrm>
              <a:off x="4245" y="1515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29" name="Oval 17"/>
            <p:cNvSpPr>
              <a:spLocks noChangeArrowheads="1"/>
            </p:cNvSpPr>
            <p:nvPr/>
          </p:nvSpPr>
          <p:spPr bwMode="auto">
            <a:xfrm>
              <a:off x="4412" y="1508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3" name="AutoShape 21"/>
            <p:cNvSpPr>
              <a:spLocks noChangeArrowheads="1"/>
            </p:cNvSpPr>
            <p:nvPr/>
          </p:nvSpPr>
          <p:spPr bwMode="auto">
            <a:xfrm rot="-3355368">
              <a:off x="1126" y="1523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4" name="AutoShape 22"/>
            <p:cNvSpPr>
              <a:spLocks noChangeArrowheads="1"/>
            </p:cNvSpPr>
            <p:nvPr/>
          </p:nvSpPr>
          <p:spPr bwMode="auto">
            <a:xfrm rot="-7786708">
              <a:off x="1368" y="1526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5" name="AutoShape 23"/>
            <p:cNvSpPr>
              <a:spLocks noChangeArrowheads="1"/>
            </p:cNvSpPr>
            <p:nvPr/>
          </p:nvSpPr>
          <p:spPr bwMode="auto">
            <a:xfrm rot="-16488439">
              <a:off x="1220" y="1626"/>
              <a:ext cx="137" cy="21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94936" name="Picture 24" descr="MM900040979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851150"/>
            <a:ext cx="20193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7486650" y="27130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37 C</a:t>
            </a:r>
          </a:p>
        </p:txBody>
      </p:sp>
    </p:spTree>
    <p:extLst>
      <p:ext uri="{BB962C8B-B14F-4D97-AF65-F5344CB8AC3E}">
        <p14:creationId xmlns:p14="http://schemas.microsoft.com/office/powerpoint/2010/main" val="16710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3820"/>
            <a:ext cx="8229600" cy="4802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Damage is done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by </a:t>
            </a:r>
            <a:r>
              <a:rPr lang="en-US" altLang="en-US" sz="5400" dirty="0" smtClean="0">
                <a:solidFill>
                  <a:srgbClr val="FF0000"/>
                </a:solidFill>
              </a:rPr>
              <a:t>dose (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5400" dirty="0" smtClean="0">
                <a:solidFill>
                  <a:srgbClr val="FF000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/>
              <a:t>proportional to photons/area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5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time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heat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684" y="5380672"/>
            <a:ext cx="8770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P, Harrison SC &amp; Rosenbaum G (2003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13-19.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Garman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EF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SM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Sync. Rad.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1-3.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Owen RL,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Rudino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-Pinera E &amp; Garman EF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PNAS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4912-4917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 (2006).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62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125-132.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Holton JM (2007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Synch Rad.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51-72. </a:t>
            </a:r>
          </a:p>
        </p:txBody>
      </p:sp>
    </p:spTree>
    <p:extLst>
      <p:ext uri="{BB962C8B-B14F-4D97-AF65-F5344CB8AC3E}">
        <p14:creationId xmlns:p14="http://schemas.microsoft.com/office/powerpoint/2010/main" val="265664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  <a:latin typeface="Arial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</a:rPr>
              <a:t>MGy</a:t>
            </a:r>
            <a:r>
              <a:rPr lang="en-US" sz="4000" dirty="0" smtClean="0">
                <a:solidFill>
                  <a:srgbClr val="C00000"/>
                </a:solidFill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</a:rPr>
              <a:t>6</a:t>
            </a:r>
            <a:r>
              <a:rPr lang="en-US" sz="4000" dirty="0" smtClean="0">
                <a:solidFill>
                  <a:srgbClr val="C00000"/>
                </a:solidFill>
              </a:rPr>
              <a:t> J/kg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17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</p:spTree>
    <p:extLst>
      <p:ext uri="{BB962C8B-B14F-4D97-AF65-F5344CB8AC3E}">
        <p14:creationId xmlns:p14="http://schemas.microsoft.com/office/powerpoint/2010/main" val="7576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02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471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6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6313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0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8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100776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4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R</a:t>
            </a:r>
            <a:r>
              <a:rPr lang="en-US" altLang="en-US" sz="2800" baseline="-25000"/>
              <a:t>iso</a:t>
            </a:r>
            <a:r>
              <a:rPr lang="en-US" altLang="en-US" sz="2800"/>
              <a:t> </a:t>
            </a:r>
            <a:r>
              <a:rPr lang="en-US" altLang="en-US" sz="2800">
                <a:cs typeface="Arial" charset="0"/>
              </a:rPr>
              <a:t>≈</a:t>
            </a:r>
            <a:r>
              <a:rPr lang="en-US" altLang="en-US" sz="2800"/>
              <a:t> 0.7 %/</a:t>
            </a:r>
            <a:r>
              <a:rPr lang="en-US" altLang="en-US" sz="2800">
                <a:cs typeface="Arial" charset="0"/>
              </a:rPr>
              <a:t>MGy</a:t>
            </a:r>
          </a:p>
        </p:txBody>
      </p:sp>
      <p:sp>
        <p:nvSpPr>
          <p:cNvPr id="263177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4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6707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6762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  <a:latin typeface="Arial"/>
              </a:rPr>
              <a:t>molar, at the Se edge based on RADDOSE</a:t>
            </a:r>
          </a:p>
        </p:txBody>
      </p:sp>
      <p:graphicFrame>
        <p:nvGraphicFramePr>
          <p:cNvPr id="456763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66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7731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7786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  <a:latin typeface="Arial"/>
              </a:rPr>
              <a:t>molar, </a:t>
            </a:r>
            <a:r>
              <a:rPr lang="en-US" altLang="en-US" sz="2400" b="1">
                <a:solidFill>
                  <a:srgbClr val="EA0000"/>
                </a:solidFill>
                <a:latin typeface="Arial"/>
              </a:rPr>
              <a:t>at the Se edge</a:t>
            </a:r>
            <a:r>
              <a:rPr lang="en-US" altLang="en-US" sz="2400" b="1">
                <a:solidFill>
                  <a:srgbClr val="000000"/>
                </a:solidFill>
                <a:latin typeface="Arial"/>
              </a:rPr>
              <a:t> based on RADDOSE</a:t>
            </a:r>
          </a:p>
        </p:txBody>
      </p:sp>
      <p:graphicFrame>
        <p:nvGraphicFramePr>
          <p:cNvPr id="457787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064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Holton (2009) </a:t>
            </a:r>
            <a:r>
              <a:rPr lang="en-US" altLang="en-US" i="1"/>
              <a:t>J. Synchrotron Rad.</a:t>
            </a:r>
            <a:r>
              <a:rPr lang="en-US" altLang="en-US"/>
              <a:t> </a:t>
            </a:r>
            <a:r>
              <a:rPr lang="en-US" altLang="en-US" b="1"/>
              <a:t>16</a:t>
            </a:r>
            <a:r>
              <a:rPr lang="en-US" altLang="en-US"/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dirty="0"/>
              <a:t>Specific D</a:t>
            </a:r>
            <a:r>
              <a:rPr lang="en-US" altLang="en-US" sz="6600" dirty="0" smtClean="0"/>
              <a:t>amage </a:t>
            </a:r>
          </a:p>
          <a:p>
            <a:pPr algn="ctr"/>
            <a:r>
              <a:rPr lang="en-US" altLang="en-US" sz="6600" dirty="0" smtClean="0"/>
              <a:t>World Records</a:t>
            </a:r>
            <a:endParaRPr lang="en-US" altLang="en-US" sz="6600" dirty="0"/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1322388"/>
            <a:ext cx="76184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/>
          </a:p>
          <a:p>
            <a:endParaRPr lang="en-US" altLang="en-US" sz="2400" dirty="0"/>
          </a:p>
          <a:p>
            <a:r>
              <a:rPr lang="en-US" altLang="en-US" sz="2000" dirty="0" err="1"/>
              <a:t>MGy</a:t>
            </a:r>
            <a:r>
              <a:rPr lang="en-US" altLang="en-US" sz="2000" dirty="0"/>
              <a:t>	reaction			reference</a:t>
            </a:r>
          </a:p>
          <a:p>
            <a:endParaRPr lang="en-US" altLang="en-US" sz="2000" dirty="0"/>
          </a:p>
          <a:p>
            <a:pPr>
              <a:lnSpc>
                <a:spcPct val="130000"/>
              </a:lnSpc>
            </a:pPr>
            <a:r>
              <a:rPr lang="en-US" altLang="en-US" sz="2000" dirty="0"/>
              <a:t>~45	global damage		Owen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(2006)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5	Se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4	Hg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S			</a:t>
            </a:r>
            <a:r>
              <a:rPr lang="en-US" altLang="en-US" sz="2000" dirty="0" err="1"/>
              <a:t>Ramagopal</a:t>
            </a:r>
            <a:r>
              <a:rPr lang="en-US" altLang="en-US" sz="2000" dirty="0"/>
              <a:t> </a:t>
            </a:r>
            <a:r>
              <a:rPr lang="en-US" altLang="en-US" i="1" dirty="0"/>
              <a:t>et al.</a:t>
            </a:r>
            <a:r>
              <a:rPr lang="en-US" altLang="en-US" dirty="0"/>
              <a:t> </a:t>
            </a:r>
            <a:r>
              <a:rPr lang="en-US" altLang="en-US" sz="2000" dirty="0"/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3	S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S			Murray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1	Br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RNA			</a:t>
            </a:r>
            <a:r>
              <a:rPr lang="en-US" altLang="en-US" sz="2000" dirty="0" err="1"/>
              <a:t>Olieric</a:t>
            </a:r>
            <a:r>
              <a:rPr lang="en-US" altLang="en-US" sz="2000" dirty="0"/>
              <a:t>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?	Cl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0.5	</a:t>
            </a:r>
            <a:r>
              <a:rPr lang="en-US" altLang="en-US" sz="2000" dirty="0" err="1"/>
              <a:t>Mn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PS II		Yano </a:t>
            </a:r>
            <a:r>
              <a:rPr lang="en-US" altLang="en-US" sz="2000" i="1" dirty="0"/>
              <a:t>et al. </a:t>
            </a:r>
            <a:r>
              <a:rPr lang="en-US" altLang="en-US" sz="2000" dirty="0"/>
              <a:t>(2005)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0.02	Fe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myoglobin		Denisov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284321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9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67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457200" y="0"/>
            <a:ext cx="8229600" cy="61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The number of </a:t>
            </a:r>
            <a:r>
              <a:rPr lang="en-US" altLang="en-US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you </a:t>
            </a: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before a </a:t>
            </a: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given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crystal dies</a:t>
            </a: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is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rPr>
              <a:t>independent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of data collection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1 um</a:t>
            </a:r>
            <a:r>
              <a:rPr lang="en-US" altLang="en-US" sz="4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3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= 10</a:t>
            </a:r>
            <a:r>
              <a:rPr lang="en-US" altLang="en-US" sz="4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6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photons</a:t>
            </a: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88668"/>
            <a:ext cx="373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http://www.nist.gov/pml/data/xcom/</a:t>
            </a:r>
          </a:p>
        </p:txBody>
      </p:sp>
    </p:spTree>
    <p:extLst>
      <p:ext uri="{BB962C8B-B14F-4D97-AF65-F5344CB8AC3E}">
        <p14:creationId xmlns:p14="http://schemas.microsoft.com/office/powerpoint/2010/main" val="28048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6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damage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4006663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if…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You only have a few small crystals?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Glue together and do 12960°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5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31263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8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“true” resolution limit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99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444868"/>
              </p:ext>
            </p:extLst>
          </p:nvPr>
        </p:nvGraphicFramePr>
        <p:xfrm>
          <a:off x="214960" y="1351107"/>
          <a:ext cx="8620995" cy="4186805"/>
        </p:xfrm>
        <a:graphic>
          <a:graphicData uri="http://schemas.openxmlformats.org/drawingml/2006/table">
            <a:tbl>
              <a:tblPr/>
              <a:tblGrid>
                <a:gridCol w="1724199"/>
                <a:gridCol w="1724199"/>
                <a:gridCol w="1724199"/>
                <a:gridCol w="1724199"/>
                <a:gridCol w="1724199"/>
              </a:tblGrid>
              <a:tr h="837361">
                <a:tc rowSpan="2">
                  <a:txBody>
                    <a:bodyPr/>
                    <a:lstStyle/>
                    <a:p>
                      <a:r>
                        <a:rPr lang="en-US" sz="1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br>
                        <a:rPr lang="en-US" sz="1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1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7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gluefine</a:t>
                      </a:r>
                      <a:endParaRPr lang="en-US" sz="24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3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3.03874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3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3.13351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3.03531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3.02638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3.05292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36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3.01449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3.03048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3.02576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3.31013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“true” resolution vs strategy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290293" y="5986529"/>
            <a:ext cx="5006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301,640,334 photons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944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047621"/>
              </p:ext>
            </p:extLst>
          </p:nvPr>
        </p:nvGraphicFramePr>
        <p:xfrm>
          <a:off x="382385" y="166252"/>
          <a:ext cx="8620995" cy="7205868"/>
        </p:xfrm>
        <a:graphic>
          <a:graphicData uri="http://schemas.openxmlformats.org/drawingml/2006/table">
            <a:tbl>
              <a:tblPr/>
              <a:tblGrid>
                <a:gridCol w="1724199"/>
                <a:gridCol w="1724199"/>
                <a:gridCol w="1724199"/>
                <a:gridCol w="1724199"/>
                <a:gridCol w="1724199"/>
              </a:tblGrid>
              <a:tr h="358307">
                <a:tc rowSpan="2"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b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collection 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8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glue_fine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3.03874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3.0270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3.13351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3.03531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3.02638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3.05292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3.01449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3.03048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3.02576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3.31013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3.51254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3.04355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3.08244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MOSFLM/noscale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3.51311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3.04287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3.21664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92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3.04147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3.01415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3.03948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3.32378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2.98204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2.92007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836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DIALS-noscale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2.96392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3.26126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5.14852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307"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83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7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26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9303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71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20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825208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5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67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69582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9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0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65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42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3392701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979420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4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3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1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Proteins move!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sz="2800" dirty="0" smtClean="0">
                <a:solidFill>
                  <a:schemeClr val="bg1"/>
                </a:solidFill>
              </a:rPr>
              <a:t>Your crystal may be trying to tell you something…</a:t>
            </a:r>
          </a:p>
        </p:txBody>
      </p:sp>
      <p:pic>
        <p:nvPicPr>
          <p:cNvPr id="365571" name="chom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301750" y="6491288"/>
            <a:ext cx="784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Beernink, Endrizzi, Alber &amp; Schachman (1999). </a:t>
            </a:r>
            <a:r>
              <a:rPr lang="en-US" altLang="en-US" sz="1800" i="1" smtClean="0">
                <a:solidFill>
                  <a:srgbClr val="808080"/>
                </a:solidFill>
                <a:cs typeface="Arial" charset="0"/>
              </a:rPr>
              <a:t>PNAS USA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 </a:t>
            </a:r>
            <a:r>
              <a:rPr lang="en-US" altLang="en-US" sz="1800" b="1" smtClean="0">
                <a:solidFill>
                  <a:srgbClr val="808080"/>
                </a:solidFill>
                <a:cs typeface="Arial" charset="0"/>
              </a:rPr>
              <a:t>96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, 5388-5393. </a:t>
            </a:r>
          </a:p>
        </p:txBody>
      </p:sp>
    </p:spTree>
    <p:extLst>
      <p:ext uri="{BB962C8B-B14F-4D97-AF65-F5344CB8AC3E}">
        <p14:creationId xmlns:p14="http://schemas.microsoft.com/office/powerpoint/2010/main" val="168185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5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5571"/>
                </p:tgtEl>
              </p:cMediaNode>
            </p:vide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6000" dirty="0" smtClean="0"/>
              <a:t>At the </a:t>
            </a:r>
            <a:r>
              <a:rPr lang="en-US" altLang="en-US" sz="6000" dirty="0" err="1" smtClean="0"/>
              <a:t>beamline</a:t>
            </a:r>
            <a:r>
              <a:rPr lang="en-US" altLang="en-US" sz="6000" dirty="0" smtClean="0"/>
              <a:t>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background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 lvl="1" eaLnBrk="1" hangingPunct="1">
              <a:buFontTx/>
              <a:buNone/>
            </a:pP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31545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251447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35249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11366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9245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13120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12078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23558"/>
              </p:ext>
            </p:extLst>
          </p:nvPr>
        </p:nvGraphicFramePr>
        <p:xfrm>
          <a:off x="381000" y="1905001"/>
          <a:ext cx="8077200" cy="173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seconds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400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2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</a:t>
            </a:r>
            <a:r>
              <a:rPr lang="en-US" dirty="0" smtClean="0">
                <a:solidFill>
                  <a:srgbClr val="FF0000"/>
                </a:solidFill>
              </a:rPr>
              <a:t>flux</a:t>
            </a:r>
            <a:r>
              <a:rPr lang="en-US" dirty="0" smtClean="0"/>
              <a:t>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703748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seconds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400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4.8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100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08840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72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 hours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4.8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17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0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47913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10 days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17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2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48592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8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5 months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17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1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Dispersion	</a:t>
            </a:r>
            <a:r>
              <a:rPr lang="el-GR" sz="2400" dirty="0" smtClean="0">
                <a:solidFill>
                  <a:srgbClr val="FF0000"/>
                </a:solidFill>
              </a:rPr>
              <a:t>Δλ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l-GR" sz="2400" dirty="0" smtClean="0">
                <a:solidFill>
                  <a:srgbClr val="FF0000"/>
                </a:solidFill>
              </a:rPr>
              <a:t>λ</a:t>
            </a:r>
            <a:r>
              <a:rPr lang="en-US" sz="2400" dirty="0" smtClean="0">
                <a:solidFill>
                  <a:srgbClr val="FF0000"/>
                </a:solidFill>
              </a:rPr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30657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450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16612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465"/>
            <a:ext cx="7772400" cy="1045335"/>
          </a:xfrm>
        </p:spPr>
        <p:txBody>
          <a:bodyPr/>
          <a:lstStyle/>
          <a:p>
            <a:r>
              <a:rPr lang="en-US" dirty="0" smtClean="0"/>
              <a:t>Si(111) </a:t>
            </a:r>
            <a:r>
              <a:rPr lang="en-US" dirty="0" err="1" smtClean="0"/>
              <a:t>vs</a:t>
            </a:r>
            <a:r>
              <a:rPr lang="en-US" dirty="0" smtClean="0"/>
              <a:t> multilayers</a:t>
            </a:r>
            <a:endParaRPr lang="en-US" dirty="0"/>
          </a:p>
        </p:txBody>
      </p:sp>
      <p:pic>
        <p:nvPicPr>
          <p:cNvPr id="1026" name="Picture 2" descr="http://bl831.als.lbl.gov/%7Ejamesh/MX_w_ML/Si111_spots_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1857375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831.als.lbl.gov/%7Ejamesh/MX_w_ML/multilayer_spots_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5181600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831.als.lbl.gov/%7Ejamesh/MX_w_ML/Si111_spot_1.9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1857375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831.als.lbl.gov/%7Ejamesh/MX_w_ML/multilayer_spot_1.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5181600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286137"/>
            <a:ext cx="1263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0.014%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Si(111)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301525"/>
            <a:ext cx="11297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1%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multilayer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79" y="2876008"/>
            <a:ext cx="73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4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487" y="504313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1.9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11" y="4034135"/>
            <a:ext cx="145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resolution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287" y="1286137"/>
            <a:ext cx="146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spectral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dispersion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5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41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altLang="en-US" smtClean="0"/>
              <a:t>Wide bandpass reveals mosaicity</a:t>
            </a:r>
            <a:br>
              <a:rPr lang="en-US" altLang="en-US" smtClean="0"/>
            </a:br>
            <a:r>
              <a:rPr lang="en-US" altLang="en-US" smtClean="0"/>
              <a:t>from a still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4"/>
          <a:stretch>
            <a:fillRect/>
          </a:stretch>
        </p:blipFill>
        <p:spPr bwMode="auto">
          <a:xfrm>
            <a:off x="4648200" y="1905000"/>
            <a:ext cx="4200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6"/>
          <a:stretch>
            <a:fillRect/>
          </a:stretch>
        </p:blipFill>
        <p:spPr bwMode="auto">
          <a:xfrm>
            <a:off x="304800" y="1905000"/>
            <a:ext cx="4200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</a:rPr>
              <a:t>Snell EH, Weisgerber S, Helliwell JR, Holzer K &amp; Schroer K (1995)."Improvements in lysozyme protein crystal perfection through microgravity growth", </a:t>
            </a:r>
            <a:r>
              <a:rPr lang="en-US" altLang="en-US" i="1">
                <a:latin typeface="Arial" pitchFamily="34" charset="0"/>
              </a:rPr>
              <a:t>Acta crystallographica. Section D, Biological crystallography</a:t>
            </a:r>
            <a:r>
              <a:rPr lang="en-US" altLang="en-US">
                <a:latin typeface="Arial" pitchFamily="34" charset="0"/>
              </a:rPr>
              <a:t> </a:t>
            </a:r>
            <a:r>
              <a:rPr lang="en-US" altLang="en-US" b="1">
                <a:latin typeface="Arial" pitchFamily="34" charset="0"/>
              </a:rPr>
              <a:t>51</a:t>
            </a:r>
            <a:r>
              <a:rPr lang="en-US" altLang="en-US">
                <a:latin typeface="Arial" pitchFamily="34" charset="0"/>
              </a:rPr>
              <a:t>, 1099-1102. 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4219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304800" y="4114800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low mosaic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648200" y="4114800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high mosaic</a:t>
            </a: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2800">
                <a:latin typeface="Arial" pitchFamily="34" charset="0"/>
              </a:rPr>
              <a:t>Δ</a:t>
            </a:r>
            <a:r>
              <a:rPr lang="en-US" altLang="en-US" sz="2800" baseline="-25000">
                <a:latin typeface="Arial" pitchFamily="34" charset="0"/>
              </a:rPr>
              <a:t>radial</a:t>
            </a:r>
            <a:r>
              <a:rPr lang="en-US" altLang="en-US" sz="2800">
                <a:latin typeface="Arial" pitchFamily="34" charset="0"/>
              </a:rPr>
              <a:t> = 2</a:t>
            </a:r>
            <a:r>
              <a:rPr lang="el-GR" altLang="en-US" sz="2800">
                <a:solidFill>
                  <a:srgbClr val="C00000"/>
                </a:solidFill>
                <a:latin typeface="Arial" pitchFamily="34" charset="0"/>
              </a:rPr>
              <a:t>η</a:t>
            </a:r>
            <a:r>
              <a:rPr lang="en-US" altLang="en-US" sz="2800">
                <a:latin typeface="Arial" pitchFamily="34" charset="0"/>
              </a:rPr>
              <a:t>D/cos</a:t>
            </a:r>
            <a:r>
              <a:rPr lang="en-US" altLang="en-US" sz="2800" baseline="30000">
                <a:latin typeface="Arial" pitchFamily="34" charset="0"/>
              </a:rPr>
              <a:t>2</a:t>
            </a:r>
            <a:r>
              <a:rPr lang="en-US" altLang="en-US" sz="2800">
                <a:latin typeface="Arial" pitchFamily="34" charset="0"/>
              </a:rPr>
              <a:t>2</a:t>
            </a:r>
            <a:r>
              <a:rPr lang="el-GR" altLang="en-US" sz="2800">
                <a:latin typeface="Arial" pitchFamily="34" charset="0"/>
              </a:rPr>
              <a:t>θ</a:t>
            </a:r>
            <a:endParaRPr lang="en-US" altLang="en-US" sz="2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0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</a:t>
            </a:r>
            <a:r>
              <a:rPr lang="en-US" dirty="0" smtClean="0">
                <a:solidFill>
                  <a:srgbClr val="FF0000"/>
                </a:solidFill>
              </a:rPr>
              <a:t>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9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4493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Divergence	</a:t>
            </a:r>
            <a:r>
              <a:rPr lang="en-US" sz="2400" dirty="0" err="1" smtClean="0">
                <a:solidFill>
                  <a:srgbClr val="FF0000"/>
                </a:solidFill>
              </a:rPr>
              <a:t>mrad</a:t>
            </a:r>
            <a:r>
              <a:rPr lang="en-US" sz="2400" dirty="0" smtClean="0">
                <a:solidFill>
                  <a:srgbClr val="FF0000"/>
                </a:solidFill>
              </a:rPr>
              <a:t>		spot size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20564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20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Arial"/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2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410" name="Picture 2" descr="scan0001"/>
          <p:cNvPicPr>
            <a:picLocks noChangeAspect="1" noChangeArrowheads="1"/>
          </p:cNvPicPr>
          <p:nvPr/>
        </p:nvPicPr>
        <p:blipFill>
          <a:blip r:embed="rId2">
            <a:lum bright="-6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9268" r="6169" b="48232"/>
          <a:stretch>
            <a:fillRect/>
          </a:stretch>
        </p:blipFill>
        <p:spPr bwMode="auto">
          <a:xfrm>
            <a:off x="0" y="276225"/>
            <a:ext cx="91440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9411" name="AutoShape 3"/>
          <p:cNvSpPr>
            <a:spLocks noChangeArrowheads="1"/>
          </p:cNvSpPr>
          <p:nvPr/>
        </p:nvSpPr>
        <p:spPr bwMode="auto">
          <a:xfrm>
            <a:off x="-1423988" y="-246063"/>
            <a:ext cx="12001501" cy="23749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9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Divergence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</a:rPr>
              <a:t>Arndt &amp; </a:t>
            </a:r>
            <a:r>
              <a:rPr lang="en-US" sz="2800" dirty="0" err="1">
                <a:solidFill>
                  <a:schemeClr val="tx1"/>
                </a:solidFill>
              </a:rPr>
              <a:t>Wonacott</a:t>
            </a:r>
            <a:r>
              <a:rPr lang="en-US" sz="2800" dirty="0">
                <a:solidFill>
                  <a:schemeClr val="tx1"/>
                </a:solidFill>
              </a:rPr>
              <a:t> (1977)</a:t>
            </a:r>
          </a:p>
        </p:txBody>
      </p:sp>
    </p:spTree>
    <p:extLst>
      <p:ext uri="{BB962C8B-B14F-4D97-AF65-F5344CB8AC3E}">
        <p14:creationId xmlns:p14="http://schemas.microsoft.com/office/powerpoint/2010/main" val="3804256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363855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31998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28234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Air absorption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777279"/>
              </p:ext>
            </p:extLst>
          </p:nvPr>
        </p:nvGraphicFramePr>
        <p:xfrm>
          <a:off x="590550" y="1330325"/>
          <a:ext cx="829945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9" name="Chart" r:id="rId3" imgW="8324976" imgH="5010237" progId="MSGraph.Chart.8">
                  <p:embed followColorScheme="full"/>
                </p:oleObj>
              </mc:Choice>
              <mc:Fallback>
                <p:oleObj name="Chart" r:id="rId3" imgW="8324976" imgH="501023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330325"/>
                        <a:ext cx="829945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Distance from sample (mm)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390334" y="3369747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transmittance</a:t>
            </a:r>
          </a:p>
        </p:txBody>
      </p:sp>
    </p:spTree>
    <p:extLst>
      <p:ext uri="{BB962C8B-B14F-4D97-AF65-F5344CB8AC3E}">
        <p14:creationId xmlns:p14="http://schemas.microsoft.com/office/powerpoint/2010/main" val="354463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Beam Size	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en-US" sz="2400" dirty="0" smtClean="0">
                <a:solidFill>
                  <a:srgbClr val="FF0000"/>
                </a:solidFill>
              </a:rPr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34824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</a:t>
            </a:r>
            <a:r>
              <a:rPr lang="en-US" dirty="0" smtClean="0">
                <a:solidFill>
                  <a:srgbClr val="FF0000"/>
                </a:solidFill>
              </a:rPr>
              <a:t>size</a:t>
            </a:r>
            <a:r>
              <a:rPr lang="en-US" dirty="0" smtClean="0"/>
              <a:t>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4270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000000"/>
                </a:solidFill>
                <a:cs typeface="Arial" pitchFamily="34" charset="0"/>
              </a:rPr>
              <a:t>   Put your crystal into the beam</a:t>
            </a:r>
          </a:p>
        </p:txBody>
      </p:sp>
    </p:spTree>
    <p:extLst>
      <p:ext uri="{BB962C8B-B14F-4D97-AF65-F5344CB8AC3E}">
        <p14:creationId xmlns:p14="http://schemas.microsoft.com/office/powerpoint/2010/main" val="782018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11363" r="19391" b="6252"/>
          <a:stretch>
            <a:fillRect/>
          </a:stretch>
        </p:blipFill>
        <p:spPr bwMode="auto">
          <a:xfrm>
            <a:off x="598488" y="715963"/>
            <a:ext cx="7964487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Put the “crystal”</a:t>
            </a:r>
            <a:br>
              <a:rPr lang="en-US" altLang="en-US" dirty="0" smtClean="0"/>
            </a:br>
            <a:r>
              <a:rPr lang="en-US" altLang="en-US" dirty="0" smtClean="0"/>
              <a:t>into the beam</a:t>
            </a:r>
          </a:p>
        </p:txBody>
      </p:sp>
      <p:sp>
        <p:nvSpPr>
          <p:cNvPr id="195588" name="Rectangle 3"/>
          <p:cNvSpPr>
            <a:spLocks noChangeArrowheads="1"/>
          </p:cNvSpPr>
          <p:nvPr/>
        </p:nvSpPr>
        <p:spPr bwMode="auto">
          <a:xfrm>
            <a:off x="0" y="6278563"/>
            <a:ext cx="635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Evans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et al. 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(2011)."Macromolecular microcrystallography",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Crystallography Reviews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17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, 105-142.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6638" y="3481388"/>
            <a:ext cx="180975" cy="182562"/>
          </a:xfrm>
          <a:prstGeom prst="rect">
            <a:avLst/>
          </a:prstGeom>
          <a:noFill/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0295 0.00023 0.00538 0.00301 0.00677 0.00694 L 0.00989 0.01666 C 0.01059 0.01875 0.01163 0.01991 0.01284 0.01991 C 0.01475 0.01991 0.01649 0.0169 0.01666 0.01273 C 0.01649 0.00949 0.01475 0.00625 0.01284 0.00625 C 0.01163 0.00625 0.01059 0.00764 0.00989 0.00949 L 0.00677 0.01898 C 0.00538 0.02315 0.00295 0.02592 2.77778E-6 0.02662 C -0.00313 0.02592 -0.00573 0.02315 -0.00712 0.01898 L -0.01007 0.00949 C -0.01077 0.00764 -0.01181 0.00625 -0.0132 0.00625 C -0.01511 0.00625 -0.01667 0.00949 -0.01667 0.01273 C -0.01667 0.0169 -0.01511 0.01991 -0.0132 0.01991 C -0.01181 0.01991 -0.01077 0.01875 -0.01007 0.01666 L -0.00712 0.00694 C -0.00573 0.00301 -0.00313 0.00023 2.77778E-6 1.85185E-6 Z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30293" r="35645" b="25827"/>
          <a:stretch>
            <a:fillRect/>
          </a:stretch>
        </p:blipFill>
        <p:spPr bwMode="auto">
          <a:xfrm>
            <a:off x="-11113" y="1501775"/>
            <a:ext cx="914400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0" y="83820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0" y="1447800"/>
            <a:ext cx="9140825" cy="8223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32951"/>
            <a:ext cx="8229600" cy="1143000"/>
          </a:xfrm>
        </p:spPr>
        <p:txBody>
          <a:bodyPr/>
          <a:lstStyle/>
          <a:p>
            <a:r>
              <a:rPr lang="en-US" sz="4000" dirty="0"/>
              <a:t>“crystal” = thing you want to shoot</a:t>
            </a:r>
          </a:p>
        </p:txBody>
      </p:sp>
      <p:grpSp>
        <p:nvGrpSpPr>
          <p:cNvPr id="241670" name="Group 6"/>
          <p:cNvGrpSpPr>
            <a:grpSpLocks/>
          </p:cNvGrpSpPr>
          <p:nvPr/>
        </p:nvGrpSpPr>
        <p:grpSpPr bwMode="auto">
          <a:xfrm>
            <a:off x="2971800" y="3165475"/>
            <a:ext cx="1890713" cy="1377950"/>
            <a:chOff x="3061" y="2929"/>
            <a:chExt cx="1191" cy="868"/>
          </a:xfrm>
        </p:grpSpPr>
        <p:sp>
          <p:nvSpPr>
            <p:cNvPr id="241671" name="Oval 7"/>
            <p:cNvSpPr>
              <a:spLocks noChangeArrowheads="1"/>
            </p:cNvSpPr>
            <p:nvPr/>
          </p:nvSpPr>
          <p:spPr bwMode="auto">
            <a:xfrm>
              <a:off x="3424" y="3148"/>
              <a:ext cx="466" cy="4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672" name="Line 8"/>
            <p:cNvSpPr>
              <a:spLocks noChangeShapeType="1"/>
            </p:cNvSpPr>
            <p:nvPr/>
          </p:nvSpPr>
          <p:spPr bwMode="auto">
            <a:xfrm>
              <a:off x="3061" y="3377"/>
              <a:ext cx="11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3" name="Line 9"/>
            <p:cNvSpPr>
              <a:spLocks noChangeShapeType="1"/>
            </p:cNvSpPr>
            <p:nvPr/>
          </p:nvSpPr>
          <p:spPr bwMode="auto">
            <a:xfrm>
              <a:off x="3655" y="2929"/>
              <a:ext cx="6" cy="8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613" y="6599238"/>
            <a:ext cx="280828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900">
                <a:solidFill>
                  <a:srgbClr val="1E3E67"/>
                </a:solidFill>
                <a:latin typeface="Verdana" pitchFamily="34" charset="0"/>
                <a:ea typeface="MS PGothic" pitchFamily="34" charset="-128"/>
              </a:rPr>
              <a:t>Membrane Protein Expression Center © 2012</a:t>
            </a:r>
            <a:endParaRPr lang="en-US" sz="1000">
              <a:solidFill>
                <a:srgbClr val="1E3E67"/>
              </a:solidFill>
              <a:latin typeface="Verdan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Shoot the whole crystal</a:t>
            </a:r>
          </a:p>
        </p:txBody>
      </p:sp>
    </p:spTree>
    <p:extLst>
      <p:ext uri="{BB962C8B-B14F-4D97-AF65-F5344CB8AC3E}">
        <p14:creationId xmlns:p14="http://schemas.microsoft.com/office/powerpoint/2010/main" val="639761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764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764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64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763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7636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37" name="Rectangle 9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7638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0" name="Rectangle 13"/>
          <p:cNvSpPr>
            <a:spLocks noChangeArrowheads="1"/>
          </p:cNvSpPr>
          <p:nvPr/>
        </p:nvSpPr>
        <p:spPr bwMode="auto">
          <a:xfrm rot="5400000">
            <a:off x="2778125" y="3502025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1" name="Freeform 14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2" name="Freeform 15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3" name="Oval 16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4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32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8659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8670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8671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672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8662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3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4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5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6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7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8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8669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969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969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69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96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9684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5" name="Rectangle 9"/>
          <p:cNvSpPr>
            <a:spLocks noChangeArrowheads="1"/>
          </p:cNvSpPr>
          <p:nvPr/>
        </p:nvSpPr>
        <p:spPr bwMode="auto">
          <a:xfrm>
            <a:off x="-188913" y="3046413"/>
            <a:ext cx="5980113" cy="1089025"/>
          </a:xfrm>
          <a:prstGeom prst="rect">
            <a:avLst/>
          </a:prstGeom>
          <a:solidFill>
            <a:srgbClr val="75FF7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9686" name="Picture 10" descr="diffimage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smtClean="0"/>
              <a:t>How many crystals do you see?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0425" y="5292725"/>
            <a:ext cx="3191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Shoot the “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 charset="0"/>
              </a:rPr>
              <a:t>crystal”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 (singular)</a:t>
            </a:r>
          </a:p>
        </p:txBody>
      </p:sp>
    </p:spTree>
    <p:extLst>
      <p:ext uri="{BB962C8B-B14F-4D97-AF65-F5344CB8AC3E}">
        <p14:creationId xmlns:p14="http://schemas.microsoft.com/office/powerpoint/2010/main" val="172540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l-GR" sz="2400" b="1">
              <a:solidFill>
                <a:srgbClr val="333399"/>
              </a:solidFill>
              <a:latin typeface="Arial"/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5180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8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121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189541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329741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749016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37276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65849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02252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7397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63329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766785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53911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61829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2243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3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028148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0220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44406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9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    5 MGy</a:t>
            </a:r>
          </a:p>
        </p:txBody>
      </p:sp>
      <p:sp>
        <p:nvSpPr>
          <p:cNvPr id="69644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4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7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1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    11 MGy</a:t>
            </a:r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8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5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16 MGy</a:t>
            </a: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2709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22 MGy</a:t>
            </a: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2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3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3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26 MGy</a:t>
            </a: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7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1167226 w 2552"/>
              <a:gd name="T1" fmla="*/ 185582 h 1384"/>
              <a:gd name="T2" fmla="*/ 574108 w 2552"/>
              <a:gd name="T3" fmla="*/ 463954 h 1384"/>
              <a:gd name="T4" fmla="*/ 163488 w 2552"/>
              <a:gd name="T5" fmla="*/ 411759 h 1384"/>
              <a:gd name="T6" fmla="*/ 3802 w 2552"/>
              <a:gd name="T7" fmla="*/ 220378 h 1384"/>
              <a:gd name="T8" fmla="*/ 140675 w 2552"/>
              <a:gd name="T9" fmla="*/ 46395 h 1384"/>
              <a:gd name="T10" fmla="*/ 505671 w 2552"/>
              <a:gd name="T11" fmla="*/ 11599 h 1384"/>
              <a:gd name="T12" fmla="*/ 802230 w 2552"/>
              <a:gd name="T13" fmla="*/ 115988 h 1384"/>
              <a:gd name="T14" fmla="*/ 1121601 w 2552"/>
              <a:gd name="T15" fmla="*/ 202980 h 1384"/>
              <a:gd name="T16" fmla="*/ 1212850 w 2552"/>
              <a:gd name="T17" fmla="*/ 20298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46094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95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96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shoot the whole crystal</a:t>
            </a:r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1167226 w 2552"/>
              <a:gd name="T1" fmla="*/ 185582 h 1384"/>
              <a:gd name="T2" fmla="*/ 574108 w 2552"/>
              <a:gd name="T3" fmla="*/ 463954 h 1384"/>
              <a:gd name="T4" fmla="*/ 163488 w 2552"/>
              <a:gd name="T5" fmla="*/ 411759 h 1384"/>
              <a:gd name="T6" fmla="*/ 3802 w 2552"/>
              <a:gd name="T7" fmla="*/ 220378 h 1384"/>
              <a:gd name="T8" fmla="*/ 140675 w 2552"/>
              <a:gd name="T9" fmla="*/ 46395 h 1384"/>
              <a:gd name="T10" fmla="*/ 505671 w 2552"/>
              <a:gd name="T11" fmla="*/ 11599 h 1384"/>
              <a:gd name="T12" fmla="*/ 802230 w 2552"/>
              <a:gd name="T13" fmla="*/ 115988 h 1384"/>
              <a:gd name="T14" fmla="*/ 1121601 w 2552"/>
              <a:gd name="T15" fmla="*/ 202980 h 1384"/>
              <a:gd name="T16" fmla="*/ 1212850 w 2552"/>
              <a:gd name="T17" fmla="*/ 20298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84138 h 66"/>
              <a:gd name="T2" fmla="*/ 196850 w 712"/>
              <a:gd name="T3" fmla="*/ 1588 h 66"/>
              <a:gd name="T4" fmla="*/ 419100 w 712"/>
              <a:gd name="T5" fmla="*/ 96838 h 66"/>
              <a:gd name="T6" fmla="*/ 666750 w 712"/>
              <a:gd name="T7" fmla="*/ 7938 h 66"/>
              <a:gd name="T8" fmla="*/ 895350 w 712"/>
              <a:gd name="T9" fmla="*/ 103188 h 66"/>
              <a:gd name="T10" fmla="*/ 1130300 w 712"/>
              <a:gd name="T11" fmla="*/ 1588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84138 h 66"/>
              <a:gd name="T2" fmla="*/ 196850 w 712"/>
              <a:gd name="T3" fmla="*/ 1588 h 66"/>
              <a:gd name="T4" fmla="*/ 419100 w 712"/>
              <a:gd name="T5" fmla="*/ 96838 h 66"/>
              <a:gd name="T6" fmla="*/ 666750 w 712"/>
              <a:gd name="T7" fmla="*/ 7938 h 66"/>
              <a:gd name="T8" fmla="*/ 895350 w 712"/>
              <a:gd name="T9" fmla="*/ 103188 h 66"/>
              <a:gd name="T10" fmla="*/ 1130300 w 712"/>
              <a:gd name="T11" fmla="*/ 1588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93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1" y="1931831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Do not bend!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5357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486289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531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9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17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reeform 2"/>
          <p:cNvSpPr>
            <a:spLocks/>
          </p:cNvSpPr>
          <p:nvPr/>
        </p:nvSpPr>
        <p:spPr bwMode="auto">
          <a:xfrm>
            <a:off x="2105025" y="2432050"/>
            <a:ext cx="2016125" cy="2663825"/>
          </a:xfrm>
          <a:custGeom>
            <a:avLst/>
            <a:gdLst>
              <a:gd name="T0" fmla="*/ 0 w 1270"/>
              <a:gd name="T1" fmla="*/ 2104331263 h 1678"/>
              <a:gd name="T2" fmla="*/ 574595625 w 1270"/>
              <a:gd name="T3" fmla="*/ 2147483647 h 1678"/>
              <a:gd name="T4" fmla="*/ 715724375 w 1270"/>
              <a:gd name="T5" fmla="*/ 2147483647 h 1678"/>
              <a:gd name="T6" fmla="*/ 1330642500 w 1270"/>
              <a:gd name="T7" fmla="*/ 2147483647 h 1678"/>
              <a:gd name="T8" fmla="*/ 2106850625 w 1270"/>
              <a:gd name="T9" fmla="*/ 2147483647 h 1678"/>
              <a:gd name="T10" fmla="*/ 2147483647 w 1270"/>
              <a:gd name="T11" fmla="*/ 2147483647 h 1678"/>
              <a:gd name="T12" fmla="*/ 2147483647 w 1270"/>
              <a:gd name="T13" fmla="*/ 2147483647 h 1678"/>
              <a:gd name="T14" fmla="*/ 2147483647 w 1270"/>
              <a:gd name="T15" fmla="*/ 1310481250 h 1678"/>
              <a:gd name="T16" fmla="*/ 2147483647 w 1270"/>
              <a:gd name="T17" fmla="*/ 433466875 h 1678"/>
              <a:gd name="T18" fmla="*/ 2147483647 w 1270"/>
              <a:gd name="T19" fmla="*/ 294859075 h 1678"/>
              <a:gd name="T20" fmla="*/ 1549896888 w 1270"/>
              <a:gd name="T21" fmla="*/ 156249688 h 1678"/>
              <a:gd name="T22" fmla="*/ 1033264063 w 1270"/>
              <a:gd name="T23" fmla="*/ 1229836250 h 1678"/>
              <a:gd name="T24" fmla="*/ 98286888 w 1270"/>
              <a:gd name="T25" fmla="*/ 1985883125 h 1678"/>
              <a:gd name="T26" fmla="*/ 0 w 1270"/>
              <a:gd name="T27" fmla="*/ 2104331263 h 16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70" h="1678">
                <a:moveTo>
                  <a:pt x="0" y="835"/>
                </a:moveTo>
                <a:cubicBezTo>
                  <a:pt x="93" y="953"/>
                  <a:pt x="181" y="1079"/>
                  <a:pt x="228" y="1190"/>
                </a:cubicBezTo>
                <a:cubicBezTo>
                  <a:pt x="275" y="1301"/>
                  <a:pt x="234" y="1436"/>
                  <a:pt x="284" y="1498"/>
                </a:cubicBezTo>
                <a:cubicBezTo>
                  <a:pt x="334" y="1560"/>
                  <a:pt x="436" y="1539"/>
                  <a:pt x="528" y="1561"/>
                </a:cubicBezTo>
                <a:cubicBezTo>
                  <a:pt x="620" y="1583"/>
                  <a:pt x="753" y="1678"/>
                  <a:pt x="836" y="1632"/>
                </a:cubicBezTo>
                <a:cubicBezTo>
                  <a:pt x="919" y="1586"/>
                  <a:pt x="958" y="1401"/>
                  <a:pt x="1025" y="1285"/>
                </a:cubicBezTo>
                <a:cubicBezTo>
                  <a:pt x="1092" y="1169"/>
                  <a:pt x="1206" y="1066"/>
                  <a:pt x="1238" y="938"/>
                </a:cubicBezTo>
                <a:cubicBezTo>
                  <a:pt x="1270" y="810"/>
                  <a:pt x="1223" y="648"/>
                  <a:pt x="1215" y="520"/>
                </a:cubicBezTo>
                <a:cubicBezTo>
                  <a:pt x="1207" y="392"/>
                  <a:pt x="1241" y="239"/>
                  <a:pt x="1191" y="172"/>
                </a:cubicBezTo>
                <a:cubicBezTo>
                  <a:pt x="1141" y="105"/>
                  <a:pt x="1011" y="135"/>
                  <a:pt x="915" y="117"/>
                </a:cubicBezTo>
                <a:cubicBezTo>
                  <a:pt x="819" y="99"/>
                  <a:pt x="699" y="0"/>
                  <a:pt x="615" y="62"/>
                </a:cubicBezTo>
                <a:cubicBezTo>
                  <a:pt x="531" y="124"/>
                  <a:pt x="506" y="367"/>
                  <a:pt x="410" y="488"/>
                </a:cubicBezTo>
                <a:cubicBezTo>
                  <a:pt x="314" y="609"/>
                  <a:pt x="176" y="704"/>
                  <a:pt x="39" y="788"/>
                </a:cubicBezTo>
                <a:cubicBezTo>
                  <a:pt x="39" y="788"/>
                  <a:pt x="0" y="835"/>
                  <a:pt x="0" y="8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243" name="Freeform 3"/>
          <p:cNvSpPr>
            <a:spLocks/>
          </p:cNvSpPr>
          <p:nvPr/>
        </p:nvSpPr>
        <p:spPr bwMode="auto">
          <a:xfrm>
            <a:off x="6434138" y="2351088"/>
            <a:ext cx="369887" cy="2857500"/>
          </a:xfrm>
          <a:custGeom>
            <a:avLst/>
            <a:gdLst>
              <a:gd name="T0" fmla="*/ 7559665 w 233"/>
              <a:gd name="T1" fmla="*/ 1456650313 h 1800"/>
              <a:gd name="T2" fmla="*/ 85685197 w 233"/>
              <a:gd name="T3" fmla="*/ 204133450 h 1800"/>
              <a:gd name="T4" fmla="*/ 345260146 w 233"/>
              <a:gd name="T5" fmla="*/ 224294700 h 1800"/>
              <a:gd name="T6" fmla="*/ 443546900 w 233"/>
              <a:gd name="T7" fmla="*/ 740925938 h 1800"/>
              <a:gd name="T8" fmla="*/ 544353014 w 233"/>
              <a:gd name="T9" fmla="*/ 1398687513 h 1800"/>
              <a:gd name="T10" fmla="*/ 564514237 w 233"/>
              <a:gd name="T11" fmla="*/ 2147483647 h 1800"/>
              <a:gd name="T12" fmla="*/ 403224455 w 233"/>
              <a:gd name="T13" fmla="*/ 2147483647 h 1800"/>
              <a:gd name="T14" fmla="*/ 126007642 w 233"/>
              <a:gd name="T15" fmla="*/ 2147483647 h 1800"/>
              <a:gd name="T16" fmla="*/ 7559665 w 233"/>
              <a:gd name="T17" fmla="*/ 2147483647 h 1800"/>
              <a:gd name="T18" fmla="*/ 85685197 w 233"/>
              <a:gd name="T19" fmla="*/ 2147483647 h 1800"/>
              <a:gd name="T20" fmla="*/ 7559665 w 233"/>
              <a:gd name="T21" fmla="*/ 1456650313 h 18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33" h="1800">
                <a:moveTo>
                  <a:pt x="3" y="578"/>
                </a:moveTo>
                <a:cubicBezTo>
                  <a:pt x="9" y="438"/>
                  <a:pt x="12" y="162"/>
                  <a:pt x="34" y="81"/>
                </a:cubicBezTo>
                <a:cubicBezTo>
                  <a:pt x="56" y="0"/>
                  <a:pt x="113" y="54"/>
                  <a:pt x="137" y="89"/>
                </a:cubicBezTo>
                <a:cubicBezTo>
                  <a:pt x="161" y="124"/>
                  <a:pt x="163" y="216"/>
                  <a:pt x="176" y="294"/>
                </a:cubicBezTo>
                <a:cubicBezTo>
                  <a:pt x="189" y="372"/>
                  <a:pt x="208" y="389"/>
                  <a:pt x="216" y="555"/>
                </a:cubicBezTo>
                <a:cubicBezTo>
                  <a:pt x="224" y="721"/>
                  <a:pt x="233" y="1097"/>
                  <a:pt x="224" y="1289"/>
                </a:cubicBezTo>
                <a:cubicBezTo>
                  <a:pt x="215" y="1481"/>
                  <a:pt x="189" y="1633"/>
                  <a:pt x="160" y="1707"/>
                </a:cubicBezTo>
                <a:cubicBezTo>
                  <a:pt x="131" y="1781"/>
                  <a:pt x="76" y="1800"/>
                  <a:pt x="50" y="1730"/>
                </a:cubicBezTo>
                <a:cubicBezTo>
                  <a:pt x="24" y="1660"/>
                  <a:pt x="6" y="1424"/>
                  <a:pt x="3" y="1289"/>
                </a:cubicBezTo>
                <a:cubicBezTo>
                  <a:pt x="0" y="1154"/>
                  <a:pt x="34" y="1036"/>
                  <a:pt x="34" y="918"/>
                </a:cubicBezTo>
                <a:cubicBezTo>
                  <a:pt x="34" y="800"/>
                  <a:pt x="9" y="649"/>
                  <a:pt x="3" y="5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2246" name="Freeform 6"/>
          <p:cNvSpPr>
            <a:spLocks/>
          </p:cNvSpPr>
          <p:nvPr/>
        </p:nvSpPr>
        <p:spPr bwMode="auto">
          <a:xfrm>
            <a:off x="6521450" y="2481263"/>
            <a:ext cx="92075" cy="2605087"/>
          </a:xfrm>
          <a:custGeom>
            <a:avLst/>
            <a:gdLst>
              <a:gd name="T0" fmla="*/ 88206263 w 58"/>
              <a:gd name="T1" fmla="*/ 0 h 1641"/>
              <a:gd name="T2" fmla="*/ 7561263 w 58"/>
              <a:gd name="T3" fmla="*/ 1252516622 h 1641"/>
              <a:gd name="T4" fmla="*/ 128528763 w 58"/>
              <a:gd name="T5" fmla="*/ 2127011467 h 1641"/>
              <a:gd name="T6" fmla="*/ 27722513 w 58"/>
              <a:gd name="T7" fmla="*/ 2147483647 h 1641"/>
              <a:gd name="T8" fmla="*/ 146169063 w 58"/>
              <a:gd name="T9" fmla="*/ 2147483647 h 1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" h="1641">
                <a:moveTo>
                  <a:pt x="35" y="0"/>
                </a:moveTo>
                <a:cubicBezTo>
                  <a:pt x="17" y="178"/>
                  <a:pt x="0" y="356"/>
                  <a:pt x="3" y="497"/>
                </a:cubicBezTo>
                <a:cubicBezTo>
                  <a:pt x="6" y="638"/>
                  <a:pt x="50" y="727"/>
                  <a:pt x="51" y="844"/>
                </a:cubicBezTo>
                <a:cubicBezTo>
                  <a:pt x="52" y="961"/>
                  <a:pt x="10" y="1066"/>
                  <a:pt x="11" y="1199"/>
                </a:cubicBezTo>
                <a:cubicBezTo>
                  <a:pt x="12" y="1332"/>
                  <a:pt x="35" y="1486"/>
                  <a:pt x="58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247" name="Oval 7"/>
          <p:cNvSpPr>
            <a:spLocks noChangeArrowheads="1"/>
          </p:cNvSpPr>
          <p:nvPr/>
        </p:nvSpPr>
        <p:spPr bwMode="auto">
          <a:xfrm>
            <a:off x="6611938" y="3155950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2248" name="Oval 8"/>
          <p:cNvSpPr>
            <a:spLocks noChangeArrowheads="1"/>
          </p:cNvSpPr>
          <p:nvPr/>
        </p:nvSpPr>
        <p:spPr bwMode="auto">
          <a:xfrm>
            <a:off x="6611938" y="4322763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48489" name="Group 9"/>
          <p:cNvGrpSpPr>
            <a:grpSpLocks/>
          </p:cNvGrpSpPr>
          <p:nvPr/>
        </p:nvGrpSpPr>
        <p:grpSpPr bwMode="auto">
          <a:xfrm>
            <a:off x="-31750" y="3219450"/>
            <a:ext cx="4105275" cy="1277938"/>
            <a:chOff x="816" y="2123"/>
            <a:chExt cx="2586" cy="805"/>
          </a:xfrm>
        </p:grpSpPr>
        <p:sp>
          <p:nvSpPr>
            <p:cNvPr id="148490" name="Freeform 10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740 w 2552"/>
                <a:gd name="T1" fmla="*/ 173 h 1384"/>
                <a:gd name="T2" fmla="*/ 364 w 2552"/>
                <a:gd name="T3" fmla="*/ 433 h 1384"/>
                <a:gd name="T4" fmla="*/ 104 w 2552"/>
                <a:gd name="T5" fmla="*/ 384 h 1384"/>
                <a:gd name="T6" fmla="*/ 2 w 2552"/>
                <a:gd name="T7" fmla="*/ 206 h 1384"/>
                <a:gd name="T8" fmla="*/ 89 w 2552"/>
                <a:gd name="T9" fmla="*/ 43 h 1384"/>
                <a:gd name="T10" fmla="*/ 321 w 2552"/>
                <a:gd name="T11" fmla="*/ 11 h 1384"/>
                <a:gd name="T12" fmla="*/ 509 w 2552"/>
                <a:gd name="T13" fmla="*/ 108 h 1384"/>
                <a:gd name="T14" fmla="*/ 711 w 2552"/>
                <a:gd name="T15" fmla="*/ 190 h 1384"/>
                <a:gd name="T16" fmla="*/ 769 w 2552"/>
                <a:gd name="T17" fmla="*/ 190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491" name="Freeform 11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344 h 66"/>
                <a:gd name="T2" fmla="*/ 416 w 712"/>
                <a:gd name="T3" fmla="*/ 8 h 66"/>
                <a:gd name="T4" fmla="*/ 888 w 712"/>
                <a:gd name="T5" fmla="*/ 395 h 66"/>
                <a:gd name="T6" fmla="*/ 1412 w 712"/>
                <a:gd name="T7" fmla="*/ 33 h 66"/>
                <a:gd name="T8" fmla="*/ 1898 w 712"/>
                <a:gd name="T9" fmla="*/ 420 h 66"/>
                <a:gd name="T10" fmla="*/ 2396 w 712"/>
                <a:gd name="T11" fmla="*/ 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492" name="Freeform 12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 animBg="1"/>
      <p:bldP spid="522246" grpId="0" animBg="1"/>
      <p:bldP spid="522247" grpId="0" animBg="1"/>
      <p:bldP spid="52224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Oval 2"/>
          <p:cNvSpPr>
            <a:spLocks noChangeArrowheads="1"/>
          </p:cNvSpPr>
          <p:nvPr/>
        </p:nvSpPr>
        <p:spPr bwMode="auto">
          <a:xfrm>
            <a:off x="5013325" y="1955800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5" name="Oval 3"/>
          <p:cNvSpPr>
            <a:spLocks noChangeArrowheads="1"/>
          </p:cNvSpPr>
          <p:nvPr/>
        </p:nvSpPr>
        <p:spPr bwMode="auto">
          <a:xfrm>
            <a:off x="1227138" y="1979613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6" name="Freeform 4"/>
          <p:cNvSpPr>
            <a:spLocks/>
          </p:cNvSpPr>
          <p:nvPr/>
        </p:nvSpPr>
        <p:spPr bwMode="auto">
          <a:xfrm>
            <a:off x="692150" y="2190750"/>
            <a:ext cx="3857625" cy="3152775"/>
          </a:xfrm>
          <a:custGeom>
            <a:avLst/>
            <a:gdLst>
              <a:gd name="T0" fmla="*/ 153730325 w 2430"/>
              <a:gd name="T1" fmla="*/ 2147483647 h 1986"/>
              <a:gd name="T2" fmla="*/ 1844754375 w 2430"/>
              <a:gd name="T3" fmla="*/ 2147483647 h 1986"/>
              <a:gd name="T4" fmla="*/ 2147483647 w 2430"/>
              <a:gd name="T5" fmla="*/ 2147483647 h 1986"/>
              <a:gd name="T6" fmla="*/ 2147483647 w 2430"/>
              <a:gd name="T7" fmla="*/ 2147483647 h 1986"/>
              <a:gd name="T8" fmla="*/ 2147483647 w 2430"/>
              <a:gd name="T9" fmla="*/ 2147483647 h 1986"/>
              <a:gd name="T10" fmla="*/ 2147483647 w 2430"/>
              <a:gd name="T11" fmla="*/ 2147483647 h 1986"/>
              <a:gd name="T12" fmla="*/ 2147483647 w 2430"/>
              <a:gd name="T13" fmla="*/ 2147483647 h 1986"/>
              <a:gd name="T14" fmla="*/ 2147483647 w 2430"/>
              <a:gd name="T15" fmla="*/ 1771670638 h 1986"/>
              <a:gd name="T16" fmla="*/ 2147483647 w 2430"/>
              <a:gd name="T17" fmla="*/ 677922825 h 1986"/>
              <a:gd name="T18" fmla="*/ 2147483647 w 2430"/>
              <a:gd name="T19" fmla="*/ 161290000 h 1986"/>
              <a:gd name="T20" fmla="*/ 2147483647 w 2430"/>
              <a:gd name="T21" fmla="*/ 80645000 h 1986"/>
              <a:gd name="T22" fmla="*/ 2147483647 w 2430"/>
              <a:gd name="T23" fmla="*/ 637600325 h 1986"/>
              <a:gd name="T24" fmla="*/ 1784270625 w 2430"/>
              <a:gd name="T25" fmla="*/ 1512093750 h 1986"/>
              <a:gd name="T26" fmla="*/ 272176875 w 2430"/>
              <a:gd name="T27" fmla="*/ 2147483647 h 1986"/>
              <a:gd name="T28" fmla="*/ 153730325 w 2430"/>
              <a:gd name="T29" fmla="*/ 2147483647 h 19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30" h="1986">
                <a:moveTo>
                  <a:pt x="61" y="979"/>
                </a:moveTo>
                <a:cubicBezTo>
                  <a:pt x="28" y="1050"/>
                  <a:pt x="574" y="1242"/>
                  <a:pt x="732" y="1366"/>
                </a:cubicBezTo>
                <a:cubicBezTo>
                  <a:pt x="890" y="1490"/>
                  <a:pt x="915" y="1630"/>
                  <a:pt x="1008" y="1721"/>
                </a:cubicBezTo>
                <a:cubicBezTo>
                  <a:pt x="1101" y="1812"/>
                  <a:pt x="1171" y="1868"/>
                  <a:pt x="1292" y="1910"/>
                </a:cubicBezTo>
                <a:cubicBezTo>
                  <a:pt x="1413" y="1952"/>
                  <a:pt x="1593" y="1986"/>
                  <a:pt x="1734" y="1973"/>
                </a:cubicBezTo>
                <a:cubicBezTo>
                  <a:pt x="1875" y="1960"/>
                  <a:pt x="2027" y="1935"/>
                  <a:pt x="2136" y="1831"/>
                </a:cubicBezTo>
                <a:cubicBezTo>
                  <a:pt x="2245" y="1727"/>
                  <a:pt x="2348" y="1538"/>
                  <a:pt x="2389" y="1350"/>
                </a:cubicBezTo>
                <a:cubicBezTo>
                  <a:pt x="2430" y="1162"/>
                  <a:pt x="2407" y="883"/>
                  <a:pt x="2381" y="703"/>
                </a:cubicBezTo>
                <a:cubicBezTo>
                  <a:pt x="2355" y="523"/>
                  <a:pt x="2309" y="375"/>
                  <a:pt x="2231" y="269"/>
                </a:cubicBezTo>
                <a:cubicBezTo>
                  <a:pt x="2153" y="163"/>
                  <a:pt x="2066" y="103"/>
                  <a:pt x="1915" y="64"/>
                </a:cubicBezTo>
                <a:cubicBezTo>
                  <a:pt x="1764" y="25"/>
                  <a:pt x="1483" y="0"/>
                  <a:pt x="1324" y="32"/>
                </a:cubicBezTo>
                <a:cubicBezTo>
                  <a:pt x="1165" y="64"/>
                  <a:pt x="1064" y="158"/>
                  <a:pt x="961" y="253"/>
                </a:cubicBezTo>
                <a:cubicBezTo>
                  <a:pt x="858" y="348"/>
                  <a:pt x="850" y="484"/>
                  <a:pt x="708" y="600"/>
                </a:cubicBezTo>
                <a:cubicBezTo>
                  <a:pt x="566" y="716"/>
                  <a:pt x="216" y="885"/>
                  <a:pt x="108" y="948"/>
                </a:cubicBezTo>
                <a:cubicBezTo>
                  <a:pt x="0" y="1011"/>
                  <a:pt x="71" y="973"/>
                  <a:pt x="61" y="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7" name="Freeform 5"/>
          <p:cNvSpPr>
            <a:spLocks/>
          </p:cNvSpPr>
          <p:nvPr/>
        </p:nvSpPr>
        <p:spPr bwMode="auto">
          <a:xfrm>
            <a:off x="5502275" y="2290763"/>
            <a:ext cx="1957388" cy="2919412"/>
          </a:xfrm>
          <a:custGeom>
            <a:avLst/>
            <a:gdLst>
              <a:gd name="T0" fmla="*/ 73085344 w 1233"/>
              <a:gd name="T1" fmla="*/ 1454129113 h 1839"/>
              <a:gd name="T2" fmla="*/ 650200479 w 1233"/>
              <a:gd name="T3" fmla="*/ 279736502 h 1839"/>
              <a:gd name="T4" fmla="*/ 1882557993 w 1233"/>
              <a:gd name="T5" fmla="*/ 22680609 h 1839"/>
              <a:gd name="T6" fmla="*/ 2147483647 w 1233"/>
              <a:gd name="T7" fmla="*/ 420865228 h 1839"/>
              <a:gd name="T8" fmla="*/ 2147483647 w 1233"/>
              <a:gd name="T9" fmla="*/ 1454129113 h 1839"/>
              <a:gd name="T10" fmla="*/ 2147483647 w 1233"/>
              <a:gd name="T11" fmla="*/ 2147483647 h 1839"/>
              <a:gd name="T12" fmla="*/ 2147483647 w 1233"/>
              <a:gd name="T13" fmla="*/ 2147483647 h 1839"/>
              <a:gd name="T14" fmla="*/ 1287800966 w 1233"/>
              <a:gd name="T15" fmla="*/ 2147483647 h 1839"/>
              <a:gd name="T16" fmla="*/ 214214130 w 1233"/>
              <a:gd name="T17" fmla="*/ 2147483647 h 1839"/>
              <a:gd name="T18" fmla="*/ 73085344 w 1233"/>
              <a:gd name="T19" fmla="*/ 1454129113 h 18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33" h="1839">
                <a:moveTo>
                  <a:pt x="29" y="577"/>
                </a:moveTo>
                <a:cubicBezTo>
                  <a:pt x="58" y="360"/>
                  <a:pt x="138" y="206"/>
                  <a:pt x="258" y="111"/>
                </a:cubicBezTo>
                <a:cubicBezTo>
                  <a:pt x="378" y="16"/>
                  <a:pt x="623" y="0"/>
                  <a:pt x="747" y="9"/>
                </a:cubicBezTo>
                <a:cubicBezTo>
                  <a:pt x="871" y="18"/>
                  <a:pt x="922" y="72"/>
                  <a:pt x="1000" y="167"/>
                </a:cubicBezTo>
                <a:cubicBezTo>
                  <a:pt x="1078" y="262"/>
                  <a:pt x="1193" y="377"/>
                  <a:pt x="1213" y="577"/>
                </a:cubicBezTo>
                <a:cubicBezTo>
                  <a:pt x="1233" y="777"/>
                  <a:pt x="1177" y="1171"/>
                  <a:pt x="1118" y="1366"/>
                </a:cubicBezTo>
                <a:cubicBezTo>
                  <a:pt x="1059" y="1561"/>
                  <a:pt x="959" y="1675"/>
                  <a:pt x="858" y="1745"/>
                </a:cubicBezTo>
                <a:cubicBezTo>
                  <a:pt x="757" y="1815"/>
                  <a:pt x="640" y="1839"/>
                  <a:pt x="511" y="1784"/>
                </a:cubicBezTo>
                <a:cubicBezTo>
                  <a:pt x="382" y="1729"/>
                  <a:pt x="165" y="1614"/>
                  <a:pt x="85" y="1413"/>
                </a:cubicBezTo>
                <a:cubicBezTo>
                  <a:pt x="5" y="1212"/>
                  <a:pt x="0" y="794"/>
                  <a:pt x="29" y="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0" name="Freeform 8"/>
          <p:cNvSpPr>
            <a:spLocks/>
          </p:cNvSpPr>
          <p:nvPr/>
        </p:nvSpPr>
        <p:spPr bwMode="auto">
          <a:xfrm>
            <a:off x="6450013" y="2481263"/>
            <a:ext cx="36512" cy="2605087"/>
          </a:xfrm>
          <a:custGeom>
            <a:avLst/>
            <a:gdLst>
              <a:gd name="T0" fmla="*/ 0 w 23"/>
              <a:gd name="T1" fmla="*/ 0 h 1641"/>
              <a:gd name="T2" fmla="*/ 57962006 w 23"/>
              <a:gd name="T3" fmla="*/ 2147483647 h 1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" h="1641">
                <a:moveTo>
                  <a:pt x="0" y="0"/>
                </a:moveTo>
                <a:cubicBezTo>
                  <a:pt x="4" y="273"/>
                  <a:pt x="19" y="1368"/>
                  <a:pt x="23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41" name="Oval 9"/>
          <p:cNvSpPr>
            <a:spLocks noChangeArrowheads="1"/>
          </p:cNvSpPr>
          <p:nvPr/>
        </p:nvSpPr>
        <p:spPr bwMode="auto">
          <a:xfrm>
            <a:off x="6611938" y="3155950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2" name="Oval 10"/>
          <p:cNvSpPr>
            <a:spLocks noChangeArrowheads="1"/>
          </p:cNvSpPr>
          <p:nvPr/>
        </p:nvSpPr>
        <p:spPr bwMode="auto">
          <a:xfrm>
            <a:off x="6611938" y="4322763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72043" name="Group 11"/>
          <p:cNvGrpSpPr>
            <a:grpSpLocks/>
          </p:cNvGrpSpPr>
          <p:nvPr/>
        </p:nvGrpSpPr>
        <p:grpSpPr bwMode="auto">
          <a:xfrm>
            <a:off x="-31750" y="3219450"/>
            <a:ext cx="4105275" cy="1277938"/>
            <a:chOff x="816" y="2123"/>
            <a:chExt cx="2586" cy="805"/>
          </a:xfrm>
        </p:grpSpPr>
        <p:sp>
          <p:nvSpPr>
            <p:cNvPr id="172044" name="Freeform 12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740 w 2552"/>
                <a:gd name="T1" fmla="*/ 173 h 1384"/>
                <a:gd name="T2" fmla="*/ 364 w 2552"/>
                <a:gd name="T3" fmla="*/ 433 h 1384"/>
                <a:gd name="T4" fmla="*/ 104 w 2552"/>
                <a:gd name="T5" fmla="*/ 384 h 1384"/>
                <a:gd name="T6" fmla="*/ 2 w 2552"/>
                <a:gd name="T7" fmla="*/ 206 h 1384"/>
                <a:gd name="T8" fmla="*/ 89 w 2552"/>
                <a:gd name="T9" fmla="*/ 43 h 1384"/>
                <a:gd name="T10" fmla="*/ 321 w 2552"/>
                <a:gd name="T11" fmla="*/ 11 h 1384"/>
                <a:gd name="T12" fmla="*/ 509 w 2552"/>
                <a:gd name="T13" fmla="*/ 108 h 1384"/>
                <a:gd name="T14" fmla="*/ 711 w 2552"/>
                <a:gd name="T15" fmla="*/ 190 h 1384"/>
                <a:gd name="T16" fmla="*/ 769 w 2552"/>
                <a:gd name="T17" fmla="*/ 190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045" name="Freeform 13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344 h 66"/>
                <a:gd name="T2" fmla="*/ 416 w 712"/>
                <a:gd name="T3" fmla="*/ 8 h 66"/>
                <a:gd name="T4" fmla="*/ 888 w 712"/>
                <a:gd name="T5" fmla="*/ 395 h 66"/>
                <a:gd name="T6" fmla="*/ 1412 w 712"/>
                <a:gd name="T7" fmla="*/ 33 h 66"/>
                <a:gd name="T8" fmla="*/ 1898 w 712"/>
                <a:gd name="T9" fmla="*/ 420 h 66"/>
                <a:gd name="T10" fmla="*/ 2396 w 712"/>
                <a:gd name="T11" fmla="*/ 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046" name="Freeform 14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MiTeGen MicroMesh grids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>
            <a:fillRect/>
          </a:stretch>
        </p:blipFill>
        <p:spPr bwMode="auto">
          <a:xfrm>
            <a:off x="365125" y="1665288"/>
            <a:ext cx="81819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47650" y="6115050"/>
            <a:ext cx="8512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urier New" pitchFamily="49" charset="0"/>
              </a:rPr>
              <a:t>http://www.mitegen.com/products/micromeshes/micromeshes.shtml</a:t>
            </a:r>
          </a:p>
        </p:txBody>
      </p:sp>
    </p:spTree>
    <p:extLst>
      <p:ext uri="{BB962C8B-B14F-4D97-AF65-F5344CB8AC3E}">
        <p14:creationId xmlns:p14="http://schemas.microsoft.com/office/powerpoint/2010/main" val="3518218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000" b="51295"/>
          <a:stretch>
            <a:fillRect/>
          </a:stretch>
        </p:blipFill>
        <p:spPr bwMode="auto">
          <a:xfrm>
            <a:off x="330200" y="2546350"/>
            <a:ext cx="387667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9445" name="Freeform 5"/>
          <p:cNvSpPr>
            <a:spLocks/>
          </p:cNvSpPr>
          <p:nvPr/>
        </p:nvSpPr>
        <p:spPr bwMode="auto">
          <a:xfrm>
            <a:off x="6434138" y="2351088"/>
            <a:ext cx="325437" cy="2874962"/>
          </a:xfrm>
          <a:custGeom>
            <a:avLst/>
            <a:gdLst>
              <a:gd name="T0" fmla="*/ 7559663 w 205"/>
              <a:gd name="T1" fmla="*/ 1456650059 h 1811"/>
              <a:gd name="T2" fmla="*/ 85685181 w 205"/>
              <a:gd name="T3" fmla="*/ 204131827 h 1811"/>
              <a:gd name="T4" fmla="*/ 345260082 w 205"/>
              <a:gd name="T5" fmla="*/ 224293073 h 1811"/>
              <a:gd name="T6" fmla="*/ 443546819 w 205"/>
              <a:gd name="T7" fmla="*/ 740925809 h 1811"/>
              <a:gd name="T8" fmla="*/ 483869257 w 205"/>
              <a:gd name="T9" fmla="*/ 1854834677 h 1811"/>
              <a:gd name="T10" fmla="*/ 504030476 w 205"/>
              <a:gd name="T11" fmla="*/ 2147483647 h 1811"/>
              <a:gd name="T12" fmla="*/ 403224380 w 205"/>
              <a:gd name="T13" fmla="*/ 2147483647 h 1811"/>
              <a:gd name="T14" fmla="*/ 126007619 w 205"/>
              <a:gd name="T15" fmla="*/ 2147483647 h 1811"/>
              <a:gd name="T16" fmla="*/ 7559663 w 205"/>
              <a:gd name="T17" fmla="*/ 2147483647 h 1811"/>
              <a:gd name="T18" fmla="*/ 85685181 w 205"/>
              <a:gd name="T19" fmla="*/ 2147483647 h 1811"/>
              <a:gd name="T20" fmla="*/ 7559663 w 205"/>
              <a:gd name="T21" fmla="*/ 1456650059 h 1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5" h="1811">
                <a:moveTo>
                  <a:pt x="3" y="578"/>
                </a:moveTo>
                <a:cubicBezTo>
                  <a:pt x="9" y="436"/>
                  <a:pt x="12" y="162"/>
                  <a:pt x="34" y="81"/>
                </a:cubicBezTo>
                <a:cubicBezTo>
                  <a:pt x="56" y="0"/>
                  <a:pt x="113" y="54"/>
                  <a:pt x="137" y="89"/>
                </a:cubicBezTo>
                <a:cubicBezTo>
                  <a:pt x="161" y="124"/>
                  <a:pt x="167" y="186"/>
                  <a:pt x="176" y="294"/>
                </a:cubicBezTo>
                <a:cubicBezTo>
                  <a:pt x="185" y="402"/>
                  <a:pt x="188" y="601"/>
                  <a:pt x="192" y="736"/>
                </a:cubicBezTo>
                <a:cubicBezTo>
                  <a:pt x="196" y="871"/>
                  <a:pt x="205" y="945"/>
                  <a:pt x="200" y="1107"/>
                </a:cubicBezTo>
                <a:cubicBezTo>
                  <a:pt x="195" y="1269"/>
                  <a:pt x="185" y="1603"/>
                  <a:pt x="160" y="1707"/>
                </a:cubicBezTo>
                <a:cubicBezTo>
                  <a:pt x="135" y="1811"/>
                  <a:pt x="76" y="1800"/>
                  <a:pt x="50" y="1730"/>
                </a:cubicBezTo>
                <a:cubicBezTo>
                  <a:pt x="24" y="1660"/>
                  <a:pt x="6" y="1423"/>
                  <a:pt x="3" y="1289"/>
                </a:cubicBezTo>
                <a:cubicBezTo>
                  <a:pt x="0" y="1155"/>
                  <a:pt x="34" y="1044"/>
                  <a:pt x="34" y="926"/>
                </a:cubicBezTo>
                <a:cubicBezTo>
                  <a:pt x="34" y="808"/>
                  <a:pt x="9" y="650"/>
                  <a:pt x="3" y="5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6" name="Freeform 6"/>
          <p:cNvSpPr>
            <a:spLocks/>
          </p:cNvSpPr>
          <p:nvPr/>
        </p:nvSpPr>
        <p:spPr bwMode="auto">
          <a:xfrm>
            <a:off x="6521450" y="2481263"/>
            <a:ext cx="92075" cy="2605087"/>
          </a:xfrm>
          <a:custGeom>
            <a:avLst/>
            <a:gdLst>
              <a:gd name="T0" fmla="*/ 88206263 w 58"/>
              <a:gd name="T1" fmla="*/ 0 h 1641"/>
              <a:gd name="T2" fmla="*/ 7561263 w 58"/>
              <a:gd name="T3" fmla="*/ 1252516622 h 1641"/>
              <a:gd name="T4" fmla="*/ 128528763 w 58"/>
              <a:gd name="T5" fmla="*/ 2127011467 h 1641"/>
              <a:gd name="T6" fmla="*/ 27722513 w 58"/>
              <a:gd name="T7" fmla="*/ 2147483647 h 1641"/>
              <a:gd name="T8" fmla="*/ 146169063 w 58"/>
              <a:gd name="T9" fmla="*/ 2147483647 h 1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" h="1641">
                <a:moveTo>
                  <a:pt x="35" y="0"/>
                </a:moveTo>
                <a:cubicBezTo>
                  <a:pt x="17" y="178"/>
                  <a:pt x="0" y="356"/>
                  <a:pt x="3" y="497"/>
                </a:cubicBezTo>
                <a:cubicBezTo>
                  <a:pt x="6" y="638"/>
                  <a:pt x="50" y="727"/>
                  <a:pt x="51" y="844"/>
                </a:cubicBezTo>
                <a:cubicBezTo>
                  <a:pt x="52" y="961"/>
                  <a:pt x="10" y="1066"/>
                  <a:pt x="11" y="1199"/>
                </a:cubicBezTo>
                <a:cubicBezTo>
                  <a:pt x="12" y="1332"/>
                  <a:pt x="35" y="1486"/>
                  <a:pt x="58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7" name="Freeform 7"/>
          <p:cNvSpPr>
            <a:spLocks/>
          </p:cNvSpPr>
          <p:nvPr/>
        </p:nvSpPr>
        <p:spPr bwMode="auto">
          <a:xfrm>
            <a:off x="6650038" y="3232150"/>
            <a:ext cx="76200" cy="1189038"/>
          </a:xfrm>
          <a:custGeom>
            <a:avLst/>
            <a:gdLst>
              <a:gd name="T0" fmla="*/ 0 w 48"/>
              <a:gd name="T1" fmla="*/ 0 h 749"/>
              <a:gd name="T2" fmla="*/ 120967500 w 48"/>
              <a:gd name="T3" fmla="*/ 952619463 h 749"/>
              <a:gd name="T4" fmla="*/ 0 w 48"/>
              <a:gd name="T5" fmla="*/ 1887598619 h 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749">
                <a:moveTo>
                  <a:pt x="0" y="0"/>
                </a:moveTo>
                <a:cubicBezTo>
                  <a:pt x="8" y="63"/>
                  <a:pt x="48" y="253"/>
                  <a:pt x="48" y="378"/>
                </a:cubicBezTo>
                <a:cubicBezTo>
                  <a:pt x="48" y="503"/>
                  <a:pt x="10" y="672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80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000" b="51295"/>
          <a:stretch>
            <a:fillRect/>
          </a:stretch>
        </p:blipFill>
        <p:spPr bwMode="auto">
          <a:xfrm>
            <a:off x="330200" y="2546350"/>
            <a:ext cx="387667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 rot="762849">
            <a:off x="2890838" y="3203575"/>
            <a:ext cx="1057275" cy="9890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0469" name="Freeform 5"/>
          <p:cNvSpPr>
            <a:spLocks/>
          </p:cNvSpPr>
          <p:nvPr/>
        </p:nvSpPr>
        <p:spPr bwMode="auto">
          <a:xfrm>
            <a:off x="6397625" y="3116263"/>
            <a:ext cx="361950" cy="1401762"/>
          </a:xfrm>
          <a:custGeom>
            <a:avLst/>
            <a:gdLst>
              <a:gd name="T0" fmla="*/ 65524063 w 228"/>
              <a:gd name="T1" fmla="*/ 241934914 h 883"/>
              <a:gd name="T2" fmla="*/ 501511888 w 228"/>
              <a:gd name="T3" fmla="*/ 282257399 h 883"/>
              <a:gd name="T4" fmla="*/ 501511888 w 228"/>
              <a:gd name="T5" fmla="*/ 1932958361 h 883"/>
              <a:gd name="T6" fmla="*/ 65524063 w 228"/>
              <a:gd name="T7" fmla="*/ 2033764575 h 883"/>
              <a:gd name="T8" fmla="*/ 143649700 w 228"/>
              <a:gd name="T9" fmla="*/ 1118948976 h 883"/>
              <a:gd name="T10" fmla="*/ 65524063 w 228"/>
              <a:gd name="T11" fmla="*/ 241934914 h 8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8" h="883">
                <a:moveTo>
                  <a:pt x="26" y="96"/>
                </a:moveTo>
                <a:cubicBezTo>
                  <a:pt x="50" y="41"/>
                  <a:pt x="170" y="0"/>
                  <a:pt x="199" y="112"/>
                </a:cubicBezTo>
                <a:cubicBezTo>
                  <a:pt x="228" y="224"/>
                  <a:pt x="228" y="651"/>
                  <a:pt x="199" y="767"/>
                </a:cubicBezTo>
                <a:cubicBezTo>
                  <a:pt x="170" y="883"/>
                  <a:pt x="50" y="861"/>
                  <a:pt x="26" y="807"/>
                </a:cubicBezTo>
                <a:cubicBezTo>
                  <a:pt x="2" y="753"/>
                  <a:pt x="57" y="562"/>
                  <a:pt x="57" y="444"/>
                </a:cubicBezTo>
                <a:cubicBezTo>
                  <a:pt x="57" y="326"/>
                  <a:pt x="0" y="128"/>
                  <a:pt x="26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0" name="Freeform 6"/>
          <p:cNvSpPr>
            <a:spLocks/>
          </p:cNvSpPr>
          <p:nvPr/>
        </p:nvSpPr>
        <p:spPr bwMode="auto">
          <a:xfrm>
            <a:off x="6526213" y="3270250"/>
            <a:ext cx="77787" cy="1114425"/>
          </a:xfrm>
          <a:custGeom>
            <a:avLst/>
            <a:gdLst>
              <a:gd name="T0" fmla="*/ 0 w 49"/>
              <a:gd name="T1" fmla="*/ 0 h 702"/>
              <a:gd name="T2" fmla="*/ 120966722 w 49"/>
              <a:gd name="T3" fmla="*/ 874495013 h 702"/>
              <a:gd name="T4" fmla="*/ 20161120 w 49"/>
              <a:gd name="T5" fmla="*/ 1769149688 h 7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702">
                <a:moveTo>
                  <a:pt x="0" y="0"/>
                </a:moveTo>
                <a:cubicBezTo>
                  <a:pt x="8" y="58"/>
                  <a:pt x="47" y="230"/>
                  <a:pt x="48" y="347"/>
                </a:cubicBezTo>
                <a:cubicBezTo>
                  <a:pt x="49" y="464"/>
                  <a:pt x="15" y="643"/>
                  <a:pt x="8" y="702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1" name="Freeform 7"/>
          <p:cNvSpPr>
            <a:spLocks/>
          </p:cNvSpPr>
          <p:nvPr/>
        </p:nvSpPr>
        <p:spPr bwMode="auto">
          <a:xfrm>
            <a:off x="6650038" y="3232150"/>
            <a:ext cx="76200" cy="1189038"/>
          </a:xfrm>
          <a:custGeom>
            <a:avLst/>
            <a:gdLst>
              <a:gd name="T0" fmla="*/ 0 w 48"/>
              <a:gd name="T1" fmla="*/ 0 h 749"/>
              <a:gd name="T2" fmla="*/ 120967500 w 48"/>
              <a:gd name="T3" fmla="*/ 952619463 h 749"/>
              <a:gd name="T4" fmla="*/ 0 w 48"/>
              <a:gd name="T5" fmla="*/ 1887598619 h 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749">
                <a:moveTo>
                  <a:pt x="0" y="0"/>
                </a:moveTo>
                <a:cubicBezTo>
                  <a:pt x="8" y="63"/>
                  <a:pt x="48" y="253"/>
                  <a:pt x="48" y="378"/>
                </a:cubicBezTo>
                <a:cubicBezTo>
                  <a:pt x="48" y="503"/>
                  <a:pt x="10" y="672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>
            <a:off x="338138" y="5380038"/>
            <a:ext cx="2392362" cy="127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3" name="Line 9"/>
          <p:cNvSpPr>
            <a:spLocks noChangeShapeType="1"/>
          </p:cNvSpPr>
          <p:nvPr/>
        </p:nvSpPr>
        <p:spPr bwMode="auto">
          <a:xfrm flipV="1">
            <a:off x="352425" y="5381625"/>
            <a:ext cx="2405063" cy="635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4" name="Line 10"/>
          <p:cNvSpPr>
            <a:spLocks noChangeShapeType="1"/>
          </p:cNvSpPr>
          <p:nvPr/>
        </p:nvSpPr>
        <p:spPr bwMode="auto">
          <a:xfrm flipV="1">
            <a:off x="366713" y="5383213"/>
            <a:ext cx="2430462" cy="1270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2732088" y="5381625"/>
            <a:ext cx="1403350" cy="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6" name="Freeform 12"/>
          <p:cNvSpPr>
            <a:spLocks/>
          </p:cNvSpPr>
          <p:nvPr/>
        </p:nvSpPr>
        <p:spPr bwMode="auto">
          <a:xfrm>
            <a:off x="3006725" y="5499100"/>
            <a:ext cx="1027113" cy="12700"/>
          </a:xfrm>
          <a:custGeom>
            <a:avLst/>
            <a:gdLst>
              <a:gd name="T0" fmla="*/ 0 w 647"/>
              <a:gd name="T1" fmla="*/ 0 h 8"/>
              <a:gd name="T2" fmla="*/ 1630542681 w 647"/>
              <a:gd name="T3" fmla="*/ 2016125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47" h="8">
                <a:moveTo>
                  <a:pt x="0" y="0"/>
                </a:moveTo>
                <a:cubicBezTo>
                  <a:pt x="108" y="1"/>
                  <a:pt x="512" y="6"/>
                  <a:pt x="647" y="8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13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4473" b="51295"/>
          <a:stretch>
            <a:fillRect/>
          </a:stretch>
        </p:blipFill>
        <p:spPr bwMode="auto">
          <a:xfrm>
            <a:off x="330200" y="2546350"/>
            <a:ext cx="24241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38138" y="5380038"/>
            <a:ext cx="2392362" cy="127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 flipV="1">
            <a:off x="352425" y="5381625"/>
            <a:ext cx="2405063" cy="635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 flipV="1">
            <a:off x="366713" y="5383213"/>
            <a:ext cx="2430462" cy="1270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2732088" y="5381625"/>
            <a:ext cx="788987" cy="9398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5" t="25317" r="3000" b="51295"/>
          <a:stretch>
            <a:fillRect/>
          </a:stretch>
        </p:blipFill>
        <p:spPr bwMode="auto">
          <a:xfrm>
            <a:off x="2760663" y="2549525"/>
            <a:ext cx="94615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7" name="Freeform 9"/>
          <p:cNvSpPr>
            <a:spLocks/>
          </p:cNvSpPr>
          <p:nvPr/>
        </p:nvSpPr>
        <p:spPr bwMode="auto">
          <a:xfrm>
            <a:off x="6348413" y="3113088"/>
            <a:ext cx="417512" cy="1404937"/>
          </a:xfrm>
          <a:custGeom>
            <a:avLst/>
            <a:gdLst>
              <a:gd name="T0" fmla="*/ 83164263 w 263"/>
              <a:gd name="T1" fmla="*/ 209172101 h 885"/>
              <a:gd name="T2" fmla="*/ 579635243 w 263"/>
              <a:gd name="T3" fmla="*/ 287297710 h 885"/>
              <a:gd name="T4" fmla="*/ 579635243 w 263"/>
              <a:gd name="T5" fmla="*/ 1937998673 h 885"/>
              <a:gd name="T6" fmla="*/ 143647940 w 263"/>
              <a:gd name="T7" fmla="*/ 2038804887 h 885"/>
              <a:gd name="T8" fmla="*/ 83164263 w 263"/>
              <a:gd name="T9" fmla="*/ 962699345 h 885"/>
              <a:gd name="T10" fmla="*/ 83164263 w 263"/>
              <a:gd name="T11" fmla="*/ 209172101 h 8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3" h="885">
                <a:moveTo>
                  <a:pt x="33" y="83"/>
                </a:moveTo>
                <a:cubicBezTo>
                  <a:pt x="66" y="38"/>
                  <a:pt x="197" y="0"/>
                  <a:pt x="230" y="114"/>
                </a:cubicBezTo>
                <a:cubicBezTo>
                  <a:pt x="263" y="228"/>
                  <a:pt x="259" y="653"/>
                  <a:pt x="230" y="769"/>
                </a:cubicBezTo>
                <a:cubicBezTo>
                  <a:pt x="201" y="885"/>
                  <a:pt x="90" y="873"/>
                  <a:pt x="57" y="809"/>
                </a:cubicBezTo>
                <a:cubicBezTo>
                  <a:pt x="24" y="745"/>
                  <a:pt x="37" y="503"/>
                  <a:pt x="33" y="382"/>
                </a:cubicBezTo>
                <a:cubicBezTo>
                  <a:pt x="29" y="261"/>
                  <a:pt x="0" y="128"/>
                  <a:pt x="33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8" name="Freeform 10"/>
          <p:cNvSpPr>
            <a:spLocks/>
          </p:cNvSpPr>
          <p:nvPr/>
        </p:nvSpPr>
        <p:spPr bwMode="auto">
          <a:xfrm>
            <a:off x="6526213" y="3270250"/>
            <a:ext cx="12700" cy="1114425"/>
          </a:xfrm>
          <a:custGeom>
            <a:avLst/>
            <a:gdLst>
              <a:gd name="T0" fmla="*/ 0 w 8"/>
              <a:gd name="T1" fmla="*/ 0 h 702"/>
              <a:gd name="T2" fmla="*/ 20161250 w 8"/>
              <a:gd name="T3" fmla="*/ 1769149688 h 70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702">
                <a:moveTo>
                  <a:pt x="0" y="0"/>
                </a:moveTo>
                <a:cubicBezTo>
                  <a:pt x="1" y="117"/>
                  <a:pt x="7" y="585"/>
                  <a:pt x="8" y="702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9" name="Freeform 11"/>
          <p:cNvSpPr>
            <a:spLocks/>
          </p:cNvSpPr>
          <p:nvPr/>
        </p:nvSpPr>
        <p:spPr bwMode="auto">
          <a:xfrm>
            <a:off x="6650038" y="3232150"/>
            <a:ext cx="1587" cy="1189038"/>
          </a:xfrm>
          <a:custGeom>
            <a:avLst/>
            <a:gdLst>
              <a:gd name="T0" fmla="*/ 0 w 1"/>
              <a:gd name="T1" fmla="*/ 0 h 749"/>
              <a:gd name="T2" fmla="*/ 0 w 1"/>
              <a:gd name="T3" fmla="*/ 1887598619 h 74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49">
                <a:moveTo>
                  <a:pt x="0" y="0"/>
                </a:moveTo>
                <a:cubicBezTo>
                  <a:pt x="0" y="125"/>
                  <a:pt x="0" y="624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 rot="762849">
            <a:off x="2921000" y="3235325"/>
            <a:ext cx="544513" cy="9890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1501" name="Freeform 13"/>
          <p:cNvSpPr>
            <a:spLocks/>
          </p:cNvSpPr>
          <p:nvPr/>
        </p:nvSpPr>
        <p:spPr bwMode="auto">
          <a:xfrm>
            <a:off x="2728913" y="5586413"/>
            <a:ext cx="615950" cy="739775"/>
          </a:xfrm>
          <a:custGeom>
            <a:avLst/>
            <a:gdLst>
              <a:gd name="T0" fmla="*/ 0 w 388"/>
              <a:gd name="T1" fmla="*/ 0 h 466"/>
              <a:gd name="T2" fmla="*/ 977820625 w 388"/>
              <a:gd name="T3" fmla="*/ 1174392813 h 4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8" h="466">
                <a:moveTo>
                  <a:pt x="0" y="0"/>
                </a:moveTo>
                <a:cubicBezTo>
                  <a:pt x="65" y="78"/>
                  <a:pt x="307" y="369"/>
                  <a:pt x="388" y="466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19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Shoot nothing but the crystal</a:t>
            </a:r>
          </a:p>
        </p:txBody>
      </p:sp>
    </p:spTree>
    <p:extLst>
      <p:ext uri="{BB962C8B-B14F-4D97-AF65-F5344CB8AC3E}">
        <p14:creationId xmlns:p14="http://schemas.microsoft.com/office/powerpoint/2010/main" val="361439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8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44739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0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1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47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shoot nothing but the crystal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4744" name="Group 8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44745" name="Rectangle 9"/>
            <p:cNvSpPr>
              <a:spLocks noChangeArrowheads="1"/>
            </p:cNvSpPr>
            <p:nvPr/>
          </p:nvSpPr>
          <p:spPr bwMode="auto">
            <a:xfrm>
              <a:off x="-119" y="1580"/>
              <a:ext cx="3767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44746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4747" name="Group 11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44748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9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0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1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2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0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4576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5766" name="Group 6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45767" name="Rectangle 7"/>
            <p:cNvSpPr>
              <a:spLocks noChangeArrowheads="1"/>
            </p:cNvSpPr>
            <p:nvPr/>
          </p:nvSpPr>
          <p:spPr bwMode="auto">
            <a:xfrm>
              <a:off x="-23" y="2161"/>
              <a:ext cx="3767" cy="119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8" name="Rectangle 8"/>
            <p:cNvSpPr>
              <a:spLocks noChangeArrowheads="1"/>
            </p:cNvSpPr>
            <p:nvPr/>
          </p:nvSpPr>
          <p:spPr bwMode="auto">
            <a:xfrm>
              <a:off x="-119" y="1580"/>
              <a:ext cx="1316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45769" name="Picture 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shoot nothing but the crystal</a:t>
            </a:r>
          </a:p>
        </p:txBody>
      </p:sp>
      <p:sp>
        <p:nvSpPr>
          <p:cNvPr id="245771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5772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45773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4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5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6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7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5778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779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780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503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210776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9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281040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633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42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280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54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66" name="AutoShape 22"/>
          <p:cNvSpPr>
            <a:spLocks noChangeArrowheads="1"/>
          </p:cNvSpPr>
          <p:nvPr/>
        </p:nvSpPr>
        <p:spPr bwMode="auto">
          <a:xfrm rot="16200000">
            <a:off x="3094038" y="2011362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2146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2147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48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49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2153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73" name="Picture 29" descr="blu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214563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65" name="AutoShape 21"/>
          <p:cNvSpPr>
            <a:spLocks noChangeArrowheads="1"/>
          </p:cNvSpPr>
          <p:nvPr/>
        </p:nvSpPr>
        <p:spPr bwMode="auto">
          <a:xfrm rot="5400000">
            <a:off x="414338" y="1997075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2156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2157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58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59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60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61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2164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749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66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87" name="Group 19"/>
          <p:cNvGrpSpPr>
            <a:grpSpLocks/>
          </p:cNvGrpSpPr>
          <p:nvPr/>
        </p:nvGrpSpPr>
        <p:grpSpPr bwMode="auto">
          <a:xfrm>
            <a:off x="0" y="3214688"/>
            <a:ext cx="5724525" cy="703262"/>
            <a:chOff x="0" y="1519"/>
            <a:chExt cx="3606" cy="1405"/>
          </a:xfrm>
        </p:grpSpPr>
        <p:sp>
          <p:nvSpPr>
            <p:cNvPr id="263188" name="AutoShape 20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9" name="AutoShape 21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3125788"/>
            <a:ext cx="5724525" cy="703262"/>
            <a:chOff x="0" y="1519"/>
            <a:chExt cx="3606" cy="1405"/>
          </a:xfrm>
        </p:grpSpPr>
        <p:sp>
          <p:nvSpPr>
            <p:cNvPr id="263171" name="AutoShape 3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2" name="AutoShape 4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3173" name="Group 5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3174" name="Rectangle 6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5" name="Line 7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6" name="Line 8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3177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3179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3180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3181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2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3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4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5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3186" name="Rectangle 18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934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419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19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19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-36513" y="3430588"/>
            <a:ext cx="5980113" cy="188912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-188913" y="2508250"/>
            <a:ext cx="2089151" cy="2192338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201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4204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4205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6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7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8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9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11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12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46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0" grpId="0" animBg="1"/>
      <p:bldP spid="264210" grpId="0" animBg="1"/>
      <p:bldP spid="264211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Optimum: support thickness = crystal thickness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7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nothing but the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Back off!</a:t>
            </a:r>
          </a:p>
        </p:txBody>
      </p:sp>
    </p:spTree>
    <p:extLst>
      <p:ext uri="{BB962C8B-B14F-4D97-AF65-F5344CB8AC3E}">
        <p14:creationId xmlns:p14="http://schemas.microsoft.com/office/powerpoint/2010/main" val="1478415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Mosquito tips cost $0.15 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4383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So do Pilatus pixels!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smtClean="0"/>
              <a:t>We </a:t>
            </a:r>
            <a:r>
              <a:rPr lang="en-US" sz="4800" dirty="0"/>
              <a:t>bought </a:t>
            </a:r>
            <a:r>
              <a:rPr lang="en-US" sz="4800" dirty="0" smtClean="0"/>
              <a:t>6,224,001</a:t>
            </a:r>
            <a:endParaRPr lang="en-US" sz="4800" baseline="30000" dirty="0" smtClean="0"/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Use them!</a:t>
            </a:r>
          </a:p>
          <a:p>
            <a:pPr marL="0" indent="0" algn="ctr">
              <a:buNone/>
            </a:pPr>
            <a:r>
              <a:rPr lang="en-US" dirty="0" smtClean="0"/>
              <a:t>(they are reusable)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724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34" name="Group 90133"/>
          <p:cNvGrpSpPr>
            <a:grpSpLocks/>
          </p:cNvGrpSpPr>
          <p:nvPr/>
        </p:nvGrpSpPr>
        <p:grpSpPr bwMode="auto">
          <a:xfrm>
            <a:off x="3836988" y="2106613"/>
            <a:ext cx="3873500" cy="3886200"/>
            <a:chOff x="3837709" y="2105892"/>
            <a:chExt cx="3873196" cy="388676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960029" y="210589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960029" y="404927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7709" y="4108017"/>
              <a:ext cx="212232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953680" y="4108017"/>
              <a:ext cx="17572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960029" y="2590149"/>
              <a:ext cx="1230216" cy="151786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558377" y="2756861"/>
              <a:ext cx="1401652" cy="13511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960029" y="4108017"/>
              <a:ext cx="1230216" cy="13225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794896" y="4011167"/>
              <a:ext cx="1230216" cy="15162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960029" y="3349083"/>
              <a:ext cx="1479434" cy="7906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56771" y="3431645"/>
              <a:ext cx="1803258" cy="6176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252060" y="2493298"/>
              <a:ext cx="701620" cy="1555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880661" y="2493298"/>
              <a:ext cx="693684" cy="161472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960029" y="4108017"/>
              <a:ext cx="1479434" cy="6620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258409" y="4108017"/>
              <a:ext cx="695270" cy="172744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960029" y="4108017"/>
              <a:ext cx="614315" cy="16004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267887" y="4139772"/>
              <a:ext cx="1612773" cy="7859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011238" y="2382838"/>
            <a:ext cx="6843712" cy="2036762"/>
            <a:chOff x="1011381" y="2382982"/>
            <a:chExt cx="6844146" cy="2036002"/>
          </a:xfrm>
        </p:grpSpPr>
        <p:cxnSp>
          <p:nvCxnSpPr>
            <p:cNvPr id="3" name="Straight Connector 2"/>
            <p:cNvCxnSpPr>
              <a:endCxn id="205829" idx="0"/>
            </p:cNvCxnSpPr>
            <p:nvPr/>
          </p:nvCxnSpPr>
          <p:spPr>
            <a:xfrm flipV="1">
              <a:off x="1011381" y="3888957"/>
              <a:ext cx="4869171" cy="26501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205829" idx="2"/>
            </p:cNvCxnSpPr>
            <p:nvPr/>
          </p:nvCxnSpPr>
          <p:spPr>
            <a:xfrm>
              <a:off x="1011381" y="4174600"/>
              <a:ext cx="5013643" cy="24438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05829" idx="2"/>
            </p:cNvCxnSpPr>
            <p:nvPr/>
          </p:nvCxnSpPr>
          <p:spPr>
            <a:xfrm flipV="1">
              <a:off x="6025024" y="3136763"/>
              <a:ext cx="1830503" cy="128222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880552" y="2382982"/>
              <a:ext cx="1830504" cy="1505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8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  <p:pic>
        <p:nvPicPr>
          <p:cNvPr id="205829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5651500" y="3879850"/>
            <a:ext cx="603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9" name="AutoShape 7"/>
          <p:cNvSpPr>
            <a:spLocks noChangeArrowheads="1"/>
          </p:cNvSpPr>
          <p:nvPr/>
        </p:nvSpPr>
        <p:spPr bwMode="auto">
          <a:xfrm rot="5400000">
            <a:off x="5882481" y="3596482"/>
            <a:ext cx="5278437" cy="584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4 w 21600"/>
              <a:gd name="T13" fmla="*/ 2484 h 21600"/>
              <a:gd name="T14" fmla="*/ 19116 w 21600"/>
              <a:gd name="T15" fmla="*/ 19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68" y="21600"/>
                </a:lnTo>
                <a:lnTo>
                  <a:pt x="2023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831" name="AutoShape 18"/>
          <p:cNvSpPr>
            <a:spLocks noChangeArrowheads="1"/>
          </p:cNvSpPr>
          <p:nvPr/>
        </p:nvSpPr>
        <p:spPr bwMode="auto">
          <a:xfrm>
            <a:off x="855663" y="3979863"/>
            <a:ext cx="311150" cy="347662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77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962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667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9" grpId="0" animBg="1"/>
      <p:bldP spid="2481159" grpId="1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bl831.als.lbl.gov/~jamesh/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0"/>
            <a:ext cx="5791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73667" name="Group 3"/>
          <p:cNvGrpSpPr>
            <a:grpSpLocks/>
          </p:cNvGrpSpPr>
          <p:nvPr/>
        </p:nvGrpSpPr>
        <p:grpSpPr bwMode="auto">
          <a:xfrm>
            <a:off x="114300" y="1219200"/>
            <a:ext cx="5943600" cy="4953000"/>
            <a:chOff x="72" y="768"/>
            <a:chExt cx="3744" cy="3120"/>
          </a:xfrm>
        </p:grpSpPr>
        <p:grpSp>
          <p:nvGrpSpPr>
            <p:cNvPr id="206854" name="Group 4"/>
            <p:cNvGrpSpPr>
              <a:grpSpLocks/>
            </p:cNvGrpSpPr>
            <p:nvPr/>
          </p:nvGrpSpPr>
          <p:grpSpPr bwMode="auto">
            <a:xfrm>
              <a:off x="72" y="768"/>
              <a:ext cx="1272" cy="576"/>
              <a:chOff x="4080" y="2832"/>
              <a:chExt cx="1272" cy="576"/>
            </a:xfrm>
          </p:grpSpPr>
          <p:sp>
            <p:nvSpPr>
              <p:cNvPr id="206883" name="AutoShape 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4" name="Text Box 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5" name="Freeform 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5" name="Group 8"/>
            <p:cNvGrpSpPr>
              <a:grpSpLocks/>
            </p:cNvGrpSpPr>
            <p:nvPr/>
          </p:nvGrpSpPr>
          <p:grpSpPr bwMode="auto">
            <a:xfrm>
              <a:off x="72" y="2040"/>
              <a:ext cx="1272" cy="576"/>
              <a:chOff x="4080" y="2832"/>
              <a:chExt cx="1272" cy="576"/>
            </a:xfrm>
          </p:grpSpPr>
          <p:sp>
            <p:nvSpPr>
              <p:cNvPr id="206880" name="AutoShape 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1" name="Text Box 1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2" name="Freeform 1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6" name="Group 12"/>
            <p:cNvGrpSpPr>
              <a:grpSpLocks/>
            </p:cNvGrpSpPr>
            <p:nvPr/>
          </p:nvGrpSpPr>
          <p:grpSpPr bwMode="auto">
            <a:xfrm>
              <a:off x="72" y="3312"/>
              <a:ext cx="1272" cy="576"/>
              <a:chOff x="4080" y="2832"/>
              <a:chExt cx="1272" cy="576"/>
            </a:xfrm>
          </p:grpSpPr>
          <p:sp>
            <p:nvSpPr>
              <p:cNvPr id="206877" name="AutoShape 1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8" name="Text Box 1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9" name="Freeform 1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7" name="Group 16"/>
            <p:cNvGrpSpPr>
              <a:grpSpLocks/>
            </p:cNvGrpSpPr>
            <p:nvPr/>
          </p:nvGrpSpPr>
          <p:grpSpPr bwMode="auto">
            <a:xfrm>
              <a:off x="1308" y="768"/>
              <a:ext cx="1272" cy="576"/>
              <a:chOff x="4080" y="2832"/>
              <a:chExt cx="1272" cy="576"/>
            </a:xfrm>
          </p:grpSpPr>
          <p:sp>
            <p:nvSpPr>
              <p:cNvPr id="206874" name="AutoShape 17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5" name="Text Box 18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6" name="Freeform 19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8" name="Group 20"/>
            <p:cNvGrpSpPr>
              <a:grpSpLocks/>
            </p:cNvGrpSpPr>
            <p:nvPr/>
          </p:nvGrpSpPr>
          <p:grpSpPr bwMode="auto">
            <a:xfrm>
              <a:off x="1308" y="3312"/>
              <a:ext cx="1272" cy="576"/>
              <a:chOff x="4080" y="2832"/>
              <a:chExt cx="1272" cy="576"/>
            </a:xfrm>
          </p:grpSpPr>
          <p:sp>
            <p:nvSpPr>
              <p:cNvPr id="206871" name="AutoShape 21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2" name="Text Box 22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3" name="Freeform 23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9" name="Group 24"/>
            <p:cNvGrpSpPr>
              <a:grpSpLocks/>
            </p:cNvGrpSpPr>
            <p:nvPr/>
          </p:nvGrpSpPr>
          <p:grpSpPr bwMode="auto">
            <a:xfrm>
              <a:off x="2544" y="768"/>
              <a:ext cx="1272" cy="576"/>
              <a:chOff x="4080" y="2832"/>
              <a:chExt cx="1272" cy="576"/>
            </a:xfrm>
          </p:grpSpPr>
          <p:sp>
            <p:nvSpPr>
              <p:cNvPr id="206868" name="AutoShape 2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9" name="Text Box 2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0" name="Freeform 2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0" name="Group 28"/>
            <p:cNvGrpSpPr>
              <a:grpSpLocks/>
            </p:cNvGrpSpPr>
            <p:nvPr/>
          </p:nvGrpSpPr>
          <p:grpSpPr bwMode="auto">
            <a:xfrm>
              <a:off x="2544" y="2040"/>
              <a:ext cx="1272" cy="576"/>
              <a:chOff x="4080" y="2832"/>
              <a:chExt cx="1272" cy="576"/>
            </a:xfrm>
          </p:grpSpPr>
          <p:sp>
            <p:nvSpPr>
              <p:cNvPr id="206865" name="AutoShape 2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6" name="Text Box 3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7" name="Freeform 3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1" name="Group 32"/>
            <p:cNvGrpSpPr>
              <a:grpSpLocks/>
            </p:cNvGrpSpPr>
            <p:nvPr/>
          </p:nvGrpSpPr>
          <p:grpSpPr bwMode="auto">
            <a:xfrm>
              <a:off x="2544" y="3312"/>
              <a:ext cx="1272" cy="576"/>
              <a:chOff x="4080" y="2832"/>
              <a:chExt cx="1272" cy="576"/>
            </a:xfrm>
          </p:grpSpPr>
          <p:sp>
            <p:nvSpPr>
              <p:cNvPr id="206862" name="AutoShape 3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3" name="Text Box 3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4" name="Freeform 3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673700" name="Text Box 36"/>
          <p:cNvSpPr txBox="1">
            <a:spLocks noChangeArrowheads="1"/>
          </p:cNvSpPr>
          <p:nvPr/>
        </p:nvSpPr>
        <p:spPr bwMode="auto">
          <a:xfrm>
            <a:off x="6477000" y="2743200"/>
            <a:ext cx="2378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real estate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expensive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use it!</a:t>
            </a:r>
          </a:p>
        </p:txBody>
      </p:sp>
      <p:sp>
        <p:nvSpPr>
          <p:cNvPr id="206853" name="Rectangle 3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</p:spTree>
    <p:extLst>
      <p:ext uri="{BB962C8B-B14F-4D97-AF65-F5344CB8AC3E}">
        <p14:creationId xmlns:p14="http://schemas.microsoft.com/office/powerpoint/2010/main" val="3170300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7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29727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8" name="Chart" r:id="rId3" imgW="6458065" imgH="4638809" progId="MSGraph.Chart.8">
                  <p:embed followColorScheme="full"/>
                </p:oleObj>
              </mc:Choice>
              <mc:Fallback>
                <p:oleObj name="Chart" r:id="rId3" imgW="6458065" imgH="463880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5588" cy="13176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Fine Slicing</a:t>
            </a:r>
          </a:p>
        </p:txBody>
      </p:sp>
      <p:sp>
        <p:nvSpPr>
          <p:cNvPr id="207875" name="Oval 4"/>
          <p:cNvSpPr>
            <a:spLocks noChangeArrowheads="1"/>
          </p:cNvSpPr>
          <p:nvPr/>
        </p:nvSpPr>
        <p:spPr bwMode="auto">
          <a:xfrm>
            <a:off x="3883025" y="3055938"/>
            <a:ext cx="1266825" cy="1277937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7876" name="Arc 5"/>
          <p:cNvSpPr>
            <a:spLocks/>
          </p:cNvSpPr>
          <p:nvPr/>
        </p:nvSpPr>
        <p:spPr bwMode="auto">
          <a:xfrm>
            <a:off x="-12707938" y="1941513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877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Pflugrath, J. W. (1999)."The finer things in X-ray diffraction data collection",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55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1718-1725. </a:t>
            </a:r>
          </a:p>
        </p:txBody>
      </p:sp>
      <p:sp>
        <p:nvSpPr>
          <p:cNvPr id="207878" name="Arc 7"/>
          <p:cNvSpPr>
            <a:spLocks/>
          </p:cNvSpPr>
          <p:nvPr/>
        </p:nvSpPr>
        <p:spPr bwMode="auto">
          <a:xfrm>
            <a:off x="-8045450" y="1317625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59340" name="Group 12"/>
          <p:cNvGrpSpPr>
            <a:grpSpLocks/>
          </p:cNvGrpSpPr>
          <p:nvPr/>
        </p:nvGrpSpPr>
        <p:grpSpPr bwMode="auto">
          <a:xfrm>
            <a:off x="3184525" y="2379663"/>
            <a:ext cx="2957513" cy="3398837"/>
            <a:chOff x="2006" y="1499"/>
            <a:chExt cx="1863" cy="2141"/>
          </a:xfrm>
        </p:grpSpPr>
        <p:sp>
          <p:nvSpPr>
            <p:cNvPr id="207894" name="Line 8"/>
            <p:cNvSpPr>
              <a:spLocks noChangeShapeType="1"/>
            </p:cNvSpPr>
            <p:nvPr/>
          </p:nvSpPr>
          <p:spPr bwMode="auto">
            <a:xfrm flipV="1">
              <a:off x="3109" y="1499"/>
              <a:ext cx="584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5" name="Line 9"/>
            <p:cNvSpPr>
              <a:spLocks noChangeShapeType="1"/>
            </p:cNvSpPr>
            <p:nvPr/>
          </p:nvSpPr>
          <p:spPr bwMode="auto">
            <a:xfrm flipH="1">
              <a:off x="2006" y="2581"/>
              <a:ext cx="544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6" name="Text Box 10"/>
            <p:cNvSpPr txBox="1">
              <a:spLocks noChangeArrowheads="1"/>
            </p:cNvSpPr>
            <p:nvPr/>
          </p:nvSpPr>
          <p:spPr bwMode="auto">
            <a:xfrm rot="2825715">
              <a:off x="2222" y="3090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  <p:sp>
          <p:nvSpPr>
            <p:cNvPr id="207897" name="Text Box 11"/>
            <p:cNvSpPr txBox="1">
              <a:spLocks noChangeArrowheads="1"/>
            </p:cNvSpPr>
            <p:nvPr/>
          </p:nvSpPr>
          <p:spPr bwMode="auto">
            <a:xfrm rot="2825715">
              <a:off x="3320" y="2066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</p:grpSp>
      <p:grpSp>
        <p:nvGrpSpPr>
          <p:cNvPr id="2659343" name="Group 15"/>
          <p:cNvGrpSpPr>
            <a:grpSpLocks/>
          </p:cNvGrpSpPr>
          <p:nvPr/>
        </p:nvGrpSpPr>
        <p:grpSpPr bwMode="auto">
          <a:xfrm>
            <a:off x="-11126788" y="1530350"/>
            <a:ext cx="18283238" cy="17575213"/>
            <a:chOff x="-7009" y="964"/>
            <a:chExt cx="11517" cy="11071"/>
          </a:xfrm>
        </p:grpSpPr>
        <p:sp>
          <p:nvSpPr>
            <p:cNvPr id="207892" name="Arc 13"/>
            <p:cNvSpPr>
              <a:spLocks/>
            </p:cNvSpPr>
            <p:nvPr/>
          </p:nvSpPr>
          <p:spPr bwMode="auto">
            <a:xfrm>
              <a:off x="-7009" y="114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3" name="Arc 14"/>
            <p:cNvSpPr>
              <a:spLocks/>
            </p:cNvSpPr>
            <p:nvPr/>
          </p:nvSpPr>
          <p:spPr bwMode="auto">
            <a:xfrm>
              <a:off x="-6031" y="964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47" name="Group 19"/>
          <p:cNvGrpSpPr>
            <a:grpSpLocks/>
          </p:cNvGrpSpPr>
          <p:nvPr/>
        </p:nvGrpSpPr>
        <p:grpSpPr bwMode="auto">
          <a:xfrm>
            <a:off x="-11879263" y="1441450"/>
            <a:ext cx="19912013" cy="17751425"/>
            <a:chOff x="-7483" y="908"/>
            <a:chExt cx="12543" cy="11182"/>
          </a:xfrm>
        </p:grpSpPr>
        <p:sp>
          <p:nvSpPr>
            <p:cNvPr id="207889" name="Arc 16"/>
            <p:cNvSpPr>
              <a:spLocks/>
            </p:cNvSpPr>
            <p:nvPr/>
          </p:nvSpPr>
          <p:spPr bwMode="auto">
            <a:xfrm>
              <a:off x="-7483" y="120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0" name="Arc 17"/>
            <p:cNvSpPr>
              <a:spLocks/>
            </p:cNvSpPr>
            <p:nvPr/>
          </p:nvSpPr>
          <p:spPr bwMode="auto">
            <a:xfrm>
              <a:off x="-6497" y="107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1" name="Arc 18"/>
            <p:cNvSpPr>
              <a:spLocks/>
            </p:cNvSpPr>
            <p:nvPr/>
          </p:nvSpPr>
          <p:spPr bwMode="auto">
            <a:xfrm>
              <a:off x="-5479" y="908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54" name="Group 26"/>
          <p:cNvGrpSpPr>
            <a:grpSpLocks/>
          </p:cNvGrpSpPr>
          <p:nvPr/>
        </p:nvGrpSpPr>
        <p:grpSpPr bwMode="auto">
          <a:xfrm>
            <a:off x="-12255500" y="1392238"/>
            <a:ext cx="20620038" cy="17851437"/>
            <a:chOff x="-7720" y="877"/>
            <a:chExt cx="12989" cy="11245"/>
          </a:xfrm>
        </p:grpSpPr>
        <p:sp>
          <p:nvSpPr>
            <p:cNvPr id="207883" name="Arc 20"/>
            <p:cNvSpPr>
              <a:spLocks/>
            </p:cNvSpPr>
            <p:nvPr/>
          </p:nvSpPr>
          <p:spPr bwMode="auto">
            <a:xfrm>
              <a:off x="-7720" y="1232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4" name="Arc 21"/>
            <p:cNvSpPr>
              <a:spLocks/>
            </p:cNvSpPr>
            <p:nvPr/>
          </p:nvSpPr>
          <p:spPr bwMode="auto">
            <a:xfrm>
              <a:off x="-7253" y="1169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5" name="Arc 22"/>
            <p:cNvSpPr>
              <a:spLocks/>
            </p:cNvSpPr>
            <p:nvPr/>
          </p:nvSpPr>
          <p:spPr bwMode="auto">
            <a:xfrm>
              <a:off x="-5270" y="87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6" name="Arc 23"/>
            <p:cNvSpPr>
              <a:spLocks/>
            </p:cNvSpPr>
            <p:nvPr/>
          </p:nvSpPr>
          <p:spPr bwMode="auto">
            <a:xfrm>
              <a:off x="-5738" y="941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7" name="Arc 24"/>
            <p:cNvSpPr>
              <a:spLocks/>
            </p:cNvSpPr>
            <p:nvPr/>
          </p:nvSpPr>
          <p:spPr bwMode="auto">
            <a:xfrm>
              <a:off x="-6259" y="102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8" name="Arc 25"/>
            <p:cNvSpPr>
              <a:spLocks/>
            </p:cNvSpPr>
            <p:nvPr/>
          </p:nvSpPr>
          <p:spPr bwMode="auto">
            <a:xfrm>
              <a:off x="-6773" y="109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80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/>
        </p:blipFill>
        <p:spPr>
          <a:xfrm>
            <a:off x="0" y="1727200"/>
            <a:ext cx="9144000" cy="5130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36662"/>
            <a:ext cx="321273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193 shots with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193-fold attenuation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/>
          <a:stretch/>
        </p:blipFill>
        <p:spPr>
          <a:xfrm>
            <a:off x="0" y="1741714"/>
            <a:ext cx="9144000" cy="511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36662"/>
            <a:ext cx="21371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shot with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attenuation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682171" y="1669143"/>
            <a:ext cx="7431314" cy="518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746" y="4591319"/>
            <a:ext cx="288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0.016° mosaic</a:t>
            </a:r>
          </a:p>
        </p:txBody>
      </p:sp>
    </p:spTree>
    <p:extLst>
      <p:ext uri="{BB962C8B-B14F-4D97-AF65-F5344CB8AC3E}">
        <p14:creationId xmlns:p14="http://schemas.microsoft.com/office/powerpoint/2010/main" val="189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1389742"/>
            <a:ext cx="7291011" cy="5468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399" y="5029200"/>
            <a:ext cx="288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0.016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</a:p>
        </p:txBody>
      </p:sp>
    </p:spTree>
    <p:extLst>
      <p:ext uri="{BB962C8B-B14F-4D97-AF65-F5344CB8AC3E}">
        <p14:creationId xmlns:p14="http://schemas.microsoft.com/office/powerpoint/2010/main" val="23510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458685"/>
            <a:ext cx="7199086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7772400" cy="126047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Classes of error in MX</a:t>
            </a:r>
          </a:p>
        </p:txBody>
      </p:sp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2139950" y="1373188"/>
            <a:ext cx="639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Dependence on signal</a:t>
            </a:r>
          </a:p>
        </p:txBody>
      </p:sp>
      <p:sp>
        <p:nvSpPr>
          <p:cNvPr id="208900" name="TextBox 4"/>
          <p:cNvSpPr txBox="1">
            <a:spLocks noChangeArrowheads="1"/>
          </p:cNvSpPr>
          <p:nvPr/>
        </p:nvSpPr>
        <p:spPr bwMode="auto">
          <a:xfrm rot="-5400000">
            <a:off x="-300831" y="4187031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08901" name="TextBox 5"/>
          <p:cNvSpPr txBox="1">
            <a:spLocks noChangeArrowheads="1"/>
          </p:cNvSpPr>
          <p:nvPr/>
        </p:nvSpPr>
        <p:spPr bwMode="auto">
          <a:xfrm>
            <a:off x="2139950" y="2079625"/>
            <a:ext cx="637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     none         sqrt      proportional</a:t>
            </a:r>
          </a:p>
        </p:txBody>
      </p:sp>
      <p:sp>
        <p:nvSpPr>
          <p:cNvPr id="208902" name="TextBox 6"/>
          <p:cNvSpPr txBox="1">
            <a:spLocks noChangeArrowheads="1"/>
          </p:cNvSpPr>
          <p:nvPr/>
        </p:nvSpPr>
        <p:spPr bwMode="auto">
          <a:xfrm>
            <a:off x="792163" y="2925763"/>
            <a:ext cx="1347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1/sqrt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1/prop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8903" name="TextBox 7"/>
          <p:cNvSpPr txBox="1">
            <a:spLocks noChangeArrowheads="1"/>
          </p:cNvSpPr>
          <p:nvPr/>
        </p:nvSpPr>
        <p:spPr bwMode="auto">
          <a:xfrm>
            <a:off x="2395538" y="2771775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Read-out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9950" y="2716213"/>
            <a:ext cx="17463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84250" y="2708275"/>
            <a:ext cx="7550150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0850" y="2716213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0413" y="2681288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8" name="TextBox 16"/>
          <p:cNvSpPr txBox="1">
            <a:spLocks noChangeArrowheads="1"/>
          </p:cNvSpPr>
          <p:nvPr/>
        </p:nvSpPr>
        <p:spPr bwMode="auto">
          <a:xfrm>
            <a:off x="4398963" y="2840038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counting</a:t>
            </a:r>
          </a:p>
        </p:txBody>
      </p:sp>
      <p:sp>
        <p:nvSpPr>
          <p:cNvPr id="208909" name="TextBox 19"/>
          <p:cNvSpPr txBox="1">
            <a:spLocks noChangeArrowheads="1"/>
          </p:cNvSpPr>
          <p:nvPr/>
        </p:nvSpPr>
        <p:spPr bwMode="auto">
          <a:xfrm>
            <a:off x="6315075" y="511175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Beam flicker</a:t>
            </a:r>
          </a:p>
        </p:txBody>
      </p:sp>
      <p:sp>
        <p:nvSpPr>
          <p:cNvPr id="208910" name="TextBox 20"/>
          <p:cNvSpPr txBox="1">
            <a:spLocks noChangeArrowheads="1"/>
          </p:cNvSpPr>
          <p:nvPr/>
        </p:nvSpPr>
        <p:spPr bwMode="auto">
          <a:xfrm>
            <a:off x="6014793" y="5637213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Sample </a:t>
            </a:r>
            <a:r>
              <a:rPr lang="en-US" altLang="en-US" sz="2400" dirty="0" smtClean="0">
                <a:solidFill>
                  <a:srgbClr val="FF0000"/>
                </a:solidFill>
                <a:cs typeface="Arial" pitchFamily="34" charset="0"/>
              </a:rPr>
              <a:t>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0000"/>
                </a:solidFill>
                <a:cs typeface="Arial" pitchFamily="34" charset="0"/>
              </a:rPr>
              <a:t>Pile-up</a:t>
            </a:r>
            <a:endParaRPr lang="en-US" altLang="en-US" sz="2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08911" name="TextBox 21"/>
          <p:cNvSpPr txBox="1">
            <a:spLocks noChangeArrowheads="1"/>
          </p:cNvSpPr>
          <p:nvPr/>
        </p:nvSpPr>
        <p:spPr bwMode="auto">
          <a:xfrm>
            <a:off x="5953125" y="2847975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Radiation damage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84250" y="4989513"/>
            <a:ext cx="7550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6788" y="5629275"/>
            <a:ext cx="7551737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/>
              <a:t>Beam Flicker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70288" y="6057900"/>
            <a:ext cx="269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time (seconds)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5400000">
            <a:off x="-2401093" y="3066256"/>
            <a:ext cx="5600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normalized flux through pinhole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6613525" y="1143000"/>
            <a:ext cx="865188" cy="9985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478713" y="752475"/>
            <a:ext cx="13652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pinhole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removed</a:t>
            </a:r>
          </a:p>
        </p:txBody>
      </p:sp>
    </p:spTree>
    <p:extLst>
      <p:ext uri="{BB962C8B-B14F-4D97-AF65-F5344CB8AC3E}">
        <p14:creationId xmlns:p14="http://schemas.microsoft.com/office/powerpoint/2010/main" val="165326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This is an Aperture!</a:t>
            </a:r>
            <a:endParaRPr lang="en-US" dirty="0"/>
          </a:p>
        </p:txBody>
      </p:sp>
      <p:pic>
        <p:nvPicPr>
          <p:cNvPr id="3" name="Picture 2" descr="http://bl831.als.lbl.gov/~jamesh/pickup/thaw/snap_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"/>
          <a:stretch/>
        </p:blipFill>
        <p:spPr bwMode="auto">
          <a:xfrm>
            <a:off x="533400" y="1295400"/>
            <a:ext cx="805905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7772400" cy="126047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Classes of error in MX</a:t>
            </a:r>
          </a:p>
        </p:txBody>
      </p:sp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2139950" y="1373188"/>
            <a:ext cx="639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Dependence on signal</a:t>
            </a:r>
          </a:p>
        </p:txBody>
      </p:sp>
      <p:sp>
        <p:nvSpPr>
          <p:cNvPr id="208900" name="TextBox 4"/>
          <p:cNvSpPr txBox="1">
            <a:spLocks noChangeArrowheads="1"/>
          </p:cNvSpPr>
          <p:nvPr/>
        </p:nvSpPr>
        <p:spPr bwMode="auto">
          <a:xfrm rot="-5400000">
            <a:off x="-300831" y="4187031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08901" name="TextBox 5"/>
          <p:cNvSpPr txBox="1">
            <a:spLocks noChangeArrowheads="1"/>
          </p:cNvSpPr>
          <p:nvPr/>
        </p:nvSpPr>
        <p:spPr bwMode="auto">
          <a:xfrm>
            <a:off x="2139950" y="2079625"/>
            <a:ext cx="637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     none         sqrt      proportional</a:t>
            </a:r>
          </a:p>
        </p:txBody>
      </p:sp>
      <p:sp>
        <p:nvSpPr>
          <p:cNvPr id="208902" name="TextBox 6"/>
          <p:cNvSpPr txBox="1">
            <a:spLocks noChangeArrowheads="1"/>
          </p:cNvSpPr>
          <p:nvPr/>
        </p:nvSpPr>
        <p:spPr bwMode="auto">
          <a:xfrm>
            <a:off x="792163" y="2925763"/>
            <a:ext cx="1347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1/sqrt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1/prop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8903" name="TextBox 7"/>
          <p:cNvSpPr txBox="1">
            <a:spLocks noChangeArrowheads="1"/>
          </p:cNvSpPr>
          <p:nvPr/>
        </p:nvSpPr>
        <p:spPr bwMode="auto">
          <a:xfrm>
            <a:off x="2395538" y="2771775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Read-out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9950" y="2716213"/>
            <a:ext cx="17463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84250" y="2708275"/>
            <a:ext cx="7550150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0850" y="2716213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0413" y="2681288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8" name="TextBox 16"/>
          <p:cNvSpPr txBox="1">
            <a:spLocks noChangeArrowheads="1"/>
          </p:cNvSpPr>
          <p:nvPr/>
        </p:nvSpPr>
        <p:spPr bwMode="auto">
          <a:xfrm>
            <a:off x="4398963" y="2840038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counting</a:t>
            </a:r>
          </a:p>
        </p:txBody>
      </p:sp>
      <p:sp>
        <p:nvSpPr>
          <p:cNvPr id="208909" name="TextBox 19"/>
          <p:cNvSpPr txBox="1">
            <a:spLocks noChangeArrowheads="1"/>
          </p:cNvSpPr>
          <p:nvPr/>
        </p:nvSpPr>
        <p:spPr bwMode="auto">
          <a:xfrm>
            <a:off x="6315075" y="511175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Beam flicker</a:t>
            </a:r>
          </a:p>
        </p:txBody>
      </p:sp>
      <p:sp>
        <p:nvSpPr>
          <p:cNvPr id="208910" name="TextBox 20"/>
          <p:cNvSpPr txBox="1">
            <a:spLocks noChangeArrowheads="1"/>
          </p:cNvSpPr>
          <p:nvPr/>
        </p:nvSpPr>
        <p:spPr bwMode="auto">
          <a:xfrm>
            <a:off x="6014793" y="5637213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Sample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Pile-up</a:t>
            </a: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11" name="TextBox 21"/>
          <p:cNvSpPr txBox="1">
            <a:spLocks noChangeArrowheads="1"/>
          </p:cNvSpPr>
          <p:nvPr/>
        </p:nvSpPr>
        <p:spPr bwMode="auto">
          <a:xfrm>
            <a:off x="5953125" y="2847975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Radiation damage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84250" y="4989513"/>
            <a:ext cx="7550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6788" y="5629275"/>
            <a:ext cx="7551737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1188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833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29% Se  71% S</a:t>
            </a:r>
          </a:p>
        </p:txBody>
      </p:sp>
    </p:spTree>
    <p:extLst>
      <p:ext uri="{BB962C8B-B14F-4D97-AF65-F5344CB8AC3E}">
        <p14:creationId xmlns:p14="http://schemas.microsoft.com/office/powerpoint/2010/main" val="26459397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(faint </a:t>
            </a:r>
            <a:r>
              <a:rPr lang="en-US" altLang="en-US" sz="2800" dirty="0" smtClean="0"/>
              <a:t>spots on CCD)</a:t>
            </a: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4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exposure time of reference image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background level near weak spots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reference image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ADC offset of detector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background level (via 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altLang="en-US" sz="1800" i="1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rms read-out noise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gain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ADU/photon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09928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so this is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~100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09930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2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5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(faint spots on PAD)</a:t>
            </a: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263190"/>
              </p:ext>
            </p:extLst>
          </p:nvPr>
        </p:nvGraphicFramePr>
        <p:xfrm>
          <a:off x="3240088" y="2447925"/>
          <a:ext cx="2532062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66" name="Equation" r:id="rId3" imgW="736560" imgH="228600" progId="Equation.3">
                  <p:embed/>
                </p:oleObj>
              </mc:Choice>
              <mc:Fallback>
                <p:oleObj name="Equation" r:id="rId3" imgW="73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2447925"/>
                        <a:ext cx="2532062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73324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i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ro</a:t>
            </a:r>
            <a:r>
              <a:rPr lang="en-US" altLang="en-US" i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read-out time (s)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2.03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ms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on PILATUS3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lang="en-US" altLang="en-US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 on EIGER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(anomalous on PAD)</a:t>
            </a: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241065"/>
              </p:ext>
            </p:extLst>
          </p:nvPr>
        </p:nvGraphicFramePr>
        <p:xfrm>
          <a:off x="3109913" y="2447925"/>
          <a:ext cx="27940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0" name="Equation" r:id="rId3" imgW="812520" imgH="228600" progId="Equation.3">
                  <p:embed/>
                </p:oleObj>
              </mc:Choice>
              <mc:Fallback>
                <p:oleObj name="Equation" r:id="rId3" imgW="812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2447925"/>
                        <a:ext cx="279400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73324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i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ro</a:t>
            </a:r>
            <a:r>
              <a:rPr lang="en-US" altLang="en-US" i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read-out time (s)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2.03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ms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on PILATUS3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lang="en-US" altLang="en-US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 on EIGER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2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97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</a:t>
            </a:r>
            <a:r>
              <a:rPr lang="en-US" dirty="0" smtClean="0"/>
              <a:t>avoid </a:t>
            </a:r>
            <a:br>
              <a:rPr lang="en-US" dirty="0" smtClean="0"/>
            </a:br>
            <a:r>
              <a:rPr lang="en-US" dirty="0" smtClean="0"/>
              <a:t>time-dependent error?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err="1" smtClean="0">
                <a:solidFill>
                  <a:srgbClr val="00B050"/>
                </a:solidFill>
              </a:rPr>
              <a:t>Attenu</a:t>
            </a:r>
            <a:r>
              <a:rPr lang="en-US" sz="6000" dirty="0" smtClean="0">
                <a:solidFill>
                  <a:srgbClr val="00B050"/>
                </a:solidFill>
              </a:rPr>
              <a:t>-wait!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Apply 10x attenuation</a:t>
            </a:r>
          </a:p>
          <a:p>
            <a:pPr marL="0" indent="0" algn="ctr">
              <a:buNone/>
            </a:pPr>
            <a:r>
              <a:rPr lang="en-US" dirty="0" smtClean="0"/>
              <a:t>Expose 10x longer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Number of photons should be the same!</a:t>
            </a:r>
          </a:p>
          <a:p>
            <a:pPr marL="0" indent="0" algn="ctr">
              <a:buNone/>
            </a:pPr>
            <a:r>
              <a:rPr lang="en-US" dirty="0" smtClean="0"/>
              <a:t>Damage will also be the same!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nothing but the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Back off!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The crystal must rotate</a:t>
            </a:r>
            <a:endParaRPr lang="en-US" altLang="en-US" sz="36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8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24333" r="35750" b="25999"/>
          <a:stretch>
            <a:fillRect/>
          </a:stretch>
        </p:blipFill>
        <p:spPr bwMode="auto">
          <a:xfrm>
            <a:off x="1905000" y="1371600"/>
            <a:ext cx="5457825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24333" r="35750" b="25999"/>
          <a:stretch>
            <a:fillRect/>
          </a:stretch>
        </p:blipFill>
        <p:spPr bwMode="auto">
          <a:xfrm rot="-2545754">
            <a:off x="1952625" y="1063625"/>
            <a:ext cx="5457825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6" name="Freeform 4"/>
          <p:cNvSpPr>
            <a:spLocks/>
          </p:cNvSpPr>
          <p:nvPr/>
        </p:nvSpPr>
        <p:spPr bwMode="auto">
          <a:xfrm>
            <a:off x="-85725" y="-638175"/>
            <a:ext cx="9340850" cy="7666038"/>
          </a:xfrm>
          <a:custGeom>
            <a:avLst/>
            <a:gdLst>
              <a:gd name="T0" fmla="*/ 235 w 5884"/>
              <a:gd name="T1" fmla="*/ 2517 h 4829"/>
              <a:gd name="T2" fmla="*/ 1387 w 5884"/>
              <a:gd name="T3" fmla="*/ 2599 h 4829"/>
              <a:gd name="T4" fmla="*/ 1700 w 5884"/>
              <a:gd name="T5" fmla="*/ 2805 h 4829"/>
              <a:gd name="T6" fmla="*/ 2613 w 5884"/>
              <a:gd name="T7" fmla="*/ 3117 h 4829"/>
              <a:gd name="T8" fmla="*/ 3452 w 5884"/>
              <a:gd name="T9" fmla="*/ 3183 h 4829"/>
              <a:gd name="T10" fmla="*/ 4037 w 5884"/>
              <a:gd name="T11" fmla="*/ 3027 h 4829"/>
              <a:gd name="T12" fmla="*/ 4267 w 5884"/>
              <a:gd name="T13" fmla="*/ 2500 h 4829"/>
              <a:gd name="T14" fmla="*/ 4267 w 5884"/>
              <a:gd name="T15" fmla="*/ 2188 h 4829"/>
              <a:gd name="T16" fmla="*/ 3872 w 5884"/>
              <a:gd name="T17" fmla="*/ 1900 h 4829"/>
              <a:gd name="T18" fmla="*/ 2959 w 5884"/>
              <a:gd name="T19" fmla="*/ 1933 h 4829"/>
              <a:gd name="T20" fmla="*/ 2136 w 5884"/>
              <a:gd name="T21" fmla="*/ 2130 h 4829"/>
              <a:gd name="T22" fmla="*/ 1486 w 5884"/>
              <a:gd name="T23" fmla="*/ 2517 h 4829"/>
              <a:gd name="T24" fmla="*/ 1140 w 5884"/>
              <a:gd name="T25" fmla="*/ 2550 h 4829"/>
              <a:gd name="T26" fmla="*/ 663 w 5884"/>
              <a:gd name="T27" fmla="*/ 2434 h 4829"/>
              <a:gd name="T28" fmla="*/ 317 w 5884"/>
              <a:gd name="T29" fmla="*/ 1348 h 4829"/>
              <a:gd name="T30" fmla="*/ 1000 w 5884"/>
              <a:gd name="T31" fmla="*/ 394 h 4829"/>
              <a:gd name="T32" fmla="*/ 4884 w 5884"/>
              <a:gd name="T33" fmla="*/ 377 h 4829"/>
              <a:gd name="T34" fmla="*/ 5822 w 5884"/>
              <a:gd name="T35" fmla="*/ 2657 h 4829"/>
              <a:gd name="T36" fmla="*/ 5254 w 5884"/>
              <a:gd name="T37" fmla="*/ 4525 h 4829"/>
              <a:gd name="T38" fmla="*/ 2457 w 5884"/>
              <a:gd name="T39" fmla="*/ 4483 h 4829"/>
              <a:gd name="T40" fmla="*/ 910 w 5884"/>
              <a:gd name="T41" fmla="*/ 4204 h 4829"/>
              <a:gd name="T42" fmla="*/ 79 w 5884"/>
              <a:gd name="T43" fmla="*/ 3488 h 4829"/>
              <a:gd name="T44" fmla="*/ 433 w 5884"/>
              <a:gd name="T45" fmla="*/ 2648 h 4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84" h="4829">
                <a:moveTo>
                  <a:pt x="235" y="2517"/>
                </a:moveTo>
                <a:cubicBezTo>
                  <a:pt x="689" y="2534"/>
                  <a:pt x="1143" y="2551"/>
                  <a:pt x="1387" y="2599"/>
                </a:cubicBezTo>
                <a:cubicBezTo>
                  <a:pt x="1631" y="2647"/>
                  <a:pt x="1496" y="2719"/>
                  <a:pt x="1700" y="2805"/>
                </a:cubicBezTo>
                <a:cubicBezTo>
                  <a:pt x="1904" y="2891"/>
                  <a:pt x="2321" y="3054"/>
                  <a:pt x="2613" y="3117"/>
                </a:cubicBezTo>
                <a:cubicBezTo>
                  <a:pt x="2905" y="3180"/>
                  <a:pt x="3215" y="3198"/>
                  <a:pt x="3452" y="3183"/>
                </a:cubicBezTo>
                <a:cubicBezTo>
                  <a:pt x="3689" y="3168"/>
                  <a:pt x="3901" y="3141"/>
                  <a:pt x="4037" y="3027"/>
                </a:cubicBezTo>
                <a:cubicBezTo>
                  <a:pt x="4173" y="2913"/>
                  <a:pt x="4229" y="2640"/>
                  <a:pt x="4267" y="2500"/>
                </a:cubicBezTo>
                <a:cubicBezTo>
                  <a:pt x="4305" y="2360"/>
                  <a:pt x="4333" y="2288"/>
                  <a:pt x="4267" y="2188"/>
                </a:cubicBezTo>
                <a:cubicBezTo>
                  <a:pt x="4201" y="2088"/>
                  <a:pt x="4090" y="1942"/>
                  <a:pt x="3872" y="1900"/>
                </a:cubicBezTo>
                <a:cubicBezTo>
                  <a:pt x="3654" y="1858"/>
                  <a:pt x="3248" y="1895"/>
                  <a:pt x="2959" y="1933"/>
                </a:cubicBezTo>
                <a:cubicBezTo>
                  <a:pt x="2670" y="1971"/>
                  <a:pt x="2382" y="2033"/>
                  <a:pt x="2136" y="2130"/>
                </a:cubicBezTo>
                <a:cubicBezTo>
                  <a:pt x="1890" y="2227"/>
                  <a:pt x="1652" y="2447"/>
                  <a:pt x="1486" y="2517"/>
                </a:cubicBezTo>
                <a:cubicBezTo>
                  <a:pt x="1320" y="2587"/>
                  <a:pt x="1277" y="2564"/>
                  <a:pt x="1140" y="2550"/>
                </a:cubicBezTo>
                <a:cubicBezTo>
                  <a:pt x="1003" y="2536"/>
                  <a:pt x="800" y="2634"/>
                  <a:pt x="663" y="2434"/>
                </a:cubicBezTo>
                <a:cubicBezTo>
                  <a:pt x="526" y="2234"/>
                  <a:pt x="261" y="1688"/>
                  <a:pt x="317" y="1348"/>
                </a:cubicBezTo>
                <a:cubicBezTo>
                  <a:pt x="373" y="1008"/>
                  <a:pt x="239" y="556"/>
                  <a:pt x="1000" y="394"/>
                </a:cubicBezTo>
                <a:cubicBezTo>
                  <a:pt x="1761" y="232"/>
                  <a:pt x="4080" y="0"/>
                  <a:pt x="4884" y="377"/>
                </a:cubicBezTo>
                <a:cubicBezTo>
                  <a:pt x="5688" y="754"/>
                  <a:pt x="5760" y="1966"/>
                  <a:pt x="5822" y="2657"/>
                </a:cubicBezTo>
                <a:cubicBezTo>
                  <a:pt x="5884" y="3348"/>
                  <a:pt x="5815" y="4221"/>
                  <a:pt x="5254" y="4525"/>
                </a:cubicBezTo>
                <a:cubicBezTo>
                  <a:pt x="4693" y="4829"/>
                  <a:pt x="3181" y="4537"/>
                  <a:pt x="2457" y="4483"/>
                </a:cubicBezTo>
                <a:cubicBezTo>
                  <a:pt x="1733" y="4429"/>
                  <a:pt x="1306" y="4370"/>
                  <a:pt x="910" y="4204"/>
                </a:cubicBezTo>
                <a:cubicBezTo>
                  <a:pt x="514" y="4038"/>
                  <a:pt x="158" y="3747"/>
                  <a:pt x="79" y="3488"/>
                </a:cubicBezTo>
                <a:cubicBezTo>
                  <a:pt x="0" y="3229"/>
                  <a:pt x="213" y="2894"/>
                  <a:pt x="433" y="264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crystal rotates!</a:t>
            </a:r>
          </a:p>
        </p:txBody>
      </p:sp>
      <p:grpSp>
        <p:nvGrpSpPr>
          <p:cNvPr id="248838" name="Group 6"/>
          <p:cNvGrpSpPr>
            <a:grpSpLocks/>
          </p:cNvGrpSpPr>
          <p:nvPr/>
        </p:nvGrpSpPr>
        <p:grpSpPr bwMode="auto">
          <a:xfrm>
            <a:off x="-1587500" y="-39688"/>
            <a:ext cx="7469188" cy="6629401"/>
            <a:chOff x="239" y="1395"/>
            <a:chExt cx="2116" cy="1903"/>
          </a:xfrm>
        </p:grpSpPr>
        <p:sp>
          <p:nvSpPr>
            <p:cNvPr id="248839" name="Freeform 7"/>
            <p:cNvSpPr>
              <a:spLocks/>
            </p:cNvSpPr>
            <p:nvPr/>
          </p:nvSpPr>
          <p:spPr bwMode="auto">
            <a:xfrm rot="-2449774">
              <a:off x="239" y="1469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304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840" name="Freeform 8"/>
            <p:cNvSpPr>
              <a:spLocks/>
            </p:cNvSpPr>
            <p:nvPr/>
          </p:nvSpPr>
          <p:spPr bwMode="auto">
            <a:xfrm rot="-2449774">
              <a:off x="363" y="1395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304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8841" name="Oval 9"/>
          <p:cNvSpPr>
            <a:spLocks noChangeArrowheads="1"/>
          </p:cNvSpPr>
          <p:nvPr/>
        </p:nvSpPr>
        <p:spPr bwMode="auto">
          <a:xfrm>
            <a:off x="4035425" y="3030538"/>
            <a:ext cx="471488" cy="442912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42" name="Line 10"/>
          <p:cNvSpPr>
            <a:spLocks noChangeShapeType="1"/>
          </p:cNvSpPr>
          <p:nvPr/>
        </p:nvSpPr>
        <p:spPr bwMode="auto">
          <a:xfrm flipH="1" flipV="1">
            <a:off x="4035425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 flipH="1" flipV="1">
            <a:off x="4513263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8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1" grpId="0" animBg="1"/>
      <p:bldP spid="248842" grpId="0" animBg="1"/>
      <p:bldP spid="248843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/>
          <p:cNvGrpSpPr>
            <a:grpSpLocks/>
          </p:cNvGrpSpPr>
          <p:nvPr/>
        </p:nvGrpSpPr>
        <p:grpSpPr bwMode="auto">
          <a:xfrm>
            <a:off x="-1587500" y="-638175"/>
            <a:ext cx="10842625" cy="7880350"/>
            <a:chOff x="-1000" y="-402"/>
            <a:chExt cx="6830" cy="4964"/>
          </a:xfrm>
        </p:grpSpPr>
        <p:pic>
          <p:nvPicPr>
            <p:cNvPr id="249859" name="Picture 3" descr="xtal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0" t="24333" r="35750" b="25999"/>
            <a:stretch>
              <a:fillRect/>
            </a:stretch>
          </p:blipFill>
          <p:spPr bwMode="auto">
            <a:xfrm>
              <a:off x="1200" y="864"/>
              <a:ext cx="3438" cy="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860" name="Freeform 4"/>
            <p:cNvSpPr>
              <a:spLocks/>
            </p:cNvSpPr>
            <p:nvPr/>
          </p:nvSpPr>
          <p:spPr bwMode="auto">
            <a:xfrm>
              <a:off x="-60" y="-402"/>
              <a:ext cx="5890" cy="4964"/>
            </a:xfrm>
            <a:custGeom>
              <a:avLst/>
              <a:gdLst>
                <a:gd name="T0" fmla="*/ 241 w 5890"/>
                <a:gd name="T1" fmla="*/ 2517 h 4964"/>
                <a:gd name="T2" fmla="*/ 1393 w 5890"/>
                <a:gd name="T3" fmla="*/ 2599 h 4964"/>
                <a:gd name="T4" fmla="*/ 1706 w 5890"/>
                <a:gd name="T5" fmla="*/ 2805 h 4964"/>
                <a:gd name="T6" fmla="*/ 2619 w 5890"/>
                <a:gd name="T7" fmla="*/ 3117 h 4964"/>
                <a:gd name="T8" fmla="*/ 3458 w 5890"/>
                <a:gd name="T9" fmla="*/ 3183 h 4964"/>
                <a:gd name="T10" fmla="*/ 4043 w 5890"/>
                <a:gd name="T11" fmla="*/ 3027 h 4964"/>
                <a:gd name="T12" fmla="*/ 4273 w 5890"/>
                <a:gd name="T13" fmla="*/ 2500 h 4964"/>
                <a:gd name="T14" fmla="*/ 4273 w 5890"/>
                <a:gd name="T15" fmla="*/ 2188 h 4964"/>
                <a:gd name="T16" fmla="*/ 3878 w 5890"/>
                <a:gd name="T17" fmla="*/ 1900 h 4964"/>
                <a:gd name="T18" fmla="*/ 2965 w 5890"/>
                <a:gd name="T19" fmla="*/ 1933 h 4964"/>
                <a:gd name="T20" fmla="*/ 2142 w 5890"/>
                <a:gd name="T21" fmla="*/ 2130 h 4964"/>
                <a:gd name="T22" fmla="*/ 1492 w 5890"/>
                <a:gd name="T23" fmla="*/ 2517 h 4964"/>
                <a:gd name="T24" fmla="*/ 1146 w 5890"/>
                <a:gd name="T25" fmla="*/ 2550 h 4964"/>
                <a:gd name="T26" fmla="*/ 669 w 5890"/>
                <a:gd name="T27" fmla="*/ 2434 h 4964"/>
                <a:gd name="T28" fmla="*/ 323 w 5890"/>
                <a:gd name="T29" fmla="*/ 1348 h 4964"/>
                <a:gd name="T30" fmla="*/ 1006 w 5890"/>
                <a:gd name="T31" fmla="*/ 394 h 4964"/>
                <a:gd name="T32" fmla="*/ 4890 w 5890"/>
                <a:gd name="T33" fmla="*/ 377 h 4964"/>
                <a:gd name="T34" fmla="*/ 5828 w 5890"/>
                <a:gd name="T35" fmla="*/ 2657 h 4964"/>
                <a:gd name="T36" fmla="*/ 5260 w 5890"/>
                <a:gd name="T37" fmla="*/ 4525 h 4964"/>
                <a:gd name="T38" fmla="*/ 2825 w 5890"/>
                <a:gd name="T39" fmla="*/ 4845 h 4964"/>
                <a:gd name="T40" fmla="*/ 949 w 5890"/>
                <a:gd name="T41" fmla="*/ 4738 h 4964"/>
                <a:gd name="T42" fmla="*/ 85 w 5890"/>
                <a:gd name="T43" fmla="*/ 3488 h 4964"/>
                <a:gd name="T44" fmla="*/ 439 w 5890"/>
                <a:gd name="T45" fmla="*/ 2648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90" h="4964">
                  <a:moveTo>
                    <a:pt x="241" y="2517"/>
                  </a:moveTo>
                  <a:cubicBezTo>
                    <a:pt x="695" y="2534"/>
                    <a:pt x="1149" y="2551"/>
                    <a:pt x="1393" y="2599"/>
                  </a:cubicBezTo>
                  <a:cubicBezTo>
                    <a:pt x="1637" y="2647"/>
                    <a:pt x="1502" y="2719"/>
                    <a:pt x="1706" y="2805"/>
                  </a:cubicBezTo>
                  <a:cubicBezTo>
                    <a:pt x="1910" y="2891"/>
                    <a:pt x="2327" y="3054"/>
                    <a:pt x="2619" y="3117"/>
                  </a:cubicBezTo>
                  <a:cubicBezTo>
                    <a:pt x="2911" y="3180"/>
                    <a:pt x="3221" y="3198"/>
                    <a:pt x="3458" y="3183"/>
                  </a:cubicBezTo>
                  <a:cubicBezTo>
                    <a:pt x="3695" y="3168"/>
                    <a:pt x="3907" y="3141"/>
                    <a:pt x="4043" y="3027"/>
                  </a:cubicBezTo>
                  <a:cubicBezTo>
                    <a:pt x="4179" y="2913"/>
                    <a:pt x="4235" y="2640"/>
                    <a:pt x="4273" y="2500"/>
                  </a:cubicBezTo>
                  <a:cubicBezTo>
                    <a:pt x="4311" y="2360"/>
                    <a:pt x="4339" y="2288"/>
                    <a:pt x="4273" y="2188"/>
                  </a:cubicBezTo>
                  <a:cubicBezTo>
                    <a:pt x="4207" y="2088"/>
                    <a:pt x="4096" y="1942"/>
                    <a:pt x="3878" y="1900"/>
                  </a:cubicBezTo>
                  <a:cubicBezTo>
                    <a:pt x="3660" y="1858"/>
                    <a:pt x="3254" y="1895"/>
                    <a:pt x="2965" y="1933"/>
                  </a:cubicBezTo>
                  <a:cubicBezTo>
                    <a:pt x="2676" y="1971"/>
                    <a:pt x="2388" y="2033"/>
                    <a:pt x="2142" y="2130"/>
                  </a:cubicBezTo>
                  <a:cubicBezTo>
                    <a:pt x="1896" y="2227"/>
                    <a:pt x="1658" y="2447"/>
                    <a:pt x="1492" y="2517"/>
                  </a:cubicBezTo>
                  <a:cubicBezTo>
                    <a:pt x="1326" y="2587"/>
                    <a:pt x="1283" y="2564"/>
                    <a:pt x="1146" y="2550"/>
                  </a:cubicBezTo>
                  <a:cubicBezTo>
                    <a:pt x="1009" y="2536"/>
                    <a:pt x="806" y="2634"/>
                    <a:pt x="669" y="2434"/>
                  </a:cubicBezTo>
                  <a:cubicBezTo>
                    <a:pt x="532" y="2234"/>
                    <a:pt x="267" y="1688"/>
                    <a:pt x="323" y="1348"/>
                  </a:cubicBezTo>
                  <a:cubicBezTo>
                    <a:pt x="379" y="1008"/>
                    <a:pt x="245" y="556"/>
                    <a:pt x="1006" y="394"/>
                  </a:cubicBezTo>
                  <a:cubicBezTo>
                    <a:pt x="1767" y="232"/>
                    <a:pt x="4086" y="0"/>
                    <a:pt x="4890" y="377"/>
                  </a:cubicBezTo>
                  <a:cubicBezTo>
                    <a:pt x="5694" y="754"/>
                    <a:pt x="5766" y="1966"/>
                    <a:pt x="5828" y="2657"/>
                  </a:cubicBezTo>
                  <a:cubicBezTo>
                    <a:pt x="5890" y="3348"/>
                    <a:pt x="5760" y="4160"/>
                    <a:pt x="5260" y="4525"/>
                  </a:cubicBezTo>
                  <a:cubicBezTo>
                    <a:pt x="4760" y="4890"/>
                    <a:pt x="3543" y="4810"/>
                    <a:pt x="2825" y="4845"/>
                  </a:cubicBezTo>
                  <a:cubicBezTo>
                    <a:pt x="2107" y="4880"/>
                    <a:pt x="1406" y="4964"/>
                    <a:pt x="949" y="4738"/>
                  </a:cubicBezTo>
                  <a:cubicBezTo>
                    <a:pt x="492" y="4512"/>
                    <a:pt x="170" y="3836"/>
                    <a:pt x="85" y="3488"/>
                  </a:cubicBezTo>
                  <a:cubicBezTo>
                    <a:pt x="0" y="3140"/>
                    <a:pt x="219" y="2894"/>
                    <a:pt x="439" y="26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49861" name="Group 5"/>
            <p:cNvGrpSpPr>
              <a:grpSpLocks/>
            </p:cNvGrpSpPr>
            <p:nvPr/>
          </p:nvGrpSpPr>
          <p:grpSpPr bwMode="auto">
            <a:xfrm>
              <a:off x="-1000" y="-25"/>
              <a:ext cx="4705" cy="4176"/>
              <a:chOff x="239" y="1395"/>
              <a:chExt cx="2116" cy="1903"/>
            </a:xfrm>
          </p:grpSpPr>
          <p:sp>
            <p:nvSpPr>
              <p:cNvPr id="249862" name="Freeform 6"/>
              <p:cNvSpPr>
                <a:spLocks/>
              </p:cNvSpPr>
              <p:nvPr/>
            </p:nvSpPr>
            <p:spPr bwMode="auto">
              <a:xfrm rot="-2449774">
                <a:off x="239" y="1469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304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9863" name="Freeform 7"/>
              <p:cNvSpPr>
                <a:spLocks/>
              </p:cNvSpPr>
              <p:nvPr/>
            </p:nvSpPr>
            <p:spPr bwMode="auto">
              <a:xfrm rot="-2449774">
                <a:off x="363" y="1395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304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2498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crystal rotates!</a:t>
            </a:r>
          </a:p>
        </p:txBody>
      </p:sp>
      <p:sp>
        <p:nvSpPr>
          <p:cNvPr id="249865" name="Oval 9"/>
          <p:cNvSpPr>
            <a:spLocks noChangeArrowheads="1"/>
          </p:cNvSpPr>
          <p:nvPr/>
        </p:nvSpPr>
        <p:spPr bwMode="auto">
          <a:xfrm>
            <a:off x="4035425" y="3030538"/>
            <a:ext cx="471488" cy="442912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866" name="Line 10"/>
          <p:cNvSpPr>
            <a:spLocks noChangeShapeType="1"/>
          </p:cNvSpPr>
          <p:nvPr/>
        </p:nvSpPr>
        <p:spPr bwMode="auto">
          <a:xfrm flipH="1" flipV="1">
            <a:off x="4035425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867" name="Line 11"/>
          <p:cNvSpPr>
            <a:spLocks noChangeShapeType="1"/>
          </p:cNvSpPr>
          <p:nvPr/>
        </p:nvSpPr>
        <p:spPr bwMode="auto">
          <a:xfrm flipH="1" flipV="1">
            <a:off x="4513263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613" y="6599238"/>
            <a:ext cx="280828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1E3E67"/>
                </a:solidFill>
                <a:latin typeface="Verdana" pitchFamily="34" charset="0"/>
                <a:ea typeface="MS PGothic" pitchFamily="34" charset="-128"/>
              </a:rPr>
              <a:t>Membrane Protein Expression Center © 2012</a:t>
            </a:r>
            <a:endParaRPr lang="en-US" sz="1000">
              <a:solidFill>
                <a:srgbClr val="1E3E67"/>
              </a:solidFill>
              <a:latin typeface="Verdan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251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658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11363" r="19391" b="6252"/>
          <a:stretch>
            <a:fillRect/>
          </a:stretch>
        </p:blipFill>
        <p:spPr bwMode="auto">
          <a:xfrm>
            <a:off x="598488" y="715963"/>
            <a:ext cx="7964487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Shoot nothing but</a:t>
            </a:r>
            <a:br>
              <a:rPr lang="en-US" altLang="en-US" dirty="0" smtClean="0"/>
            </a:br>
            <a:r>
              <a:rPr lang="en-US" altLang="en-US" dirty="0" smtClean="0"/>
              <a:t>the </a:t>
            </a:r>
            <a:r>
              <a:rPr lang="en-US" altLang="en-US" dirty="0"/>
              <a:t>“crystal</a:t>
            </a:r>
            <a:r>
              <a:rPr lang="en-US" altLang="en-US" dirty="0" smtClean="0"/>
              <a:t>” </a:t>
            </a:r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0" y="6278563"/>
            <a:ext cx="635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Evans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et al. 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(2011)."Macromolecular microcrystallography",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Crystallography Reviews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17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, 105-142.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0763" y="1620838"/>
            <a:ext cx="207962" cy="3962400"/>
          </a:xfrm>
          <a:prstGeom prst="rect">
            <a:avLst/>
          </a:prstGeom>
          <a:noFill/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2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2212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833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28% Se  72% S</a:t>
            </a:r>
          </a:p>
        </p:txBody>
      </p:sp>
    </p:spTree>
    <p:extLst>
      <p:ext uri="{BB962C8B-B14F-4D97-AF65-F5344CB8AC3E}">
        <p14:creationId xmlns:p14="http://schemas.microsoft.com/office/powerpoint/2010/main" val="3028249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 rot="663208">
            <a:off x="2917825" y="2570163"/>
            <a:ext cx="474663" cy="112712"/>
          </a:xfrm>
          <a:prstGeom prst="rect">
            <a:avLst/>
          </a:prstGeom>
          <a:solidFill>
            <a:srgbClr val="FF616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90000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616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3000"/>
          </a:xfrm>
          <a:noFill/>
        </p:spPr>
        <p:txBody>
          <a:bodyPr/>
          <a:lstStyle/>
          <a:p>
            <a:r>
              <a:rPr lang="en-US" altLang="en-US"/>
              <a:t>avoiding overlaps</a:t>
            </a:r>
          </a:p>
        </p:txBody>
      </p:sp>
      <p:pic>
        <p:nvPicPr>
          <p:cNvPr id="528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47141" r="22392" b="14259"/>
          <a:stretch>
            <a:fillRect/>
          </a:stretch>
        </p:blipFill>
        <p:spPr bwMode="auto">
          <a:xfrm>
            <a:off x="736600" y="3906838"/>
            <a:ext cx="3230563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389" name="Freeform 5"/>
          <p:cNvSpPr>
            <a:spLocks/>
          </p:cNvSpPr>
          <p:nvPr/>
        </p:nvSpPr>
        <p:spPr bwMode="auto">
          <a:xfrm rot="809019">
            <a:off x="2143125" y="2327275"/>
            <a:ext cx="1428750" cy="147638"/>
          </a:xfrm>
          <a:custGeom>
            <a:avLst/>
            <a:gdLst>
              <a:gd name="T0" fmla="*/ 0 w 845"/>
              <a:gd name="T1" fmla="*/ 146 h 235"/>
              <a:gd name="T2" fmla="*/ 359 w 845"/>
              <a:gd name="T3" fmla="*/ 146 h 235"/>
              <a:gd name="T4" fmla="*/ 633 w 845"/>
              <a:gd name="T5" fmla="*/ 13 h 235"/>
              <a:gd name="T6" fmla="*/ 793 w 845"/>
              <a:gd name="T7" fmla="*/ 70 h 235"/>
              <a:gd name="T8" fmla="*/ 755 w 845"/>
              <a:gd name="T9" fmla="*/ 221 h 235"/>
              <a:gd name="T10" fmla="*/ 255 w 845"/>
              <a:gd name="T11" fmla="*/ 15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5" h="235">
                <a:moveTo>
                  <a:pt x="0" y="146"/>
                </a:moveTo>
                <a:cubicBezTo>
                  <a:pt x="127" y="157"/>
                  <a:pt x="254" y="168"/>
                  <a:pt x="359" y="146"/>
                </a:cubicBezTo>
                <a:cubicBezTo>
                  <a:pt x="464" y="124"/>
                  <a:pt x="561" y="26"/>
                  <a:pt x="633" y="13"/>
                </a:cubicBezTo>
                <a:cubicBezTo>
                  <a:pt x="705" y="0"/>
                  <a:pt x="773" y="35"/>
                  <a:pt x="793" y="70"/>
                </a:cubicBezTo>
                <a:cubicBezTo>
                  <a:pt x="813" y="105"/>
                  <a:pt x="845" y="207"/>
                  <a:pt x="755" y="221"/>
                </a:cubicBezTo>
                <a:cubicBezTo>
                  <a:pt x="665" y="235"/>
                  <a:pt x="338" y="166"/>
                  <a:pt x="255" y="155"/>
                </a:cubicBezTo>
              </a:path>
            </a:pathLst>
          </a:custGeom>
          <a:noFill/>
          <a:ln w="635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0" name="Line 6"/>
          <p:cNvSpPr>
            <a:spLocks noChangeShapeType="1"/>
          </p:cNvSpPr>
          <p:nvPr/>
        </p:nvSpPr>
        <p:spPr bwMode="auto">
          <a:xfrm>
            <a:off x="704850" y="2270125"/>
            <a:ext cx="1676400" cy="30163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1" name="AutoShape 7"/>
          <p:cNvSpPr>
            <a:spLocks noChangeArrowheads="1"/>
          </p:cNvSpPr>
          <p:nvPr/>
        </p:nvSpPr>
        <p:spPr bwMode="auto">
          <a:xfrm>
            <a:off x="1987550" y="2943225"/>
            <a:ext cx="522288" cy="639763"/>
          </a:xfrm>
          <a:prstGeom prst="downArrow">
            <a:avLst>
              <a:gd name="adj1" fmla="val 50000"/>
              <a:gd name="adj2" fmla="val 306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28392" name="Group 8"/>
          <p:cNvGrpSpPr>
            <a:grpSpLocks/>
          </p:cNvGrpSpPr>
          <p:nvPr/>
        </p:nvGrpSpPr>
        <p:grpSpPr bwMode="auto">
          <a:xfrm>
            <a:off x="5208588" y="2941638"/>
            <a:ext cx="3201987" cy="3300412"/>
            <a:chOff x="3281" y="1853"/>
            <a:chExt cx="2017" cy="2079"/>
          </a:xfrm>
        </p:grpSpPr>
        <p:pic>
          <p:nvPicPr>
            <p:cNvPr id="52839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6" t="41162" r="11841" b="19829"/>
            <a:stretch>
              <a:fillRect/>
            </a:stretch>
          </p:blipFill>
          <p:spPr bwMode="auto">
            <a:xfrm>
              <a:off x="3281" y="2448"/>
              <a:ext cx="2017" cy="1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8394" name="AutoShape 10"/>
            <p:cNvSpPr>
              <a:spLocks noChangeArrowheads="1"/>
            </p:cNvSpPr>
            <p:nvPr/>
          </p:nvSpPr>
          <p:spPr bwMode="auto">
            <a:xfrm>
              <a:off x="4126" y="1853"/>
              <a:ext cx="329" cy="403"/>
            </a:xfrm>
            <a:prstGeom prst="downArrow">
              <a:avLst>
                <a:gd name="adj1" fmla="val 50000"/>
                <a:gd name="adj2" fmla="val 306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28395" name="Line 11"/>
          <p:cNvSpPr>
            <a:spLocks noChangeShapeType="1"/>
          </p:cNvSpPr>
          <p:nvPr/>
        </p:nvSpPr>
        <p:spPr bwMode="auto">
          <a:xfrm flipV="1">
            <a:off x="3149600" y="2132013"/>
            <a:ext cx="246063" cy="73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6" name="Text Box 12"/>
          <p:cNvSpPr txBox="1">
            <a:spLocks noChangeArrowheads="1"/>
          </p:cNvSpPr>
          <p:nvPr/>
        </p:nvSpPr>
        <p:spPr bwMode="auto">
          <a:xfrm>
            <a:off x="3375025" y="2065338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rgbClr val="000000"/>
                </a:solidFill>
                <a:latin typeface="Comic Sans MS" pitchFamily="66" charset="0"/>
              </a:rPr>
              <a:t>c</a:t>
            </a:r>
          </a:p>
        </p:txBody>
      </p:sp>
      <p:grpSp>
        <p:nvGrpSpPr>
          <p:cNvPr id="528397" name="Group 13"/>
          <p:cNvGrpSpPr>
            <a:grpSpLocks/>
          </p:cNvGrpSpPr>
          <p:nvPr/>
        </p:nvGrpSpPr>
        <p:grpSpPr bwMode="auto">
          <a:xfrm>
            <a:off x="5348288" y="1766888"/>
            <a:ext cx="2708275" cy="1428750"/>
            <a:chOff x="3369" y="1113"/>
            <a:chExt cx="1706" cy="900"/>
          </a:xfrm>
        </p:grpSpPr>
        <p:sp>
          <p:nvSpPr>
            <p:cNvPr id="528398" name="Rectangle 14"/>
            <p:cNvSpPr>
              <a:spLocks noChangeArrowheads="1"/>
            </p:cNvSpPr>
            <p:nvPr/>
          </p:nvSpPr>
          <p:spPr bwMode="auto">
            <a:xfrm rot="2791455">
              <a:off x="4498" y="1770"/>
              <a:ext cx="299" cy="71"/>
            </a:xfrm>
            <a:prstGeom prst="rect">
              <a:avLst/>
            </a:prstGeom>
            <a:solidFill>
              <a:srgbClr val="FF616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399" name="Freeform 15"/>
            <p:cNvSpPr>
              <a:spLocks/>
            </p:cNvSpPr>
            <p:nvPr/>
          </p:nvSpPr>
          <p:spPr bwMode="auto">
            <a:xfrm rot="3252945">
              <a:off x="4139" y="1516"/>
              <a:ext cx="900" cy="93"/>
            </a:xfrm>
            <a:custGeom>
              <a:avLst/>
              <a:gdLst>
                <a:gd name="T0" fmla="*/ 0 w 845"/>
                <a:gd name="T1" fmla="*/ 146 h 235"/>
                <a:gd name="T2" fmla="*/ 359 w 845"/>
                <a:gd name="T3" fmla="*/ 146 h 235"/>
                <a:gd name="T4" fmla="*/ 633 w 845"/>
                <a:gd name="T5" fmla="*/ 13 h 235"/>
                <a:gd name="T6" fmla="*/ 793 w 845"/>
                <a:gd name="T7" fmla="*/ 70 h 235"/>
                <a:gd name="T8" fmla="*/ 755 w 845"/>
                <a:gd name="T9" fmla="*/ 221 h 235"/>
                <a:gd name="T10" fmla="*/ 255 w 845"/>
                <a:gd name="T11" fmla="*/ 15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5" h="235">
                  <a:moveTo>
                    <a:pt x="0" y="146"/>
                  </a:moveTo>
                  <a:cubicBezTo>
                    <a:pt x="127" y="157"/>
                    <a:pt x="254" y="168"/>
                    <a:pt x="359" y="146"/>
                  </a:cubicBezTo>
                  <a:cubicBezTo>
                    <a:pt x="464" y="124"/>
                    <a:pt x="561" y="26"/>
                    <a:pt x="633" y="13"/>
                  </a:cubicBezTo>
                  <a:cubicBezTo>
                    <a:pt x="705" y="0"/>
                    <a:pt x="773" y="35"/>
                    <a:pt x="793" y="70"/>
                  </a:cubicBezTo>
                  <a:cubicBezTo>
                    <a:pt x="813" y="105"/>
                    <a:pt x="845" y="207"/>
                    <a:pt x="755" y="221"/>
                  </a:cubicBezTo>
                  <a:cubicBezTo>
                    <a:pt x="665" y="235"/>
                    <a:pt x="338" y="166"/>
                    <a:pt x="255" y="155"/>
                  </a:cubicBezTo>
                </a:path>
              </a:pathLst>
            </a:custGeom>
            <a:noFill/>
            <a:ln w="635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0" name="Freeform 16"/>
            <p:cNvSpPr>
              <a:spLocks/>
            </p:cNvSpPr>
            <p:nvPr/>
          </p:nvSpPr>
          <p:spPr bwMode="auto">
            <a:xfrm rot="-285818">
              <a:off x="3369" y="1211"/>
              <a:ext cx="1058" cy="240"/>
            </a:xfrm>
            <a:custGeom>
              <a:avLst/>
              <a:gdLst>
                <a:gd name="T0" fmla="*/ 0 w 973"/>
                <a:gd name="T1" fmla="*/ 181 h 211"/>
                <a:gd name="T2" fmla="*/ 633 w 973"/>
                <a:gd name="T3" fmla="*/ 181 h 211"/>
                <a:gd name="T4" fmla="*/ 841 w 973"/>
                <a:gd name="T5" fmla="*/ 2 h 211"/>
                <a:gd name="T6" fmla="*/ 973 w 973"/>
                <a:gd name="T7" fmla="*/ 1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" h="211">
                  <a:moveTo>
                    <a:pt x="0" y="181"/>
                  </a:moveTo>
                  <a:cubicBezTo>
                    <a:pt x="246" y="196"/>
                    <a:pt x="493" y="211"/>
                    <a:pt x="633" y="181"/>
                  </a:cubicBezTo>
                  <a:cubicBezTo>
                    <a:pt x="773" y="151"/>
                    <a:pt x="784" y="0"/>
                    <a:pt x="841" y="2"/>
                  </a:cubicBezTo>
                  <a:cubicBezTo>
                    <a:pt x="898" y="4"/>
                    <a:pt x="951" y="159"/>
                    <a:pt x="973" y="190"/>
                  </a:cubicBezTo>
                </a:path>
              </a:pathLst>
            </a:custGeom>
            <a:noFill/>
            <a:ln w="1270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1" name="Line 17"/>
            <p:cNvSpPr>
              <a:spLocks noChangeShapeType="1"/>
            </p:cNvSpPr>
            <p:nvPr/>
          </p:nvSpPr>
          <p:spPr bwMode="auto">
            <a:xfrm flipV="1">
              <a:off x="4585" y="1567"/>
              <a:ext cx="338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2" name="Text Box 18"/>
            <p:cNvSpPr txBox="1">
              <a:spLocks noChangeArrowheads="1"/>
            </p:cNvSpPr>
            <p:nvPr/>
          </p:nvSpPr>
          <p:spPr bwMode="auto">
            <a:xfrm>
              <a:off x="4901" y="1507"/>
              <a:ext cx="1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000000"/>
                  </a:solidFill>
                  <a:latin typeface="Comic Sans MS" pitchFamily="66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50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410" name="Group 2"/>
          <p:cNvGrpSpPr>
            <a:grpSpLocks/>
          </p:cNvGrpSpPr>
          <p:nvPr/>
        </p:nvGrpSpPr>
        <p:grpSpPr bwMode="auto">
          <a:xfrm>
            <a:off x="5348288" y="1766888"/>
            <a:ext cx="2708275" cy="1428750"/>
            <a:chOff x="3369" y="1113"/>
            <a:chExt cx="1706" cy="900"/>
          </a:xfrm>
        </p:grpSpPr>
        <p:sp>
          <p:nvSpPr>
            <p:cNvPr id="529411" name="Rectangle 3"/>
            <p:cNvSpPr>
              <a:spLocks noChangeArrowheads="1"/>
            </p:cNvSpPr>
            <p:nvPr/>
          </p:nvSpPr>
          <p:spPr bwMode="auto">
            <a:xfrm rot="2791455">
              <a:off x="4498" y="1770"/>
              <a:ext cx="299" cy="71"/>
            </a:xfrm>
            <a:prstGeom prst="rect">
              <a:avLst/>
            </a:prstGeom>
            <a:solidFill>
              <a:srgbClr val="FF616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2" name="Freeform 4"/>
            <p:cNvSpPr>
              <a:spLocks/>
            </p:cNvSpPr>
            <p:nvPr/>
          </p:nvSpPr>
          <p:spPr bwMode="auto">
            <a:xfrm rot="3252945">
              <a:off x="4139" y="1516"/>
              <a:ext cx="900" cy="93"/>
            </a:xfrm>
            <a:custGeom>
              <a:avLst/>
              <a:gdLst>
                <a:gd name="T0" fmla="*/ 0 w 845"/>
                <a:gd name="T1" fmla="*/ 146 h 235"/>
                <a:gd name="T2" fmla="*/ 359 w 845"/>
                <a:gd name="T3" fmla="*/ 146 h 235"/>
                <a:gd name="T4" fmla="*/ 633 w 845"/>
                <a:gd name="T5" fmla="*/ 13 h 235"/>
                <a:gd name="T6" fmla="*/ 793 w 845"/>
                <a:gd name="T7" fmla="*/ 70 h 235"/>
                <a:gd name="T8" fmla="*/ 755 w 845"/>
                <a:gd name="T9" fmla="*/ 221 h 235"/>
                <a:gd name="T10" fmla="*/ 255 w 845"/>
                <a:gd name="T11" fmla="*/ 15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5" h="235">
                  <a:moveTo>
                    <a:pt x="0" y="146"/>
                  </a:moveTo>
                  <a:cubicBezTo>
                    <a:pt x="127" y="157"/>
                    <a:pt x="254" y="168"/>
                    <a:pt x="359" y="146"/>
                  </a:cubicBezTo>
                  <a:cubicBezTo>
                    <a:pt x="464" y="124"/>
                    <a:pt x="561" y="26"/>
                    <a:pt x="633" y="13"/>
                  </a:cubicBezTo>
                  <a:cubicBezTo>
                    <a:pt x="705" y="0"/>
                    <a:pt x="773" y="35"/>
                    <a:pt x="793" y="70"/>
                  </a:cubicBezTo>
                  <a:cubicBezTo>
                    <a:pt x="813" y="105"/>
                    <a:pt x="845" y="207"/>
                    <a:pt x="755" y="221"/>
                  </a:cubicBezTo>
                  <a:cubicBezTo>
                    <a:pt x="665" y="235"/>
                    <a:pt x="338" y="166"/>
                    <a:pt x="255" y="155"/>
                  </a:cubicBezTo>
                </a:path>
              </a:pathLst>
            </a:custGeom>
            <a:noFill/>
            <a:ln w="635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3" name="Freeform 5"/>
            <p:cNvSpPr>
              <a:spLocks/>
            </p:cNvSpPr>
            <p:nvPr/>
          </p:nvSpPr>
          <p:spPr bwMode="auto">
            <a:xfrm rot="-285818">
              <a:off x="3369" y="1211"/>
              <a:ext cx="1058" cy="240"/>
            </a:xfrm>
            <a:custGeom>
              <a:avLst/>
              <a:gdLst>
                <a:gd name="T0" fmla="*/ 0 w 973"/>
                <a:gd name="T1" fmla="*/ 181 h 211"/>
                <a:gd name="T2" fmla="*/ 633 w 973"/>
                <a:gd name="T3" fmla="*/ 181 h 211"/>
                <a:gd name="T4" fmla="*/ 841 w 973"/>
                <a:gd name="T5" fmla="*/ 2 h 211"/>
                <a:gd name="T6" fmla="*/ 973 w 973"/>
                <a:gd name="T7" fmla="*/ 1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" h="211">
                  <a:moveTo>
                    <a:pt x="0" y="181"/>
                  </a:moveTo>
                  <a:cubicBezTo>
                    <a:pt x="246" y="196"/>
                    <a:pt x="493" y="211"/>
                    <a:pt x="633" y="181"/>
                  </a:cubicBezTo>
                  <a:cubicBezTo>
                    <a:pt x="773" y="151"/>
                    <a:pt x="784" y="0"/>
                    <a:pt x="841" y="2"/>
                  </a:cubicBezTo>
                  <a:cubicBezTo>
                    <a:pt x="898" y="4"/>
                    <a:pt x="951" y="159"/>
                    <a:pt x="973" y="190"/>
                  </a:cubicBezTo>
                </a:path>
              </a:pathLst>
            </a:custGeom>
            <a:noFill/>
            <a:ln w="1270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4" name="Line 6"/>
            <p:cNvSpPr>
              <a:spLocks noChangeShapeType="1"/>
            </p:cNvSpPr>
            <p:nvPr/>
          </p:nvSpPr>
          <p:spPr bwMode="auto">
            <a:xfrm flipV="1">
              <a:off x="4585" y="1567"/>
              <a:ext cx="338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5" name="Text Box 7"/>
            <p:cNvSpPr txBox="1">
              <a:spLocks noChangeArrowheads="1"/>
            </p:cNvSpPr>
            <p:nvPr/>
          </p:nvSpPr>
          <p:spPr bwMode="auto">
            <a:xfrm>
              <a:off x="4901" y="1507"/>
              <a:ext cx="1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000000"/>
                  </a:solidFill>
                  <a:latin typeface="Comic Sans MS" pitchFamily="66" charset="0"/>
                </a:rPr>
                <a:t>c</a:t>
              </a:r>
            </a:p>
          </p:txBody>
        </p:sp>
      </p:grpSp>
      <p:sp>
        <p:nvSpPr>
          <p:cNvPr id="529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3000"/>
          </a:xfrm>
          <a:noFill/>
        </p:spPr>
        <p:txBody>
          <a:bodyPr/>
          <a:lstStyle/>
          <a:p>
            <a:r>
              <a:rPr lang="en-US" altLang="en-US"/>
              <a:t>avoiding overlaps</a:t>
            </a:r>
          </a:p>
        </p:txBody>
      </p:sp>
      <p:pic>
        <p:nvPicPr>
          <p:cNvPr id="5294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6" t="41162" r="11841" b="19829"/>
          <a:stretch>
            <a:fillRect/>
          </a:stretch>
        </p:blipFill>
        <p:spPr bwMode="auto">
          <a:xfrm>
            <a:off x="5208588" y="3886200"/>
            <a:ext cx="320198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9418" name="AutoShape 10"/>
          <p:cNvSpPr>
            <a:spLocks noChangeArrowheads="1"/>
          </p:cNvSpPr>
          <p:nvPr/>
        </p:nvSpPr>
        <p:spPr bwMode="auto">
          <a:xfrm>
            <a:off x="6550025" y="2941638"/>
            <a:ext cx="522288" cy="639762"/>
          </a:xfrm>
          <a:prstGeom prst="downArrow">
            <a:avLst>
              <a:gd name="adj1" fmla="val 50000"/>
              <a:gd name="adj2" fmla="val 306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294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4139" r="28770" b="12694"/>
          <a:stretch>
            <a:fillRect/>
          </a:stretch>
        </p:blipFill>
        <p:spPr bwMode="auto">
          <a:xfrm>
            <a:off x="588963" y="2068513"/>
            <a:ext cx="37369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216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3125"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3863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SmarAct’s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SmarGon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Commercialized</a:t>
            </a:r>
          </a:p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PRIGo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38200" y="39624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6000" dirty="0" smtClean="0"/>
              <a:t>At the </a:t>
            </a:r>
            <a:r>
              <a:rPr lang="en-US" altLang="en-US" sz="6000" dirty="0" err="1" smtClean="0"/>
              <a:t>beamline</a:t>
            </a:r>
            <a:r>
              <a:rPr lang="en-US" altLang="en-US" sz="6000" dirty="0" smtClean="0"/>
              <a:t>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background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 lvl="1" eaLnBrk="1" hangingPunct="1">
              <a:buFontTx/>
              <a:buNone/>
            </a:pP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42925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4952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857292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3532641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78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 descr="C:\Users\JMHolton\Desktop\James_Holton\projects\workshop_fakedata2\movie\frac0.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5"/>
          <p:cNvSpPr txBox="1">
            <a:spLocks noChangeArrowheads="1"/>
          </p:cNvSpPr>
          <p:nvPr/>
        </p:nvSpPr>
        <p:spPr bwMode="auto">
          <a:xfrm>
            <a:off x="0" y="6248400"/>
            <a:ext cx="323850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21% Se  79% S</a:t>
            </a:r>
          </a:p>
        </p:txBody>
      </p:sp>
    </p:spTree>
    <p:extLst>
      <p:ext uri="{BB962C8B-B14F-4D97-AF65-F5344CB8AC3E}">
        <p14:creationId xmlns:p14="http://schemas.microsoft.com/office/powerpoint/2010/main" val="2013723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7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78974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2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</p:spTree>
    <p:extLst>
      <p:ext uri="{BB962C8B-B14F-4D97-AF65-F5344CB8AC3E}">
        <p14:creationId xmlns:p14="http://schemas.microsoft.com/office/powerpoint/2010/main" val="2559472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09301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3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4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7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8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4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5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6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7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8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9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0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1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2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3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4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5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6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7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8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9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0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1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2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4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5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6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7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8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9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0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1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2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3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4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5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6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7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8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9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0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1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2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3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4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5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6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7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8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9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0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1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2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3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4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5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6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7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8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9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0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1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2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3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4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5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6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7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8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9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0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1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2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79571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4404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6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108504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8612E-6 L 0.49445 4.9861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79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7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8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9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0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1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2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3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4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5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6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7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8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9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0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1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2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3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4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5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6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7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8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9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0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1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2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3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4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5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6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8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9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0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1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2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3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4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5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6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7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8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9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0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1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2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3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4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5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6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7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8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9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0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1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2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3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4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5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6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7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8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9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0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1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2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3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4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5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6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7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8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9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0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1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2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3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4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5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6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80595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5428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29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30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214193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50786E-6 L 0.38698 0.00578 L 0.07396 0.00393 L 0.49566 0.00393 L 0.39723 0.00393 L 0.26233 0.00393 L 0.03785 0.00185 L 0.43629 0.00393 L 0.26962 0.00185 L 0.11164 0.00393 L 0.38421 0.00185 L 0.46962 0.00578 L 0.1 0.00185 L 0.31025 0.00393 L -3.88889E-6 -1.50786E-6 Z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2880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09214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0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39926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185989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30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58688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15" name="TextBox 14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Flat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Field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13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6" name="TextBox 5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Flat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Field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03046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188220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1" grpId="0"/>
      <p:bldP spid="22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4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4260" name="Picture 2" descr="C:\Users\JMHolton\Desktop\James_Holton\projects\workshop_fakedata2\movie\frac0.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675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11% Se  89% S</a:t>
            </a:r>
          </a:p>
        </p:txBody>
      </p:sp>
    </p:spTree>
    <p:extLst>
      <p:ext uri="{BB962C8B-B14F-4D97-AF65-F5344CB8AC3E}">
        <p14:creationId xmlns:p14="http://schemas.microsoft.com/office/powerpoint/2010/main" val="38801258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397008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  <p:bldP spid="24" grpId="0"/>
      <p:bldP spid="27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rgbClr val="1C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22.2%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122.2</a:t>
            </a:r>
          </a:p>
        </p:txBody>
      </p:sp>
    </p:spTree>
    <p:extLst>
      <p:ext uri="{BB962C8B-B14F-4D97-AF65-F5344CB8AC3E}">
        <p14:creationId xmlns:p14="http://schemas.microsoft.com/office/powerpoint/2010/main" val="10369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23746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27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584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5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584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7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5836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7" name="Picture 1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8" name="Picture 1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9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0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3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5831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2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3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4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5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9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582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05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5821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2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3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4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5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1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581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0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7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5811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2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3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4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5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3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5806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7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8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9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0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9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5801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2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3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4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5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35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5796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0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41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5791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2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3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4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5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736275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6877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8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9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1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687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3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4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5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6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6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896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6807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6867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8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6862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9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685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6852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1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6847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2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6842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6837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4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6832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5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6827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6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6822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7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7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24302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7908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9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0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1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2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2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7903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4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5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7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98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999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6999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999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7832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789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2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3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789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7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4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788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5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788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7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6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787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7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787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7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8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786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2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9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786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7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0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785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2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1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785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7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00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457234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893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4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893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1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7101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7101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7101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2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8860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8926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7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8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9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0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8921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2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3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4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5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2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8916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7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8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9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0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8911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2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3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4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5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4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8906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7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8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9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0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8901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2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3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4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5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6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8896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7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8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9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0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8891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2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3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4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5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8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8886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7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8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9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0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8881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2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3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4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5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4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451113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996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1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2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3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4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9955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6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7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8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9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3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7203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7204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9884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9950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1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5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9945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6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7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8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9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6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9940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1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2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3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4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7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9935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6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7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8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9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8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993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1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2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3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4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9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9925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6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7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8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9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0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9920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1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2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3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4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1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9915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6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7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8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9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2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9910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1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2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3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4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3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9905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6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7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8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9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5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422266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76122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4934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MR simulation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93775" y="1371600"/>
          <a:ext cx="7464425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6" name="Chart" r:id="rId3" imgW="6096075" imgH="4000416" progId="MSGraph.Chart.8">
                  <p:embed followColorScheme="full"/>
                </p:oleObj>
              </mc:Choice>
              <mc:Fallback>
                <p:oleObj name="Chart" r:id="rId3" imgW="6096075" imgH="40004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371600"/>
                        <a:ext cx="7464425" cy="489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09725" y="5729288"/>
            <a:ext cx="5924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</a:rPr>
              <a:t>Rmsd from perfect search model (Å)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076575" y="1092200"/>
            <a:ext cx="2992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</a:rPr>
              <a:t>corrupted model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 rot="-5400000">
            <a:off x="-1294606" y="3293269"/>
            <a:ext cx="419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Correlation coefficient to correct density</a:t>
            </a:r>
          </a:p>
        </p:txBody>
      </p:sp>
    </p:spTree>
    <p:extLst>
      <p:ext uri="{BB962C8B-B14F-4D97-AF65-F5344CB8AC3E}">
        <p14:creationId xmlns:p14="http://schemas.microsoft.com/office/powerpoint/2010/main" val="86904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bl831.als.lbl.gov/~jamesh/spatial_noise/Q315R_3pi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4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bl831.als.lbl.gov/~jamesh/spatial_noise/pilatus_212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14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http://bl831.als.lbl.gov/~jamesh/spatial_noise/pilatus_3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1F497D"/>
                </a:solidFill>
                <a:latin typeface="Arial" panose="020B0604020202020204" pitchFamily="34" charset="0"/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5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949107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2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2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2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aligned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3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"/>
          <a:stretch/>
        </p:blipFill>
        <p:spPr bwMode="auto">
          <a:xfrm>
            <a:off x="0" y="850392"/>
            <a:ext cx="9144000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28" name="Rectangle 27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% low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ratio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4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/>
              <a:t>The transitions are sharp!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685800" y="3282950"/>
            <a:ext cx="7772400" cy="28130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mtClean="0"/>
              <a:t>How can we predict success/failure?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47007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 kern="0" smtClean="0">
                <a:solidFill>
                  <a:schemeClr val="tx1"/>
                </a:solidFill>
              </a:rPr>
              <a:t>Know Thy Experiment</a:t>
            </a:r>
            <a:endParaRPr lang="en-US" altLang="en-US" sz="60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03368" y="4356079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02165" y="41671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46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oxygen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~3x10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photon/pixel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820134" y="2521744"/>
            <a:ext cx="0" cy="2445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0251" y="2528765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0017" y="2511380"/>
            <a:ext cx="0" cy="24557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0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θ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 smtClean="0">
                  <a:solidFill>
                    <a:srgbClr val="00B050"/>
                  </a:solidFill>
                  <a:latin typeface="Arial"/>
                </a:rPr>
                <a:t>λ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detection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ncoming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1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o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xygen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θ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 smtClean="0">
                  <a:solidFill>
                    <a:srgbClr val="00B050"/>
                  </a:solidFill>
                  <a:latin typeface="Arial"/>
                </a:rPr>
                <a:t>λ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detection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ncoming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8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calibration: 7235 eV</a:t>
            </a: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401" r="34093" b="15189"/>
          <a:stretch>
            <a:fillRect/>
          </a:stretch>
        </p:blipFill>
        <p:spPr bwMode="auto">
          <a:xfrm>
            <a:off x="676275" y="1069975"/>
            <a:ext cx="75295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8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calibration: 7247 eV</a:t>
            </a: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375" r="34109" b="15208"/>
          <a:stretch>
            <a:fillRect/>
          </a:stretch>
        </p:blipFill>
        <p:spPr bwMode="auto">
          <a:xfrm>
            <a:off x="676275" y="1069975"/>
            <a:ext cx="7526338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637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7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64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Data collection parameters: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238"/>
            <a:ext cx="8686800" cy="51847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16 crystals</a:t>
            </a:r>
          </a:p>
          <a:p>
            <a:pPr eaLnBrk="1" hangingPunct="1"/>
            <a:r>
              <a:rPr lang="en-US" altLang="en-US" sz="4000" smtClean="0"/>
              <a:t>360° each, inverse beam </a:t>
            </a:r>
          </a:p>
          <a:p>
            <a:pPr eaLnBrk="1" hangingPunct="1"/>
            <a:r>
              <a:rPr lang="en-US" altLang="en-US" sz="4000" smtClean="0"/>
              <a:t>7235 eV photon energy</a:t>
            </a:r>
          </a:p>
          <a:p>
            <a:pPr eaLnBrk="1" hangingPunct="1"/>
            <a:r>
              <a:rPr lang="en-US" altLang="en-US" sz="4000" smtClean="0"/>
              <a:t>&lt; 1 MGy per xtal</a:t>
            </a:r>
          </a:p>
          <a:p>
            <a:pPr eaLnBrk="1" hangingPunct="1"/>
            <a:r>
              <a:rPr lang="en-US" altLang="en-US" sz="4000" smtClean="0"/>
              <a:t>Australian Synchrotron MX1</a:t>
            </a:r>
          </a:p>
          <a:p>
            <a:pPr lvl="1" eaLnBrk="1" hangingPunct="1"/>
            <a:r>
              <a:rPr lang="en-US" altLang="en-US" sz="3600" smtClean="0"/>
              <a:t>35 kGy/s into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 x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994702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RESOLUTION  COMPLETENESS R-FACTOR  I/SIGMA   R-meas  CC(1/2)  Anomal  SigAno   Nano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LIMIT        OF DATA   observed                              Corr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9.17         99.1%       3.9%   257.47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  <a:cs typeface="Arial" pitchFamily="34" charset="0"/>
              </a:rPr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2520203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18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16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105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6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Basic Principles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1600200"/>
            <a:ext cx="8386762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“Hell, there are </a:t>
            </a:r>
            <a:r>
              <a:rPr lang="en-US" altLang="en-US" smtClean="0">
                <a:solidFill>
                  <a:srgbClr val="990000"/>
                </a:solidFill>
              </a:rPr>
              <a:t>NO RULES</a:t>
            </a:r>
            <a:r>
              <a:rPr lang="en-US" altLang="en-US" smtClean="0"/>
              <a:t> here - we're trying to accomplish something.”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Thomas A. Edison – inventor</a:t>
            </a:r>
          </a:p>
          <a:p>
            <a:pPr algn="ctr"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“You’ve got to have an </a:t>
            </a:r>
            <a:r>
              <a:rPr lang="en-US" altLang="en-US" smtClean="0">
                <a:solidFill>
                  <a:srgbClr val="990000"/>
                </a:solidFill>
              </a:rPr>
              <a:t>ASSAY</a:t>
            </a:r>
            <a:r>
              <a:rPr lang="en-US" altLang="en-US" smtClean="0"/>
              <a:t>.”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Arthur Kornberg – Nobel Laureate</a:t>
            </a:r>
          </a:p>
          <a:p>
            <a:pPr algn="ctr" eaLnBrk="1" hangingPunct="1">
              <a:buFontTx/>
              <a:buNone/>
            </a:pPr>
            <a:endParaRPr lang="en-US" altLang="en-US" sz="2000" smtClean="0"/>
          </a:p>
          <a:p>
            <a:pPr eaLnBrk="1" hangingPunct="1">
              <a:buFontTx/>
              <a:buNone/>
            </a:pPr>
            <a:r>
              <a:rPr lang="en-US" altLang="en-US" smtClean="0"/>
              <a:t>“Control, control, you must learn </a:t>
            </a:r>
            <a:r>
              <a:rPr lang="en-US" altLang="en-US" smtClean="0">
                <a:solidFill>
                  <a:srgbClr val="990000"/>
                </a:solidFill>
              </a:rPr>
              <a:t>CONTROL</a:t>
            </a:r>
            <a:r>
              <a:rPr lang="en-US" altLang="en-US" smtClean="0"/>
              <a:t>!”</a:t>
            </a:r>
          </a:p>
          <a:p>
            <a:pPr algn="r" eaLnBrk="1" hangingPunct="1">
              <a:buFontTx/>
              <a:buNone/>
            </a:pPr>
            <a:r>
              <a:rPr lang="en-US" altLang="en-US" sz="2000" smtClean="0"/>
              <a:t>Yoda – Jedi Master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</p:txBody>
      </p:sp>
    </p:spTree>
    <p:extLst>
      <p:ext uri="{BB962C8B-B14F-4D97-AF65-F5344CB8AC3E}">
        <p14:creationId xmlns:p14="http://schemas.microsoft.com/office/powerpoint/2010/main" val="9221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/>
          <a:stretch>
            <a:fillRect/>
          </a:stretch>
        </p:blipFill>
        <p:spPr bwMode="auto">
          <a:xfrm>
            <a:off x="0" y="1204913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 rot="465098">
            <a:off x="5348288" y="2509838"/>
            <a:ext cx="186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15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= PO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894983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-313"/>
          <a:stretch>
            <a:fillRect/>
          </a:stretch>
        </p:blipFill>
        <p:spPr bwMode="auto">
          <a:xfrm>
            <a:off x="0" y="1189038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435350" y="4605338"/>
            <a:ext cx="192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~2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Mg?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2085783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794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8.2</a:t>
            </a:r>
            <a:r>
              <a:rPr lang="el-GR" altLang="en-US" sz="2800" dirty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800" dirty="0" smtClean="0">
                <a:solidFill>
                  <a:srgbClr val="000000"/>
                </a:solidFill>
                <a:cs typeface="Arial" pitchFamily="34" charset="0"/>
              </a:rPr>
              <a:t>Mg or Na</a:t>
            </a:r>
            <a:endParaRPr lang="en-US" alt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23001064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</a:rPr>
              <a:t>Why doesn’t everyone do this?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RH: 84.2%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vs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iso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Δ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cell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0.7 %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RMSD = 0.18 Å</a:t>
            </a:r>
          </a:p>
        </p:txBody>
      </p:sp>
    </p:spTree>
    <p:extLst>
      <p:ext uri="{BB962C8B-B14F-4D97-AF65-F5344CB8AC3E}">
        <p14:creationId xmlns:p14="http://schemas.microsoft.com/office/powerpoint/2010/main" val="13367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46997"/>
              </p:ext>
            </p:extLst>
          </p:nvPr>
        </p:nvGraphicFramePr>
        <p:xfrm>
          <a:off x="421322" y="866510"/>
          <a:ext cx="3149601" cy="348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45"/>
                <a:gridCol w="605989"/>
                <a:gridCol w="605989"/>
                <a:gridCol w="605989"/>
                <a:gridCol w="605989"/>
              </a:tblGrid>
              <a:tr h="411480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factors (F)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523.7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559.8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579.9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603.2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168.2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166.6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177.2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196.1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34.9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26.4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305.7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301.1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298.1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296.3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353.0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353.9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356.2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366.9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300.9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285.3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273.5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259.4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223.8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226.3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234.6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251.4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6649" y="362857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Data Sets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19082"/>
              </p:ext>
            </p:extLst>
          </p:nvPr>
        </p:nvGraphicFramePr>
        <p:xfrm>
          <a:off x="5428343" y="902794"/>
          <a:ext cx="3222275" cy="361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319"/>
                <a:gridCol w="605989"/>
                <a:gridCol w="605989"/>
                <a:gridCol w="605989"/>
                <a:gridCol w="605989"/>
              </a:tblGrid>
              <a:tr h="583098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-1.46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1.84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-0.29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0.15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-0.65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-0.90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-1.20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0.67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0.31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0.48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7369" y="79675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set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3715" y="2815771"/>
            <a:ext cx="1393371" cy="0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60801" y="1393372"/>
            <a:ext cx="1306284" cy="1233714"/>
          </a:xfrm>
          <a:prstGeom prst="roundRect">
            <a:avLst>
              <a:gd name="adj" fmla="val 34849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Singular value </a:t>
            </a:r>
            <a:r>
              <a:rPr lang="en-US" sz="1400" b="1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decomp</a:t>
            </a: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SVD</a:t>
            </a:r>
            <a:endParaRPr lang="en-US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311" y="384628"/>
            <a:ext cx="3744936" cy="1464581"/>
            <a:chOff x="5234311" y="384628"/>
            <a:chExt cx="3744936" cy="1464581"/>
          </a:xfrm>
        </p:grpSpPr>
        <p:sp>
          <p:nvSpPr>
            <p:cNvPr id="7" name="TextBox 6"/>
            <p:cNvSpPr txBox="1"/>
            <p:nvPr/>
          </p:nvSpPr>
          <p:spPr>
            <a:xfrm rot="2181799">
              <a:off x="5473739" y="119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vector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5426869" y="901473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54997">
              <a:off x="5661591" y="935062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value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4311" y="384628"/>
              <a:ext cx="3744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Singular values &amp; vectors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424488" y="1265804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68915" y="5239658"/>
            <a:ext cx="1425371" cy="1146630"/>
            <a:chOff x="3696237" y="2927796"/>
            <a:chExt cx="1324377" cy="1418824"/>
          </a:xfrm>
        </p:grpSpPr>
        <p:sp>
          <p:nvSpPr>
            <p:cNvPr id="27" name="Rectangle 26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4174" y="5486399"/>
            <a:ext cx="15055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  <a:endParaRPr lang="en-U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930401" y="4513943"/>
            <a:ext cx="4615634" cy="653144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3978057 w 3978176"/>
              <a:gd name="connsiteY0" fmla="*/ 34386 h 890729"/>
              <a:gd name="connsiteX1" fmla="*/ 1278400 w 3978176"/>
              <a:gd name="connsiteY1" fmla="*/ 19872 h 890729"/>
              <a:gd name="connsiteX2" fmla="*/ 1144 w 3978176"/>
              <a:gd name="connsiteY2" fmla="*/ 890729 h 890729"/>
              <a:gd name="connsiteX0" fmla="*/ 3847649 w 3847767"/>
              <a:gd name="connsiteY0" fmla="*/ 28423 h 725109"/>
              <a:gd name="connsiteX1" fmla="*/ 1147992 w 3847767"/>
              <a:gd name="connsiteY1" fmla="*/ 13909 h 725109"/>
              <a:gd name="connsiteX2" fmla="*/ 1364 w 3847767"/>
              <a:gd name="connsiteY2" fmla="*/ 725109 h 725109"/>
              <a:gd name="connsiteX0" fmla="*/ 3847330 w 3847458"/>
              <a:gd name="connsiteY0" fmla="*/ 0 h 696686"/>
              <a:gd name="connsiteX1" fmla="*/ 1321844 w 3847458"/>
              <a:gd name="connsiteY1" fmla="*/ 43543 h 696686"/>
              <a:gd name="connsiteX2" fmla="*/ 1045 w 3847458"/>
              <a:gd name="connsiteY2" fmla="*/ 696686 h 696686"/>
              <a:gd name="connsiteX0" fmla="*/ 3848241 w 3848350"/>
              <a:gd name="connsiteY0" fmla="*/ 0 h 696686"/>
              <a:gd name="connsiteX1" fmla="*/ 974413 w 3848350"/>
              <a:gd name="connsiteY1" fmla="*/ 87086 h 696686"/>
              <a:gd name="connsiteX2" fmla="*/ 1956 w 3848350"/>
              <a:gd name="connsiteY2" fmla="*/ 696686 h 696686"/>
              <a:gd name="connsiteX0" fmla="*/ 3804664 w 3804774"/>
              <a:gd name="connsiteY0" fmla="*/ 11227 h 620828"/>
              <a:gd name="connsiteX1" fmla="*/ 974379 w 3804774"/>
              <a:gd name="connsiteY1" fmla="*/ 11228 h 620828"/>
              <a:gd name="connsiteX2" fmla="*/ 1922 w 3804774"/>
              <a:gd name="connsiteY2" fmla="*/ 620828 h 620828"/>
              <a:gd name="connsiteX0" fmla="*/ 4616259 w 4616376"/>
              <a:gd name="connsiteY0" fmla="*/ 12680 h 665824"/>
              <a:gd name="connsiteX1" fmla="*/ 1785974 w 4616376"/>
              <a:gd name="connsiteY1" fmla="*/ 12681 h 665824"/>
              <a:gd name="connsiteX2" fmla="*/ 717 w 4616376"/>
              <a:gd name="connsiteY2" fmla="*/ 665824 h 665824"/>
              <a:gd name="connsiteX0" fmla="*/ 4616259 w 4616376"/>
              <a:gd name="connsiteY0" fmla="*/ 627 h 653771"/>
              <a:gd name="connsiteX1" fmla="*/ 1785974 w 4616376"/>
              <a:gd name="connsiteY1" fmla="*/ 628 h 653771"/>
              <a:gd name="connsiteX2" fmla="*/ 717 w 4616376"/>
              <a:gd name="connsiteY2" fmla="*/ 653771 h 653771"/>
              <a:gd name="connsiteX0" fmla="*/ 4616259 w 4616376"/>
              <a:gd name="connsiteY0" fmla="*/ 813 h 653957"/>
              <a:gd name="connsiteX1" fmla="*/ 1785974 w 4616376"/>
              <a:gd name="connsiteY1" fmla="*/ 814 h 653957"/>
              <a:gd name="connsiteX2" fmla="*/ 717 w 4616376"/>
              <a:gd name="connsiteY2" fmla="*/ 653957 h 653957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5542 w 4615634"/>
              <a:gd name="connsiteY0" fmla="*/ 0 h 653144"/>
              <a:gd name="connsiteX1" fmla="*/ 1204685 w 4615634"/>
              <a:gd name="connsiteY1" fmla="*/ 43543 h 653144"/>
              <a:gd name="connsiteX2" fmla="*/ 0 w 4615634"/>
              <a:gd name="connsiteY2" fmla="*/ 653144 h 65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5634" h="653144">
                <a:moveTo>
                  <a:pt x="4615542" y="0"/>
                </a:moveTo>
                <a:cubicBezTo>
                  <a:pt x="4633685" y="403376"/>
                  <a:pt x="1973942" y="-79829"/>
                  <a:pt x="1204685" y="43543"/>
                </a:cubicBezTo>
                <a:cubicBezTo>
                  <a:pt x="435428" y="166915"/>
                  <a:pt x="11491" y="121560"/>
                  <a:pt x="0" y="653144"/>
                </a:cubicBezTo>
              </a:path>
            </a:pathLst>
          </a:custGeom>
          <a:noFill/>
          <a:ln w="57150">
            <a:solidFill>
              <a:srgbClr val="C898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4883" y="5080001"/>
            <a:ext cx="90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-0.68 </a:t>
            </a:r>
          </a:p>
        </p:txBody>
      </p:sp>
      <p:sp>
        <p:nvSpPr>
          <p:cNvPr id="43" name="Freeform 42"/>
          <p:cNvSpPr/>
          <p:nvPr/>
        </p:nvSpPr>
        <p:spPr>
          <a:xfrm>
            <a:off x="2730555" y="4463141"/>
            <a:ext cx="4417732" cy="682171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3715656 w 3715750"/>
              <a:gd name="connsiteY0" fmla="*/ 0 h 798285"/>
              <a:gd name="connsiteX1" fmla="*/ 507999 w 3715750"/>
              <a:gd name="connsiteY1" fmla="*/ 246742 h 798285"/>
              <a:gd name="connsiteX2" fmla="*/ 0 w 3715750"/>
              <a:gd name="connsiteY2" fmla="*/ 798285 h 798285"/>
              <a:gd name="connsiteX0" fmla="*/ 3657599 w 3657695"/>
              <a:gd name="connsiteY0" fmla="*/ 0 h 711199"/>
              <a:gd name="connsiteX1" fmla="*/ 507999 w 3657695"/>
              <a:gd name="connsiteY1" fmla="*/ 159656 h 711199"/>
              <a:gd name="connsiteX2" fmla="*/ 0 w 3657695"/>
              <a:gd name="connsiteY2" fmla="*/ 711199 h 711199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342"/>
              <a:gd name="connsiteY0" fmla="*/ 0 h 682171"/>
              <a:gd name="connsiteX1" fmla="*/ 1262742 w 4412342"/>
              <a:gd name="connsiteY1" fmla="*/ 159656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217713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188684 h 682171"/>
              <a:gd name="connsiteX2" fmla="*/ 0 w 4412342"/>
              <a:gd name="connsiteY2" fmla="*/ 682171 h 682171"/>
              <a:gd name="connsiteX0" fmla="*/ 4429550 w 4429550"/>
              <a:gd name="connsiteY0" fmla="*/ 0 h 682171"/>
              <a:gd name="connsiteX1" fmla="*/ 655836 w 4429550"/>
              <a:gd name="connsiteY1" fmla="*/ 188684 h 682171"/>
              <a:gd name="connsiteX2" fmla="*/ 17208 w 4429550"/>
              <a:gd name="connsiteY2" fmla="*/ 682171 h 682171"/>
              <a:gd name="connsiteX0" fmla="*/ 4417732 w 4417732"/>
              <a:gd name="connsiteY0" fmla="*/ 0 h 682171"/>
              <a:gd name="connsiteX1" fmla="*/ 644018 w 4417732"/>
              <a:gd name="connsiteY1" fmla="*/ 188684 h 682171"/>
              <a:gd name="connsiteX2" fmla="*/ 5390 w 4417732"/>
              <a:gd name="connsiteY2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732" h="682171">
                <a:moveTo>
                  <a:pt x="4417732" y="0"/>
                </a:moveTo>
                <a:cubicBezTo>
                  <a:pt x="4406846" y="780747"/>
                  <a:pt x="1379408" y="74989"/>
                  <a:pt x="644018" y="188684"/>
                </a:cubicBezTo>
                <a:cubicBezTo>
                  <a:pt x="-91372" y="302379"/>
                  <a:pt x="2367" y="310244"/>
                  <a:pt x="5390" y="682171"/>
                </a:cubicBezTo>
              </a:path>
            </a:pathLst>
          </a:custGeom>
          <a:noFill/>
          <a:ln w="57150">
            <a:solidFill>
              <a:srgbClr val="FFDA6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23861" y="4499427"/>
            <a:ext cx="4312255" cy="682172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5167085 w 5167165"/>
              <a:gd name="connsiteY0" fmla="*/ 0 h 1509486"/>
              <a:gd name="connsiteX1" fmla="*/ 1277256 w 5167165"/>
              <a:gd name="connsiteY1" fmla="*/ 638629 h 1509486"/>
              <a:gd name="connsiteX2" fmla="*/ 0 w 5167165"/>
              <a:gd name="connsiteY2" fmla="*/ 1509486 h 1509486"/>
              <a:gd name="connsiteX0" fmla="*/ 5167085 w 5167172"/>
              <a:gd name="connsiteY0" fmla="*/ 0 h 1509486"/>
              <a:gd name="connsiteX1" fmla="*/ 1509484 w 5167172"/>
              <a:gd name="connsiteY1" fmla="*/ 435429 h 1509486"/>
              <a:gd name="connsiteX2" fmla="*/ 0 w 5167172"/>
              <a:gd name="connsiteY2" fmla="*/ 1509486 h 1509486"/>
              <a:gd name="connsiteX0" fmla="*/ 5167085 w 5167085"/>
              <a:gd name="connsiteY0" fmla="*/ 0 h 1509486"/>
              <a:gd name="connsiteX1" fmla="*/ 1509484 w 5167085"/>
              <a:gd name="connsiteY1" fmla="*/ 435429 h 1509486"/>
              <a:gd name="connsiteX2" fmla="*/ 0 w 5167085"/>
              <a:gd name="connsiteY2" fmla="*/ 1509486 h 1509486"/>
              <a:gd name="connsiteX0" fmla="*/ 5168172 w 5168172"/>
              <a:gd name="connsiteY0" fmla="*/ 0 h 1509486"/>
              <a:gd name="connsiteX1" fmla="*/ 1510571 w 5168172"/>
              <a:gd name="connsiteY1" fmla="*/ 435429 h 1509486"/>
              <a:gd name="connsiteX2" fmla="*/ 1087 w 5168172"/>
              <a:gd name="connsiteY2" fmla="*/ 1509486 h 1509486"/>
              <a:gd name="connsiteX0" fmla="*/ 3912018 w 3912018"/>
              <a:gd name="connsiteY0" fmla="*/ 0 h 754743"/>
              <a:gd name="connsiteX1" fmla="*/ 254417 w 3912018"/>
              <a:gd name="connsiteY1" fmla="*/ 435429 h 754743"/>
              <a:gd name="connsiteX2" fmla="*/ 326991 w 3912018"/>
              <a:gd name="connsiteY2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953558 w 3953558"/>
              <a:gd name="connsiteY0" fmla="*/ 0 h 754743"/>
              <a:gd name="connsiteX1" fmla="*/ 760414 w 3953558"/>
              <a:gd name="connsiteY1" fmla="*/ 406403 h 754743"/>
              <a:gd name="connsiteX2" fmla="*/ 368531 w 3953558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306283 w 3585027"/>
              <a:gd name="connsiteY1" fmla="*/ 493489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605979 w 3605979"/>
              <a:gd name="connsiteY0" fmla="*/ 0 h 754743"/>
              <a:gd name="connsiteX1" fmla="*/ 1022435 w 3605979"/>
              <a:gd name="connsiteY1" fmla="*/ 449946 h 754743"/>
              <a:gd name="connsiteX2" fmla="*/ 20952 w 3605979"/>
              <a:gd name="connsiteY2" fmla="*/ 754743 h 754743"/>
              <a:gd name="connsiteX0" fmla="*/ 3585592 w 3585592"/>
              <a:gd name="connsiteY0" fmla="*/ 0 h 754743"/>
              <a:gd name="connsiteX1" fmla="*/ 1002048 w 3585592"/>
              <a:gd name="connsiteY1" fmla="*/ 449946 h 754743"/>
              <a:gd name="connsiteX2" fmla="*/ 565 w 3585592"/>
              <a:gd name="connsiteY2" fmla="*/ 754743 h 754743"/>
              <a:gd name="connsiteX0" fmla="*/ 3586360 w 3586360"/>
              <a:gd name="connsiteY0" fmla="*/ 0 h 754743"/>
              <a:gd name="connsiteX1" fmla="*/ 552873 w 3586360"/>
              <a:gd name="connsiteY1" fmla="*/ 391889 h 754743"/>
              <a:gd name="connsiteX2" fmla="*/ 1333 w 3586360"/>
              <a:gd name="connsiteY2" fmla="*/ 754743 h 754743"/>
              <a:gd name="connsiteX0" fmla="*/ 3535433 w 3535433"/>
              <a:gd name="connsiteY0" fmla="*/ 0 h 653143"/>
              <a:gd name="connsiteX1" fmla="*/ 560003 w 3535433"/>
              <a:gd name="connsiteY1" fmla="*/ 290289 h 653143"/>
              <a:gd name="connsiteX2" fmla="*/ 8463 w 3535433"/>
              <a:gd name="connsiteY2" fmla="*/ 653143 h 653143"/>
              <a:gd name="connsiteX0" fmla="*/ 4311405 w 4311405"/>
              <a:gd name="connsiteY0" fmla="*/ 0 h 682172"/>
              <a:gd name="connsiteX1" fmla="*/ 1335975 w 4311405"/>
              <a:gd name="connsiteY1" fmla="*/ 290289 h 682172"/>
              <a:gd name="connsiteX2" fmla="*/ 663 w 4311405"/>
              <a:gd name="connsiteY2" fmla="*/ 682172 h 682172"/>
              <a:gd name="connsiteX0" fmla="*/ 4311392 w 4311392"/>
              <a:gd name="connsiteY0" fmla="*/ 0 h 682172"/>
              <a:gd name="connsiteX1" fmla="*/ 1335962 w 4311392"/>
              <a:gd name="connsiteY1" fmla="*/ 290289 h 682172"/>
              <a:gd name="connsiteX2" fmla="*/ 650 w 4311392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46746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2255" h="682172">
                <a:moveTo>
                  <a:pt x="4312255" y="0"/>
                </a:moveTo>
                <a:cubicBezTo>
                  <a:pt x="4246940" y="781352"/>
                  <a:pt x="1648883" y="350765"/>
                  <a:pt x="944940" y="290289"/>
                </a:cubicBezTo>
                <a:cubicBezTo>
                  <a:pt x="240997" y="229813"/>
                  <a:pt x="-22679" y="38706"/>
                  <a:pt x="1513" y="682172"/>
                </a:cubicBezTo>
              </a:path>
            </a:pathLst>
          </a:custGeom>
          <a:noFill/>
          <a:ln w="57150">
            <a:solidFill>
              <a:srgbClr val="FFD85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181678" y="4325257"/>
            <a:ext cx="385866" cy="943428"/>
          </a:xfrm>
          <a:custGeom>
            <a:avLst/>
            <a:gdLst>
              <a:gd name="connsiteX0" fmla="*/ 0 w 754742"/>
              <a:gd name="connsiteY0" fmla="*/ 0 h 580572"/>
              <a:gd name="connsiteX1" fmla="*/ 754742 w 754742"/>
              <a:gd name="connsiteY1" fmla="*/ 580572 h 580572"/>
              <a:gd name="connsiteX2" fmla="*/ 754742 w 754742"/>
              <a:gd name="connsiteY2" fmla="*/ 580572 h 580572"/>
              <a:gd name="connsiteX0" fmla="*/ 135 w 754877"/>
              <a:gd name="connsiteY0" fmla="*/ 0 h 580572"/>
              <a:gd name="connsiteX1" fmla="*/ 754877 w 754877"/>
              <a:gd name="connsiteY1" fmla="*/ 580572 h 580572"/>
              <a:gd name="connsiteX2" fmla="*/ 754877 w 754877"/>
              <a:gd name="connsiteY2" fmla="*/ 580572 h 580572"/>
              <a:gd name="connsiteX0" fmla="*/ 92 w 754834"/>
              <a:gd name="connsiteY0" fmla="*/ 0 h 580572"/>
              <a:gd name="connsiteX1" fmla="*/ 754834 w 754834"/>
              <a:gd name="connsiteY1" fmla="*/ 580572 h 580572"/>
              <a:gd name="connsiteX2" fmla="*/ 754834 w 754834"/>
              <a:gd name="connsiteY2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798286 w 1641103"/>
              <a:gd name="connsiteY0" fmla="*/ 0 h 593889"/>
              <a:gd name="connsiteX1" fmla="*/ 1378857 w 1641103"/>
              <a:gd name="connsiteY1" fmla="*/ 188687 h 593889"/>
              <a:gd name="connsiteX2" fmla="*/ 1553028 w 1641103"/>
              <a:gd name="connsiteY2" fmla="*/ 580572 h 593889"/>
              <a:gd name="connsiteX3" fmla="*/ 0 w 1641103"/>
              <a:gd name="connsiteY3" fmla="*/ 493486 h 593889"/>
              <a:gd name="connsiteX0" fmla="*/ 0 w 1095056"/>
              <a:gd name="connsiteY0" fmla="*/ 0 h 717701"/>
              <a:gd name="connsiteX1" fmla="*/ 580571 w 1095056"/>
              <a:gd name="connsiteY1" fmla="*/ 188687 h 717701"/>
              <a:gd name="connsiteX2" fmla="*/ 754742 w 1095056"/>
              <a:gd name="connsiteY2" fmla="*/ 580572 h 717701"/>
              <a:gd name="connsiteX3" fmla="*/ 885372 w 1095056"/>
              <a:gd name="connsiteY3" fmla="*/ 711200 h 717701"/>
              <a:gd name="connsiteX0" fmla="*/ 0 w 885372"/>
              <a:gd name="connsiteY0" fmla="*/ 0 h 717701"/>
              <a:gd name="connsiteX1" fmla="*/ 580571 w 885372"/>
              <a:gd name="connsiteY1" fmla="*/ 188687 h 717701"/>
              <a:gd name="connsiteX2" fmla="*/ 754742 w 885372"/>
              <a:gd name="connsiteY2" fmla="*/ 580572 h 717701"/>
              <a:gd name="connsiteX3" fmla="*/ 885372 w 885372"/>
              <a:gd name="connsiteY3" fmla="*/ 711200 h 717701"/>
              <a:gd name="connsiteX0" fmla="*/ 0 w 885372"/>
              <a:gd name="connsiteY0" fmla="*/ 0 h 711200"/>
              <a:gd name="connsiteX1" fmla="*/ 580571 w 885372"/>
              <a:gd name="connsiteY1" fmla="*/ 188687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406400 w 885372"/>
              <a:gd name="connsiteY1" fmla="*/ 275773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885372 w 885372"/>
              <a:gd name="connsiteY1" fmla="*/ 711200 h 711200"/>
              <a:gd name="connsiteX0" fmla="*/ 115 w 885487"/>
              <a:gd name="connsiteY0" fmla="*/ 0 h 711200"/>
              <a:gd name="connsiteX1" fmla="*/ 885487 w 885487"/>
              <a:gd name="connsiteY1" fmla="*/ 711200 h 711200"/>
              <a:gd name="connsiteX0" fmla="*/ 569 w 885941"/>
              <a:gd name="connsiteY0" fmla="*/ 0 h 711200"/>
              <a:gd name="connsiteX1" fmla="*/ 885941 w 885941"/>
              <a:gd name="connsiteY1" fmla="*/ 711200 h 711200"/>
              <a:gd name="connsiteX0" fmla="*/ 569 w 885941"/>
              <a:gd name="connsiteY0" fmla="*/ 0 h 928914"/>
              <a:gd name="connsiteX1" fmla="*/ 885941 w 885941"/>
              <a:gd name="connsiteY1" fmla="*/ 928914 h 928914"/>
              <a:gd name="connsiteX0" fmla="*/ 269751 w 385866"/>
              <a:gd name="connsiteY0" fmla="*/ 0 h 943428"/>
              <a:gd name="connsiteX1" fmla="*/ 385866 w 385866"/>
              <a:gd name="connsiteY1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66" h="943428">
                <a:moveTo>
                  <a:pt x="269751" y="0"/>
                </a:moveTo>
                <a:cubicBezTo>
                  <a:pt x="260075" y="759581"/>
                  <a:pt x="-402744" y="924075"/>
                  <a:pt x="385866" y="943428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720114" y="55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CC2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3829" y="61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5315" y="4949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61887" y="5421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     CC2    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2554516" y="4789711"/>
            <a:ext cx="391883" cy="2075543"/>
          </a:xfrm>
          <a:prstGeom prst="leftBrace">
            <a:avLst>
              <a:gd name="adj1" fmla="val 4537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5382" y="5587998"/>
            <a:ext cx="3324861" cy="668417"/>
            <a:chOff x="2745382" y="5587998"/>
            <a:chExt cx="3324861" cy="668417"/>
          </a:xfrm>
        </p:grpSpPr>
        <p:sp>
          <p:nvSpPr>
            <p:cNvPr id="49" name="Freeform 48"/>
            <p:cNvSpPr/>
            <p:nvPr/>
          </p:nvSpPr>
          <p:spPr>
            <a:xfrm>
              <a:off x="2745382" y="5890985"/>
              <a:ext cx="3324861" cy="365430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861" h="365430">
                  <a:moveTo>
                    <a:pt x="182" y="99674"/>
                  </a:moveTo>
                  <a:cubicBezTo>
                    <a:pt x="-6245" y="255966"/>
                    <a:pt x="158176" y="376145"/>
                    <a:pt x="363946" y="364673"/>
                  </a:cubicBezTo>
                  <a:cubicBezTo>
                    <a:pt x="569716" y="353201"/>
                    <a:pt x="888879" y="76805"/>
                    <a:pt x="1234803" y="30843"/>
                  </a:cubicBezTo>
                  <a:cubicBezTo>
                    <a:pt x="1580727" y="-15119"/>
                    <a:pt x="2076632" y="-605"/>
                    <a:pt x="2424975" y="16329"/>
                  </a:cubicBezTo>
                  <a:cubicBezTo>
                    <a:pt x="2773318" y="33263"/>
                    <a:pt x="3177299" y="125188"/>
                    <a:pt x="3324861" y="13244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8831" y="558799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257215" y="5007429"/>
            <a:ext cx="1680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“Correlation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Space”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1227" y="5077854"/>
            <a:ext cx="80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14174" y="4238171"/>
            <a:ext cx="4647886" cy="2408433"/>
            <a:chOff x="2014174" y="4238171"/>
            <a:chExt cx="4647886" cy="2408433"/>
          </a:xfrm>
        </p:grpSpPr>
        <p:sp>
          <p:nvSpPr>
            <p:cNvPr id="56" name="Freeform 55"/>
            <p:cNvSpPr/>
            <p:nvPr/>
          </p:nvSpPr>
          <p:spPr>
            <a:xfrm>
              <a:off x="3135087" y="5667829"/>
              <a:ext cx="2823029" cy="791028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52" h="739277">
                  <a:moveTo>
                    <a:pt x="0" y="739277"/>
                  </a:moveTo>
                  <a:cubicBezTo>
                    <a:pt x="85012" y="723452"/>
                    <a:pt x="398613" y="540328"/>
                    <a:pt x="668763" y="495112"/>
                  </a:cubicBezTo>
                  <a:cubicBezTo>
                    <a:pt x="938913" y="449896"/>
                    <a:pt x="1319578" y="455548"/>
                    <a:pt x="1620899" y="467982"/>
                  </a:cubicBezTo>
                  <a:cubicBezTo>
                    <a:pt x="1922220" y="480416"/>
                    <a:pt x="1937346" y="995437"/>
                    <a:pt x="2204652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156859" y="5776685"/>
              <a:ext cx="3505201" cy="863599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37396"/>
                <a:gd name="connsiteY0" fmla="*/ 807100 h 807100"/>
                <a:gd name="connsiteX1" fmla="*/ 680098 w 2737396"/>
                <a:gd name="connsiteY1" fmla="*/ 644324 h 807100"/>
                <a:gd name="connsiteX2" fmla="*/ 1632234 w 2737396"/>
                <a:gd name="connsiteY2" fmla="*/ 617194 h 807100"/>
                <a:gd name="connsiteX3" fmla="*/ 2737396 w 2737396"/>
                <a:gd name="connsiteY3" fmla="*/ 0 h 8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396" h="807100">
                  <a:moveTo>
                    <a:pt x="0" y="807100"/>
                  </a:moveTo>
                  <a:cubicBezTo>
                    <a:pt x="85012" y="791275"/>
                    <a:pt x="409948" y="689540"/>
                    <a:pt x="680098" y="644324"/>
                  </a:cubicBezTo>
                  <a:cubicBezTo>
                    <a:pt x="950248" y="599108"/>
                    <a:pt x="1210007" y="616063"/>
                    <a:pt x="1632234" y="617194"/>
                  </a:cubicBezTo>
                  <a:cubicBezTo>
                    <a:pt x="2054461" y="618325"/>
                    <a:pt x="2470090" y="995437"/>
                    <a:pt x="2737396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2690360" y="6271647"/>
              <a:ext cx="454251" cy="188141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251" h="188141">
                  <a:moveTo>
                    <a:pt x="0" y="0"/>
                  </a:moveTo>
                  <a:cubicBezTo>
                    <a:pt x="81679" y="153911"/>
                    <a:pt x="248481" y="197890"/>
                    <a:pt x="454251" y="18641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2647497" y="6505009"/>
              <a:ext cx="511401" cy="141595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  <a:gd name="connsiteX0" fmla="*/ 0 w 511401"/>
                <a:gd name="connsiteY0" fmla="*/ 0 h 141595"/>
                <a:gd name="connsiteX1" fmla="*/ 511401 w 511401"/>
                <a:gd name="connsiteY1" fmla="*/ 136412 h 14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01" h="141595">
                  <a:moveTo>
                    <a:pt x="0" y="0"/>
                  </a:moveTo>
                  <a:cubicBezTo>
                    <a:pt x="81679" y="153911"/>
                    <a:pt x="305631" y="147884"/>
                    <a:pt x="511401" y="136412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2014174" y="4274457"/>
              <a:ext cx="45719" cy="224972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320890 w 364433"/>
                <a:gd name="connsiteY0" fmla="*/ 0 h 558887"/>
                <a:gd name="connsiteX1" fmla="*/ 364433 w 364433"/>
                <a:gd name="connsiteY1" fmla="*/ 537028 h 558887"/>
                <a:gd name="connsiteX0" fmla="*/ 21846 w 65389"/>
                <a:gd name="connsiteY0" fmla="*/ 0 h 537028"/>
                <a:gd name="connsiteX1" fmla="*/ 65389 w 65389"/>
                <a:gd name="connsiteY1" fmla="*/ 537028 h 537028"/>
                <a:gd name="connsiteX0" fmla="*/ 89748 w 133291"/>
                <a:gd name="connsiteY0" fmla="*/ 0 h 537028"/>
                <a:gd name="connsiteX1" fmla="*/ 133291 w 133291"/>
                <a:gd name="connsiteY1" fmla="*/ 537028 h 537028"/>
                <a:gd name="connsiteX0" fmla="*/ 19509 w 193680"/>
                <a:gd name="connsiteY0" fmla="*/ 0 h 537028"/>
                <a:gd name="connsiteX1" fmla="*/ 193680 w 193680"/>
                <a:gd name="connsiteY1" fmla="*/ 537028 h 537028"/>
                <a:gd name="connsiteX0" fmla="*/ 703 w 174874"/>
                <a:gd name="connsiteY0" fmla="*/ 0 h 537028"/>
                <a:gd name="connsiteX1" fmla="*/ 174874 w 174874"/>
                <a:gd name="connsiteY1" fmla="*/ 537028 h 537028"/>
                <a:gd name="connsiteX0" fmla="*/ 0 w 174171"/>
                <a:gd name="connsiteY0" fmla="*/ 0 h 537028"/>
                <a:gd name="connsiteX1" fmla="*/ 174171 w 174171"/>
                <a:gd name="connsiteY1" fmla="*/ 537028 h 537028"/>
                <a:gd name="connsiteX0" fmla="*/ 3485 w 177656"/>
                <a:gd name="connsiteY0" fmla="*/ 0 h 537028"/>
                <a:gd name="connsiteX1" fmla="*/ 177656 w 177656"/>
                <a:gd name="connsiteY1" fmla="*/ 537028 h 537028"/>
                <a:gd name="connsiteX0" fmla="*/ 4479 w 149622"/>
                <a:gd name="connsiteY0" fmla="*/ 0 h 449942"/>
                <a:gd name="connsiteX1" fmla="*/ 149622 w 149622"/>
                <a:gd name="connsiteY1" fmla="*/ 449942 h 449942"/>
                <a:gd name="connsiteX0" fmla="*/ 29102 w 58131"/>
                <a:gd name="connsiteY0" fmla="*/ 0 h 377370"/>
                <a:gd name="connsiteX1" fmla="*/ 58131 w 58131"/>
                <a:gd name="connsiteY1" fmla="*/ 377370 h 377370"/>
                <a:gd name="connsiteX0" fmla="*/ 8393 w 37422"/>
                <a:gd name="connsiteY0" fmla="*/ 0 h 377370"/>
                <a:gd name="connsiteX1" fmla="*/ 37422 w 37422"/>
                <a:gd name="connsiteY1" fmla="*/ 377370 h 3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22" h="377370">
                  <a:moveTo>
                    <a:pt x="8393" y="0"/>
                  </a:moveTo>
                  <a:cubicBezTo>
                    <a:pt x="-15798" y="353180"/>
                    <a:pt x="18071" y="169332"/>
                    <a:pt x="37422" y="37737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41599" y="4238171"/>
              <a:ext cx="29029" cy="232229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0 w 885372"/>
                <a:gd name="connsiteY0" fmla="*/ 0 h 928914"/>
                <a:gd name="connsiteX1" fmla="*/ 58057 w 885372"/>
                <a:gd name="connsiteY1" fmla="*/ 580572 h 928914"/>
                <a:gd name="connsiteX2" fmla="*/ 885372 w 885372"/>
                <a:gd name="connsiteY2" fmla="*/ 928914 h 928914"/>
                <a:gd name="connsiteX0" fmla="*/ 0 w 58057"/>
                <a:gd name="connsiteY0" fmla="*/ 0 h 580572"/>
                <a:gd name="connsiteX1" fmla="*/ 58057 w 58057"/>
                <a:gd name="connsiteY1" fmla="*/ 580572 h 580572"/>
                <a:gd name="connsiteX0" fmla="*/ 0 w 29029"/>
                <a:gd name="connsiteY0" fmla="*/ 0 h 232229"/>
                <a:gd name="connsiteX1" fmla="*/ 29029 w 29029"/>
                <a:gd name="connsiteY1" fmla="*/ 232229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9" h="232229">
                  <a:moveTo>
                    <a:pt x="0" y="0"/>
                  </a:moveTo>
                  <a:lnTo>
                    <a:pt x="29029" y="232229"/>
                  </a:lnTo>
                </a:path>
              </a:pathLst>
            </a:custGeom>
            <a:noFill/>
            <a:ln w="57150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8847" y="586182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smtClean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 set #3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144691" y="5075707"/>
            <a:ext cx="131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  …</a:t>
            </a:r>
          </a:p>
        </p:txBody>
      </p:sp>
    </p:spTree>
    <p:extLst>
      <p:ext uri="{BB962C8B-B14F-4D97-AF65-F5344CB8AC3E}">
        <p14:creationId xmlns:p14="http://schemas.microsoft.com/office/powerpoint/2010/main" val="20212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40" grpId="0" animBg="1"/>
      <p:bldP spid="41" grpId="0"/>
      <p:bldP spid="43" grpId="0" animBg="1"/>
      <p:bldP spid="44" grpId="0" animBg="1"/>
      <p:bldP spid="46" grpId="0" animBg="1"/>
      <p:bldP spid="50" grpId="0"/>
      <p:bldP spid="52" grpId="0"/>
      <p:bldP spid="53" grpId="0"/>
      <p:bldP spid="54" grpId="0"/>
      <p:bldP spid="48" grpId="0" animBg="1"/>
      <p:bldP spid="70" grpId="0"/>
      <p:bldP spid="45" grpId="0"/>
      <p:bldP spid="51" grpId="0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957003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8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7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952700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2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76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583248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56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82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42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16189" r="3455" b="10246"/>
          <a:stretch/>
        </p:blipFill>
        <p:spPr bwMode="auto">
          <a:xfrm>
            <a:off x="-1873770" y="869431"/>
            <a:ext cx="10777928" cy="49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85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Perutz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(1985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“Early Days of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…”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Methods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Enzymology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Vol.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114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3-18.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Bragg &amp; Perutz (1952)."external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form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I",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277-283.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4066"/>
          </a:xfrm>
        </p:spPr>
        <p:txBody>
          <a:bodyPr/>
          <a:lstStyle/>
          <a:p>
            <a:r>
              <a:rPr lang="en-US" sz="3600" dirty="0" smtClean="0"/>
              <a:t>Bragg’s “minimum wavelength principle”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03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DMMULTI – fake data</a:t>
            </a:r>
            <a:br>
              <a:rPr lang="en-US" dirty="0" smtClean="0"/>
            </a:br>
            <a:r>
              <a:rPr lang="en-US" sz="3600" dirty="0" smtClean="0"/>
              <a:t>4 </a:t>
            </a:r>
            <a:r>
              <a:rPr lang="en-US" sz="3600" dirty="0" err="1" smtClean="0"/>
              <a:t>deg</a:t>
            </a:r>
            <a:r>
              <a:rPr lang="en-US" sz="3600" dirty="0" smtClean="0"/>
              <a:t> rotation: 8 “</a:t>
            </a:r>
            <a:r>
              <a:rPr lang="en-US" sz="3600" dirty="0" err="1" smtClean="0"/>
              <a:t>xtals</a:t>
            </a:r>
            <a:r>
              <a:rPr lang="en-US" sz="3600" dirty="0" smtClean="0"/>
              <a:t>”: before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6286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CC = 0.02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06286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CC = 0.8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DMMULTI – fake data</a:t>
            </a:r>
            <a:br>
              <a:rPr lang="en-US" kern="0" dirty="0" smtClean="0">
                <a:solidFill>
                  <a:srgbClr val="000000"/>
                </a:solidFill>
              </a:rPr>
            </a:br>
            <a:r>
              <a:rPr lang="en-US" sz="3600" kern="0" dirty="0" smtClean="0">
                <a:solidFill>
                  <a:srgbClr val="000000"/>
                </a:solidFill>
              </a:rPr>
              <a:t>4 </a:t>
            </a:r>
            <a:r>
              <a:rPr lang="en-US" sz="3600" kern="0" dirty="0" err="1" smtClean="0">
                <a:solidFill>
                  <a:srgbClr val="000000"/>
                </a:solidFill>
              </a:rPr>
              <a:t>deg</a:t>
            </a:r>
            <a:r>
              <a:rPr lang="en-US" sz="3600" kern="0" dirty="0" smtClean="0">
                <a:solidFill>
                  <a:srgbClr val="000000"/>
                </a:solidFill>
              </a:rPr>
              <a:t> rotation: 8 “</a:t>
            </a:r>
            <a:r>
              <a:rPr lang="en-US" sz="3600" kern="0" dirty="0" err="1" smtClean="0">
                <a:solidFill>
                  <a:srgbClr val="000000"/>
                </a:solidFill>
              </a:rPr>
              <a:t>xtals</a:t>
            </a:r>
            <a:r>
              <a:rPr lang="en-US" sz="3600" kern="0" dirty="0" smtClean="0">
                <a:solidFill>
                  <a:srgbClr val="000000"/>
                </a:solidFill>
              </a:rPr>
              <a:t>”: after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Suggested anomalous protocol:</a:t>
            </a:r>
          </a:p>
        </p:txBody>
      </p:sp>
      <p:sp>
        <p:nvSpPr>
          <p:cNvPr id="289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17988"/>
            <a:ext cx="7772400" cy="20748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2 wavelengths are better than 1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	- (peak + inf)/2, and remote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MAD, not M-SAD!</a:t>
            </a:r>
          </a:p>
        </p:txBody>
      </p:sp>
      <p:sp>
        <p:nvSpPr>
          <p:cNvPr id="2892804" name="Rectangle 4"/>
          <p:cNvSpPr>
            <a:spLocks noChangeArrowheads="1"/>
          </p:cNvSpPr>
          <p:nvPr/>
        </p:nvSpPr>
        <p:spPr bwMode="auto">
          <a:xfrm>
            <a:off x="2668588" y="1627188"/>
            <a:ext cx="380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360° in &lt; 5 MGy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move detector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4X exposure 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goto 2</a:t>
            </a:r>
          </a:p>
        </p:txBody>
      </p:sp>
      <p:sp>
        <p:nvSpPr>
          <p:cNvPr id="2892805" name="Freeform 5"/>
          <p:cNvSpPr>
            <a:spLocks/>
          </p:cNvSpPr>
          <p:nvPr/>
        </p:nvSpPr>
        <p:spPr bwMode="auto">
          <a:xfrm>
            <a:off x="1644650" y="2335213"/>
            <a:ext cx="620713" cy="1068387"/>
          </a:xfrm>
          <a:custGeom>
            <a:avLst/>
            <a:gdLst>
              <a:gd name="T0" fmla="*/ 2147483647 w 391"/>
              <a:gd name="T1" fmla="*/ 2147483647 h 673"/>
              <a:gd name="T2" fmla="*/ 2147483647 w 391"/>
              <a:gd name="T3" fmla="*/ 2147483647 h 673"/>
              <a:gd name="T4" fmla="*/ 2147483647 w 391"/>
              <a:gd name="T5" fmla="*/ 2147483647 h 673"/>
              <a:gd name="T6" fmla="*/ 2147483647 w 391"/>
              <a:gd name="T7" fmla="*/ 2147483647 h 673"/>
              <a:gd name="T8" fmla="*/ 2147483647 w 391"/>
              <a:gd name="T9" fmla="*/ 0 h 6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1" h="673">
                <a:moveTo>
                  <a:pt x="391" y="673"/>
                </a:moveTo>
                <a:cubicBezTo>
                  <a:pt x="341" y="658"/>
                  <a:pt x="154" y="643"/>
                  <a:pt x="89" y="585"/>
                </a:cubicBezTo>
                <a:cubicBezTo>
                  <a:pt x="24" y="527"/>
                  <a:pt x="2" y="415"/>
                  <a:pt x="1" y="328"/>
                </a:cubicBezTo>
                <a:cubicBezTo>
                  <a:pt x="0" y="241"/>
                  <a:pt x="24" y="117"/>
                  <a:pt x="81" y="62"/>
                </a:cubicBezTo>
                <a:cubicBezTo>
                  <a:pt x="138" y="7"/>
                  <a:pt x="291" y="13"/>
                  <a:pt x="346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9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2805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(CCD)</a:t>
            </a: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9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exposure time of reference image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background level near weak spots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reference image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ADC offset of detector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background level (via 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altLang="en-US" sz="1800" i="1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rms read-out noise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gain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ADU/photon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09928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so this is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~100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09930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5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(PAD)</a:t>
            </a: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99190"/>
              </p:ext>
            </p:extLst>
          </p:nvPr>
        </p:nvGraphicFramePr>
        <p:xfrm>
          <a:off x="3132138" y="2447925"/>
          <a:ext cx="274955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4" name="Equation" r:id="rId3" imgW="799920" imgH="228600" progId="Equation.3">
                  <p:embed/>
                </p:oleObj>
              </mc:Choice>
              <mc:Fallback>
                <p:oleObj name="Equation" r:id="rId3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447925"/>
                        <a:ext cx="274955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73324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i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i="1" baseline="-25000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ro</a:t>
            </a:r>
            <a:r>
              <a:rPr lang="en-US" altLang="en-US" i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read-out time (s)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2.03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ms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on PILATUS3 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lang="en-US" altLang="en-US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l-GR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μ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 on EIGER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2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8501" y="5151550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2% total → error &lt; 2%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8076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3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8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28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811848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110607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3125"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3863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SmarAct’s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SmarGon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Commercialized</a:t>
            </a:r>
          </a:p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PRIGo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38200" y="39624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Multiple crystals? - non-isomorphism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7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268188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1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grpSp>
        <p:nvGrpSpPr>
          <p:cNvPr id="2923524" name="Group 4"/>
          <p:cNvGrpSpPr>
            <a:grpSpLocks/>
          </p:cNvGrpSpPr>
          <p:nvPr/>
        </p:nvGrpSpPr>
        <p:grpSpPr bwMode="auto">
          <a:xfrm>
            <a:off x="820738" y="2871788"/>
            <a:ext cx="6792912" cy="1443037"/>
            <a:chOff x="485" y="1809"/>
            <a:chExt cx="4279" cy="909"/>
          </a:xfrm>
        </p:grpSpPr>
        <p:sp>
          <p:nvSpPr>
            <p:cNvPr id="183310" name="Freeform 5"/>
            <p:cNvSpPr>
              <a:spLocks/>
            </p:cNvSpPr>
            <p:nvPr/>
          </p:nvSpPr>
          <p:spPr bwMode="auto">
            <a:xfrm>
              <a:off x="2465" y="1809"/>
              <a:ext cx="777" cy="909"/>
            </a:xfrm>
            <a:custGeom>
              <a:avLst/>
              <a:gdLst>
                <a:gd name="T0" fmla="*/ 1 w 777"/>
                <a:gd name="T1" fmla="*/ 909 h 909"/>
                <a:gd name="T2" fmla="*/ 21 w 777"/>
                <a:gd name="T3" fmla="*/ 888 h 909"/>
                <a:gd name="T4" fmla="*/ 58 w 777"/>
                <a:gd name="T5" fmla="*/ 844 h 909"/>
                <a:gd name="T6" fmla="*/ 100 w 777"/>
                <a:gd name="T7" fmla="*/ 798 h 909"/>
                <a:gd name="T8" fmla="*/ 156 w 777"/>
                <a:gd name="T9" fmla="*/ 748 h 909"/>
                <a:gd name="T10" fmla="*/ 208 w 777"/>
                <a:gd name="T11" fmla="*/ 706 h 909"/>
                <a:gd name="T12" fmla="*/ 255 w 777"/>
                <a:gd name="T13" fmla="*/ 676 h 909"/>
                <a:gd name="T14" fmla="*/ 309 w 777"/>
                <a:gd name="T15" fmla="*/ 643 h 909"/>
                <a:gd name="T16" fmla="*/ 394 w 777"/>
                <a:gd name="T17" fmla="*/ 603 h 909"/>
                <a:gd name="T18" fmla="*/ 496 w 777"/>
                <a:gd name="T19" fmla="*/ 565 h 909"/>
                <a:gd name="T20" fmla="*/ 598 w 777"/>
                <a:gd name="T21" fmla="*/ 538 h 909"/>
                <a:gd name="T22" fmla="*/ 685 w 777"/>
                <a:gd name="T23" fmla="*/ 519 h 909"/>
                <a:gd name="T24" fmla="*/ 777 w 777"/>
                <a:gd name="T25" fmla="*/ 506 h 909"/>
                <a:gd name="T26" fmla="*/ 775 w 777"/>
                <a:gd name="T27" fmla="*/ 408 h 909"/>
                <a:gd name="T28" fmla="*/ 669 w 777"/>
                <a:gd name="T29" fmla="*/ 389 h 909"/>
                <a:gd name="T30" fmla="*/ 526 w 777"/>
                <a:gd name="T31" fmla="*/ 353 h 909"/>
                <a:gd name="T32" fmla="*/ 444 w 777"/>
                <a:gd name="T33" fmla="*/ 326 h 909"/>
                <a:gd name="T34" fmla="*/ 348 w 777"/>
                <a:gd name="T35" fmla="*/ 287 h 909"/>
                <a:gd name="T36" fmla="*/ 241 w 777"/>
                <a:gd name="T37" fmla="*/ 227 h 909"/>
                <a:gd name="T38" fmla="*/ 154 w 777"/>
                <a:gd name="T39" fmla="*/ 162 h 909"/>
                <a:gd name="T40" fmla="*/ 66 w 777"/>
                <a:gd name="T41" fmla="*/ 77 h 909"/>
                <a:gd name="T42" fmla="*/ 0 w 777"/>
                <a:gd name="T43" fmla="*/ 0 h 909"/>
                <a:gd name="T44" fmla="*/ 1 w 777"/>
                <a:gd name="T45" fmla="*/ 909 h 9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77" h="909">
                  <a:moveTo>
                    <a:pt x="1" y="909"/>
                  </a:moveTo>
                  <a:cubicBezTo>
                    <a:pt x="33" y="866"/>
                    <a:pt x="12" y="899"/>
                    <a:pt x="21" y="888"/>
                  </a:cubicBezTo>
                  <a:cubicBezTo>
                    <a:pt x="30" y="877"/>
                    <a:pt x="45" y="859"/>
                    <a:pt x="58" y="844"/>
                  </a:cubicBezTo>
                  <a:cubicBezTo>
                    <a:pt x="71" y="829"/>
                    <a:pt x="84" y="814"/>
                    <a:pt x="100" y="798"/>
                  </a:cubicBezTo>
                  <a:cubicBezTo>
                    <a:pt x="116" y="782"/>
                    <a:pt x="138" y="763"/>
                    <a:pt x="156" y="748"/>
                  </a:cubicBezTo>
                  <a:cubicBezTo>
                    <a:pt x="174" y="733"/>
                    <a:pt x="192" y="718"/>
                    <a:pt x="208" y="706"/>
                  </a:cubicBezTo>
                  <a:cubicBezTo>
                    <a:pt x="224" y="694"/>
                    <a:pt x="238" y="686"/>
                    <a:pt x="255" y="676"/>
                  </a:cubicBezTo>
                  <a:cubicBezTo>
                    <a:pt x="272" y="666"/>
                    <a:pt x="286" y="655"/>
                    <a:pt x="309" y="643"/>
                  </a:cubicBezTo>
                  <a:cubicBezTo>
                    <a:pt x="332" y="631"/>
                    <a:pt x="363" y="616"/>
                    <a:pt x="394" y="603"/>
                  </a:cubicBezTo>
                  <a:cubicBezTo>
                    <a:pt x="425" y="590"/>
                    <a:pt x="462" y="576"/>
                    <a:pt x="496" y="565"/>
                  </a:cubicBezTo>
                  <a:cubicBezTo>
                    <a:pt x="530" y="554"/>
                    <a:pt x="567" y="546"/>
                    <a:pt x="598" y="538"/>
                  </a:cubicBezTo>
                  <a:cubicBezTo>
                    <a:pt x="629" y="530"/>
                    <a:pt x="655" y="524"/>
                    <a:pt x="685" y="519"/>
                  </a:cubicBezTo>
                  <a:cubicBezTo>
                    <a:pt x="715" y="514"/>
                    <a:pt x="684" y="518"/>
                    <a:pt x="777" y="506"/>
                  </a:cubicBezTo>
                  <a:cubicBezTo>
                    <a:pt x="777" y="458"/>
                    <a:pt x="775" y="428"/>
                    <a:pt x="775" y="408"/>
                  </a:cubicBezTo>
                  <a:cubicBezTo>
                    <a:pt x="736" y="402"/>
                    <a:pt x="710" y="398"/>
                    <a:pt x="669" y="389"/>
                  </a:cubicBezTo>
                  <a:cubicBezTo>
                    <a:pt x="628" y="380"/>
                    <a:pt x="563" y="363"/>
                    <a:pt x="526" y="353"/>
                  </a:cubicBezTo>
                  <a:cubicBezTo>
                    <a:pt x="489" y="343"/>
                    <a:pt x="474" y="337"/>
                    <a:pt x="444" y="326"/>
                  </a:cubicBezTo>
                  <a:cubicBezTo>
                    <a:pt x="414" y="315"/>
                    <a:pt x="382" y="303"/>
                    <a:pt x="348" y="287"/>
                  </a:cubicBezTo>
                  <a:cubicBezTo>
                    <a:pt x="314" y="271"/>
                    <a:pt x="273" y="248"/>
                    <a:pt x="241" y="227"/>
                  </a:cubicBezTo>
                  <a:cubicBezTo>
                    <a:pt x="209" y="206"/>
                    <a:pt x="183" y="187"/>
                    <a:pt x="154" y="162"/>
                  </a:cubicBezTo>
                  <a:cubicBezTo>
                    <a:pt x="125" y="137"/>
                    <a:pt x="92" y="104"/>
                    <a:pt x="66" y="77"/>
                  </a:cubicBezTo>
                  <a:cubicBezTo>
                    <a:pt x="40" y="50"/>
                    <a:pt x="34" y="38"/>
                    <a:pt x="0" y="0"/>
                  </a:cubicBezTo>
                  <a:cubicBezTo>
                    <a:pt x="0" y="153"/>
                    <a:pt x="1" y="720"/>
                    <a:pt x="1" y="909"/>
                  </a:cubicBezTo>
                  <a:close/>
                </a:path>
              </a:pathLst>
            </a:custGeom>
            <a:solidFill>
              <a:srgbClr val="D1FFB1"/>
            </a:solidFill>
            <a:ln w="9525">
              <a:solidFill>
                <a:srgbClr val="D1FFB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311" name="Rectangle 6"/>
            <p:cNvSpPr>
              <a:spLocks noChangeArrowheads="1"/>
            </p:cNvSpPr>
            <p:nvPr/>
          </p:nvSpPr>
          <p:spPr bwMode="auto">
            <a:xfrm>
              <a:off x="485" y="1816"/>
              <a:ext cx="1975" cy="89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3312" name="Line 7"/>
            <p:cNvSpPr>
              <a:spLocks noChangeShapeType="1"/>
            </p:cNvSpPr>
            <p:nvPr/>
          </p:nvSpPr>
          <p:spPr bwMode="auto">
            <a:xfrm>
              <a:off x="3241" y="2265"/>
              <a:ext cx="1523" cy="0"/>
            </a:xfrm>
            <a:prstGeom prst="line">
              <a:avLst/>
            </a:prstGeom>
            <a:noFill/>
            <a:ln w="1524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3528" name="Text Box 8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grpSp>
        <p:nvGrpSpPr>
          <p:cNvPr id="2923529" name="Group 9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83307" name="Text Box 10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 =          = exp(-</a:t>
              </a:r>
              <a:r>
                <a:rPr lang="el-GR" altLang="en-US" sz="1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180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83308" name="Text Box 11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3309" name="Line 12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3533" name="Group 13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83305" name="Text Box 14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306" name="Line 15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3536" name="Text Box 16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2732281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3528" grpId="0"/>
      <p:bldP spid="2923536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2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515933"/>
            <a:ext cx="8162925" cy="301556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100 ADU/pixel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10 </a:t>
            </a:r>
            <a:r>
              <a:rPr lang="el-GR" altLang="en-US" sz="2400" b="1" dirty="0" smtClean="0">
                <a:solidFill>
                  <a:srgbClr val="008000"/>
                </a:solidFill>
                <a:cs typeface="Arial" pitchFamily="34" charset="0"/>
              </a:rPr>
              <a:t>μ</a:t>
            </a: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m for lysozyme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~3% error per spot, 1%/</a:t>
            </a:r>
            <a:r>
              <a:rPr lang="en-US" altLang="en-US" sz="2400" b="1" dirty="0" err="1" smtClean="0">
                <a:solidFill>
                  <a:srgbClr val="008000"/>
                </a:solidFill>
              </a:rPr>
              <a:t>MGy</a:t>
            </a:r>
            <a:endParaRPr lang="en-US" altLang="en-US" sz="24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</a:rPr>
              <a:t>7235 eV for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S-SAD on CCDs</a:t>
            </a:r>
            <a:endParaRPr lang="en-US" altLang="en-US" sz="24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“</a:t>
            </a:r>
            <a:r>
              <a:rPr lang="en-US" altLang="en-US" sz="2400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-wait” &amp; dose slicing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IGBMC_SvN_2016.pptx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4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2924549" name="Text Box 5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exp(-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in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out</a:t>
            </a:r>
            <a:r>
              <a:rPr lang="en-US" altLang="en-US" sz="180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4326" name="Group 6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4348" name="Text Box 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4349" name="Line 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4553" name="Line 9"/>
          <p:cNvSpPr>
            <a:spLocks noChangeShapeType="1"/>
          </p:cNvSpPr>
          <p:nvPr/>
        </p:nvSpPr>
        <p:spPr bwMode="auto">
          <a:xfrm>
            <a:off x="800100" y="3595688"/>
            <a:ext cx="6802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24554" name="Group 10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84346" name="Text Box 11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4347" name="Line 12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4557" name="Group 13"/>
          <p:cNvGrpSpPr>
            <a:grpSpLocks/>
          </p:cNvGrpSpPr>
          <p:nvPr/>
        </p:nvGrpSpPr>
        <p:grpSpPr bwMode="auto">
          <a:xfrm>
            <a:off x="801688" y="1127125"/>
            <a:ext cx="7016750" cy="2468563"/>
            <a:chOff x="505" y="710"/>
            <a:chExt cx="4420" cy="1555"/>
          </a:xfrm>
        </p:grpSpPr>
        <p:sp>
          <p:nvSpPr>
            <p:cNvPr id="184344" name="Line 14"/>
            <p:cNvSpPr>
              <a:spLocks noChangeShapeType="1"/>
            </p:cNvSpPr>
            <p:nvPr/>
          </p:nvSpPr>
          <p:spPr bwMode="auto">
            <a:xfrm flipH="1">
              <a:off x="505" y="2265"/>
              <a:ext cx="22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5" name="Line 15"/>
            <p:cNvSpPr>
              <a:spLocks noChangeShapeType="1"/>
            </p:cNvSpPr>
            <p:nvPr/>
          </p:nvSpPr>
          <p:spPr bwMode="auto">
            <a:xfrm flipV="1">
              <a:off x="2751" y="710"/>
              <a:ext cx="2174" cy="1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4560" name="Group 16"/>
          <p:cNvGrpSpPr>
            <a:grpSpLocks/>
          </p:cNvGrpSpPr>
          <p:nvPr/>
        </p:nvGrpSpPr>
        <p:grpSpPr bwMode="auto">
          <a:xfrm>
            <a:off x="3960813" y="3594100"/>
            <a:ext cx="412750" cy="569913"/>
            <a:chOff x="2495" y="2264"/>
            <a:chExt cx="260" cy="359"/>
          </a:xfrm>
        </p:grpSpPr>
        <p:sp>
          <p:nvSpPr>
            <p:cNvPr id="184341" name="Line 17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2" name="Line 18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3" name="Text Box 19"/>
            <p:cNvSpPr txBox="1">
              <a:spLocks noChangeArrowheads="1"/>
            </p:cNvSpPr>
            <p:nvPr/>
          </p:nvSpPr>
          <p:spPr bwMode="auto">
            <a:xfrm>
              <a:off x="2507" y="239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4564" name="Group 20"/>
          <p:cNvGrpSpPr>
            <a:grpSpLocks/>
          </p:cNvGrpSpPr>
          <p:nvPr/>
        </p:nvGrpSpPr>
        <p:grpSpPr bwMode="auto">
          <a:xfrm>
            <a:off x="4365625" y="3009900"/>
            <a:ext cx="966788" cy="795338"/>
            <a:chOff x="2750" y="1896"/>
            <a:chExt cx="609" cy="501"/>
          </a:xfrm>
        </p:grpSpPr>
        <p:sp>
          <p:nvSpPr>
            <p:cNvPr id="184337" name="Line 21"/>
            <p:cNvSpPr>
              <a:spLocks noChangeShapeType="1"/>
            </p:cNvSpPr>
            <p:nvPr/>
          </p:nvSpPr>
          <p:spPr bwMode="auto">
            <a:xfrm flipV="1">
              <a:off x="2845" y="2027"/>
              <a:ext cx="512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38" name="Line 22"/>
            <p:cNvSpPr>
              <a:spLocks noChangeShapeType="1"/>
            </p:cNvSpPr>
            <p:nvPr/>
          </p:nvSpPr>
          <p:spPr bwMode="auto">
            <a:xfrm flipH="1" flipV="1">
              <a:off x="2750" y="22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39" name="Line 23"/>
            <p:cNvSpPr>
              <a:spLocks noChangeShapeType="1"/>
            </p:cNvSpPr>
            <p:nvPr/>
          </p:nvSpPr>
          <p:spPr bwMode="auto">
            <a:xfrm flipH="1" flipV="1">
              <a:off x="3271" y="1896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0" name="Text Box 24"/>
            <p:cNvSpPr txBox="1">
              <a:spLocks noChangeArrowheads="1"/>
            </p:cNvSpPr>
            <p:nvPr/>
          </p:nvSpPr>
          <p:spPr bwMode="auto">
            <a:xfrm rot="-2170826">
              <a:off x="3028" y="2156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4569" name="Group 25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84334" name="Text Box 26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 =          = exp(-</a:t>
              </a:r>
              <a:r>
                <a:rPr lang="el-GR" altLang="en-US" sz="1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180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84335" name="Text Box 2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4336" name="Line 2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33" name="Text Box 29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52850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4549" grpId="0"/>
      <p:bldP spid="29245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exp(-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in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out</a:t>
            </a:r>
            <a:r>
              <a:rPr lang="en-US" altLang="en-US" sz="180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5350" name="Group 6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5387" name="Text Box 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388" name="Line 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5577" name="Group 9"/>
          <p:cNvGrpSpPr>
            <a:grpSpLocks/>
          </p:cNvGrpSpPr>
          <p:nvPr/>
        </p:nvGrpSpPr>
        <p:grpSpPr bwMode="auto">
          <a:xfrm>
            <a:off x="801688" y="1127125"/>
            <a:ext cx="7016750" cy="3036888"/>
            <a:chOff x="505" y="710"/>
            <a:chExt cx="4420" cy="1913"/>
          </a:xfrm>
        </p:grpSpPr>
        <p:grpSp>
          <p:nvGrpSpPr>
            <p:cNvPr id="185375" name="Group 10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5385" name="Line 11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6" name="Line 12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5376" name="Group 13"/>
            <p:cNvGrpSpPr>
              <a:grpSpLocks/>
            </p:cNvGrpSpPr>
            <p:nvPr/>
          </p:nvGrpSpPr>
          <p:grpSpPr bwMode="auto">
            <a:xfrm>
              <a:off x="2495" y="2264"/>
              <a:ext cx="260" cy="359"/>
              <a:chOff x="2495" y="2264"/>
              <a:chExt cx="260" cy="359"/>
            </a:xfrm>
          </p:grpSpPr>
          <p:sp>
            <p:nvSpPr>
              <p:cNvPr id="185382" name="Line 14"/>
              <p:cNvSpPr>
                <a:spLocks noChangeShapeType="1"/>
              </p:cNvSpPr>
              <p:nvPr/>
            </p:nvSpPr>
            <p:spPr bwMode="auto">
              <a:xfrm>
                <a:off x="2495" y="2420"/>
                <a:ext cx="2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3" name="Line 15"/>
              <p:cNvSpPr>
                <a:spLocks noChangeShapeType="1"/>
              </p:cNvSpPr>
              <p:nvPr/>
            </p:nvSpPr>
            <p:spPr bwMode="auto">
              <a:xfrm flipV="1">
                <a:off x="2751" y="2264"/>
                <a:ext cx="0" cy="15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4" name="Text Box 16"/>
              <p:cNvSpPr txBox="1">
                <a:spLocks noChangeArrowheads="1"/>
              </p:cNvSpPr>
              <p:nvPr/>
            </p:nvSpPr>
            <p:spPr bwMode="auto">
              <a:xfrm>
                <a:off x="2507" y="2392"/>
                <a:ext cx="23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in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85377" name="Group 17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5378" name="Line 18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9" name="Line 19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0" name="Line 20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1" name="Text Box 21"/>
              <p:cNvSpPr txBox="1">
                <a:spLocks noChangeArrowheads="1"/>
              </p:cNvSpPr>
              <p:nvPr/>
            </p:nvSpPr>
            <p:spPr bwMode="auto">
              <a:xfrm rot="-2170826">
                <a:off x="3028" y="2156"/>
                <a:ext cx="2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out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925590" name="Group 22"/>
          <p:cNvGrpSpPr>
            <a:grpSpLocks/>
          </p:cNvGrpSpPr>
          <p:nvPr/>
        </p:nvGrpSpPr>
        <p:grpSpPr bwMode="auto">
          <a:xfrm>
            <a:off x="1117600" y="1793875"/>
            <a:ext cx="7016750" cy="3036888"/>
            <a:chOff x="704" y="1130"/>
            <a:chExt cx="4420" cy="1913"/>
          </a:xfrm>
        </p:grpSpPr>
        <p:grpSp>
          <p:nvGrpSpPr>
            <p:cNvPr id="185365" name="Group 23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5373" name="Line 24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4" name="Line 25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66" name="Line 26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7" name="Line 27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Text Box 28"/>
            <p:cNvSpPr txBox="1">
              <a:spLocks noChangeArrowheads="1"/>
            </p:cNvSpPr>
            <p:nvPr/>
          </p:nvSpPr>
          <p:spPr bwMode="auto">
            <a:xfrm>
              <a:off x="2603" y="281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69" name="Line 29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Line 30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Line 31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Text Box 32"/>
            <p:cNvSpPr txBox="1">
              <a:spLocks noChangeArrowheads="1"/>
            </p:cNvSpPr>
            <p:nvPr/>
          </p:nvSpPr>
          <p:spPr bwMode="auto">
            <a:xfrm rot="-2170826">
              <a:off x="3250" y="2618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5601" name="Group 33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5355" name="Group 34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5363" name="Line 35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64" name="Line 36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56" name="Line 37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7" name="Line 38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Text Box 39"/>
            <p:cNvSpPr txBox="1">
              <a:spLocks noChangeArrowheads="1"/>
            </p:cNvSpPr>
            <p:nvPr/>
          </p:nvSpPr>
          <p:spPr bwMode="auto">
            <a:xfrm>
              <a:off x="2480" y="1704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59" name="Line 40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0" name="Line 41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Line 42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2" name="Text Box 43"/>
            <p:cNvSpPr txBox="1">
              <a:spLocks noChangeArrowheads="1"/>
            </p:cNvSpPr>
            <p:nvPr/>
          </p:nvSpPr>
          <p:spPr bwMode="auto">
            <a:xfrm rot="-2170826">
              <a:off x="2928" y="1494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85354" name="Text Box 44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1966360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8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Decisions, Decisions,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3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“success rate” </a:t>
            </a:r>
            <a:br>
              <a:rPr lang="en-US" altLang="en-US" smtClean="0"/>
            </a:br>
            <a:r>
              <a:rPr lang="en-US" altLang="en-US" smtClean="0"/>
              <a:t>of structure determination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9333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2015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grpSp>
        <p:nvGrpSpPr>
          <p:cNvPr id="61447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61453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61475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6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4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61473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4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5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6147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6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61469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0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7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61467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8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8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61465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6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9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61463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4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60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48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0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1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2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63502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63524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5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6352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63520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1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5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635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6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63516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7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7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6351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8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63512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3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3500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501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identification</a:t>
            </a:r>
            <a:endParaRPr lang="en-US" dirty="0"/>
          </a:p>
        </p:txBody>
      </p:sp>
      <p:pic>
        <p:nvPicPr>
          <p:cNvPr id="245762" name="Picture 2" descr="http://smb.slac.stanford.edu/facilities/software/blu-ice/images/scan_tab/excite_scan_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9625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The 2010 CXRO X-Ray Data Book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981200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26767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67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no data at all.”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-Sung-Hou Kim</a:t>
            </a:r>
          </a:p>
        </p:txBody>
      </p:sp>
      <p:sp>
        <p:nvSpPr>
          <p:cNvPr id="2676744" name="Rectangle 8"/>
          <p:cNvSpPr>
            <a:spLocks noChangeArrowheads="1"/>
          </p:cNvSpPr>
          <p:nvPr/>
        </p:nvSpPr>
        <p:spPr bwMode="auto">
          <a:xfrm>
            <a:off x="4248150" y="0"/>
            <a:ext cx="4895850" cy="257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098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38" grpId="0"/>
      <p:bldP spid="2676740" grpId="0" animBg="1"/>
      <p:bldP spid="2676741" grpId="0" animBg="1"/>
      <p:bldP spid="26767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107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095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730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776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785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6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318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879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79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79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(~0%)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(99%)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811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9231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981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useful/absorbed energy: 7.3%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(~0%)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(99%)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83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20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46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528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0364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1131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0899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</p:spTree>
    <p:extLst>
      <p:ext uri="{BB962C8B-B14F-4D97-AF65-F5344CB8AC3E}">
        <p14:creationId xmlns:p14="http://schemas.microsoft.com/office/powerpoint/2010/main" val="9318158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0000CC"/>
                  </a:solidFill>
                  <a:latin typeface="Arial"/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  <a:latin typeface="Arial"/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013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947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02961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13311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378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47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75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4772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699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96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1923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0" y="47132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127375" y="434657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/>
              <a:t>threshold of “solvability”</a:t>
            </a:r>
          </a:p>
        </p:txBody>
      </p:sp>
    </p:spTree>
    <p:extLst>
      <p:ext uri="{BB962C8B-B14F-4D97-AF65-F5344CB8AC3E}">
        <p14:creationId xmlns:p14="http://schemas.microsoft.com/office/powerpoint/2010/main" val="262814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3074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9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231542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774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3 </a:t>
            </a:r>
            <a:r>
              <a:rPr lang="el-GR" altLang="en-US" sz="3900">
                <a:solidFill>
                  <a:srgbClr val="000000"/>
                </a:solidFill>
                <a:latin typeface="Arial"/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latin typeface="Arial"/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235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605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324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120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55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186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0"/>
                <a:ext cx="9144000" cy="2264230"/>
              </a:xfrm>
              <a:noFill/>
            </p:spPr>
            <p:txBody>
              <a:bodyPr/>
              <a:lstStyle/>
              <a:p>
                <a:pPr algn="l" eaLnBrk="1" hangingPunct="1"/>
                <a:r>
                  <a:rPr lang="en-US" altLang="en-US" sz="7200" dirty="0" smtClean="0">
                    <a:solidFill>
                      <a:srgbClr val="00A400"/>
                    </a:solidFill>
                  </a:rPr>
                  <a:t>      </a:t>
                </a:r>
                <a:r>
                  <a:rPr lang="en-US" altLang="en-US" sz="3200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sz="7200" dirty="0" smtClean="0">
                    <a:solidFill>
                      <a:srgbClr val="00A400"/>
                    </a:solidFill>
                  </a:rPr>
                  <a:t>signal</a:t>
                </a:r>
                <a:r>
                  <a:rPr lang="en-US" altLang="en-US" sz="5400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sz="7200" i="1" dirty="0" smtClean="0"/>
                  <a:t>/</a:t>
                </a:r>
                <a:r>
                  <a:rPr lang="en-US" altLang="en-US" sz="6000" i="1" dirty="0" smtClean="0"/>
                  <a:t> </a:t>
                </a:r>
                <a:r>
                  <a:rPr lang="en-US" altLang="en-US" sz="3600" i="1" dirty="0" smtClean="0"/>
                  <a:t> </a:t>
                </a:r>
                <a:r>
                  <a:rPr lang="en-US" altLang="en-US" dirty="0" smtClean="0"/>
                  <a:t> </a:t>
                </a:r>
                <a:r>
                  <a:rPr lang="en-US" altLang="en-US" sz="7200" dirty="0" smtClean="0">
                    <a:solidFill>
                      <a:srgbClr val="FF0000"/>
                    </a:solidFill>
                  </a:rPr>
                  <a:t>noise</a:t>
                </a:r>
                <a:r>
                  <a:rPr lang="en-US" sz="7200" dirty="0" smtClean="0"/>
                  <a:t> </a:t>
                </a:r>
                <a:r>
                  <a:rPr lang="en-US" sz="7200" dirty="0"/>
                  <a:t>= 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latin typeface="Cambria Math"/>
                      </a:rPr>
                      <m:t>               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/>
                          </a:rPr>
                          <m:t>photons</m:t>
                        </m:r>
                      </m:e>
                    </m:rad>
                  </m:oMath>
                </a14:m>
                <a:r>
                  <a:rPr lang="en-US" sz="6000" dirty="0"/>
                  <a:t> ?</a:t>
                </a:r>
                <a:endParaRPr lang="en-US" altLang="en-US" sz="60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2264230"/>
              </a:xfrm>
              <a:blipFill rotWithShape="1">
                <a:blip r:embed="rId2"/>
                <a:stretch>
                  <a:fillRect t="-11051" b="-1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5538" y="3003999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Read-out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98963" y="3072262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counting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15075" y="5343974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Beam flicker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14793" y="5869437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Sample 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Pile-up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53125" y="3080199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Radiation damage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225" y="2326363"/>
            <a:ext cx="8512175" cy="4159024"/>
            <a:chOff x="22225" y="2326363"/>
            <a:chExt cx="8512175" cy="4159024"/>
          </a:xfrm>
        </p:grpSpPr>
        <p:sp>
          <p:nvSpPr>
            <p:cNvPr id="84996" name="TextBox 4"/>
            <p:cNvSpPr txBox="1">
              <a:spLocks noChangeArrowheads="1"/>
            </p:cNvSpPr>
            <p:nvPr/>
          </p:nvSpPr>
          <p:spPr bwMode="auto">
            <a:xfrm rot="-5400000">
              <a:off x="-300831" y="4419255"/>
              <a:ext cx="141605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smtClean="0">
                  <a:solidFill>
                    <a:srgbClr val="000000"/>
                  </a:solidFill>
                  <a:cs typeface="Arial" charset="0"/>
                </a:rPr>
                <a:t>Time</a:t>
              </a:r>
            </a:p>
          </p:txBody>
        </p:sp>
        <p:sp>
          <p:nvSpPr>
            <p:cNvPr id="84997" name="TextBox 5"/>
            <p:cNvSpPr txBox="1">
              <a:spLocks noChangeArrowheads="1"/>
            </p:cNvSpPr>
            <p:nvPr/>
          </p:nvSpPr>
          <p:spPr bwMode="auto">
            <a:xfrm>
              <a:off x="2139950" y="2326363"/>
              <a:ext cx="6378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00"/>
                  </a:solidFill>
                  <a:cs typeface="Arial" charset="0"/>
                </a:rPr>
                <a:t>     none         </a:t>
              </a:r>
              <a:r>
                <a:rPr lang="en-US" altLang="en-US" dirty="0" err="1" smtClean="0">
                  <a:solidFill>
                    <a:srgbClr val="000000"/>
                  </a:solidFill>
                  <a:cs typeface="Arial" charset="0"/>
                </a:rPr>
                <a:t>sqrt</a:t>
              </a:r>
              <a:r>
                <a:rPr lang="en-US" altLang="en-US" dirty="0" smtClean="0">
                  <a:solidFill>
                    <a:srgbClr val="000000"/>
                  </a:solidFill>
                  <a:cs typeface="Arial" charset="0"/>
                </a:rPr>
                <a:t>      proportional</a:t>
              </a:r>
            </a:p>
          </p:txBody>
        </p:sp>
        <p:sp>
          <p:nvSpPr>
            <p:cNvPr id="84998" name="TextBox 6"/>
            <p:cNvSpPr txBox="1">
              <a:spLocks noChangeArrowheads="1"/>
            </p:cNvSpPr>
            <p:nvPr/>
          </p:nvSpPr>
          <p:spPr bwMode="auto">
            <a:xfrm>
              <a:off x="792163" y="3157987"/>
              <a:ext cx="1347787" cy="329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none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1/</a:t>
              </a:r>
              <a:r>
                <a:rPr lang="en-US" altLang="en-US" sz="2800" dirty="0" err="1" smtClean="0">
                  <a:solidFill>
                    <a:srgbClr val="000000"/>
                  </a:solidFill>
                  <a:cs typeface="Arial" charset="0"/>
                </a:rPr>
                <a:t>sqrt</a:t>
              </a: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1/prop</a:t>
              </a:r>
              <a:r>
                <a:rPr lang="en-US" altLang="en-US" sz="4000" dirty="0" smtClean="0">
                  <a:solidFill>
                    <a:srgbClr val="000000"/>
                  </a:solidFill>
                  <a:cs typeface="Arial" charset="0"/>
                </a:rPr>
                <a:t>.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139950" y="2948437"/>
              <a:ext cx="17463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984250" y="2940499"/>
              <a:ext cx="7550150" cy="79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60850" y="2948437"/>
              <a:ext cx="15875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840413" y="2913512"/>
              <a:ext cx="15875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84250" y="5221737"/>
              <a:ext cx="7550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966788" y="5861499"/>
              <a:ext cx="7551737" cy="79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36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72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49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919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036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2438025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167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66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70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67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must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learn statistics.”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1352638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94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716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20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611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3863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79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845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394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995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en-US" baseline="30000">
                <a:solidFill>
                  <a:srgbClr val="000000"/>
                </a:solidFill>
                <a:latin typeface="Arial"/>
              </a:rPr>
              <a:t>-6</a:t>
            </a:r>
            <a:endParaRPr lang="en-US" altLang="en-US" baseline="3000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961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36715</TotalTime>
  <Words>6599</Words>
  <Application>Microsoft Office PowerPoint</Application>
  <PresentationFormat>On-screen Show (4:3)</PresentationFormat>
  <Paragraphs>2359</Paragraphs>
  <Slides>321</Slides>
  <Notes>11</Notes>
  <HiddenSlides>50</HiddenSlides>
  <MMClips>9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321</vt:i4>
      </vt:variant>
    </vt:vector>
  </HeadingPairs>
  <TitlesOfParts>
    <vt:vector size="354" baseType="lpstr">
      <vt:lpstr>Default Design</vt:lpstr>
      <vt:lpstr>10_Default Design</vt:lpstr>
      <vt:lpstr>13_Default Design</vt:lpstr>
      <vt:lpstr>8_Default Design</vt:lpstr>
      <vt:lpstr>1_Default Design</vt:lpstr>
      <vt:lpstr>3_Default Design</vt:lpstr>
      <vt:lpstr>4_Default Design</vt:lpstr>
      <vt:lpstr>5_Default Design</vt:lpstr>
      <vt:lpstr>4_Office Theme</vt:lpstr>
      <vt:lpstr>6_Default Design</vt:lpstr>
      <vt:lpstr>7_Default Design</vt:lpstr>
      <vt:lpstr>9_Default Design</vt:lpstr>
      <vt:lpstr>Office Theme</vt:lpstr>
      <vt:lpstr>2_Default Design</vt:lpstr>
      <vt:lpstr>1_Office Theme</vt:lpstr>
      <vt:lpstr>11_Default Design</vt:lpstr>
      <vt:lpstr>7_Office Theme</vt:lpstr>
      <vt:lpstr>12_Default Design</vt:lpstr>
      <vt:lpstr>14_Default Design</vt:lpstr>
      <vt:lpstr>15_Default Design</vt:lpstr>
      <vt:lpstr>5_Office Theme</vt:lpstr>
      <vt:lpstr>16_Default Design</vt:lpstr>
      <vt:lpstr>17_Default Design</vt:lpstr>
      <vt:lpstr>2_Office Theme</vt:lpstr>
      <vt:lpstr>18_Default Design</vt:lpstr>
      <vt:lpstr>19_Default Design</vt:lpstr>
      <vt:lpstr>20_Default Design</vt:lpstr>
      <vt:lpstr>3_Office Theme</vt:lpstr>
      <vt:lpstr>21_Default Design</vt:lpstr>
      <vt:lpstr>Chart</vt:lpstr>
      <vt:lpstr>Equation</vt:lpstr>
      <vt:lpstr>Microsoft Graph Chart</vt:lpstr>
      <vt:lpstr>Microsoft Equation 3.0</vt:lpstr>
      <vt:lpstr>PowerPoint File available:</vt:lpstr>
      <vt:lpstr>Acknowledgements</vt:lpstr>
      <vt:lpstr>Decisions, Decisions, Decisions</vt:lpstr>
      <vt:lpstr>The “success rate”  of structure determination</vt:lpstr>
      <vt:lpstr>signal vs noise</vt:lpstr>
      <vt:lpstr>signal vs noise</vt:lpstr>
      <vt:lpstr>signal vs noise</vt:lpstr>
      <vt:lpstr>       signal  /   noise =                √photons ?</vt:lpstr>
      <vt:lpstr>signal vs noise</vt:lpstr>
      <vt:lpstr>Adding noise</vt:lpstr>
      <vt:lpstr>Adding noise</vt:lpstr>
      <vt:lpstr>Adding noise</vt:lpstr>
      <vt:lpstr>Adding noise</vt:lpstr>
      <vt:lpstr>Adding noise</vt:lpstr>
      <vt:lpstr>Adding noise</vt:lpstr>
      <vt:lpstr>100% SeMet incorporation</vt:lpstr>
      <vt:lpstr>100% S -Met incorporation</vt:lpstr>
      <vt:lpstr>Phase Problem: Se vs S</vt:lpstr>
      <vt:lpstr>Phase Problem: Se vs S</vt:lpstr>
      <vt:lpstr>Phase Problem: Se vs S</vt:lpstr>
      <vt:lpstr>Phase Problem: Se vs S</vt:lpstr>
      <vt:lpstr>Phase Problem: Se vs S</vt:lpstr>
      <vt:lpstr>PowerPoint Presentation</vt:lpstr>
      <vt:lpstr>PowerPoint Presentation</vt:lpstr>
      <vt:lpstr>PowerPoint Presentation</vt:lpstr>
      <vt:lpstr>PowerPoint Presentation</vt:lpstr>
      <vt:lpstr>MR simulation</vt:lpstr>
      <vt:lpstr>The transitions are sharp!</vt:lpstr>
      <vt:lpstr>Basic Principles</vt:lpstr>
      <vt:lpstr>Where do photons go?</vt:lpstr>
      <vt:lpstr>Where do photons go?</vt:lpstr>
      <vt:lpstr>attenuation factor</vt:lpstr>
      <vt:lpstr>attenuation factor</vt:lpstr>
      <vt:lpstr>attenuation factor</vt:lpstr>
      <vt:lpstr>attenuation factor</vt:lpstr>
      <vt:lpstr>Decisions, Decisions, Decisions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Fluorescence</vt:lpstr>
      <vt:lpstr>Fluorescence</vt:lpstr>
      <vt:lpstr>Metal identification</vt:lpstr>
      <vt:lpstr>Auger emission</vt:lpstr>
      <vt:lpstr>Auger emission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10-14 s</vt:lpstr>
      <vt:lpstr>Timescales of radiation damage</vt:lpstr>
      <vt:lpstr>Timescales of radiation damage</vt:lpstr>
      <vt:lpstr>Ionization track</vt:lpstr>
      <vt:lpstr>Rough values of energy quanta</vt:lpstr>
      <vt:lpstr>Energy Transfer Analogy</vt:lpstr>
      <vt:lpstr>PowerPoint Presentation</vt:lpstr>
      <vt:lpstr>what the is a MGy?</vt:lpstr>
      <vt:lpstr>PowerPoint Presentation</vt:lpstr>
      <vt:lpstr>resolution dependence of global damage</vt:lpstr>
      <vt:lpstr>resolution dependence of global damage</vt:lpstr>
      <vt:lpstr>Riso vs dose</vt:lpstr>
      <vt:lpstr>Riso vs dose</vt:lpstr>
      <vt:lpstr>Dose-doubling concentration</vt:lpstr>
      <vt:lpstr>Dose-doubling concentration</vt:lpstr>
      <vt:lpstr>PowerPoint Presentation</vt:lpstr>
      <vt:lpstr>PowerPoint Presentation</vt:lpstr>
      <vt:lpstr>PowerPoint Presentation</vt:lpstr>
      <vt:lpstr>PowerPoint Presentation</vt:lpstr>
      <vt:lpstr>Decisions, Decisions, Decisions</vt:lpstr>
      <vt:lpstr>Dose slicing</vt:lpstr>
      <vt:lpstr>What if…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Proteins move! Your crystal may be trying to tell you something…</vt:lpstr>
      <vt:lpstr>At the beamline…</vt:lpstr>
      <vt:lpstr>Resolution</vt:lpstr>
      <vt:lpstr>Completeness: random deletion</vt:lpstr>
      <vt:lpstr>Completeness: missing wedge</vt:lpstr>
      <vt:lpstr>Overloads</vt:lpstr>
      <vt:lpstr>Resolution: low-angle cutoff</vt:lpstr>
      <vt:lpstr>The truth about x-ray beams</vt:lpstr>
      <vt:lpstr>The truth about x-ray beams</vt:lpstr>
      <vt:lpstr>The truth about x-ray beams</vt:lpstr>
      <vt:lpstr>Decisions, Decisions, Decisions</vt:lpstr>
      <vt:lpstr>The truth about x-ray beams</vt:lpstr>
      <vt:lpstr>The truth about x-ray beams</vt:lpstr>
      <vt:lpstr>The truth about x-ray beams</vt:lpstr>
      <vt:lpstr>The truth about x-ray beams</vt:lpstr>
      <vt:lpstr>The truth about x-ray beams</vt:lpstr>
      <vt:lpstr>spectral dispersion</vt:lpstr>
      <vt:lpstr>spectral dispersion</vt:lpstr>
      <vt:lpstr>Si(111) vs multilayers</vt:lpstr>
      <vt:lpstr>Wide-bandpass MX?</vt:lpstr>
      <vt:lpstr>Wide bandpass reveals mosaicity from a still</vt:lpstr>
      <vt:lpstr>Decisions, Decisions, Decisions</vt:lpstr>
      <vt:lpstr>The truth about x-ray beams</vt:lpstr>
      <vt:lpstr>beam divergence</vt:lpstr>
      <vt:lpstr>beam divergence</vt:lpstr>
      <vt:lpstr>Divergence Arndt &amp; Wonacott (1977)</vt:lpstr>
      <vt:lpstr>  divergence = 0 º</vt:lpstr>
      <vt:lpstr>  divergence = 0.3 º</vt:lpstr>
      <vt:lpstr>The truth about x-ray beams</vt:lpstr>
      <vt:lpstr>Air absorption</vt:lpstr>
      <vt:lpstr>The truth about x-ray beams</vt:lpstr>
      <vt:lpstr>Decisions, Decisions, Decisions</vt:lpstr>
      <vt:lpstr>beam size vs xtal size</vt:lpstr>
      <vt:lpstr>Put the “crystal” into the beam</vt:lpstr>
      <vt:lpstr>“crystal” = thing you want to shoot</vt:lpstr>
      <vt:lpstr>beam size vs xtal size</vt:lpstr>
      <vt:lpstr>shoot the whole crystal</vt:lpstr>
      <vt:lpstr>shoot the whole crystal</vt:lpstr>
      <vt:lpstr>shoot the whole crystal</vt:lpstr>
      <vt:lpstr>How many crystals do you see?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shoot the whole crystal</vt:lpstr>
      <vt:lpstr>platy crystals</vt:lpstr>
      <vt:lpstr>platy crystals</vt:lpstr>
      <vt:lpstr>MiTeGen MicroMesh grids</vt:lpstr>
      <vt:lpstr>platy crystals</vt:lpstr>
      <vt:lpstr>platy crystals</vt:lpstr>
      <vt:lpstr>platy crystals</vt:lpstr>
      <vt:lpstr>beam size vs xtal size</vt:lpstr>
      <vt:lpstr>shoot nothing but the crystal</vt:lpstr>
      <vt:lpstr>shoot nothing but the crystal</vt:lpstr>
      <vt:lpstr>PowerPoint Presentation</vt:lpstr>
      <vt:lpstr>Gaussian beam</vt:lpstr>
      <vt:lpstr>Collimated beam</vt:lpstr>
      <vt:lpstr>shoot nothing but the crystal</vt:lpstr>
      <vt:lpstr>shoot nothing but the crystal</vt:lpstr>
      <vt:lpstr>shoot nothing but the crystal</vt:lpstr>
      <vt:lpstr>X-ray scattering “rules”:</vt:lpstr>
      <vt:lpstr>beam size vs xtal size</vt:lpstr>
      <vt:lpstr>Mosquito tips cost $0.15 each</vt:lpstr>
      <vt:lpstr>Background scattering</vt:lpstr>
      <vt:lpstr>Background scattering</vt:lpstr>
      <vt:lpstr>Fine Slicing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Classes of error in MX</vt:lpstr>
      <vt:lpstr>Beam Flicker</vt:lpstr>
      <vt:lpstr>This is an Aperture!</vt:lpstr>
      <vt:lpstr>Classes of error in MX</vt:lpstr>
      <vt:lpstr>Optimal exposure time (faint spots on CCD)</vt:lpstr>
      <vt:lpstr>Optimal exposure time (faint spots on PAD)</vt:lpstr>
      <vt:lpstr>Optimal exposure time (anomalous on PAD)</vt:lpstr>
      <vt:lpstr>Decisions, Decisions, Decisions</vt:lpstr>
      <vt:lpstr>How to avoid  time-dependent error? </vt:lpstr>
      <vt:lpstr>beam size vs xtal size</vt:lpstr>
      <vt:lpstr>The crystal rotates!</vt:lpstr>
      <vt:lpstr>The crystal rotates!</vt:lpstr>
      <vt:lpstr>Shoot nothing but the “crystal” </vt:lpstr>
      <vt:lpstr>Decisions, Decisions, Decisions</vt:lpstr>
      <vt:lpstr>avoiding overlaps</vt:lpstr>
      <vt:lpstr>avoiding overlaps</vt:lpstr>
      <vt:lpstr>PowerPoint Presentation</vt:lpstr>
      <vt:lpstr>At the beamline…</vt:lpstr>
      <vt:lpstr>R-factor</vt:lpstr>
      <vt:lpstr>Figure of Merit</vt:lpstr>
      <vt:lpstr>PowerPoint Presentation</vt:lpstr>
      <vt:lpstr>Fractional error</vt:lpstr>
      <vt:lpstr>PowerPoint Presentation</vt:lpstr>
      <vt:lpstr>Systematic error does not “average out”</vt:lpstr>
      <vt:lpstr>Can you count to 1,000,000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CCD calibration: 7235 eV</vt:lpstr>
      <vt:lpstr>CCD calibration: 7247 eV</vt:lpstr>
      <vt:lpstr>Gadox calibration vs energy</vt:lpstr>
      <vt:lpstr>Data collection parameters:</vt:lpstr>
      <vt:lpstr>PowerPoint Presentation</vt:lpstr>
      <vt:lpstr>140-fold multiplicity</vt:lpstr>
      <vt:lpstr>140-fold multiplicity</vt:lpstr>
      <vt:lpstr>140-fold multiplicity</vt:lpstr>
      <vt:lpstr>140-fold multiplicity</vt:lpstr>
      <vt:lpstr>    non-isomorphism</vt:lpstr>
      <vt:lpstr>Non-isomorphism in lysozyme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Bragg’s “minimum wavelength principle”</vt:lpstr>
      <vt:lpstr>DMMULTI – fake data 4 deg rotation: 8 “xtals”: before</vt:lpstr>
      <vt:lpstr>PowerPoint Presentation</vt:lpstr>
      <vt:lpstr>Suggested anomalous protocol:</vt:lpstr>
      <vt:lpstr>Decisions, Decisions, Decisions</vt:lpstr>
      <vt:lpstr>Optimal exposure time (CCD)</vt:lpstr>
      <vt:lpstr>Optimal exposure time (PAD)</vt:lpstr>
      <vt:lpstr>Decisions, Decisions, Decisions</vt:lpstr>
      <vt:lpstr>PowerPoint Presentation</vt:lpstr>
      <vt:lpstr>Decisions, Decisions, Decisions</vt:lpstr>
      <vt:lpstr>Gadox calibration vs energy</vt:lpstr>
      <vt:lpstr>attenuation factor</vt:lpstr>
      <vt:lpstr>Decisions, Decisions, Decisions</vt:lpstr>
      <vt:lpstr>PowerPoint Presentation</vt:lpstr>
      <vt:lpstr>Decisions, Decisions, Decisions</vt:lpstr>
      <vt:lpstr>Systematic error does not “average out”</vt:lpstr>
      <vt:lpstr>Decisions, Decisions, Decisions</vt:lpstr>
      <vt:lpstr>PowerPoint Presentation</vt:lpstr>
      <vt:lpstr>Decisions, Decisions, Decisions</vt:lpstr>
      <vt:lpstr>PowerPoint Presentation</vt:lpstr>
      <vt:lpstr>Decisions, Decisions, Decisions</vt:lpstr>
      <vt:lpstr>URL Summary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Crystallography</dc:title>
  <dc:creator>James Holton</dc:creator>
  <cp:lastModifiedBy>JMHolton</cp:lastModifiedBy>
  <cp:revision>114</cp:revision>
  <dcterms:created xsi:type="dcterms:W3CDTF">2010-03-07T18:24:14Z</dcterms:created>
  <dcterms:modified xsi:type="dcterms:W3CDTF">2016-10-05T08:39:32Z</dcterms:modified>
</cp:coreProperties>
</file>