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00" r:id="rId3"/>
    <p:sldMasterId id="2147483713" r:id="rId4"/>
    <p:sldMasterId id="2147483729" r:id="rId5"/>
    <p:sldMasterId id="2147483745" r:id="rId6"/>
    <p:sldMasterId id="2147483760" r:id="rId7"/>
    <p:sldMasterId id="2147483772" r:id="rId8"/>
    <p:sldMasterId id="2147483787" r:id="rId9"/>
    <p:sldMasterId id="2147483800" r:id="rId10"/>
  </p:sldMasterIdLst>
  <p:notesMasterIdLst>
    <p:notesMasterId r:id="rId44"/>
  </p:notesMasterIdLst>
  <p:sldIdLst>
    <p:sldId id="282" r:id="rId11"/>
    <p:sldId id="341" r:id="rId12"/>
    <p:sldId id="343" r:id="rId13"/>
    <p:sldId id="344" r:id="rId14"/>
    <p:sldId id="345" r:id="rId15"/>
    <p:sldId id="336" r:id="rId16"/>
    <p:sldId id="337" r:id="rId17"/>
    <p:sldId id="339" r:id="rId18"/>
    <p:sldId id="338" r:id="rId19"/>
    <p:sldId id="333" r:id="rId20"/>
    <p:sldId id="335" r:id="rId21"/>
    <p:sldId id="334" r:id="rId22"/>
    <p:sldId id="267" r:id="rId23"/>
    <p:sldId id="257" r:id="rId24"/>
    <p:sldId id="287" r:id="rId25"/>
    <p:sldId id="261" r:id="rId26"/>
    <p:sldId id="259" r:id="rId27"/>
    <p:sldId id="260" r:id="rId28"/>
    <p:sldId id="340" r:id="rId29"/>
    <p:sldId id="277" r:id="rId30"/>
    <p:sldId id="278" r:id="rId31"/>
    <p:sldId id="332" r:id="rId32"/>
    <p:sldId id="331" r:id="rId33"/>
    <p:sldId id="269" r:id="rId34"/>
    <p:sldId id="270" r:id="rId35"/>
    <p:sldId id="271" r:id="rId36"/>
    <p:sldId id="272" r:id="rId37"/>
    <p:sldId id="274" r:id="rId38"/>
    <p:sldId id="276" r:id="rId39"/>
    <p:sldId id="293" r:id="rId40"/>
    <p:sldId id="294" r:id="rId41"/>
    <p:sldId id="327" r:id="rId42"/>
    <p:sldId id="330"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9" d="100"/>
          <a:sy n="89" d="100"/>
        </p:scale>
        <p:origin x="-701" y="-6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4703B8-48CD-4A17-9CA0-9A6E03D7A61C}" type="datetimeFigureOut">
              <a:rPr lang="en-US" smtClean="0"/>
              <a:t>11/1/2018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5B77BB-F2B2-4559-B14F-044641472FB9}" type="slidenum">
              <a:rPr lang="en-US" smtClean="0"/>
              <a:t>‹#›</a:t>
            </a:fld>
            <a:endParaRPr lang="en-US"/>
          </a:p>
        </p:txBody>
      </p:sp>
    </p:spTree>
    <p:extLst>
      <p:ext uri="{BB962C8B-B14F-4D97-AF65-F5344CB8AC3E}">
        <p14:creationId xmlns:p14="http://schemas.microsoft.com/office/powerpoint/2010/main" val="3754323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1E19BC2-3B37-45F1-A4D9-342FF9E7BAC4}" type="slidenum">
              <a:rPr lang="en-US" altLang="en-US" smtClean="0">
                <a:solidFill>
                  <a:prstClr val="black"/>
                </a:solidFill>
              </a:rPr>
              <a:pPr eaLnBrk="1" hangingPunct="1">
                <a:spcBef>
                  <a:spcPct val="0"/>
                </a:spcBef>
              </a:pPr>
              <a:t>1</a:t>
            </a:fld>
            <a:endParaRPr lang="en-US" altLang="en-US" dirty="0" smtClean="0">
              <a:solidFill>
                <a:prstClr val="black"/>
              </a:solidFill>
            </a:endParaRPr>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038BDB-F74A-4378-940F-834C9BF6F5DD}" type="slidenum">
              <a:rPr lang="en-US" altLang="en-US">
                <a:solidFill>
                  <a:prstClr val="black"/>
                </a:solidFill>
              </a:rPr>
              <a:pPr/>
              <a:t>28</a:t>
            </a:fld>
            <a:endParaRPr lang="en-US" altLang="en-US" dirty="0">
              <a:solidFill>
                <a:prstClr val="black"/>
              </a:solidFill>
            </a:endParaRPr>
          </a:p>
        </p:txBody>
      </p:sp>
      <p:sp>
        <p:nvSpPr>
          <p:cNvPr id="3155970" name="Rectangle 2"/>
          <p:cNvSpPr>
            <a:spLocks noGrp="1" noRot="1" noChangeAspect="1" noChangeArrowheads="1" noTextEdit="1"/>
          </p:cNvSpPr>
          <p:nvPr>
            <p:ph type="sldImg"/>
          </p:nvPr>
        </p:nvSpPr>
        <p:spPr>
          <a:ln/>
        </p:spPr>
      </p:sp>
      <p:sp>
        <p:nvSpPr>
          <p:cNvPr id="3155971" name="Rectangle 3"/>
          <p:cNvSpPr>
            <a:spLocks noGrp="1" noChangeArrowheads="1"/>
          </p:cNvSpPr>
          <p:nvPr>
            <p:ph type="body" idx="1"/>
          </p:nvPr>
        </p:nvSpPr>
        <p:spPr/>
        <p:txBody>
          <a:bodyPr/>
          <a:lstStyle/>
          <a:p>
            <a:r>
              <a:rPr lang="en-US" altLang="en-US" dirty="0"/>
              <a:t>Inspired by the ESRF microcrystal camera, the </a:t>
            </a:r>
            <a:r>
              <a:rPr lang="en-US" altLang="en-US" dirty="0" err="1"/>
              <a:t>superbend</a:t>
            </a:r>
            <a:r>
              <a:rPr lang="en-US" altLang="en-US" dirty="0"/>
              <a:t> </a:t>
            </a:r>
            <a:r>
              <a:rPr lang="en-US" altLang="en-US" dirty="0" err="1"/>
              <a:t>endstations</a:t>
            </a:r>
            <a:r>
              <a:rPr lang="en-US" altLang="en-US" dirty="0"/>
              <a:t> are all equipped with zero-</a:t>
            </a:r>
            <a:r>
              <a:rPr lang="en-US" altLang="en-US" dirty="0" err="1"/>
              <a:t>paralax</a:t>
            </a:r>
            <a:r>
              <a:rPr lang="en-US" altLang="en-US" dirty="0"/>
              <a:t> optics.  The user sees their sample from the point of view of the x-ray beam.  Sample alignment is not only more stable but more intuitive than an off-axis camera.  Placing the crystal into the microscope crosshairs </a:t>
            </a:r>
            <a:r>
              <a:rPr lang="en-US" altLang="en-US" dirty="0" err="1"/>
              <a:t>gaurantees</a:t>
            </a:r>
            <a:r>
              <a:rPr lang="en-US" altLang="en-US" dirty="0"/>
              <a:t> that it will be hit by the beam.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4B03DD2-88F1-47BC-9DE0-4B8DD2E56B1E}" type="slidenum">
              <a:rPr lang="en-US" altLang="en-US">
                <a:solidFill>
                  <a:prstClr val="black"/>
                </a:solidFill>
              </a:rPr>
              <a:pPr eaLnBrk="1" hangingPunct="1"/>
              <a:t>29</a:t>
            </a:fld>
            <a:endParaRPr lang="en-US" altLang="en-US" dirty="0">
              <a:solidFill>
                <a:prstClr val="black"/>
              </a:solidFill>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t>Next slide please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6DEF47-BDF0-4FB8-9DBC-96A2A908F0FD}" type="slidenum">
              <a:rPr lang="en-US" altLang="en-US">
                <a:solidFill>
                  <a:prstClr val="black"/>
                </a:solidFill>
              </a:rPr>
              <a:pPr/>
              <a:t>32</a:t>
            </a:fld>
            <a:endParaRPr lang="en-US" altLang="en-US">
              <a:solidFill>
                <a:prstClr val="black"/>
              </a:solidFill>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43216B-EFBF-409E-AC05-4559F406ED62}" type="slidenum">
              <a:rPr lang="en-US" altLang="en-US"/>
              <a:pPr/>
              <a:t>2</a:t>
            </a:fld>
            <a:endParaRPr lang="en-US" altLang="en-US" dirty="0"/>
          </a:p>
        </p:txBody>
      </p:sp>
      <p:sp>
        <p:nvSpPr>
          <p:cNvPr id="3116034" name="Rectangle 2"/>
          <p:cNvSpPr>
            <a:spLocks noGrp="1" noRot="1" noChangeAspect="1" noChangeArrowheads="1" noTextEdit="1"/>
          </p:cNvSpPr>
          <p:nvPr>
            <p:ph type="sldImg"/>
          </p:nvPr>
        </p:nvSpPr>
        <p:spPr>
          <a:ln/>
        </p:spPr>
      </p:sp>
      <p:sp>
        <p:nvSpPr>
          <p:cNvPr id="3116035"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F5854F-2657-4AB9-B113-34418683E8E9}" type="slidenum">
              <a:rPr lang="en-US" altLang="en-US" smtClean="0"/>
              <a:pPr>
                <a:defRPr/>
              </a:pPr>
              <a:t>3</a:t>
            </a:fld>
            <a:endParaRPr lang="en-US" altLang="en-US"/>
          </a:p>
        </p:txBody>
      </p:sp>
    </p:spTree>
    <p:extLst>
      <p:ext uri="{BB962C8B-B14F-4D97-AF65-F5344CB8AC3E}">
        <p14:creationId xmlns:p14="http://schemas.microsoft.com/office/powerpoint/2010/main" val="3809203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43216B-EFBF-409E-AC05-4559F406ED62}" type="slidenum">
              <a:rPr lang="en-US" altLang="en-US"/>
              <a:pPr/>
              <a:t>4</a:t>
            </a:fld>
            <a:endParaRPr lang="en-US" altLang="en-US" dirty="0"/>
          </a:p>
        </p:txBody>
      </p:sp>
      <p:sp>
        <p:nvSpPr>
          <p:cNvPr id="3116034" name="Rectangle 2"/>
          <p:cNvSpPr>
            <a:spLocks noGrp="1" noRot="1" noChangeAspect="1" noChangeArrowheads="1" noTextEdit="1"/>
          </p:cNvSpPr>
          <p:nvPr>
            <p:ph type="sldImg"/>
          </p:nvPr>
        </p:nvSpPr>
        <p:spPr>
          <a:ln/>
        </p:spPr>
      </p:sp>
      <p:sp>
        <p:nvSpPr>
          <p:cNvPr id="3116035"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D70BEB-2F27-47DE-802C-73A6627197D6}" type="slidenum">
              <a:rPr lang="en-US" altLang="en-US">
                <a:solidFill>
                  <a:prstClr val="black"/>
                </a:solidFill>
              </a:rPr>
              <a:pPr/>
              <a:t>12</a:t>
            </a:fld>
            <a:endParaRPr lang="en-US" altLang="en-US">
              <a:solidFill>
                <a:prstClr val="black"/>
              </a:solidFill>
            </a:endParaRPr>
          </a:p>
        </p:txBody>
      </p:sp>
      <p:sp>
        <p:nvSpPr>
          <p:cNvPr id="2130946" name="Rectangle 2"/>
          <p:cNvSpPr>
            <a:spLocks noGrp="1" noRot="1" noChangeAspect="1" noChangeArrowheads="1" noTextEdit="1"/>
          </p:cNvSpPr>
          <p:nvPr>
            <p:ph type="sldImg"/>
          </p:nvPr>
        </p:nvSpPr>
        <p:spPr>
          <a:ln/>
        </p:spPr>
      </p:sp>
      <p:sp>
        <p:nvSpPr>
          <p:cNvPr id="21309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5B77BB-F2B2-4559-B14F-044641472FB9}" type="slidenum">
              <a:rPr lang="en-US" smtClean="0"/>
              <a:t>14</a:t>
            </a:fld>
            <a:endParaRPr lang="en-US"/>
          </a:p>
        </p:txBody>
      </p:sp>
    </p:spTree>
    <p:extLst>
      <p:ext uri="{BB962C8B-B14F-4D97-AF65-F5344CB8AC3E}">
        <p14:creationId xmlns:p14="http://schemas.microsoft.com/office/powerpoint/2010/main" val="4049756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AFFB940-F679-4B90-B8B5-708C8AF8D4C4}" type="slidenum">
              <a:rPr lang="en-US" altLang="en-US">
                <a:solidFill>
                  <a:prstClr val="black"/>
                </a:solidFill>
              </a:rPr>
              <a:pPr eaLnBrk="1" hangingPunct="1"/>
              <a:t>16</a:t>
            </a:fld>
            <a:endParaRPr lang="en-US" altLang="en-US">
              <a:solidFill>
                <a:prstClr val="black"/>
              </a:solidFill>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r>
              <a:rPr lang="en-US" altLang="en-US" smtClean="0">
                <a:latin typeface="Arial" charset="0"/>
              </a:rPr>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8A65FC-4FC5-4C9E-89C7-6164BBD2386B}" type="slidenum">
              <a:rPr lang="en-US" altLang="en-US">
                <a:solidFill>
                  <a:prstClr val="black"/>
                </a:solidFill>
              </a:rPr>
              <a:pPr/>
              <a:t>25</a:t>
            </a:fld>
            <a:endParaRPr lang="en-US" altLang="en-US" dirty="0">
              <a:solidFill>
                <a:prstClr val="black"/>
              </a:solidFill>
            </a:endParaRPr>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7E7933-5A9C-4EDA-BFFC-7FC7BAFE4500}" type="slidenum">
              <a:rPr lang="en-US" altLang="en-US">
                <a:solidFill>
                  <a:prstClr val="black"/>
                </a:solidFill>
              </a:rPr>
              <a:pPr/>
              <a:t>27</a:t>
            </a:fld>
            <a:endParaRPr lang="en-US" altLang="en-US" dirty="0">
              <a:solidFill>
                <a:prstClr val="black"/>
              </a:solidFill>
            </a:endParaRPr>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CBC15C-D841-42E7-A03A-28792698738C}"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2D4211-43E2-451A-AB2D-8135EE45DBA2}" type="slidenum">
              <a:rPr lang="en-US" smtClean="0"/>
              <a:t>‹#›</a:t>
            </a:fld>
            <a:endParaRPr lang="en-US"/>
          </a:p>
        </p:txBody>
      </p:sp>
    </p:spTree>
    <p:extLst>
      <p:ext uri="{BB962C8B-B14F-4D97-AF65-F5344CB8AC3E}">
        <p14:creationId xmlns:p14="http://schemas.microsoft.com/office/powerpoint/2010/main" val="4262050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CBC15C-D841-42E7-A03A-28792698738C}"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2D4211-43E2-451A-AB2D-8135EE45DBA2}" type="slidenum">
              <a:rPr lang="en-US" smtClean="0"/>
              <a:t>‹#›</a:t>
            </a:fld>
            <a:endParaRPr lang="en-US"/>
          </a:p>
        </p:txBody>
      </p:sp>
    </p:spTree>
    <p:extLst>
      <p:ext uri="{BB962C8B-B14F-4D97-AF65-F5344CB8AC3E}">
        <p14:creationId xmlns:p14="http://schemas.microsoft.com/office/powerpoint/2010/main" val="21279422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A675064-9B6A-4A6C-A6AC-4A0FF2ECAD2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5669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CED7E5-3114-4809-9E6E-A5FE217337C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1167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C615A2-C981-454E-89C5-B1EA767E28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56630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4F42DCEF-3B52-48A9-BF73-9C87655D89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3536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C167A8EB-BD44-4CBD-A594-95E2AE462AF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74321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3F1B8C0C-FEF0-42CA-A24F-E9D9B8D843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40454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15C1F96-95AB-40DC-BBF0-8E569F41E0FE}" type="datetimeFigureOut">
              <a:rPr lang="en-US" smtClean="0">
                <a:solidFill>
                  <a:prstClr val="black">
                    <a:tint val="75000"/>
                  </a:prstClr>
                </a:solidFill>
              </a:rPr>
              <a:pPr/>
              <a:t>11/3/2018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A1E9BD-6A2A-4149-9852-4719628E51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01501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5C1F96-95AB-40DC-BBF0-8E569F41E0FE}" type="datetimeFigureOut">
              <a:rPr lang="en-US" smtClean="0">
                <a:solidFill>
                  <a:prstClr val="black">
                    <a:tint val="75000"/>
                  </a:prstClr>
                </a:solidFill>
              </a:rPr>
              <a:pPr/>
              <a:t>11/3/2018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A1E9BD-6A2A-4149-9852-4719628E51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02826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5C1F96-95AB-40DC-BBF0-8E569F41E0FE}" type="datetimeFigureOut">
              <a:rPr lang="en-US" smtClean="0">
                <a:solidFill>
                  <a:prstClr val="black">
                    <a:tint val="75000"/>
                  </a:prstClr>
                </a:solidFill>
              </a:rPr>
              <a:pPr/>
              <a:t>11/3/2018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A1E9BD-6A2A-4149-9852-4719628E51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73054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15C1F96-95AB-40DC-BBF0-8E569F41E0FE}" type="datetimeFigureOut">
              <a:rPr lang="en-US" smtClean="0">
                <a:solidFill>
                  <a:prstClr val="black">
                    <a:tint val="75000"/>
                  </a:prstClr>
                </a:solidFill>
              </a:rPr>
              <a:pPr/>
              <a:t>11/3/2018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A1E9BD-6A2A-4149-9852-4719628E51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9100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CBC15C-D841-42E7-A03A-28792698738C}"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2D4211-43E2-451A-AB2D-8135EE45DBA2}" type="slidenum">
              <a:rPr lang="en-US" smtClean="0"/>
              <a:t>‹#›</a:t>
            </a:fld>
            <a:endParaRPr lang="en-US"/>
          </a:p>
        </p:txBody>
      </p:sp>
    </p:spTree>
    <p:extLst>
      <p:ext uri="{BB962C8B-B14F-4D97-AF65-F5344CB8AC3E}">
        <p14:creationId xmlns:p14="http://schemas.microsoft.com/office/powerpoint/2010/main" val="1081303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15C1F96-95AB-40DC-BBF0-8E569F41E0FE}" type="datetimeFigureOut">
              <a:rPr lang="en-US" smtClean="0">
                <a:solidFill>
                  <a:prstClr val="black">
                    <a:tint val="75000"/>
                  </a:prstClr>
                </a:solidFill>
              </a:rPr>
              <a:pPr/>
              <a:t>11/3/2018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DA1E9BD-6A2A-4149-9852-4719628E51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9902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15C1F96-95AB-40DC-BBF0-8E569F41E0FE}" type="datetimeFigureOut">
              <a:rPr lang="en-US" smtClean="0">
                <a:solidFill>
                  <a:prstClr val="black">
                    <a:tint val="75000"/>
                  </a:prstClr>
                </a:solidFill>
              </a:rPr>
              <a:pPr/>
              <a:t>11/3/2018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DA1E9BD-6A2A-4149-9852-4719628E51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14577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5C1F96-95AB-40DC-BBF0-8E569F41E0FE}" type="datetimeFigureOut">
              <a:rPr lang="en-US" smtClean="0">
                <a:solidFill>
                  <a:prstClr val="black">
                    <a:tint val="75000"/>
                  </a:prstClr>
                </a:solidFill>
              </a:rPr>
              <a:pPr/>
              <a:t>11/3/2018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DA1E9BD-6A2A-4149-9852-4719628E51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78877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5C1F96-95AB-40DC-BBF0-8E569F41E0FE}" type="datetimeFigureOut">
              <a:rPr lang="en-US" smtClean="0">
                <a:solidFill>
                  <a:prstClr val="black">
                    <a:tint val="75000"/>
                  </a:prstClr>
                </a:solidFill>
              </a:rPr>
              <a:pPr/>
              <a:t>11/3/2018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A1E9BD-6A2A-4149-9852-4719628E51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59497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5C1F96-95AB-40DC-BBF0-8E569F41E0FE}" type="datetimeFigureOut">
              <a:rPr lang="en-US" smtClean="0">
                <a:solidFill>
                  <a:prstClr val="black">
                    <a:tint val="75000"/>
                  </a:prstClr>
                </a:solidFill>
              </a:rPr>
              <a:pPr/>
              <a:t>11/3/2018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A1E9BD-6A2A-4149-9852-4719628E51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349229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5C1F96-95AB-40DC-BBF0-8E569F41E0FE}" type="datetimeFigureOut">
              <a:rPr lang="en-US" smtClean="0">
                <a:solidFill>
                  <a:prstClr val="black">
                    <a:tint val="75000"/>
                  </a:prstClr>
                </a:solidFill>
              </a:rPr>
              <a:pPr/>
              <a:t>11/3/2018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A1E9BD-6A2A-4149-9852-4719628E51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48612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5C1F96-95AB-40DC-BBF0-8E569F41E0FE}" type="datetimeFigureOut">
              <a:rPr lang="en-US" smtClean="0">
                <a:solidFill>
                  <a:prstClr val="black">
                    <a:tint val="75000"/>
                  </a:prstClr>
                </a:solidFill>
              </a:rPr>
              <a:pPr/>
              <a:t>11/3/2018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A1E9BD-6A2A-4149-9852-4719628E51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3226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fld id="{83A9291E-8747-4900-94FE-BB0F3B674A91}"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59938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DBDCC74-722A-411B-97DE-846B955F1745}" type="datetimeFigureOut">
              <a:rPr lang="en-US">
                <a:solidFill>
                  <a:prstClr val="black">
                    <a:tint val="75000"/>
                  </a:prstClr>
                </a:solidFill>
              </a:rPr>
              <a:pPr>
                <a:defRPr/>
              </a:pPr>
              <a:t>11/3/2018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36F633-C696-4C21-9D88-85B3ABAB72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801615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1142C9-3274-4260-8B13-BF5DC5CA7B6E}" type="datetimeFigureOut">
              <a:rPr lang="en-US">
                <a:solidFill>
                  <a:prstClr val="black">
                    <a:tint val="75000"/>
                  </a:prstClr>
                </a:solidFill>
              </a:rPr>
              <a:pPr>
                <a:defRPr/>
              </a:pPr>
              <a:t>11/3/2018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640715-29BA-4307-8F91-2F022EEA92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39324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34F7387E-32AA-4D29-B1D2-00E4F7F617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86832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DC298C4-FD10-458A-8D81-AB0E98B29C7D}" type="datetimeFigureOut">
              <a:rPr lang="en-US">
                <a:solidFill>
                  <a:prstClr val="black">
                    <a:tint val="75000"/>
                  </a:prstClr>
                </a:solidFill>
              </a:rPr>
              <a:pPr>
                <a:defRPr/>
              </a:pPr>
              <a:t>11/3/2018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D15FE-579C-4ACD-BC28-231461DFB3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096153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F9B2F50-40E3-4684-9D5A-A6BB96B3EF6F}" type="datetimeFigureOut">
              <a:rPr lang="en-US">
                <a:solidFill>
                  <a:prstClr val="black">
                    <a:tint val="75000"/>
                  </a:prstClr>
                </a:solidFill>
              </a:rPr>
              <a:pPr>
                <a:defRPr/>
              </a:pPr>
              <a:t>11/3/2018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A177D59-28AC-4490-861B-531C91623B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855494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C16DBDF-D767-4EF9-BCEA-A825500EC02A}" type="datetimeFigureOut">
              <a:rPr lang="en-US">
                <a:solidFill>
                  <a:prstClr val="black">
                    <a:tint val="75000"/>
                  </a:prstClr>
                </a:solidFill>
              </a:rPr>
              <a:pPr>
                <a:defRPr/>
              </a:pPr>
              <a:t>11/3/2018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B9F0695-E251-4F0F-BEA7-1983E0940AF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831826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4CD10E1-F58B-4BCE-9FA9-739E58BD7B30}" type="datetimeFigureOut">
              <a:rPr lang="en-US">
                <a:solidFill>
                  <a:prstClr val="black">
                    <a:tint val="75000"/>
                  </a:prstClr>
                </a:solidFill>
              </a:rPr>
              <a:pPr>
                <a:defRPr/>
              </a:pPr>
              <a:t>11/3/2018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044C66F-4941-4190-B66D-7F5A1D0707A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832516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4E9E797-5663-47EF-B5B1-A46FAF55A4E2}" type="datetimeFigureOut">
              <a:rPr lang="en-US">
                <a:solidFill>
                  <a:prstClr val="black">
                    <a:tint val="75000"/>
                  </a:prstClr>
                </a:solidFill>
              </a:rPr>
              <a:pPr>
                <a:defRPr/>
              </a:pPr>
              <a:t>11/3/2018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7B45873-04AA-4AB9-A662-9A335355A8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642039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92257BE-5736-444A-B94A-AE4985919758}" type="datetimeFigureOut">
              <a:rPr lang="en-US">
                <a:solidFill>
                  <a:prstClr val="black">
                    <a:tint val="75000"/>
                  </a:prstClr>
                </a:solidFill>
              </a:rPr>
              <a:pPr>
                <a:defRPr/>
              </a:pPr>
              <a:t>11/3/2018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36A5915-E075-4D45-8F64-C639A36AC1B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94020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972F5A-F564-48EF-A10C-2C5A787138D5}" type="datetimeFigureOut">
              <a:rPr lang="en-US">
                <a:solidFill>
                  <a:prstClr val="black">
                    <a:tint val="75000"/>
                  </a:prstClr>
                </a:solidFill>
              </a:rPr>
              <a:pPr>
                <a:defRPr/>
              </a:pPr>
              <a:t>11/3/2018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4A87DA-E62B-4CCE-9B91-720DC565B1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823397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4CA750-B2D8-4FE6-BBDF-DB2B7AF71B68}" type="datetimeFigureOut">
              <a:rPr lang="en-US">
                <a:solidFill>
                  <a:prstClr val="black">
                    <a:tint val="75000"/>
                  </a:prstClr>
                </a:solidFill>
              </a:rPr>
              <a:pPr>
                <a:defRPr/>
              </a:pPr>
              <a:t>11/3/2018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6D5BD5-9E4D-4CDA-9D86-45AEC78DC8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714705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CA6D48-F767-4B8F-87B5-919144904A1E}" type="datetimeFigureOut">
              <a:rPr lang="en-US">
                <a:solidFill>
                  <a:prstClr val="black">
                    <a:tint val="75000"/>
                  </a:prstClr>
                </a:solidFill>
              </a:rPr>
              <a:pPr>
                <a:defRPr/>
              </a:pPr>
              <a:t>11/3/2018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040C149-9C8A-45CC-80DD-667EF37A338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92333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95A064-95D4-4091-9CD4-DEACD92511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6328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7C71BF-69C0-45F3-BBA4-E553C0A5B4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6722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443447-3198-4E50-9796-56608F30BF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1299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3A2AE8-EA8A-46A8-84BD-99E59D5F18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9716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BF65433-A688-4E34-97FF-AAA2DF25F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75942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52F3C13-F3DF-463F-8D62-F16BB5BCA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1369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B4FDB14-C010-4BB5-B50D-1A9A2FD8AC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1352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CBC15C-D841-42E7-A03A-28792698738C}"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2D4211-43E2-451A-AB2D-8135EE45DBA2}" type="slidenum">
              <a:rPr lang="en-US" smtClean="0"/>
              <a:t>‹#›</a:t>
            </a:fld>
            <a:endParaRPr lang="en-US"/>
          </a:p>
        </p:txBody>
      </p:sp>
    </p:spTree>
    <p:extLst>
      <p:ext uri="{BB962C8B-B14F-4D97-AF65-F5344CB8AC3E}">
        <p14:creationId xmlns:p14="http://schemas.microsoft.com/office/powerpoint/2010/main" val="2209773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0CEC25-2E8C-44C8-8EE3-C2B316D73E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91663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8CED96-C12B-4440-83FD-B51E53A8C8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2238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EA741D-B5E3-44AA-8DA9-DAB68193D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1073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ADCDD6-9595-4DD5-B204-9AB9867F73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80550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DA33B5-C503-428D-A416-E60E4C2C41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95622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316195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50415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613884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11/1/2018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584280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11/1/2018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8177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CBC15C-D841-42E7-A03A-28792698738C}"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2D4211-43E2-451A-AB2D-8135EE45DBA2}" type="slidenum">
              <a:rPr lang="en-US" smtClean="0"/>
              <a:t>‹#›</a:t>
            </a:fld>
            <a:endParaRPr lang="en-US"/>
          </a:p>
        </p:txBody>
      </p:sp>
    </p:spTree>
    <p:extLst>
      <p:ext uri="{BB962C8B-B14F-4D97-AF65-F5344CB8AC3E}">
        <p14:creationId xmlns:p14="http://schemas.microsoft.com/office/powerpoint/2010/main" val="37812968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11/1/2018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011668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11/1/2018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841482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11/1/2018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527537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11/1/2018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82858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145019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11/1/2018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63829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20044321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CF2B11A-92FD-4FD3-87DF-915A999179F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50712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3E2804AD-1904-4C3F-8A17-846C9E6C2947}"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3365517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B6B484-5F57-41BD-948F-30D32FDEA46E}"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149398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CBC15C-D841-42E7-A03A-28792698738C}" type="datetimeFigureOut">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2D4211-43E2-451A-AB2D-8135EE45DBA2}" type="slidenum">
              <a:rPr lang="en-US" smtClean="0"/>
              <a:t>‹#›</a:t>
            </a:fld>
            <a:endParaRPr lang="en-US"/>
          </a:p>
        </p:txBody>
      </p:sp>
    </p:spTree>
    <p:extLst>
      <p:ext uri="{BB962C8B-B14F-4D97-AF65-F5344CB8AC3E}">
        <p14:creationId xmlns:p14="http://schemas.microsoft.com/office/powerpoint/2010/main" val="32771089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478C79B2-B7C3-4968-9AB0-7C7B2CBAF64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463737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2A02EA00-DE7F-4CB0-AD86-E77A8A12CA8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3797984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D543A19D-7AD4-45E9-B401-1620D0897FC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9566904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70130238-C93A-469C-B26A-21F1DD5F74C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1384866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F1794140-F242-4221-8A4F-E80F6A8CA22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6116256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3E57218-C10C-4290-A14F-16FCDA4BEA3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750741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F59A4E2C-99D0-4EA4-A792-949A48D93B1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867192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0E21018C-4F08-4D1D-B30C-C92C3ABB409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9594790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21934709-A95A-4C13-ACF8-237D4E120A07}"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2159266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2845B660-87E4-44C2-9DA0-8749D0D9A5C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828564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CBC15C-D841-42E7-A03A-28792698738C}" type="datetimeFigureOut">
              <a:rPr lang="en-US" smtClean="0"/>
              <a:t>11/1/2018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2D4211-43E2-451A-AB2D-8135EE45DBA2}" type="slidenum">
              <a:rPr lang="en-US" smtClean="0"/>
              <a:t>‹#›</a:t>
            </a:fld>
            <a:endParaRPr lang="en-US"/>
          </a:p>
        </p:txBody>
      </p:sp>
    </p:spTree>
    <p:extLst>
      <p:ext uri="{BB962C8B-B14F-4D97-AF65-F5344CB8AC3E}">
        <p14:creationId xmlns:p14="http://schemas.microsoft.com/office/powerpoint/2010/main" val="18010684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pPr/>
              <a:t>‹#›</a:t>
            </a:fld>
            <a:endParaRPr lang="en-US" altLang="en-US" dirty="0"/>
          </a:p>
        </p:txBody>
      </p:sp>
    </p:spTree>
    <p:extLst>
      <p:ext uri="{BB962C8B-B14F-4D97-AF65-F5344CB8AC3E}">
        <p14:creationId xmlns:p14="http://schemas.microsoft.com/office/powerpoint/2010/main" val="6478155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B6BF8BF-2285-4F79-97C1-9691028B623E}" type="slidenum">
              <a:rPr lang="en-US" altLang="en-US"/>
              <a:pPr>
                <a:defRPr/>
              </a:pPr>
              <a:t>‹#›</a:t>
            </a:fld>
            <a:endParaRPr lang="en-US" altLang="en-US"/>
          </a:p>
        </p:txBody>
      </p:sp>
    </p:spTree>
    <p:extLst>
      <p:ext uri="{BB962C8B-B14F-4D97-AF65-F5344CB8AC3E}">
        <p14:creationId xmlns:p14="http://schemas.microsoft.com/office/powerpoint/2010/main" val="37554716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87672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24408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84656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10/31/2018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20429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7A2894-A709-4C9D-BDF5-EB9BC6ADC6BF}" type="datetimeFigureOut">
              <a:rPr lang="en-US" smtClean="0">
                <a:solidFill>
                  <a:prstClr val="black">
                    <a:tint val="75000"/>
                  </a:prstClr>
                </a:solidFill>
              </a:rPr>
              <a:pPr/>
              <a:t>10/31/2018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65844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7A2894-A709-4C9D-BDF5-EB9BC6ADC6BF}" type="datetimeFigureOut">
              <a:rPr lang="en-US" smtClean="0">
                <a:solidFill>
                  <a:prstClr val="black">
                    <a:tint val="75000"/>
                  </a:prstClr>
                </a:solidFill>
              </a:rPr>
              <a:pPr/>
              <a:t>10/31/2018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7922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A2894-A709-4C9D-BDF5-EB9BC6ADC6BF}" type="datetimeFigureOut">
              <a:rPr lang="en-US" smtClean="0">
                <a:solidFill>
                  <a:prstClr val="black">
                    <a:tint val="75000"/>
                  </a:prstClr>
                </a:solidFill>
              </a:rPr>
              <a:pPr/>
              <a:t>10/31/2018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3839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10/31/2018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0241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FCBC15C-D841-42E7-A03A-28792698738C}" type="datetimeFigureOut">
              <a:rPr lang="en-US" smtClean="0"/>
              <a:t>11/1/2018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2D4211-43E2-451A-AB2D-8135EE45DBA2}" type="slidenum">
              <a:rPr lang="en-US" smtClean="0"/>
              <a:t>‹#›</a:t>
            </a:fld>
            <a:endParaRPr lang="en-US"/>
          </a:p>
        </p:txBody>
      </p:sp>
    </p:spTree>
    <p:extLst>
      <p:ext uri="{BB962C8B-B14F-4D97-AF65-F5344CB8AC3E}">
        <p14:creationId xmlns:p14="http://schemas.microsoft.com/office/powerpoint/2010/main" val="18274902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10/31/2018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90968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60804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51626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fld id="{ED621217-AC46-4DE0-8B07-F145BC4AD1F0}"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6138364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atin typeface="Arial" panose="020B0604020202020204" pitchFamily="34" charset="0"/>
              </a:defRPr>
            </a:lvl1pPr>
          </a:lstStyle>
          <a:p>
            <a:pPr>
              <a:defRPr/>
            </a:pPr>
            <a:endParaRPr lang="en-US" altLang="en-US"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cs typeface="Arial" panose="020B0604020202020204" pitchFamily="34" charset="0"/>
              </a:defRPr>
            </a:lvl1pPr>
          </a:lstStyle>
          <a:p>
            <a:pPr>
              <a:defRPr/>
            </a:pPr>
            <a:endParaRPr lang="en-US" altLang="en-US"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cs typeface="Arial" panose="020B0604020202020204" pitchFamily="34" charset="0"/>
              </a:defRPr>
            </a:lvl1pPr>
          </a:lstStyle>
          <a:p>
            <a:pPr>
              <a:defRPr/>
            </a:pPr>
            <a:fld id="{9AC89ACC-B1E1-41A7-B70D-156133AD1DC8}"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13202260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7021890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a:prstGeom prst="rect">
            <a:avLst/>
          </a:prstGeom>
        </p:spPr>
        <p:txBody>
          <a:bodyPr/>
          <a:lstStyle>
            <a:lvl1pPr>
              <a:defRPr/>
            </a:lvl1pPr>
          </a:lstStyle>
          <a:p>
            <a:endParaRPr lang="en-US" altLang="en-US">
              <a:solidFill>
                <a:prstClr val="black">
                  <a:tint val="75000"/>
                </a:prstClr>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en-US">
              <a:solidFill>
                <a:prstClr val="black">
                  <a:tint val="75000"/>
                </a:prstClr>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159F0F79-6625-4BCE-9082-CE50E52E1526}"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3303208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FF88331-2B8A-49B0-8876-EE42A6BDFD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30851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A1D4CD3-3FAC-452E-99FE-31A2F499CF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36290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25A63D4-F05D-468B-9721-6686E87D8AA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6968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CBC15C-D841-42E7-A03A-28792698738C}" type="datetimeFigureOut">
              <a:rPr lang="en-US" smtClean="0"/>
              <a:t>11/1/2018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2D4211-43E2-451A-AB2D-8135EE45DBA2}" type="slidenum">
              <a:rPr lang="en-US" smtClean="0"/>
              <a:t>‹#›</a:t>
            </a:fld>
            <a:endParaRPr lang="en-US"/>
          </a:p>
        </p:txBody>
      </p:sp>
    </p:spTree>
    <p:extLst>
      <p:ext uri="{BB962C8B-B14F-4D97-AF65-F5344CB8AC3E}">
        <p14:creationId xmlns:p14="http://schemas.microsoft.com/office/powerpoint/2010/main" val="33761210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937D063-4924-454E-A0C7-7209BFDBA6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54472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690FADF-EC55-487F-A299-9427E276D6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08579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91C4472-4EA3-4A85-8A41-E53A9E6A86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20149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0934826-73A9-4D14-8603-3F7ED8A162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51262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EF827C-7ABB-45B8-87A8-3C029D490CF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56077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FAC0C48-65C7-486E-8665-03924C2431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20899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F0D04A-E836-4768-8364-FF429B7B0A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491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3E1028-7525-458B-AFA2-E6D266C260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42719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C639262-D6B0-40C6-B50F-D933786EB4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57827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DFCEAFB4-4DA4-4DC4-A559-AD653CB757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6591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CBC15C-D841-42E7-A03A-28792698738C}" type="datetimeFigureOut">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2D4211-43E2-451A-AB2D-8135EE45DBA2}" type="slidenum">
              <a:rPr lang="en-US" smtClean="0"/>
              <a:t>‹#›</a:t>
            </a:fld>
            <a:endParaRPr lang="en-US"/>
          </a:p>
        </p:txBody>
      </p:sp>
    </p:spTree>
    <p:extLst>
      <p:ext uri="{BB962C8B-B14F-4D97-AF65-F5344CB8AC3E}">
        <p14:creationId xmlns:p14="http://schemas.microsoft.com/office/powerpoint/2010/main" val="30749010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778E10FE-C7F0-4A02-AD11-D9322E809A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10345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240000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56691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327165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11212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25560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8438376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7701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241675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5682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CBC15C-D841-42E7-A03A-28792698738C}" type="datetimeFigureOut">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2D4211-43E2-451A-AB2D-8135EE45DBA2}" type="slidenum">
              <a:rPr lang="en-US" smtClean="0"/>
              <a:t>‹#›</a:t>
            </a:fld>
            <a:endParaRPr lang="en-US"/>
          </a:p>
        </p:txBody>
      </p:sp>
    </p:spTree>
    <p:extLst>
      <p:ext uri="{BB962C8B-B14F-4D97-AF65-F5344CB8AC3E}">
        <p14:creationId xmlns:p14="http://schemas.microsoft.com/office/powerpoint/2010/main" val="18283021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01505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72544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9D38221-9C74-499F-BA2C-58B05AD3543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69031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BBDC42-DCA2-48A8-ACDB-0EFF2FCBDF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55849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0830A16-3076-41BF-8676-B1EC197C0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50122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ACCC1B7-B70A-468D-A50D-1F69B0659AC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74090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61D4C21-6388-4F81-9980-BE706EDEC5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31146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5907D21-D5F4-4777-B8BD-819ED14C1DE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41304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10F6CDF-0CE0-4A84-8922-1DC981F588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98666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4DA044-F0C6-4559-94BB-7FAD0ABFC0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9409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0.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theme" Target="../theme/theme4.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theme" Target="../theme/theme5.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6.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theme" Target="../theme/theme8.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theme" Target="../theme/theme9.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CBC15C-D841-42E7-A03A-28792698738C}" type="datetimeFigureOut">
              <a:rPr lang="en-US" smtClean="0"/>
              <a:t>11/1/2018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2D4211-43E2-451A-AB2D-8135EE45DBA2}" type="slidenum">
              <a:rPr lang="en-US" smtClean="0"/>
              <a:t>‹#›</a:t>
            </a:fld>
            <a:endParaRPr lang="en-US"/>
          </a:p>
        </p:txBody>
      </p:sp>
    </p:spTree>
    <p:extLst>
      <p:ext uri="{BB962C8B-B14F-4D97-AF65-F5344CB8AC3E}">
        <p14:creationId xmlns:p14="http://schemas.microsoft.com/office/powerpoint/2010/main" val="130306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5D5569A-5FF9-47CA-995B-8586E0647212}" type="datetimeFigureOut">
              <a:rPr lang="en-US">
                <a:solidFill>
                  <a:prstClr val="black">
                    <a:tint val="75000"/>
                  </a:prstClr>
                </a:solidFill>
              </a:rPr>
              <a:pPr>
                <a:defRPr/>
              </a:pPr>
              <a:t>11/3/2018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9BE8E52-D886-484D-99DC-06649A733D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46211580"/>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fontAlgn="base">
              <a:spcBef>
                <a:spcPct val="0"/>
              </a:spcBef>
              <a:spcAft>
                <a:spcPct val="0"/>
              </a:spcAft>
              <a:defRPr/>
            </a:pPr>
            <a:fld id="{0070E4C5-5F52-4599-BA06-11B4FB1687F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21133559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DA7A2894-A709-4C9D-BDF5-EB9BC6ADC6BF}" type="datetimeFigureOut">
              <a:rPr lang="en-US" smtClean="0">
                <a:solidFill>
                  <a:prstClr val="black">
                    <a:tint val="75000"/>
                  </a:prstClr>
                </a:solidFill>
              </a:rPr>
              <a:pPr/>
              <a:t>11/1/2018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9137530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pPr fontAlgn="base">
              <a:spcBef>
                <a:spcPct val="0"/>
              </a:spcBef>
              <a:spcAft>
                <a:spcPct val="0"/>
              </a:spcAft>
            </a:pPr>
            <a:endParaRPr lang="en-US" altLang="en-US" dirty="0"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dirty="0"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2CFC8270-EA6B-41B2-A156-921DCF70D3D2}" type="slidenum">
              <a:rPr lang="en-US" altLang="en-US" smtClean="0">
                <a:solidFill>
                  <a:srgbClr val="000000"/>
                </a:solidFill>
              </a:rPr>
              <a:pPr fontAlgn="base">
                <a:spcBef>
                  <a:spcPct val="0"/>
                </a:spcBef>
                <a:spcAft>
                  <a:spcPct val="0"/>
                </a:spcAft>
              </a:pPr>
              <a:t>‹#›</a:t>
            </a:fld>
            <a:endParaRPr lang="en-US" altLang="en-US" dirty="0" smtClean="0">
              <a:solidFill>
                <a:srgbClr val="000000"/>
              </a:solidFill>
            </a:endParaRPr>
          </a:p>
        </p:txBody>
      </p:sp>
    </p:spTree>
    <p:extLst>
      <p:ext uri="{BB962C8B-B14F-4D97-AF65-F5344CB8AC3E}">
        <p14:creationId xmlns:p14="http://schemas.microsoft.com/office/powerpoint/2010/main" val="178623673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8" r:id="rId14"/>
    <p:sldLayoutId id="2147483812" r:id="rId15"/>
  </p:sldLayoutIdLst>
  <p:txStyles>
    <p:title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DA7A2894-A709-4C9D-BDF5-EB9BC6ADC6BF}" type="datetimeFigureOut">
              <a:rPr lang="en-US" smtClean="0">
                <a:solidFill>
                  <a:prstClr val="black">
                    <a:tint val="75000"/>
                  </a:prstClr>
                </a:solidFill>
              </a:rPr>
              <a:pPr/>
              <a:t>10/31/2018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6099453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F030656B-2427-4B96-A956-7E657C11A6D2}"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15275262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003562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229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5229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cs typeface="Arial" charset="0"/>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cs typeface="Arial" charset="0"/>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A62389FD-7AD5-441E-A10F-A1FD5D109207}" type="slidenum">
              <a:rPr lang="en-US" altLang="en-US">
                <a:solidFill>
                  <a:srgbClr val="000000"/>
                </a:solidFill>
                <a:cs typeface="Arial" charset="0"/>
              </a:rPr>
              <a:pPr fontAlgn="base">
                <a:spcBef>
                  <a:spcPct val="0"/>
                </a:spcBef>
                <a:spcAft>
                  <a:spcPct val="0"/>
                </a:spcAft>
              </a:pPr>
              <a:t>‹#›</a:t>
            </a:fld>
            <a:endParaRPr lang="en-US" altLang="en-US">
              <a:solidFill>
                <a:srgbClr val="000000"/>
              </a:solidFill>
              <a:cs typeface="Arial" charset="0"/>
            </a:endParaRPr>
          </a:p>
        </p:txBody>
      </p:sp>
    </p:spTree>
    <p:extLst>
      <p:ext uri="{BB962C8B-B14F-4D97-AF65-F5344CB8AC3E}">
        <p14:creationId xmlns:p14="http://schemas.microsoft.com/office/powerpoint/2010/main" val="3445699616"/>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C1F96-95AB-40DC-BBF0-8E569F41E0FE}" type="datetimeFigureOut">
              <a:rPr lang="en-US" smtClean="0">
                <a:solidFill>
                  <a:prstClr val="black">
                    <a:tint val="75000"/>
                  </a:prstClr>
                </a:solidFill>
              </a:rPr>
              <a:pPr/>
              <a:t>11/3/2018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A1E9BD-6A2A-4149-9852-4719628E51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6936318"/>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93.xml"/><Relationship Id="rId1" Type="http://schemas.openxmlformats.org/officeDocument/2006/relationships/video" Target="file:///C:\Users\James_Holton\Desktop\James_Holton\APS_talk\damage\warp.avi"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103.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14.emf"/></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8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6.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1.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275770"/>
            <a:ext cx="9144000" cy="1603829"/>
          </a:xfrm>
          <a:noFill/>
        </p:spPr>
        <p:txBody>
          <a:bodyPr/>
          <a:lstStyle/>
          <a:p>
            <a:pPr eaLnBrk="1" hangingPunct="1"/>
            <a:r>
              <a:rPr lang="en-US" altLang="en-US" sz="4400" dirty="0" smtClean="0"/>
              <a:t>Global “success rate” </a:t>
            </a:r>
            <a:br>
              <a:rPr lang="en-US" altLang="en-US" sz="4400" dirty="0" smtClean="0"/>
            </a:br>
            <a:r>
              <a:rPr lang="en-US" altLang="en-US" sz="4400" dirty="0" smtClean="0"/>
              <a:t>of structure determination</a:t>
            </a:r>
          </a:p>
        </p:txBody>
      </p:sp>
      <p:sp>
        <p:nvSpPr>
          <p:cNvPr id="1327107" name="Text Box 3"/>
          <p:cNvSpPr txBox="1">
            <a:spLocks noChangeArrowheads="1"/>
          </p:cNvSpPr>
          <p:nvPr/>
        </p:nvSpPr>
        <p:spPr bwMode="auto">
          <a:xfrm>
            <a:off x="362857" y="2095500"/>
            <a:ext cx="843280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30000"/>
              </a:spcBef>
              <a:buFontTx/>
              <a:buNone/>
            </a:pPr>
            <a:r>
              <a:rPr lang="en-US" altLang="en-US" sz="3600" dirty="0">
                <a:solidFill>
                  <a:srgbClr val="C80000"/>
                </a:solidFill>
              </a:rPr>
              <a:t>100 s/dataset  </a:t>
            </a:r>
          </a:p>
          <a:p>
            <a:pPr algn="ctr" eaLnBrk="1" hangingPunct="1">
              <a:spcBef>
                <a:spcPct val="30000"/>
              </a:spcBef>
              <a:buFontTx/>
              <a:buNone/>
            </a:pPr>
            <a:r>
              <a:rPr lang="en-US" altLang="en-US" sz="3600" dirty="0">
                <a:solidFill>
                  <a:srgbClr val="C8A000"/>
                </a:solidFill>
              </a:rPr>
              <a:t>200 days/year</a:t>
            </a:r>
          </a:p>
          <a:p>
            <a:pPr algn="ctr" eaLnBrk="1" hangingPunct="1">
              <a:spcBef>
                <a:spcPct val="30000"/>
              </a:spcBef>
              <a:buFontTx/>
              <a:buNone/>
            </a:pPr>
            <a:r>
              <a:rPr lang="en-US" altLang="en-US" sz="3600" dirty="0">
                <a:solidFill>
                  <a:srgbClr val="990099"/>
                </a:solidFill>
              </a:rPr>
              <a:t>~150 </a:t>
            </a:r>
            <a:r>
              <a:rPr lang="en-US" altLang="en-US" sz="3600" dirty="0" smtClean="0">
                <a:solidFill>
                  <a:srgbClr val="990099"/>
                </a:solidFill>
              </a:rPr>
              <a:t>beamlines</a:t>
            </a:r>
            <a:endParaRPr lang="en-US" altLang="en-US" sz="3600" dirty="0">
              <a:solidFill>
                <a:srgbClr val="990099"/>
              </a:solidFill>
            </a:endParaRPr>
          </a:p>
          <a:p>
            <a:pPr algn="ctr" eaLnBrk="1" hangingPunct="1">
              <a:spcBef>
                <a:spcPct val="30000"/>
              </a:spcBef>
              <a:buFontTx/>
              <a:buNone/>
            </a:pPr>
            <a:r>
              <a:rPr lang="en-US" altLang="en-US" sz="3600" dirty="0">
                <a:solidFill>
                  <a:srgbClr val="009600"/>
                </a:solidFill>
              </a:rPr>
              <a:t>~26,000,000 datasets/year</a:t>
            </a:r>
          </a:p>
          <a:p>
            <a:pPr algn="ctr" eaLnBrk="1" hangingPunct="1">
              <a:spcBef>
                <a:spcPct val="30000"/>
              </a:spcBef>
              <a:buFontTx/>
              <a:buNone/>
            </a:pPr>
            <a:r>
              <a:rPr lang="en-US" altLang="en-US" sz="3600" dirty="0" smtClean="0">
                <a:solidFill>
                  <a:srgbClr val="C80000"/>
                </a:solidFill>
              </a:rPr>
              <a:t>~10,000</a:t>
            </a:r>
            <a:r>
              <a:rPr lang="en-US" altLang="en-US" sz="3600" dirty="0" smtClean="0">
                <a:solidFill>
                  <a:srgbClr val="009600"/>
                </a:solidFill>
              </a:rPr>
              <a:t> </a:t>
            </a:r>
            <a:r>
              <a:rPr lang="en-US" altLang="en-US" sz="3600" dirty="0">
                <a:solidFill>
                  <a:srgbClr val="009600"/>
                </a:solidFill>
              </a:rPr>
              <a:t>PDBs in </a:t>
            </a:r>
            <a:r>
              <a:rPr lang="en-US" altLang="en-US" sz="3600" dirty="0" smtClean="0">
                <a:solidFill>
                  <a:srgbClr val="A0A000"/>
                </a:solidFill>
              </a:rPr>
              <a:t>2018 </a:t>
            </a:r>
            <a:endParaRPr lang="en-US" altLang="en-US" sz="3600" dirty="0" smtClean="0">
              <a:solidFill>
                <a:srgbClr val="A0A000"/>
              </a:solidFill>
            </a:endParaRPr>
          </a:p>
          <a:p>
            <a:pPr algn="ctr" eaLnBrk="1" hangingPunct="1">
              <a:spcBef>
                <a:spcPct val="30000"/>
              </a:spcBef>
              <a:buFontTx/>
              <a:buNone/>
            </a:pPr>
            <a:r>
              <a:rPr lang="en-US" altLang="en-US" sz="3600" dirty="0" smtClean="0">
                <a:solidFill>
                  <a:srgbClr val="FF0000"/>
                </a:solidFill>
              </a:rPr>
              <a:t>0.04% “success”</a:t>
            </a:r>
            <a:endParaRPr lang="en-US" altLang="en-US" sz="3600" dirty="0">
              <a:solidFill>
                <a:srgbClr val="FF0000"/>
              </a:solidFill>
            </a:endParaRPr>
          </a:p>
        </p:txBody>
      </p:sp>
    </p:spTree>
    <p:extLst>
      <p:ext uri="{BB962C8B-B14F-4D97-AF65-F5344CB8AC3E}">
        <p14:creationId xmlns:p14="http://schemas.microsoft.com/office/powerpoint/2010/main" val="117267313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271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271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2710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2710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2710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271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Text Box 2"/>
          <p:cNvSpPr txBox="1">
            <a:spLocks noChangeArrowheads="1"/>
          </p:cNvSpPr>
          <p:nvPr/>
        </p:nvSpPr>
        <p:spPr bwMode="auto">
          <a:xfrm>
            <a:off x="0" y="6491288"/>
            <a:ext cx="5622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000000"/>
                </a:solidFill>
                <a:cs typeface="Arial" charset="0"/>
              </a:rPr>
              <a:t>Holton (2009) </a:t>
            </a:r>
            <a:r>
              <a:rPr lang="en-US" altLang="en-US" i="1">
                <a:solidFill>
                  <a:srgbClr val="000000"/>
                </a:solidFill>
                <a:cs typeface="Arial" charset="0"/>
              </a:rPr>
              <a:t>J. Synchrotron Rad.</a:t>
            </a:r>
            <a:r>
              <a:rPr lang="en-US" altLang="en-US">
                <a:solidFill>
                  <a:srgbClr val="000000"/>
                </a:solidFill>
                <a:cs typeface="Arial" charset="0"/>
              </a:rPr>
              <a:t> </a:t>
            </a:r>
            <a:r>
              <a:rPr lang="en-US" altLang="en-US" b="1">
                <a:solidFill>
                  <a:srgbClr val="000000"/>
                </a:solidFill>
                <a:cs typeface="Arial" charset="0"/>
              </a:rPr>
              <a:t>16</a:t>
            </a:r>
            <a:r>
              <a:rPr lang="en-US" altLang="en-US">
                <a:solidFill>
                  <a:srgbClr val="000000"/>
                </a:solidFill>
                <a:cs typeface="Arial" charset="0"/>
              </a:rPr>
              <a:t> 133-42</a:t>
            </a:r>
          </a:p>
        </p:txBody>
      </p:sp>
      <p:sp>
        <p:nvSpPr>
          <p:cNvPr id="301059" name="Text Box 3"/>
          <p:cNvSpPr txBox="1">
            <a:spLocks noChangeArrowheads="1"/>
          </p:cNvSpPr>
          <p:nvPr/>
        </p:nvSpPr>
        <p:spPr bwMode="auto">
          <a:xfrm>
            <a:off x="0" y="0"/>
            <a:ext cx="914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4400" dirty="0">
                <a:solidFill>
                  <a:srgbClr val="000000"/>
                </a:solidFill>
                <a:cs typeface="Arial" charset="0"/>
              </a:rPr>
              <a:t>Radiation Damage </a:t>
            </a:r>
            <a:r>
              <a:rPr lang="en-US" altLang="en-US" sz="4400" dirty="0">
                <a:solidFill>
                  <a:srgbClr val="000000"/>
                </a:solidFill>
                <a:cs typeface="Arial" charset="0"/>
              </a:rPr>
              <a:t>World </a:t>
            </a:r>
            <a:r>
              <a:rPr lang="en-US" altLang="en-US" sz="4400" dirty="0">
                <a:solidFill>
                  <a:srgbClr val="000000"/>
                </a:solidFill>
                <a:cs typeface="Arial" charset="0"/>
              </a:rPr>
              <a:t>Records</a:t>
            </a:r>
          </a:p>
        </p:txBody>
      </p:sp>
      <p:sp>
        <p:nvSpPr>
          <p:cNvPr id="301060" name="Text Box 4"/>
          <p:cNvSpPr txBox="1">
            <a:spLocks noChangeArrowheads="1"/>
          </p:cNvSpPr>
          <p:nvPr/>
        </p:nvSpPr>
        <p:spPr bwMode="auto">
          <a:xfrm>
            <a:off x="622300" y="-16656"/>
            <a:ext cx="8064500" cy="603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endParaRPr lang="en-US" altLang="en-US" sz="3600" dirty="0">
              <a:solidFill>
                <a:srgbClr val="000000"/>
              </a:solidFill>
              <a:cs typeface="Arial" charset="0"/>
            </a:endParaRPr>
          </a:p>
          <a:p>
            <a:pPr fontAlgn="base">
              <a:spcBef>
                <a:spcPct val="0"/>
              </a:spcBef>
              <a:spcAft>
                <a:spcPct val="0"/>
              </a:spcAft>
            </a:pPr>
            <a:endParaRPr lang="en-US" altLang="en-US" sz="2400" dirty="0">
              <a:solidFill>
                <a:srgbClr val="000000"/>
              </a:solidFill>
              <a:cs typeface="Arial" charset="0"/>
            </a:endParaRPr>
          </a:p>
          <a:p>
            <a:pPr fontAlgn="base">
              <a:spcBef>
                <a:spcPct val="0"/>
              </a:spcBef>
              <a:spcAft>
                <a:spcPct val="0"/>
              </a:spcAft>
            </a:pPr>
            <a:r>
              <a:rPr lang="en-US" altLang="en-US" sz="2000" dirty="0" err="1">
                <a:solidFill>
                  <a:srgbClr val="000000"/>
                </a:solidFill>
                <a:cs typeface="Arial" charset="0"/>
              </a:rPr>
              <a:t>MGy</a:t>
            </a:r>
            <a:r>
              <a:rPr lang="en-US" altLang="en-US" sz="2000" dirty="0">
                <a:solidFill>
                  <a:srgbClr val="000000"/>
                </a:solidFill>
                <a:cs typeface="Arial" charset="0"/>
              </a:rPr>
              <a:t>	reaction			reference</a:t>
            </a:r>
          </a:p>
          <a:p>
            <a:pPr fontAlgn="base">
              <a:spcBef>
                <a:spcPct val="0"/>
              </a:spcBef>
              <a:spcAft>
                <a:spcPct val="0"/>
              </a:spcAft>
            </a:pPr>
            <a:endParaRPr lang="en-US" altLang="en-US" sz="2000" dirty="0">
              <a:solidFill>
                <a:srgbClr val="000000"/>
              </a:solidFill>
              <a:cs typeface="Arial" charset="0"/>
            </a:endParaRPr>
          </a:p>
          <a:p>
            <a:pPr fontAlgn="base">
              <a:lnSpc>
                <a:spcPct val="130000"/>
              </a:lnSpc>
              <a:spcBef>
                <a:spcPct val="0"/>
              </a:spcBef>
              <a:spcAft>
                <a:spcPct val="0"/>
              </a:spcAft>
            </a:pPr>
            <a:r>
              <a:rPr lang="en-US" altLang="en-US" sz="2000" dirty="0">
                <a:solidFill>
                  <a:srgbClr val="000000"/>
                </a:solidFill>
                <a:cs typeface="Arial" charset="0"/>
              </a:rPr>
              <a:t>~45	global damage		Owen </a:t>
            </a:r>
            <a:r>
              <a:rPr lang="en-US" altLang="en-US" sz="2000" i="1" dirty="0">
                <a:solidFill>
                  <a:srgbClr val="000000"/>
                </a:solidFill>
                <a:cs typeface="Arial" charset="0"/>
              </a:rPr>
              <a:t>et al.</a:t>
            </a:r>
            <a:r>
              <a:rPr lang="en-US" altLang="en-US" sz="2000" dirty="0">
                <a:solidFill>
                  <a:srgbClr val="000000"/>
                </a:solidFill>
                <a:cs typeface="Arial" charset="0"/>
              </a:rPr>
              <a:t> (2006</a:t>
            </a:r>
            <a:r>
              <a:rPr lang="en-US" altLang="en-US" sz="2000" dirty="0">
                <a:solidFill>
                  <a:srgbClr val="000000"/>
                </a:solidFill>
                <a:cs typeface="Arial" charset="0"/>
              </a:rPr>
              <a:t>)</a:t>
            </a:r>
          </a:p>
          <a:p>
            <a:pPr fontAlgn="base">
              <a:lnSpc>
                <a:spcPct val="130000"/>
              </a:lnSpc>
              <a:spcBef>
                <a:spcPct val="0"/>
              </a:spcBef>
              <a:spcAft>
                <a:spcPct val="0"/>
              </a:spcAft>
            </a:pPr>
            <a:r>
              <a:rPr lang="en-US" altLang="en-US" sz="2000" dirty="0">
                <a:solidFill>
                  <a:srgbClr val="0070C0"/>
                </a:solidFill>
                <a:cs typeface="Arial" charset="0"/>
              </a:rPr>
              <a:t>10/Å	global damage</a:t>
            </a:r>
            <a:r>
              <a:rPr lang="en-US" altLang="en-US" sz="2000" dirty="0">
                <a:solidFill>
                  <a:srgbClr val="000000"/>
                </a:solidFill>
                <a:cs typeface="Arial" charset="0"/>
              </a:rPr>
              <a:t>		Howells et al. (2009)</a:t>
            </a:r>
            <a:endParaRPr lang="en-US" altLang="en-US" sz="2000" dirty="0">
              <a:solidFill>
                <a:srgbClr val="000000"/>
              </a:solidFill>
              <a:cs typeface="Arial" charset="0"/>
            </a:endParaRPr>
          </a:p>
          <a:p>
            <a:pPr fontAlgn="base">
              <a:lnSpc>
                <a:spcPct val="130000"/>
              </a:lnSpc>
              <a:spcBef>
                <a:spcPct val="0"/>
              </a:spcBef>
              <a:spcAft>
                <a:spcPct val="0"/>
              </a:spcAft>
            </a:pPr>
            <a:r>
              <a:rPr lang="en-US" altLang="en-US" sz="2000" dirty="0">
                <a:solidFill>
                  <a:srgbClr val="000000"/>
                </a:solidFill>
                <a:cs typeface="Arial" charset="0"/>
              </a:rPr>
              <a:t>5	Se</a:t>
            </a:r>
            <a:r>
              <a:rPr lang="en-US" altLang="en-US" sz="2000" dirty="0">
                <a:solidFill>
                  <a:srgbClr val="FF0000"/>
                </a:solidFill>
                <a:cs typeface="Arial" charset="0"/>
              </a:rPr>
              <a:t>-</a:t>
            </a:r>
            <a:r>
              <a:rPr lang="en-US" altLang="en-US" sz="2000" dirty="0">
                <a:solidFill>
                  <a:srgbClr val="000000"/>
                </a:solidFill>
                <a:cs typeface="Arial" charset="0"/>
              </a:rPr>
              <a:t>Met			Holton (2007)</a:t>
            </a:r>
          </a:p>
          <a:p>
            <a:pPr fontAlgn="base">
              <a:lnSpc>
                <a:spcPct val="130000"/>
              </a:lnSpc>
              <a:spcBef>
                <a:spcPct val="0"/>
              </a:spcBef>
              <a:spcAft>
                <a:spcPct val="0"/>
              </a:spcAft>
            </a:pPr>
            <a:r>
              <a:rPr lang="en-US" altLang="en-US" sz="2000" dirty="0">
                <a:solidFill>
                  <a:srgbClr val="000000"/>
                </a:solidFill>
                <a:cs typeface="Arial" charset="0"/>
              </a:rPr>
              <a:t>4	Hg</a:t>
            </a:r>
            <a:r>
              <a:rPr lang="en-US" altLang="en-US" sz="2000" dirty="0">
                <a:solidFill>
                  <a:srgbClr val="FF0000"/>
                </a:solidFill>
                <a:cs typeface="Arial" charset="0"/>
              </a:rPr>
              <a:t>-</a:t>
            </a:r>
            <a:r>
              <a:rPr lang="en-US" altLang="en-US" sz="2000" dirty="0">
                <a:solidFill>
                  <a:srgbClr val="000000"/>
                </a:solidFill>
                <a:cs typeface="Arial" charset="0"/>
              </a:rPr>
              <a:t>S			</a:t>
            </a:r>
            <a:r>
              <a:rPr lang="en-US" altLang="en-US" sz="2000" dirty="0" err="1">
                <a:solidFill>
                  <a:srgbClr val="000000"/>
                </a:solidFill>
                <a:cs typeface="Arial" charset="0"/>
              </a:rPr>
              <a:t>Ramagopal</a:t>
            </a:r>
            <a:r>
              <a:rPr lang="en-US" altLang="en-US" sz="2000" dirty="0">
                <a:solidFill>
                  <a:srgbClr val="000000"/>
                </a:solidFill>
                <a:cs typeface="Arial" charset="0"/>
              </a:rPr>
              <a:t> </a:t>
            </a:r>
            <a:r>
              <a:rPr lang="en-US" altLang="en-US" i="1" dirty="0">
                <a:solidFill>
                  <a:srgbClr val="000000"/>
                </a:solidFill>
                <a:cs typeface="Arial" charset="0"/>
              </a:rPr>
              <a:t>et al.</a:t>
            </a:r>
            <a:r>
              <a:rPr lang="en-US" altLang="en-US" dirty="0">
                <a:solidFill>
                  <a:srgbClr val="000000"/>
                </a:solidFill>
                <a:cs typeface="Arial" charset="0"/>
              </a:rPr>
              <a:t> </a:t>
            </a:r>
            <a:r>
              <a:rPr lang="en-US" altLang="en-US" sz="2000" dirty="0">
                <a:solidFill>
                  <a:srgbClr val="000000"/>
                </a:solidFill>
                <a:cs typeface="Arial" charset="0"/>
              </a:rPr>
              <a:t>(2004)</a:t>
            </a:r>
          </a:p>
          <a:p>
            <a:pPr fontAlgn="base">
              <a:lnSpc>
                <a:spcPct val="130000"/>
              </a:lnSpc>
              <a:spcBef>
                <a:spcPct val="0"/>
              </a:spcBef>
              <a:spcAft>
                <a:spcPct val="0"/>
              </a:spcAft>
            </a:pPr>
            <a:r>
              <a:rPr lang="en-US" altLang="en-US" sz="2000" dirty="0">
                <a:solidFill>
                  <a:srgbClr val="000000"/>
                </a:solidFill>
                <a:cs typeface="Arial" charset="0"/>
              </a:rPr>
              <a:t>4	R-C</a:t>
            </a:r>
            <a:r>
              <a:rPr lang="en-US" altLang="en-US" sz="2000" dirty="0">
                <a:solidFill>
                  <a:srgbClr val="FF0000"/>
                </a:solidFill>
                <a:cs typeface="Arial" charset="0"/>
              </a:rPr>
              <a:t>-</a:t>
            </a:r>
            <a:r>
              <a:rPr lang="en-US" altLang="en-US" sz="2000" dirty="0">
                <a:solidFill>
                  <a:srgbClr val="000000"/>
                </a:solidFill>
                <a:cs typeface="Arial" charset="0"/>
              </a:rPr>
              <a:t>COOH		Garman et al. (2015)</a:t>
            </a:r>
          </a:p>
          <a:p>
            <a:pPr fontAlgn="base">
              <a:lnSpc>
                <a:spcPct val="130000"/>
              </a:lnSpc>
              <a:spcBef>
                <a:spcPct val="0"/>
              </a:spcBef>
              <a:spcAft>
                <a:spcPct val="0"/>
              </a:spcAft>
            </a:pPr>
            <a:r>
              <a:rPr lang="en-US" altLang="en-US" sz="2000" dirty="0">
                <a:solidFill>
                  <a:srgbClr val="000000"/>
                </a:solidFill>
                <a:cs typeface="Arial" charset="0"/>
              </a:rPr>
              <a:t>3	S</a:t>
            </a:r>
            <a:r>
              <a:rPr lang="en-US" altLang="en-US" sz="2000" dirty="0">
                <a:solidFill>
                  <a:srgbClr val="FF0000"/>
                </a:solidFill>
                <a:cs typeface="Arial" charset="0"/>
              </a:rPr>
              <a:t>-</a:t>
            </a:r>
            <a:r>
              <a:rPr lang="en-US" altLang="en-US" sz="2000" dirty="0">
                <a:solidFill>
                  <a:srgbClr val="000000"/>
                </a:solidFill>
                <a:cs typeface="Arial" charset="0"/>
              </a:rPr>
              <a:t>S			Murray </a:t>
            </a:r>
            <a:r>
              <a:rPr lang="en-US" altLang="en-US" sz="2000" i="1" dirty="0">
                <a:solidFill>
                  <a:srgbClr val="000000"/>
                </a:solidFill>
                <a:cs typeface="Arial" charset="0"/>
              </a:rPr>
              <a:t>et al.</a:t>
            </a:r>
            <a:r>
              <a:rPr lang="en-US" altLang="en-US" sz="2000" dirty="0">
                <a:solidFill>
                  <a:srgbClr val="000000"/>
                </a:solidFill>
                <a:cs typeface="Arial" charset="0"/>
              </a:rPr>
              <a:t> (2002)</a:t>
            </a:r>
          </a:p>
          <a:p>
            <a:pPr fontAlgn="base">
              <a:lnSpc>
                <a:spcPct val="130000"/>
              </a:lnSpc>
              <a:spcBef>
                <a:spcPct val="0"/>
              </a:spcBef>
              <a:spcAft>
                <a:spcPct val="0"/>
              </a:spcAft>
            </a:pPr>
            <a:r>
              <a:rPr lang="en-US" altLang="en-US" sz="2000" dirty="0">
                <a:solidFill>
                  <a:srgbClr val="000000"/>
                </a:solidFill>
                <a:cs typeface="Arial" charset="0"/>
              </a:rPr>
              <a:t>1	Br</a:t>
            </a:r>
            <a:r>
              <a:rPr lang="en-US" altLang="en-US" sz="2000" dirty="0">
                <a:solidFill>
                  <a:srgbClr val="FF0000"/>
                </a:solidFill>
                <a:cs typeface="Arial" charset="0"/>
              </a:rPr>
              <a:t>-</a:t>
            </a:r>
            <a:r>
              <a:rPr lang="en-US" altLang="en-US" sz="2000" dirty="0">
                <a:solidFill>
                  <a:srgbClr val="000000"/>
                </a:solidFill>
                <a:cs typeface="Arial" charset="0"/>
              </a:rPr>
              <a:t>RNA			</a:t>
            </a:r>
            <a:r>
              <a:rPr lang="en-US" altLang="en-US" sz="2000" dirty="0" err="1">
                <a:solidFill>
                  <a:srgbClr val="000000"/>
                </a:solidFill>
                <a:cs typeface="Arial" charset="0"/>
              </a:rPr>
              <a:t>Olieric</a:t>
            </a:r>
            <a:r>
              <a:rPr lang="en-US" altLang="en-US" sz="2000" dirty="0">
                <a:solidFill>
                  <a:srgbClr val="000000"/>
                </a:solidFill>
                <a:cs typeface="Arial" charset="0"/>
              </a:rPr>
              <a:t> </a:t>
            </a:r>
            <a:r>
              <a:rPr lang="en-US" altLang="en-US" sz="2000" i="1" dirty="0">
                <a:solidFill>
                  <a:srgbClr val="000000"/>
                </a:solidFill>
                <a:cs typeface="Arial" charset="0"/>
              </a:rPr>
              <a:t>et al.</a:t>
            </a:r>
            <a:r>
              <a:rPr lang="en-US" altLang="en-US" sz="2000" dirty="0">
                <a:solidFill>
                  <a:srgbClr val="000000"/>
                </a:solidFill>
                <a:cs typeface="Arial" charset="0"/>
              </a:rPr>
              <a:t> (2007)</a:t>
            </a:r>
          </a:p>
          <a:p>
            <a:pPr fontAlgn="base">
              <a:lnSpc>
                <a:spcPct val="130000"/>
              </a:lnSpc>
              <a:spcBef>
                <a:spcPct val="0"/>
              </a:spcBef>
              <a:spcAft>
                <a:spcPct val="0"/>
              </a:spcAft>
            </a:pPr>
            <a:r>
              <a:rPr lang="en-US" altLang="en-US" sz="2000" dirty="0">
                <a:solidFill>
                  <a:srgbClr val="000000"/>
                </a:solidFill>
                <a:cs typeface="Arial" charset="0"/>
              </a:rPr>
              <a:t>~1?	Cl</a:t>
            </a:r>
            <a:r>
              <a:rPr lang="en-US" altLang="en-US" sz="2000" dirty="0">
                <a:solidFill>
                  <a:srgbClr val="FF0000"/>
                </a:solidFill>
                <a:cs typeface="Arial" charset="0"/>
              </a:rPr>
              <a:t>-</a:t>
            </a:r>
            <a:r>
              <a:rPr lang="en-US" altLang="en-US" sz="2000" dirty="0">
                <a:solidFill>
                  <a:srgbClr val="000000"/>
                </a:solidFill>
                <a:cs typeface="Arial" charset="0"/>
              </a:rPr>
              <a:t>C			???</a:t>
            </a:r>
          </a:p>
          <a:p>
            <a:pPr fontAlgn="base">
              <a:lnSpc>
                <a:spcPct val="130000"/>
              </a:lnSpc>
              <a:spcBef>
                <a:spcPct val="0"/>
              </a:spcBef>
              <a:spcAft>
                <a:spcPct val="0"/>
              </a:spcAft>
            </a:pPr>
            <a:r>
              <a:rPr lang="en-US" altLang="en-US" sz="2000" dirty="0">
                <a:solidFill>
                  <a:srgbClr val="000000"/>
                </a:solidFill>
                <a:cs typeface="Arial" charset="0"/>
              </a:rPr>
              <a:t>0.5	</a:t>
            </a:r>
            <a:r>
              <a:rPr lang="en-US" altLang="en-US" sz="2000" dirty="0" err="1">
                <a:solidFill>
                  <a:srgbClr val="000000"/>
                </a:solidFill>
                <a:cs typeface="Arial" charset="0"/>
              </a:rPr>
              <a:t>Mn</a:t>
            </a:r>
            <a:r>
              <a:rPr lang="en-US" altLang="en-US" sz="2000" dirty="0">
                <a:solidFill>
                  <a:srgbClr val="FF0000"/>
                </a:solidFill>
                <a:cs typeface="Arial" charset="0"/>
              </a:rPr>
              <a:t> in </a:t>
            </a:r>
            <a:r>
              <a:rPr lang="en-US" altLang="en-US" sz="2000" dirty="0">
                <a:solidFill>
                  <a:srgbClr val="000000"/>
                </a:solidFill>
                <a:cs typeface="Arial" charset="0"/>
              </a:rPr>
              <a:t>PS II		Yano </a:t>
            </a:r>
            <a:r>
              <a:rPr lang="en-US" altLang="en-US" sz="2000" i="1" dirty="0">
                <a:solidFill>
                  <a:srgbClr val="000000"/>
                </a:solidFill>
                <a:cs typeface="Arial" charset="0"/>
              </a:rPr>
              <a:t>et al. </a:t>
            </a:r>
            <a:r>
              <a:rPr lang="en-US" altLang="en-US" sz="2000" dirty="0">
                <a:solidFill>
                  <a:srgbClr val="000000"/>
                </a:solidFill>
                <a:cs typeface="Arial" charset="0"/>
              </a:rPr>
              <a:t>(2005</a:t>
            </a:r>
            <a:r>
              <a:rPr lang="en-US" altLang="en-US" sz="2000" dirty="0">
                <a:solidFill>
                  <a:srgbClr val="000000"/>
                </a:solidFill>
                <a:cs typeface="Arial" charset="0"/>
              </a:rPr>
              <a:t>)</a:t>
            </a:r>
          </a:p>
          <a:p>
            <a:pPr fontAlgn="base">
              <a:lnSpc>
                <a:spcPct val="130000"/>
              </a:lnSpc>
              <a:spcBef>
                <a:spcPct val="0"/>
              </a:spcBef>
              <a:spcAft>
                <a:spcPct val="0"/>
              </a:spcAft>
            </a:pPr>
            <a:r>
              <a:rPr lang="en-US" altLang="en-US" sz="2000" dirty="0">
                <a:solidFill>
                  <a:srgbClr val="000000"/>
                </a:solidFill>
                <a:cs typeface="Arial" charset="0"/>
              </a:rPr>
              <a:t>0.06	</a:t>
            </a:r>
            <a:r>
              <a:rPr lang="en-US" altLang="en-US" sz="2000" dirty="0" err="1">
                <a:solidFill>
                  <a:srgbClr val="000000"/>
                </a:solidFill>
                <a:cs typeface="Arial" charset="0"/>
              </a:rPr>
              <a:t>putidaredoxin</a:t>
            </a:r>
            <a:r>
              <a:rPr lang="en-US" altLang="en-US" sz="2000" dirty="0">
                <a:solidFill>
                  <a:srgbClr val="000000"/>
                </a:solidFill>
                <a:cs typeface="Arial" charset="0"/>
              </a:rPr>
              <a:t>		Corbett </a:t>
            </a:r>
            <a:r>
              <a:rPr lang="en-US" altLang="en-US" sz="2000" i="1" dirty="0">
                <a:solidFill>
                  <a:srgbClr val="000000"/>
                </a:solidFill>
                <a:cs typeface="Arial" charset="0"/>
              </a:rPr>
              <a:t>et al. </a:t>
            </a:r>
            <a:r>
              <a:rPr lang="en-US" altLang="en-US" sz="2000" dirty="0">
                <a:solidFill>
                  <a:srgbClr val="000000"/>
                </a:solidFill>
                <a:cs typeface="Arial" charset="0"/>
              </a:rPr>
              <a:t>(2007)</a:t>
            </a:r>
            <a:endParaRPr lang="en-US" altLang="en-US" sz="2000" dirty="0">
              <a:solidFill>
                <a:srgbClr val="000000"/>
              </a:solidFill>
              <a:cs typeface="Arial" charset="0"/>
            </a:endParaRPr>
          </a:p>
          <a:p>
            <a:pPr fontAlgn="base">
              <a:lnSpc>
                <a:spcPct val="130000"/>
              </a:lnSpc>
              <a:spcBef>
                <a:spcPct val="0"/>
              </a:spcBef>
              <a:spcAft>
                <a:spcPct val="0"/>
              </a:spcAft>
            </a:pPr>
            <a:r>
              <a:rPr lang="en-US" altLang="en-US" sz="2000" dirty="0">
                <a:solidFill>
                  <a:srgbClr val="000000"/>
                </a:solidFill>
                <a:cs typeface="Arial" charset="0"/>
              </a:rPr>
              <a:t>0.02	Fe</a:t>
            </a:r>
            <a:r>
              <a:rPr lang="en-US" altLang="en-US" sz="2000" dirty="0">
                <a:solidFill>
                  <a:srgbClr val="FF0000"/>
                </a:solidFill>
                <a:cs typeface="Arial" charset="0"/>
              </a:rPr>
              <a:t> in </a:t>
            </a:r>
            <a:r>
              <a:rPr lang="en-US" altLang="en-US" sz="2000" dirty="0">
                <a:solidFill>
                  <a:srgbClr val="000000"/>
                </a:solidFill>
                <a:cs typeface="Arial" charset="0"/>
              </a:rPr>
              <a:t>myoglobin		Denisov </a:t>
            </a:r>
            <a:r>
              <a:rPr lang="en-US" altLang="en-US" sz="2000" i="1" dirty="0">
                <a:solidFill>
                  <a:srgbClr val="000000"/>
                </a:solidFill>
                <a:cs typeface="Arial" charset="0"/>
              </a:rPr>
              <a:t>et al.</a:t>
            </a:r>
            <a:r>
              <a:rPr lang="en-US" altLang="en-US" sz="2000" dirty="0">
                <a:solidFill>
                  <a:srgbClr val="000000"/>
                </a:solidFill>
                <a:cs typeface="Arial" charset="0"/>
              </a:rPr>
              <a:t> (2007)</a:t>
            </a:r>
          </a:p>
        </p:txBody>
      </p:sp>
      <p:sp>
        <p:nvSpPr>
          <p:cNvPr id="301061" name="Line 5"/>
          <p:cNvSpPr>
            <a:spLocks noChangeShapeType="1"/>
          </p:cNvSpPr>
          <p:nvPr/>
        </p:nvSpPr>
        <p:spPr bwMode="auto">
          <a:xfrm>
            <a:off x="500063" y="1504169"/>
            <a:ext cx="78168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Tree>
    <p:extLst>
      <p:ext uri="{BB962C8B-B14F-4D97-AF65-F5344CB8AC3E}">
        <p14:creationId xmlns:p14="http://schemas.microsoft.com/office/powerpoint/2010/main" val="8093716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1060">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1060">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1060">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1060">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1060">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1060">
                                            <p:txEl>
                                              <p:pRg st="9" end="9"/>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1060">
                                            <p:txEl>
                                              <p:pRg st="10" end="1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01060">
                                            <p:txEl>
                                              <p:pRg st="11" end="1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01060">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1060">
                                            <p:txEl>
                                              <p:pRg st="13" end="13"/>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01060">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8898" name="Rectangle 2"/>
          <p:cNvSpPr>
            <a:spLocks noGrp="1" noChangeArrowheads="1"/>
          </p:cNvSpPr>
          <p:nvPr>
            <p:ph type="title"/>
          </p:nvPr>
        </p:nvSpPr>
        <p:spPr>
          <a:xfrm>
            <a:off x="457200" y="0"/>
            <a:ext cx="8229600" cy="1360488"/>
          </a:xfrm>
          <a:noFill/>
        </p:spPr>
        <p:txBody>
          <a:bodyPr/>
          <a:lstStyle/>
          <a:p>
            <a:r>
              <a:rPr lang="en-US" altLang="en-US" sz="5400">
                <a:solidFill>
                  <a:schemeClr val="tx1"/>
                </a:solidFill>
              </a:rPr>
              <a:t>Specific damage</a:t>
            </a:r>
          </a:p>
        </p:txBody>
      </p:sp>
      <p:pic>
        <p:nvPicPr>
          <p:cNvPr id="2128919" name="warp.avi">
            <a:hlinkClick r:id="" action="ppaction://media"/>
          </p:cNvPr>
          <p:cNvPicPr>
            <a:picLocks noGrp="1" noRot="1" noChangeAspect="1" noChangeArrowheads="1"/>
          </p:cNvPicPr>
          <p:nvPr>
            <p:ph idx="1"/>
            <a:videoFile r:link="rId1"/>
          </p:nvPr>
        </p:nvPicPr>
        <p:blipFill>
          <a:blip r:embed="rId3"/>
          <a:srcRect/>
          <a:stretch>
            <a:fillRect/>
          </a:stretch>
        </p:blipFill>
        <p:spPr>
          <a:xfrm>
            <a:off x="1828800" y="1827213"/>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28921" name="Text Box 25"/>
          <p:cNvSpPr txBox="1">
            <a:spLocks noChangeArrowheads="1"/>
          </p:cNvSpPr>
          <p:nvPr/>
        </p:nvSpPr>
        <p:spPr bwMode="auto">
          <a:xfrm>
            <a:off x="3457575" y="6081713"/>
            <a:ext cx="2228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final, refined phases</a:t>
            </a:r>
          </a:p>
        </p:txBody>
      </p:sp>
    </p:spTree>
    <p:extLst>
      <p:ext uri="{BB962C8B-B14F-4D97-AF65-F5344CB8AC3E}">
        <p14:creationId xmlns:p14="http://schemas.microsoft.com/office/powerpoint/2010/main" val="24285840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700" fill="hold"/>
                                        <p:tgtEl>
                                          <p:spTgt spid="21289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128919"/>
                </p:tgtEl>
              </p:cMediaNode>
            </p:video>
            <p:seq concurrent="1" nextAc="seek">
              <p:cTn id="8" restart="whenNotActive" fill="hold" evtFilter="cancelBubble" nodeType="interactiveSeq">
                <p:stCondLst>
                  <p:cond evt="onClick" delay="0">
                    <p:tgtEl>
                      <p:spTgt spid="212891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withEffect">
                                  <p:stCondLst>
                                    <p:cond delay="0"/>
                                  </p:stCondLst>
                                  <p:childTnLst>
                                    <p:cmd type="call" cmd="togglePause">
                                      <p:cBhvr>
                                        <p:cTn id="12" dur="1" fill="hold"/>
                                        <p:tgtEl>
                                          <p:spTgt spid="2128919"/>
                                        </p:tgtEl>
                                      </p:cBhvr>
                                    </p:cmd>
                                  </p:childTnLst>
                                </p:cTn>
                              </p:par>
                            </p:childTnLst>
                          </p:cTn>
                        </p:par>
                      </p:childTnLst>
                    </p:cTn>
                  </p:par>
                </p:childTnLst>
              </p:cTn>
              <p:nextCondLst>
                <p:cond evt="onClick" delay="0">
                  <p:tgtEl>
                    <p:spTgt spid="212891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22" name="Picture 2" descr="diffraction"/>
          <p:cNvPicPr>
            <a:picLocks noGrp="1" noChangeAspect="1" noChangeArrowheads="1" noCrop="1"/>
          </p:cNvPicPr>
          <p:nvPr>
            <p:ph/>
          </p:nvPr>
        </p:nvPicPr>
        <p:blipFill>
          <a:blip r:embed="rId3">
            <a:extLst>
              <a:ext uri="{28A0092B-C50C-407E-A947-70E740481C1C}">
                <a14:useLocalDpi xmlns:a14="http://schemas.microsoft.com/office/drawing/2010/main" val="0"/>
              </a:ext>
            </a:extLst>
          </a:blip>
          <a:srcRect/>
          <a:stretch>
            <a:fillRect/>
          </a:stretch>
        </p:blipFill>
        <p:spPr>
          <a:xfrm>
            <a:off x="0" y="1584325"/>
            <a:ext cx="91440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29924" name="Rectangle 4"/>
          <p:cNvSpPr>
            <a:spLocks noChangeArrowheads="1"/>
          </p:cNvSpPr>
          <p:nvPr/>
        </p:nvSpPr>
        <p:spPr bwMode="auto">
          <a:xfrm>
            <a:off x="457200" y="0"/>
            <a:ext cx="8229600" cy="136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sz="5400">
                <a:solidFill>
                  <a:srgbClr val="000000"/>
                </a:solidFill>
              </a:rPr>
              <a:t>Global damage</a:t>
            </a:r>
          </a:p>
        </p:txBody>
      </p:sp>
      <p:sp>
        <p:nvSpPr>
          <p:cNvPr id="2129925" name="Rectangle 5"/>
          <p:cNvSpPr>
            <a:spLocks noChangeArrowheads="1"/>
          </p:cNvSpPr>
          <p:nvPr/>
        </p:nvSpPr>
        <p:spPr bwMode="auto">
          <a:xfrm>
            <a:off x="0" y="6340475"/>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a:solidFill>
                  <a:srgbClr val="000000"/>
                </a:solidFill>
              </a:rPr>
              <a:t>Howells, </a:t>
            </a:r>
            <a:r>
              <a:rPr lang="en-US" altLang="en-US" i="1">
                <a:solidFill>
                  <a:srgbClr val="000000"/>
                </a:solidFill>
              </a:rPr>
              <a:t>et al.</a:t>
            </a:r>
            <a:r>
              <a:rPr lang="en-US" altLang="en-US">
                <a:solidFill>
                  <a:srgbClr val="000000"/>
                </a:solidFill>
              </a:rPr>
              <a:t> (2009) </a:t>
            </a:r>
            <a:r>
              <a:rPr lang="en-US" altLang="en-US" i="1">
                <a:solidFill>
                  <a:srgbClr val="000000"/>
                </a:solidFill>
              </a:rPr>
              <a:t>J. Electron Spectrosc. Relat. Phenom.</a:t>
            </a:r>
            <a:r>
              <a:rPr lang="en-US" altLang="en-US">
                <a:solidFill>
                  <a:srgbClr val="000000"/>
                </a:solidFill>
              </a:rPr>
              <a:t> </a:t>
            </a:r>
            <a:r>
              <a:rPr lang="en-US" altLang="en-US" b="1">
                <a:solidFill>
                  <a:srgbClr val="000000"/>
                </a:solidFill>
              </a:rPr>
              <a:t>170</a:t>
            </a:r>
            <a:r>
              <a:rPr lang="en-US" altLang="en-US">
                <a:solidFill>
                  <a:srgbClr val="000000"/>
                </a:solidFill>
              </a:rPr>
              <a:t>, 4-12.</a:t>
            </a:r>
          </a:p>
        </p:txBody>
      </p:sp>
    </p:spTree>
    <p:extLst>
      <p:ext uri="{BB962C8B-B14F-4D97-AF65-F5344CB8AC3E}">
        <p14:creationId xmlns:p14="http://schemas.microsoft.com/office/powerpoint/2010/main" val="4167336172"/>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38" y="791852"/>
            <a:ext cx="8086725" cy="5731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9506" name="Text Box 2"/>
          <p:cNvSpPr txBox="1">
            <a:spLocks noChangeArrowheads="1"/>
          </p:cNvSpPr>
          <p:nvPr/>
        </p:nvSpPr>
        <p:spPr bwMode="auto">
          <a:xfrm>
            <a:off x="0"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000000"/>
                </a:solidFill>
              </a:rPr>
              <a:t>Holton &amp; Frankel (2010) </a:t>
            </a:r>
            <a:r>
              <a:rPr lang="en-US" altLang="en-US" i="1">
                <a:solidFill>
                  <a:srgbClr val="000000"/>
                </a:solidFill>
              </a:rPr>
              <a:t>Acta D</a:t>
            </a:r>
            <a:r>
              <a:rPr lang="en-US" altLang="en-US">
                <a:solidFill>
                  <a:srgbClr val="000000"/>
                </a:solidFill>
              </a:rPr>
              <a:t> </a:t>
            </a:r>
            <a:r>
              <a:rPr lang="en-US" altLang="en-US" b="1">
                <a:solidFill>
                  <a:srgbClr val="000000"/>
                </a:solidFill>
              </a:rPr>
              <a:t>66</a:t>
            </a:r>
            <a:r>
              <a:rPr lang="en-US" altLang="en-US">
                <a:solidFill>
                  <a:srgbClr val="000000"/>
                </a:solidFill>
              </a:rPr>
              <a:t> 393-408.</a:t>
            </a:r>
          </a:p>
        </p:txBody>
      </p:sp>
      <p:sp>
        <p:nvSpPr>
          <p:cNvPr id="149508" name="Oval 4"/>
          <p:cNvSpPr>
            <a:spLocks noChangeArrowheads="1"/>
          </p:cNvSpPr>
          <p:nvPr/>
        </p:nvSpPr>
        <p:spPr bwMode="auto">
          <a:xfrm>
            <a:off x="1506440" y="5774459"/>
            <a:ext cx="1630362" cy="477837"/>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 name="TextBox 1"/>
          <p:cNvSpPr txBox="1"/>
          <p:nvPr/>
        </p:nvSpPr>
        <p:spPr>
          <a:xfrm>
            <a:off x="1718159" y="79285"/>
            <a:ext cx="5874493" cy="646331"/>
          </a:xfrm>
          <a:prstGeom prst="rect">
            <a:avLst/>
          </a:prstGeom>
          <a:noFill/>
        </p:spPr>
        <p:txBody>
          <a:bodyPr wrap="none" rtlCol="0">
            <a:spAutoFit/>
          </a:bodyPr>
          <a:lstStyle/>
          <a:p>
            <a:pPr fontAlgn="base">
              <a:spcBef>
                <a:spcPct val="0"/>
              </a:spcBef>
              <a:spcAft>
                <a:spcPct val="0"/>
              </a:spcAft>
            </a:pPr>
            <a:r>
              <a:rPr lang="en-US" sz="3600" b="1" dirty="0">
                <a:solidFill>
                  <a:srgbClr val="000000"/>
                </a:solidFill>
              </a:rPr>
              <a:t>Will my experiment work?</a:t>
            </a:r>
            <a:endParaRPr lang="en-US" sz="3600" b="1" dirty="0">
              <a:solidFill>
                <a:srgbClr val="000000"/>
              </a:solidFill>
            </a:endParaRPr>
          </a:p>
        </p:txBody>
      </p:sp>
    </p:spTree>
    <p:extLst>
      <p:ext uri="{BB962C8B-B14F-4D97-AF65-F5344CB8AC3E}">
        <p14:creationId xmlns:p14="http://schemas.microsoft.com/office/powerpoint/2010/main" val="3190019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ALS 8.3.1 – MX for IDAT</a:t>
            </a:r>
            <a:endParaRPr lang="en-US" dirty="0"/>
          </a:p>
        </p:txBody>
      </p:sp>
      <p:sp>
        <p:nvSpPr>
          <p:cNvPr id="3" name="Content Placeholder 2"/>
          <p:cNvSpPr>
            <a:spLocks noGrp="1"/>
          </p:cNvSpPr>
          <p:nvPr>
            <p:ph idx="1"/>
          </p:nvPr>
        </p:nvSpPr>
        <p:spPr>
          <a:xfrm>
            <a:off x="457200" y="1371600"/>
            <a:ext cx="8229600" cy="5181600"/>
          </a:xfrm>
        </p:spPr>
        <p:txBody>
          <a:bodyPr>
            <a:normAutofit fontScale="92500" lnSpcReduction="20000"/>
          </a:bodyPr>
          <a:lstStyle/>
          <a:p>
            <a:r>
              <a:rPr lang="en-US" dirty="0" smtClean="0"/>
              <a:t>Hardware capabilities</a:t>
            </a:r>
          </a:p>
          <a:p>
            <a:pPr lvl="1"/>
            <a:r>
              <a:rPr lang="en-US" dirty="0" smtClean="0"/>
              <a:t>Pilatus</a:t>
            </a:r>
            <a:r>
              <a:rPr lang="en-US" baseline="30000" dirty="0" smtClean="0"/>
              <a:t>3</a:t>
            </a:r>
            <a:r>
              <a:rPr lang="en-US" dirty="0" smtClean="0"/>
              <a:t> 6M = raster, </a:t>
            </a:r>
            <a:r>
              <a:rPr lang="en-US" dirty="0" err="1" smtClean="0"/>
              <a:t>shutterless</a:t>
            </a:r>
            <a:r>
              <a:rPr lang="en-US" dirty="0" smtClean="0"/>
              <a:t>, S-SAD</a:t>
            </a:r>
          </a:p>
          <a:p>
            <a:pPr lvl="1"/>
            <a:r>
              <a:rPr lang="en-US" dirty="0" smtClean="0"/>
              <a:t>Upgraded mirror = 4.5X flux – 200 s datasets</a:t>
            </a:r>
          </a:p>
          <a:p>
            <a:pPr lvl="1"/>
            <a:r>
              <a:rPr lang="en-US" dirty="0" smtClean="0"/>
              <a:t>Routine physiological temperature data collection</a:t>
            </a:r>
          </a:p>
          <a:p>
            <a:pPr lvl="1"/>
            <a:r>
              <a:rPr lang="en-US" dirty="0" smtClean="0"/>
              <a:t>Universal sample compatibility</a:t>
            </a:r>
          </a:p>
          <a:p>
            <a:r>
              <a:rPr lang="en-US" dirty="0" smtClean="0"/>
              <a:t>BLU-ICE: Software collaboration with SLAC</a:t>
            </a:r>
          </a:p>
          <a:p>
            <a:pPr lvl="1"/>
            <a:r>
              <a:rPr lang="en-US" dirty="0" err="1" smtClean="0"/>
              <a:t>shutterless</a:t>
            </a:r>
            <a:r>
              <a:rPr lang="en-US" dirty="0" smtClean="0"/>
              <a:t>, raster, helical, automation</a:t>
            </a:r>
          </a:p>
          <a:p>
            <a:pPr lvl="1"/>
            <a:r>
              <a:rPr lang="en-US" dirty="0" smtClean="0"/>
              <a:t>GPU-based image interpretation &amp; simulation</a:t>
            </a:r>
          </a:p>
          <a:p>
            <a:pPr lvl="1"/>
            <a:r>
              <a:rPr lang="en-US" dirty="0" smtClean="0"/>
              <a:t>Robust multi-crystal merge</a:t>
            </a:r>
            <a:endParaRPr lang="en-US" dirty="0"/>
          </a:p>
          <a:p>
            <a:r>
              <a:rPr lang="en-US" dirty="0" smtClean="0"/>
              <a:t>Data management</a:t>
            </a:r>
          </a:p>
          <a:p>
            <a:pPr lvl="1"/>
            <a:r>
              <a:rPr lang="en-US" dirty="0" smtClean="0"/>
              <a:t>Eternal image archive (LTO6, USB3, NetApp)</a:t>
            </a:r>
          </a:p>
          <a:p>
            <a:pPr lvl="1"/>
            <a:r>
              <a:rPr lang="en-US" dirty="0" smtClean="0"/>
              <a:t>Retrospective data analysis = steers methods dev</a:t>
            </a:r>
          </a:p>
        </p:txBody>
      </p:sp>
    </p:spTree>
    <p:extLst>
      <p:ext uri="{BB962C8B-B14F-4D97-AF65-F5344CB8AC3E}">
        <p14:creationId xmlns:p14="http://schemas.microsoft.com/office/powerpoint/2010/main" val="29021663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3600" dirty="0" smtClean="0"/>
              <a:t>“The flattest thing we have ever seen” </a:t>
            </a:r>
            <a:br>
              <a:rPr lang="en-US" sz="3600" dirty="0" smtClean="0"/>
            </a:br>
            <a:endParaRPr lang="en-US" sz="2400" dirty="0"/>
          </a:p>
        </p:txBody>
      </p:sp>
      <p:pic>
        <p:nvPicPr>
          <p:cNvPr id="6" name="Picture 5"/>
          <p:cNvPicPr/>
          <p:nvPr/>
        </p:nvPicPr>
        <p:blipFill rotWithShape="1">
          <a:blip r:embed="rId2" cstate="print">
            <a:extLst>
              <a:ext uri="{28A0092B-C50C-407E-A947-70E740481C1C}">
                <a14:useLocalDpi xmlns:a14="http://schemas.microsoft.com/office/drawing/2010/main" val="0"/>
              </a:ext>
            </a:extLst>
          </a:blip>
          <a:srcRect t="23089"/>
          <a:stretch/>
        </p:blipFill>
        <p:spPr>
          <a:xfrm>
            <a:off x="221105" y="1169232"/>
            <a:ext cx="8428220" cy="2443397"/>
          </a:xfrm>
          <a:prstGeom prst="rect">
            <a:avLst/>
          </a:prstGeom>
        </p:spPr>
      </p:pic>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221105" y="2314463"/>
            <a:ext cx="8648763" cy="3695075"/>
          </a:xfrm>
          <a:prstGeom prst="rect">
            <a:avLst/>
          </a:prstGeom>
        </p:spPr>
      </p:pic>
      <p:sp>
        <p:nvSpPr>
          <p:cNvPr id="8" name="TextBox 7"/>
          <p:cNvSpPr txBox="1"/>
          <p:nvPr/>
        </p:nvSpPr>
        <p:spPr>
          <a:xfrm>
            <a:off x="2853779" y="2539314"/>
            <a:ext cx="4014240" cy="954107"/>
          </a:xfrm>
          <a:prstGeom prst="rect">
            <a:avLst/>
          </a:prstGeom>
          <a:solidFill>
            <a:schemeClr val="bg1"/>
          </a:solidFill>
        </p:spPr>
        <p:txBody>
          <a:bodyPr wrap="none" rtlCol="0">
            <a:spAutoFit/>
          </a:bodyPr>
          <a:lstStyle/>
          <a:p>
            <a:pPr algn="r" fontAlgn="base">
              <a:spcBef>
                <a:spcPct val="0"/>
              </a:spcBef>
              <a:spcAft>
                <a:spcPct val="0"/>
              </a:spcAft>
            </a:pPr>
            <a:r>
              <a:rPr lang="en-US" sz="2800" dirty="0" smtClean="0">
                <a:solidFill>
                  <a:prstClr val="black"/>
                </a:solidFill>
                <a:latin typeface="Arial" panose="020B0604020202020204" pitchFamily="34" charset="0"/>
                <a:cs typeface="Arial" charset="0"/>
              </a:rPr>
              <a:t>Old mirror:    800 </a:t>
            </a:r>
            <a:r>
              <a:rPr lang="en-US" sz="2800" dirty="0" err="1" smtClean="0">
                <a:solidFill>
                  <a:prstClr val="black"/>
                </a:solidFill>
                <a:latin typeface="Arial" panose="020B0604020202020204" pitchFamily="34" charset="0"/>
                <a:cs typeface="Arial" charset="0"/>
              </a:rPr>
              <a:t>nRad</a:t>
            </a:r>
            <a:endParaRPr lang="en-US" sz="2800" dirty="0" smtClean="0">
              <a:solidFill>
                <a:prstClr val="black"/>
              </a:solidFill>
              <a:latin typeface="Arial" panose="020B0604020202020204" pitchFamily="34" charset="0"/>
              <a:cs typeface="Arial" charset="0"/>
            </a:endParaRPr>
          </a:p>
          <a:p>
            <a:pPr algn="r" fontAlgn="base">
              <a:spcBef>
                <a:spcPct val="0"/>
              </a:spcBef>
              <a:spcAft>
                <a:spcPct val="0"/>
              </a:spcAft>
            </a:pPr>
            <a:r>
              <a:rPr lang="en-US" sz="2800" dirty="0" smtClean="0">
                <a:solidFill>
                  <a:prstClr val="black"/>
                </a:solidFill>
                <a:latin typeface="Arial" panose="020B0604020202020204" pitchFamily="34" charset="0"/>
                <a:cs typeface="Arial" charset="0"/>
              </a:rPr>
              <a:t>New mirror: &lt; 200 </a:t>
            </a:r>
            <a:r>
              <a:rPr lang="en-US" sz="2800" dirty="0" err="1" smtClean="0">
                <a:solidFill>
                  <a:prstClr val="black"/>
                </a:solidFill>
                <a:latin typeface="Arial" panose="020B0604020202020204" pitchFamily="34" charset="0"/>
                <a:cs typeface="Arial" charset="0"/>
              </a:rPr>
              <a:t>nRad</a:t>
            </a:r>
            <a:endParaRPr lang="en-US" sz="2800" dirty="0">
              <a:solidFill>
                <a:prstClr val="black"/>
              </a:solidFill>
              <a:latin typeface="Arial" panose="020B0604020202020204" pitchFamily="34" charset="0"/>
              <a:cs typeface="Arial" charset="0"/>
            </a:endParaRPr>
          </a:p>
        </p:txBody>
      </p:sp>
      <p:sp>
        <p:nvSpPr>
          <p:cNvPr id="9" name="TextBox 8"/>
          <p:cNvSpPr txBox="1"/>
          <p:nvPr/>
        </p:nvSpPr>
        <p:spPr>
          <a:xfrm>
            <a:off x="3967151" y="4364049"/>
            <a:ext cx="4937760" cy="2308324"/>
          </a:xfrm>
          <a:prstGeom prst="rect">
            <a:avLst/>
          </a:prstGeom>
          <a:solidFill>
            <a:srgbClr val="FFC000"/>
          </a:solidFill>
        </p:spPr>
        <p:txBody>
          <a:bodyPr wrap="square" rtlCol="0">
            <a:spAutoFit/>
          </a:bodyPr>
          <a:lstStyle/>
          <a:p>
            <a:pPr algn="ctr" fontAlgn="base">
              <a:spcBef>
                <a:spcPct val="0"/>
              </a:spcBef>
              <a:spcAft>
                <a:spcPct val="0"/>
              </a:spcAft>
            </a:pPr>
            <a:r>
              <a:rPr lang="en-US" sz="3600" dirty="0" smtClean="0">
                <a:solidFill>
                  <a:prstClr val="black"/>
                </a:solidFill>
                <a:latin typeface="Arial" panose="020B0604020202020204" pitchFamily="34" charset="0"/>
                <a:cs typeface="Arial" panose="020B0604020202020204" pitchFamily="34" charset="0"/>
              </a:rPr>
              <a:t>Dec 17 2014</a:t>
            </a:r>
          </a:p>
          <a:p>
            <a:pPr algn="ctr" fontAlgn="base">
              <a:spcBef>
                <a:spcPct val="0"/>
              </a:spcBef>
              <a:spcAft>
                <a:spcPct val="0"/>
              </a:spcAft>
            </a:pPr>
            <a:r>
              <a:rPr lang="en-US" sz="3600" dirty="0" smtClean="0">
                <a:solidFill>
                  <a:prstClr val="black"/>
                </a:solidFill>
                <a:latin typeface="Arial" panose="020B0604020202020204" pitchFamily="34" charset="0"/>
                <a:cs typeface="Arial" panose="020B0604020202020204" pitchFamily="34" charset="0"/>
              </a:rPr>
              <a:t>Flux at </a:t>
            </a:r>
          </a:p>
          <a:p>
            <a:pPr algn="ctr" fontAlgn="base">
              <a:spcBef>
                <a:spcPct val="0"/>
              </a:spcBef>
              <a:spcAft>
                <a:spcPct val="0"/>
              </a:spcAft>
            </a:pPr>
            <a:r>
              <a:rPr lang="en-US" sz="7200" smtClean="0">
                <a:solidFill>
                  <a:prstClr val="black"/>
                </a:solidFill>
                <a:latin typeface="Arial" panose="020B0604020202020204" pitchFamily="34" charset="0"/>
                <a:cs typeface="Arial" panose="020B0604020202020204" pitchFamily="34" charset="0"/>
              </a:rPr>
              <a:t>460%</a:t>
            </a:r>
            <a:endParaRPr lang="en-US" sz="7200" dirty="0" smtClean="0">
              <a:solidFill>
                <a:prstClr val="black"/>
              </a:solidFill>
              <a:latin typeface="Arial" panose="020B0604020202020204" pitchFamily="34" charset="0"/>
              <a:cs typeface="Arial" panose="020B0604020202020204" pitchFamily="34" charset="0"/>
            </a:endParaRPr>
          </a:p>
        </p:txBody>
      </p:sp>
      <p:sp>
        <p:nvSpPr>
          <p:cNvPr id="4" name="Rectangle 3"/>
          <p:cNvSpPr/>
          <p:nvPr/>
        </p:nvSpPr>
        <p:spPr>
          <a:xfrm>
            <a:off x="5170481" y="637793"/>
            <a:ext cx="3510705" cy="461665"/>
          </a:xfrm>
          <a:prstGeom prst="rect">
            <a:avLst/>
          </a:prstGeom>
        </p:spPr>
        <p:txBody>
          <a:bodyPr wrap="none">
            <a:spAutoFit/>
          </a:bodyPr>
          <a:lstStyle/>
          <a:p>
            <a:r>
              <a:rPr lang="en-US" sz="2400" dirty="0">
                <a:solidFill>
                  <a:prstClr val="black"/>
                </a:solidFill>
                <a:latin typeface="Arial" panose="020B0604020202020204" pitchFamily="34" charset="0"/>
                <a:ea typeface="+mj-ea"/>
                <a:cs typeface="+mj-cs"/>
              </a:rPr>
              <a:t>- LBNL Metrology Group</a:t>
            </a:r>
            <a:endParaRPr lang="en-US" dirty="0">
              <a:latin typeface="Arial" panose="020B0604020202020204" pitchFamily="34" charset="0"/>
            </a:endParaRPr>
          </a:p>
        </p:txBody>
      </p:sp>
    </p:spTree>
    <p:extLst>
      <p:ext uri="{BB962C8B-B14F-4D97-AF65-F5344CB8AC3E}">
        <p14:creationId xmlns:p14="http://schemas.microsoft.com/office/powerpoint/2010/main" val="181835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38917" name="AutoShape 5"/>
          <p:cNvSpPr>
            <a:spLocks noChangeAspect="1" noChangeArrowheads="1"/>
          </p:cNvSpPr>
          <p:nvPr/>
        </p:nvSpPr>
        <p:spPr bwMode="auto">
          <a:xfrm rot="-319694">
            <a:off x="3652838" y="3270250"/>
            <a:ext cx="2055812" cy="1104900"/>
          </a:xfrm>
          <a:custGeom>
            <a:avLst/>
            <a:gdLst>
              <a:gd name="T0" fmla="*/ 1027906 w 21600"/>
              <a:gd name="T1" fmla="*/ 0 h 21600"/>
              <a:gd name="T2" fmla="*/ 728481 w 21600"/>
              <a:gd name="T3" fmla="*/ 128905 h 21600"/>
              <a:gd name="T4" fmla="*/ 1027906 w 21600"/>
              <a:gd name="T5" fmla="*/ 198831 h 21600"/>
              <a:gd name="T6" fmla="*/ 1327331 w 21600"/>
              <a:gd name="T7" fmla="*/ 128905 h 21600"/>
              <a:gd name="T8" fmla="*/ 0 60000 65536"/>
              <a:gd name="T9" fmla="*/ 0 60000 65536"/>
              <a:gd name="T10" fmla="*/ 0 60000 65536"/>
              <a:gd name="T11" fmla="*/ 0 60000 65536"/>
              <a:gd name="T12" fmla="*/ 5234 w 21600"/>
              <a:gd name="T13" fmla="*/ 0 h 21600"/>
              <a:gd name="T14" fmla="*/ 16366 w 21600"/>
              <a:gd name="T15" fmla="*/ 4876 h 21600"/>
            </a:gdLst>
            <a:ahLst/>
            <a:cxnLst>
              <a:cxn ang="T8">
                <a:pos x="T0" y="T1"/>
              </a:cxn>
              <a:cxn ang="T9">
                <a:pos x="T2" y="T3"/>
              </a:cxn>
              <a:cxn ang="T10">
                <a:pos x="T4" y="T5"/>
              </a:cxn>
              <a:cxn ang="T11">
                <a:pos x="T6" y="T7"/>
              </a:cxn>
            </a:cxnLst>
            <a:rect l="T12" t="T13" r="T14" b="T15"/>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lnTo>
                  <a:pt x="8345" y="4337"/>
                </a:lnTo>
                <a:close/>
              </a:path>
            </a:pathLst>
          </a:custGeom>
          <a:solidFill>
            <a:srgbClr val="33CCCC"/>
          </a:solidFill>
          <a:ln w="9525">
            <a:round/>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a:solidFill>
                <a:srgbClr val="000000"/>
              </a:solidFill>
            </a:endParaRPr>
          </a:p>
        </p:txBody>
      </p:sp>
      <p:sp>
        <p:nvSpPr>
          <p:cNvPr id="38918" name="Rectangle 6"/>
          <p:cNvSpPr>
            <a:spLocks noChangeArrowheads="1"/>
          </p:cNvSpPr>
          <p:nvPr/>
        </p:nvSpPr>
        <p:spPr bwMode="auto">
          <a:xfrm rot="-249808">
            <a:off x="3298825" y="3505200"/>
            <a:ext cx="1349375" cy="61913"/>
          </a:xfrm>
          <a:prstGeom prst="rect">
            <a:avLst/>
          </a:pr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38919" name="Rectangle 7"/>
          <p:cNvSpPr>
            <a:spLocks noGrp="1" noChangeArrowheads="1"/>
          </p:cNvSpPr>
          <p:nvPr>
            <p:ph type="title"/>
          </p:nvPr>
        </p:nvSpPr>
        <p:spPr>
          <a:xfrm>
            <a:off x="685800" y="0"/>
            <a:ext cx="7772400" cy="1143000"/>
          </a:xfrm>
        </p:spPr>
        <p:txBody>
          <a:bodyPr/>
          <a:lstStyle/>
          <a:p>
            <a:pPr eaLnBrk="1" hangingPunct="1"/>
            <a:r>
              <a:rPr lang="en-US" altLang="en-US" dirty="0" smtClean="0"/>
              <a:t>ALS </a:t>
            </a:r>
            <a:r>
              <a:rPr lang="en-US" altLang="en-US" dirty="0" smtClean="0"/>
              <a:t>8.3.1 / 12.3.1 </a:t>
            </a:r>
            <a:r>
              <a:rPr lang="en-US" altLang="en-US" dirty="0" smtClean="0"/>
              <a:t>optics</a:t>
            </a:r>
          </a:p>
        </p:txBody>
      </p:sp>
      <p:pic>
        <p:nvPicPr>
          <p:cNvPr id="38920" name="Picture 8" descr="suprbend_w"/>
          <p:cNvPicPr>
            <a:picLocks noChangeAspect="1" noChangeArrowheads="1"/>
          </p:cNvPicPr>
          <p:nvPr/>
        </p:nvPicPr>
        <p:blipFill>
          <a:blip r:embed="rId3" cstate="print">
            <a:extLst>
              <a:ext uri="{28A0092B-C50C-407E-A947-70E740481C1C}">
                <a14:useLocalDpi xmlns:a14="http://schemas.microsoft.com/office/drawing/2010/main" val="0"/>
              </a:ext>
            </a:extLst>
          </a:blip>
          <a:srcRect b="1248"/>
          <a:stretch>
            <a:fillRect/>
          </a:stretch>
        </p:blipFill>
        <p:spPr bwMode="auto">
          <a:xfrm>
            <a:off x="322263" y="1866900"/>
            <a:ext cx="1998662" cy="3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Rectangle 9"/>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6"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38922" name="AutoShape 10"/>
          <p:cNvSpPr>
            <a:spLocks noChangeAspect="1" noChangeArrowheads="1"/>
          </p:cNvSpPr>
          <p:nvPr/>
        </p:nvSpPr>
        <p:spPr bwMode="auto">
          <a:xfrm rot="10500000">
            <a:off x="1878013" y="3432175"/>
            <a:ext cx="1309687" cy="484188"/>
          </a:xfrm>
          <a:custGeom>
            <a:avLst/>
            <a:gdLst>
              <a:gd name="T0" fmla="*/ 654844 w 21600"/>
              <a:gd name="T1" fmla="*/ 0 h 21600"/>
              <a:gd name="T2" fmla="*/ 350826 w 21600"/>
              <a:gd name="T3" fmla="*/ 62160 h 21600"/>
              <a:gd name="T4" fmla="*/ 654844 w 21600"/>
              <a:gd name="T5" fmla="*/ 59896 h 21600"/>
              <a:gd name="T6" fmla="*/ 958861 w 21600"/>
              <a:gd name="T7" fmla="*/ 62160 h 21600"/>
              <a:gd name="T8" fmla="*/ 0 60000 65536"/>
              <a:gd name="T9" fmla="*/ 0 60000 65536"/>
              <a:gd name="T10" fmla="*/ 0 60000 65536"/>
              <a:gd name="T11" fmla="*/ 0 60000 65536"/>
              <a:gd name="T12" fmla="*/ 3401 w 21600"/>
              <a:gd name="T13" fmla="*/ 0 h 21600"/>
              <a:gd name="T14" fmla="*/ 18199 w 21600"/>
              <a:gd name="T15" fmla="*/ 4879 h 21600"/>
            </a:gdLst>
            <a:ahLst/>
            <a:cxnLst>
              <a:cxn ang="T8">
                <a:pos x="T0" y="T1"/>
              </a:cxn>
              <a:cxn ang="T9">
                <a:pos x="T2" y="T3"/>
              </a:cxn>
              <a:cxn ang="T10">
                <a:pos x="T4" y="T5"/>
              </a:cxn>
              <a:cxn ang="T11">
                <a:pos x="T6" y="T7"/>
              </a:cxn>
            </a:cxnLst>
            <a:rect l="T12" t="T13" r="T14" b="T15"/>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lnTo>
                  <a:pt x="6494" y="3906"/>
                </a:lnTo>
                <a:close/>
              </a:path>
            </a:pathLst>
          </a:custGeom>
          <a:solidFill>
            <a:srgbClr val="3366FF"/>
          </a:solidFill>
          <a:ln w="9525">
            <a:round/>
            <a:headEnd/>
            <a:tailEnd/>
          </a:ln>
          <a:effectLst/>
          <a:scene3d>
            <a:camera prst="legacyPerspectiveBottom">
              <a:rot lat="20699998"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a:solidFill>
                <a:srgbClr val="000000"/>
              </a:solidFill>
            </a:endParaRPr>
          </a:p>
        </p:txBody>
      </p:sp>
      <p:grpSp>
        <p:nvGrpSpPr>
          <p:cNvPr id="38923" name="Group 11"/>
          <p:cNvGrpSpPr>
            <a:grpSpLocks/>
          </p:cNvGrpSpPr>
          <p:nvPr/>
        </p:nvGrpSpPr>
        <p:grpSpPr bwMode="auto">
          <a:xfrm>
            <a:off x="6413500" y="2738438"/>
            <a:ext cx="1387475" cy="2276475"/>
            <a:chOff x="2962" y="1779"/>
            <a:chExt cx="874" cy="1434"/>
          </a:xfrm>
        </p:grpSpPr>
        <p:pic>
          <p:nvPicPr>
            <p:cNvPr id="38953" name="Picture 12"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54" name="Line 13"/>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8955" name="Line 14"/>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8956" name="Line 15"/>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8957" name="Line 16"/>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38924" name="Text Box 17"/>
          <p:cNvSpPr txBox="1">
            <a:spLocks noChangeAspect="1" noChangeArrowheads="1"/>
          </p:cNvSpPr>
          <p:nvPr/>
        </p:nvSpPr>
        <p:spPr bwMode="auto">
          <a:xfrm>
            <a:off x="650875" y="1400175"/>
            <a:ext cx="1428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altLang="en-US" sz="2100" b="1" smtClean="0">
                <a:solidFill>
                  <a:srgbClr val="000000"/>
                </a:solidFill>
              </a:rPr>
              <a:t>Superbend</a:t>
            </a:r>
          </a:p>
        </p:txBody>
      </p:sp>
      <p:sp>
        <p:nvSpPr>
          <p:cNvPr id="38925" name="Text Box 18"/>
          <p:cNvSpPr txBox="1">
            <a:spLocks noChangeAspect="1" noChangeArrowheads="1"/>
          </p:cNvSpPr>
          <p:nvPr/>
        </p:nvSpPr>
        <p:spPr bwMode="auto">
          <a:xfrm>
            <a:off x="2217738" y="2187575"/>
            <a:ext cx="1063625" cy="83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altLang="en-US" b="1" smtClean="0">
                <a:solidFill>
                  <a:srgbClr val="000000"/>
                </a:solidFill>
              </a:rPr>
              <a:t>Plane</a:t>
            </a:r>
          </a:p>
          <a:p>
            <a:pPr algn="ctr" fontAlgn="base">
              <a:spcBef>
                <a:spcPct val="0"/>
              </a:spcBef>
              <a:spcAft>
                <a:spcPct val="0"/>
              </a:spcAft>
            </a:pPr>
            <a:r>
              <a:rPr lang="en-US" altLang="en-US" b="1" smtClean="0">
                <a:solidFill>
                  <a:srgbClr val="000000"/>
                </a:solidFill>
              </a:rPr>
              <a:t>Parabolic</a:t>
            </a:r>
          </a:p>
          <a:p>
            <a:pPr algn="ctr" fontAlgn="base">
              <a:spcBef>
                <a:spcPct val="0"/>
              </a:spcBef>
              <a:spcAft>
                <a:spcPct val="0"/>
              </a:spcAft>
            </a:pPr>
            <a:r>
              <a:rPr lang="en-US" altLang="en-US" b="1" smtClean="0">
                <a:solidFill>
                  <a:srgbClr val="000000"/>
                </a:solidFill>
              </a:rPr>
              <a:t>mirror</a:t>
            </a:r>
          </a:p>
        </p:txBody>
      </p:sp>
      <p:sp>
        <p:nvSpPr>
          <p:cNvPr id="38926" name="Text Box 19"/>
          <p:cNvSpPr txBox="1">
            <a:spLocks noChangeAspect="1" noChangeArrowheads="1"/>
          </p:cNvSpPr>
          <p:nvPr/>
        </p:nvSpPr>
        <p:spPr bwMode="auto">
          <a:xfrm>
            <a:off x="3771900" y="2203450"/>
            <a:ext cx="1025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altLang="en-US" b="1" smtClean="0">
                <a:solidFill>
                  <a:srgbClr val="000000"/>
                </a:solidFill>
              </a:rPr>
              <a:t>Torroidal</a:t>
            </a:r>
          </a:p>
          <a:p>
            <a:pPr algn="ctr" fontAlgn="base">
              <a:spcBef>
                <a:spcPct val="0"/>
              </a:spcBef>
              <a:spcAft>
                <a:spcPct val="0"/>
              </a:spcAft>
            </a:pPr>
            <a:r>
              <a:rPr lang="en-US" altLang="en-US" b="1" smtClean="0">
                <a:solidFill>
                  <a:srgbClr val="000000"/>
                </a:solidFill>
              </a:rPr>
              <a:t>mirror</a:t>
            </a:r>
          </a:p>
        </p:txBody>
      </p:sp>
      <p:sp>
        <p:nvSpPr>
          <p:cNvPr id="38927" name="Text Box 20"/>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altLang="en-US" b="1" smtClean="0">
                <a:solidFill>
                  <a:srgbClr val="000000"/>
                </a:solidFill>
              </a:rPr>
              <a:t>Si(111)</a:t>
            </a:r>
          </a:p>
          <a:p>
            <a:pPr algn="ctr" fontAlgn="base">
              <a:spcBef>
                <a:spcPct val="0"/>
              </a:spcBef>
              <a:spcAft>
                <a:spcPct val="0"/>
              </a:spcAft>
            </a:pPr>
            <a:r>
              <a:rPr lang="en-US" altLang="en-US" b="1" smtClean="0">
                <a:solidFill>
                  <a:srgbClr val="000000"/>
                </a:solidFill>
              </a:rPr>
              <a:t>monochromator</a:t>
            </a:r>
          </a:p>
        </p:txBody>
      </p:sp>
      <p:sp>
        <p:nvSpPr>
          <p:cNvPr id="38928" name="Text Box 21"/>
          <p:cNvSpPr txBox="1">
            <a:spLocks noChangeAspect="1" noChangeArrowheads="1"/>
          </p:cNvSpPr>
          <p:nvPr/>
        </p:nvSpPr>
        <p:spPr bwMode="auto">
          <a:xfrm>
            <a:off x="6049963" y="5103813"/>
            <a:ext cx="15732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altLang="en-US" sz="1700" b="1" smtClean="0">
                <a:solidFill>
                  <a:srgbClr val="000000"/>
                </a:solidFill>
              </a:rPr>
              <a:t>Protein Crystal</a:t>
            </a:r>
          </a:p>
        </p:txBody>
      </p:sp>
      <p:sp>
        <p:nvSpPr>
          <p:cNvPr id="38929" name="Rectangle 22"/>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38930" name="Rectangle 23"/>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38931" name="Rectangle 24"/>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38932" name="Rectangle 25"/>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38933" name="Line 26"/>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8934" name="Line 27"/>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8935" name="AutoShape 28"/>
          <p:cNvSpPr>
            <a:spLocks noChangeArrowheads="1"/>
          </p:cNvSpPr>
          <p:nvPr/>
        </p:nvSpPr>
        <p:spPr bwMode="auto">
          <a:xfrm rot="-5400000">
            <a:off x="2073275" y="3463925"/>
            <a:ext cx="82550" cy="825500"/>
          </a:xfrm>
          <a:prstGeom prst="triangle">
            <a:avLst>
              <a:gd name="adj" fmla="val 50000"/>
            </a:avLst>
          </a:pr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38936" name="Rectangle 29"/>
          <p:cNvSpPr>
            <a:spLocks noChangeArrowheads="1"/>
          </p:cNvSpPr>
          <p:nvPr/>
        </p:nvSpPr>
        <p:spPr bwMode="auto">
          <a:xfrm rot="-733861">
            <a:off x="2517775" y="3759200"/>
            <a:ext cx="787400" cy="69850"/>
          </a:xfrm>
          <a:prstGeom prst="rect">
            <a:avLst/>
          </a:pr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38937" name="Rectangle 30"/>
          <p:cNvSpPr>
            <a:spLocks noChangeArrowheads="1"/>
          </p:cNvSpPr>
          <p:nvPr/>
        </p:nvSpPr>
        <p:spPr bwMode="auto">
          <a:xfrm rot="-3648441">
            <a:off x="3206750" y="3613150"/>
            <a:ext cx="214313" cy="68263"/>
          </a:xfrm>
          <a:prstGeom prst="rect">
            <a:avLst/>
          </a:pr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38938" name="Rectangle 31"/>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6"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38939" name="AutoShape 32"/>
          <p:cNvSpPr>
            <a:spLocks noChangeArrowheads="1"/>
          </p:cNvSpPr>
          <p:nvPr/>
        </p:nvSpPr>
        <p:spPr bwMode="auto">
          <a:xfrm rot="-5400000">
            <a:off x="5665787" y="2432051"/>
            <a:ext cx="68263" cy="2112962"/>
          </a:xfrm>
          <a:custGeom>
            <a:avLst/>
            <a:gdLst>
              <a:gd name="T0" fmla="*/ 59730 w 21600"/>
              <a:gd name="T1" fmla="*/ 1056481 h 21600"/>
              <a:gd name="T2" fmla="*/ 34132 w 21600"/>
              <a:gd name="T3" fmla="*/ 2112962 h 21600"/>
              <a:gd name="T4" fmla="*/ 8533 w 21600"/>
              <a:gd name="T5" fmla="*/ 1056481 h 21600"/>
              <a:gd name="T6" fmla="*/ 3413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38940" name="Text Box 33"/>
          <p:cNvSpPr txBox="1">
            <a:spLocks noChangeAspect="1" noChangeArrowheads="1"/>
          </p:cNvSpPr>
          <p:nvPr/>
        </p:nvSpPr>
        <p:spPr bwMode="auto">
          <a:xfrm>
            <a:off x="5080000" y="1947863"/>
            <a:ext cx="803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altLang="en-US" sz="1700" b="1" smtClean="0">
                <a:solidFill>
                  <a:srgbClr val="000000"/>
                </a:solidFill>
              </a:rPr>
              <a:t>pinhole</a:t>
            </a:r>
          </a:p>
        </p:txBody>
      </p:sp>
      <p:sp>
        <p:nvSpPr>
          <p:cNvPr id="38941" name="Text Box 34"/>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altLang="en-US" sz="1700" b="1" smtClean="0">
                <a:solidFill>
                  <a:srgbClr val="000000"/>
                </a:solidFill>
              </a:rPr>
              <a:t>Scatter</a:t>
            </a:r>
          </a:p>
          <a:p>
            <a:pPr algn="ctr" fontAlgn="base">
              <a:spcBef>
                <a:spcPct val="0"/>
              </a:spcBef>
              <a:spcAft>
                <a:spcPct val="0"/>
              </a:spcAft>
            </a:pPr>
            <a:r>
              <a:rPr lang="en-US" altLang="en-US" sz="1700" b="1" smtClean="0">
                <a:solidFill>
                  <a:srgbClr val="000000"/>
                </a:solidFill>
              </a:rPr>
              <a:t>guard</a:t>
            </a:r>
          </a:p>
        </p:txBody>
      </p:sp>
      <p:sp>
        <p:nvSpPr>
          <p:cNvPr id="38942" name="Line 35"/>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8943" name="Line 36"/>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8944" name="Line 37"/>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8945" name="Line 38"/>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8946" name="Line 39"/>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8947" name="Rectangle 40"/>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38948" name="Rectangle 41"/>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38949" name="Rectangle 42"/>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38950" name="Text Box 43"/>
          <p:cNvSpPr txBox="1">
            <a:spLocks noChangeAspect="1" noChangeArrowheads="1"/>
          </p:cNvSpPr>
          <p:nvPr/>
        </p:nvSpPr>
        <p:spPr bwMode="auto">
          <a:xfrm>
            <a:off x="4068763" y="4129088"/>
            <a:ext cx="12414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altLang="en-US" b="1" smtClean="0">
                <a:solidFill>
                  <a:srgbClr val="000000"/>
                </a:solidFill>
              </a:rPr>
              <a:t>divergence</a:t>
            </a:r>
          </a:p>
          <a:p>
            <a:pPr algn="ctr" fontAlgn="base">
              <a:spcBef>
                <a:spcPct val="0"/>
              </a:spcBef>
              <a:spcAft>
                <a:spcPct val="0"/>
              </a:spcAft>
            </a:pPr>
            <a:r>
              <a:rPr lang="en-US" altLang="en-US" b="1" smtClean="0">
                <a:solidFill>
                  <a:srgbClr val="000000"/>
                </a:solidFill>
              </a:rPr>
              <a:t>slits</a:t>
            </a:r>
          </a:p>
        </p:txBody>
      </p:sp>
      <p:sp>
        <p:nvSpPr>
          <p:cNvPr id="38951" name="Line 44"/>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8952" name="Text Box 45"/>
          <p:cNvSpPr txBox="1">
            <a:spLocks noChangeArrowheads="1"/>
          </p:cNvSpPr>
          <p:nvPr/>
        </p:nvSpPr>
        <p:spPr bwMode="auto">
          <a:xfrm>
            <a:off x="0" y="6415087"/>
            <a:ext cx="6697662"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2300" dirty="0" smtClean="0">
                <a:solidFill>
                  <a:srgbClr val="000000"/>
                </a:solidFill>
              </a:rPr>
              <a:t>MacDowell et. al. (2004) </a:t>
            </a:r>
            <a:r>
              <a:rPr lang="en-US" altLang="en-US" sz="2300" i="1" dirty="0" smtClean="0">
                <a:solidFill>
                  <a:srgbClr val="000000"/>
                </a:solidFill>
              </a:rPr>
              <a:t>J. Sync. Rad.</a:t>
            </a:r>
            <a:r>
              <a:rPr lang="en-US" altLang="en-US" sz="2300" dirty="0" smtClean="0">
                <a:solidFill>
                  <a:srgbClr val="000000"/>
                </a:solidFill>
              </a:rPr>
              <a:t> </a:t>
            </a:r>
            <a:r>
              <a:rPr lang="en-US" altLang="en-US" sz="2300" b="1" dirty="0" smtClean="0">
                <a:solidFill>
                  <a:srgbClr val="000000"/>
                </a:solidFill>
              </a:rPr>
              <a:t>11</a:t>
            </a:r>
            <a:r>
              <a:rPr lang="en-US" altLang="en-US" sz="2300" dirty="0" smtClean="0">
                <a:solidFill>
                  <a:srgbClr val="000000"/>
                </a:solidFill>
              </a:rPr>
              <a:t> 447-455</a:t>
            </a:r>
          </a:p>
        </p:txBody>
      </p:sp>
      <p:sp>
        <p:nvSpPr>
          <p:cNvPr id="46" name="Text Box 5"/>
          <p:cNvSpPr txBox="1">
            <a:spLocks noChangeAspect="1" noChangeArrowheads="1"/>
          </p:cNvSpPr>
          <p:nvPr/>
        </p:nvSpPr>
        <p:spPr bwMode="auto">
          <a:xfrm rot="16200000">
            <a:off x="7535263" y="3389913"/>
            <a:ext cx="2274519" cy="3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altLang="en-US" sz="1900" b="1" dirty="0" err="1" smtClean="0">
                <a:solidFill>
                  <a:prstClr val="black"/>
                </a:solidFill>
                <a:latin typeface="Arial" panose="020B0604020202020204" pitchFamily="34" charset="0"/>
              </a:rPr>
              <a:t>Dectris</a:t>
            </a:r>
            <a:r>
              <a:rPr lang="en-US" altLang="en-US" sz="1900" b="1" dirty="0" smtClean="0">
                <a:solidFill>
                  <a:prstClr val="black"/>
                </a:solidFill>
                <a:latin typeface="Arial" panose="020B0604020202020204" pitchFamily="34" charset="0"/>
              </a:rPr>
              <a:t> Pilatus3 6M</a:t>
            </a:r>
            <a:endParaRPr lang="en-US" altLang="en-US" sz="1900" b="1" dirty="0">
              <a:solidFill>
                <a:prstClr val="black"/>
              </a:solidFill>
              <a:latin typeface="Arial" panose="020B0604020202020204" pitchFamily="34" charset="0"/>
            </a:endParaRPr>
          </a:p>
        </p:txBody>
      </p:sp>
      <p:pic>
        <p:nvPicPr>
          <p:cNvPr id="47" name="Picture 46"/>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30786" y="1582459"/>
            <a:ext cx="713173" cy="4016932"/>
          </a:xfrm>
          <a:prstGeom prst="rect">
            <a:avLst/>
          </a:prstGeom>
        </p:spPr>
      </p:pic>
      <p:cxnSp>
        <p:nvCxnSpPr>
          <p:cNvPr id="48" name="Straight Connector 47"/>
          <p:cNvCxnSpPr/>
          <p:nvPr/>
        </p:nvCxnSpPr>
        <p:spPr>
          <a:xfrm flipV="1">
            <a:off x="7630786" y="1609725"/>
            <a:ext cx="703647" cy="70252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7621260" y="1940720"/>
            <a:ext cx="713173" cy="57056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7628426" y="2271714"/>
            <a:ext cx="706007" cy="44291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7622845" y="2602708"/>
            <a:ext cx="711588" cy="306644"/>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7622845" y="2933702"/>
            <a:ext cx="711588" cy="17468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7622845" y="3264695"/>
            <a:ext cx="711588" cy="4272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7621260" y="3482976"/>
            <a:ext cx="713173" cy="11271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7622845" y="3705484"/>
            <a:ext cx="711588" cy="22119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7630786" y="3904515"/>
            <a:ext cx="703647" cy="35316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7622845" y="4106864"/>
            <a:ext cx="711588" cy="48180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7622845" y="4302583"/>
            <a:ext cx="711588" cy="61708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7622845" y="4501616"/>
            <a:ext cx="711588" cy="74904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7621260" y="4700648"/>
            <a:ext cx="713173" cy="881004"/>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61" name="Group 60"/>
          <p:cNvGrpSpPr/>
          <p:nvPr/>
        </p:nvGrpSpPr>
        <p:grpSpPr>
          <a:xfrm>
            <a:off x="7645075" y="723900"/>
            <a:ext cx="695441" cy="4910137"/>
            <a:chOff x="7645075" y="1582459"/>
            <a:chExt cx="695441" cy="1197254"/>
          </a:xfrm>
        </p:grpSpPr>
        <p:cxnSp>
          <p:nvCxnSpPr>
            <p:cNvPr id="62" name="Straight Connector 61"/>
            <p:cNvCxnSpPr/>
            <p:nvPr/>
          </p:nvCxnSpPr>
          <p:spPr>
            <a:xfrm flipH="1" flipV="1">
              <a:off x="7645075"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H="1" flipV="1">
              <a:off x="7784163"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H="1" flipV="1">
              <a:off x="7923251"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flipV="1">
              <a:off x="8062339"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H="1" flipV="1">
              <a:off x="8201427" y="1582459"/>
              <a:ext cx="2" cy="1197254"/>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H="1" flipV="1">
              <a:off x="8340514" y="1609725"/>
              <a:ext cx="2" cy="11699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16755894"/>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41000" contrast="14000"/>
                    </a14:imgEffect>
                  </a14:imgLayer>
                </a14:imgProps>
              </a:ext>
              <a:ext uri="{28A0092B-C50C-407E-A947-70E740481C1C}">
                <a14:useLocalDpi xmlns:a14="http://schemas.microsoft.com/office/drawing/2010/main" val="0"/>
              </a:ext>
            </a:extLst>
          </a:blip>
          <a:stretch>
            <a:fillRect/>
          </a:stretch>
        </p:blipFill>
        <p:spPr>
          <a:xfrm rot="10800000">
            <a:off x="-2" y="0"/>
            <a:ext cx="9144001" cy="6858001"/>
          </a:xfrm>
          <a:prstGeom prst="rect">
            <a:avLst/>
          </a:prstGeom>
        </p:spPr>
      </p:pic>
      <p:sp>
        <p:nvSpPr>
          <p:cNvPr id="3" name="TextBox 2"/>
          <p:cNvSpPr txBox="1"/>
          <p:nvPr/>
        </p:nvSpPr>
        <p:spPr>
          <a:xfrm>
            <a:off x="944930" y="3450210"/>
            <a:ext cx="1858201" cy="3170099"/>
          </a:xfrm>
          <a:prstGeom prst="rect">
            <a:avLst/>
          </a:prstGeom>
          <a:solidFill>
            <a:schemeClr val="tx1">
              <a:lumMod val="85000"/>
              <a:lumOff val="15000"/>
            </a:schemeClr>
          </a:solidFill>
        </p:spPr>
        <p:txBody>
          <a:bodyPr wrap="none" rtlCol="0">
            <a:spAutoFit/>
          </a:bodyPr>
          <a:lstStyle/>
          <a:p>
            <a:pPr algn="ctr"/>
            <a:r>
              <a:rPr lang="en-US" sz="2000" b="1" dirty="0" smtClean="0">
                <a:solidFill>
                  <a:schemeClr val="bg1"/>
                </a:solidFill>
                <a:latin typeface="Arial" panose="020B0604020202020204" pitchFamily="34" charset="0"/>
                <a:cs typeface="Arial" panose="020B0604020202020204" pitchFamily="34" charset="0"/>
              </a:rPr>
              <a:t>Pilatus</a:t>
            </a:r>
            <a:r>
              <a:rPr lang="en-US" sz="2000" b="1" baseline="30000" dirty="0" smtClean="0">
                <a:solidFill>
                  <a:schemeClr val="bg1"/>
                </a:solidFill>
                <a:latin typeface="Arial" panose="020B0604020202020204" pitchFamily="34" charset="0"/>
                <a:cs typeface="Arial" panose="020B0604020202020204" pitchFamily="34" charset="0"/>
              </a:rPr>
              <a:t>3</a:t>
            </a:r>
            <a:r>
              <a:rPr lang="en-US" sz="2000" b="1" dirty="0" smtClean="0">
                <a:solidFill>
                  <a:schemeClr val="bg1"/>
                </a:solidFill>
                <a:latin typeface="Arial" panose="020B0604020202020204" pitchFamily="34" charset="0"/>
                <a:cs typeface="Arial" panose="020B0604020202020204" pitchFamily="34" charset="0"/>
              </a:rPr>
              <a:t> S 6M</a:t>
            </a:r>
            <a:r>
              <a:rPr lang="en-US" sz="2000" b="1" dirty="0">
                <a:solidFill>
                  <a:schemeClr val="bg1"/>
                </a:solidFill>
                <a:latin typeface="Arial" panose="020B0604020202020204" pitchFamily="34" charset="0"/>
                <a:cs typeface="Arial" panose="020B0604020202020204" pitchFamily="34" charset="0"/>
              </a:rPr>
              <a:t> </a:t>
            </a:r>
            <a:endParaRPr lang="en-US" sz="2000" b="1" dirty="0" smtClean="0">
              <a:solidFill>
                <a:schemeClr val="bg1"/>
              </a:solidFill>
              <a:latin typeface="Arial" panose="020B0604020202020204" pitchFamily="34" charset="0"/>
              <a:cs typeface="Arial" panose="020B0604020202020204" pitchFamily="34" charset="0"/>
            </a:endParaRPr>
          </a:p>
          <a:p>
            <a:pPr algn="ctr"/>
            <a:r>
              <a:rPr lang="en-US" sz="2000" b="1" dirty="0" smtClean="0">
                <a:solidFill>
                  <a:schemeClr val="bg1"/>
                </a:solidFill>
                <a:latin typeface="Arial" panose="020B0604020202020204" pitchFamily="34" charset="0"/>
                <a:cs typeface="Arial" panose="020B0604020202020204" pitchFamily="34" charset="0"/>
              </a:rPr>
              <a:t>Pixel Array </a:t>
            </a:r>
          </a:p>
          <a:p>
            <a:pPr algn="ctr"/>
            <a:r>
              <a:rPr lang="en-US" sz="2000" b="1" dirty="0" smtClean="0">
                <a:solidFill>
                  <a:schemeClr val="bg1"/>
                </a:solidFill>
                <a:latin typeface="Arial" panose="020B0604020202020204" pitchFamily="34" charset="0"/>
                <a:cs typeface="Arial" panose="020B0604020202020204" pitchFamily="34" charset="0"/>
              </a:rPr>
              <a:t>Detector</a:t>
            </a:r>
          </a:p>
          <a:p>
            <a:pPr algn="ctr"/>
            <a:endParaRPr lang="en-US" sz="2000" dirty="0" smtClean="0">
              <a:solidFill>
                <a:schemeClr val="bg1"/>
              </a:solidFill>
              <a:latin typeface="Arial" panose="020B0604020202020204" pitchFamily="34" charset="0"/>
              <a:cs typeface="Arial" panose="020B0604020202020204" pitchFamily="34" charset="0"/>
            </a:endParaRPr>
          </a:p>
          <a:p>
            <a:pPr algn="ctr"/>
            <a:r>
              <a:rPr lang="en-US" sz="2000" dirty="0" smtClean="0">
                <a:solidFill>
                  <a:schemeClr val="bg1"/>
                </a:solidFill>
                <a:latin typeface="Arial" panose="020B0604020202020204" pitchFamily="34" charset="0"/>
                <a:cs typeface="Arial" panose="020B0604020202020204" pitchFamily="34" charset="0"/>
              </a:rPr>
              <a:t>6x10</a:t>
            </a:r>
            <a:r>
              <a:rPr lang="en-US" sz="2000" baseline="30000" dirty="0" smtClean="0">
                <a:solidFill>
                  <a:schemeClr val="bg1"/>
                </a:solidFill>
                <a:latin typeface="Arial" panose="020B0604020202020204" pitchFamily="34" charset="0"/>
                <a:cs typeface="Arial" panose="020B0604020202020204" pitchFamily="34" charset="0"/>
              </a:rPr>
              <a:t>6</a:t>
            </a:r>
            <a:r>
              <a:rPr lang="en-US" sz="2000" dirty="0" smtClean="0">
                <a:solidFill>
                  <a:schemeClr val="bg1"/>
                </a:solidFill>
                <a:latin typeface="Arial" panose="020B0604020202020204" pitchFamily="34" charset="0"/>
                <a:cs typeface="Arial" panose="020B0604020202020204" pitchFamily="34" charset="0"/>
              </a:rPr>
              <a:t> pixels</a:t>
            </a:r>
          </a:p>
          <a:p>
            <a:pPr algn="ctr"/>
            <a:r>
              <a:rPr lang="en-US" sz="2000" dirty="0" smtClean="0">
                <a:solidFill>
                  <a:schemeClr val="bg1"/>
                </a:solidFill>
                <a:latin typeface="Arial" panose="020B0604020202020204" pitchFamily="34" charset="0"/>
                <a:cs typeface="Arial" panose="020B0604020202020204" pitchFamily="34" charset="0"/>
              </a:rPr>
              <a:t>$0.15/each</a:t>
            </a:r>
          </a:p>
          <a:p>
            <a:pPr algn="ctr"/>
            <a:endParaRPr lang="en-US" sz="2000" dirty="0">
              <a:solidFill>
                <a:schemeClr val="bg1"/>
              </a:solidFill>
              <a:latin typeface="Arial" panose="020B0604020202020204" pitchFamily="34" charset="0"/>
              <a:cs typeface="Arial" panose="020B0604020202020204" pitchFamily="34" charset="0"/>
            </a:endParaRPr>
          </a:p>
          <a:p>
            <a:pPr algn="ctr"/>
            <a:r>
              <a:rPr lang="en-US" sz="2000" dirty="0" smtClean="0">
                <a:solidFill>
                  <a:schemeClr val="bg1"/>
                </a:solidFill>
                <a:latin typeface="Arial" panose="020B0604020202020204" pitchFamily="34" charset="0"/>
                <a:cs typeface="Arial" panose="020B0604020202020204" pitchFamily="34" charset="0"/>
              </a:rPr>
              <a:t>Single-photon</a:t>
            </a:r>
          </a:p>
          <a:p>
            <a:pPr algn="ctr"/>
            <a:r>
              <a:rPr lang="en-US" sz="2000" dirty="0" smtClean="0">
                <a:solidFill>
                  <a:schemeClr val="bg1"/>
                </a:solidFill>
                <a:latin typeface="Arial" panose="020B0604020202020204" pitchFamily="34" charset="0"/>
                <a:cs typeface="Arial" panose="020B0604020202020204" pitchFamily="34" charset="0"/>
              </a:rPr>
              <a:t>counting</a:t>
            </a:r>
          </a:p>
          <a:p>
            <a:pPr algn="ctr"/>
            <a:r>
              <a:rPr lang="en-US" sz="2000" dirty="0" smtClean="0">
                <a:solidFill>
                  <a:schemeClr val="bg1"/>
                </a:solidFill>
                <a:latin typeface="Arial" panose="020B0604020202020204" pitchFamily="34" charset="0"/>
                <a:cs typeface="Arial" panose="020B0604020202020204" pitchFamily="34" charset="0"/>
              </a:rPr>
              <a:t>25 Hz images</a:t>
            </a:r>
          </a:p>
        </p:txBody>
      </p:sp>
    </p:spTree>
    <p:extLst>
      <p:ext uri="{BB962C8B-B14F-4D97-AF65-F5344CB8AC3E}">
        <p14:creationId xmlns:p14="http://schemas.microsoft.com/office/powerpoint/2010/main" val="25496693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a:t>ALS 8.3.1 data collection history</a:t>
            </a:r>
          </a:p>
        </p:txBody>
      </p:sp>
      <p:graphicFrame>
        <p:nvGraphicFramePr>
          <p:cNvPr id="5123" name="Object 3"/>
          <p:cNvGraphicFramePr>
            <a:graphicFrameLocks noGrp="1" noChangeAspect="1"/>
          </p:cNvGraphicFramePr>
          <p:nvPr>
            <p:ph type="chart" idx="1"/>
            <p:extLst>
              <p:ext uri="{D42A27DB-BD31-4B8C-83A1-F6EECF244321}">
                <p14:modId xmlns:p14="http://schemas.microsoft.com/office/powerpoint/2010/main" val="1395297211"/>
              </p:ext>
            </p:extLst>
          </p:nvPr>
        </p:nvGraphicFramePr>
        <p:xfrm>
          <a:off x="476250" y="1184275"/>
          <a:ext cx="8177213" cy="5426075"/>
        </p:xfrm>
        <a:graphic>
          <a:graphicData uri="http://schemas.openxmlformats.org/presentationml/2006/ole">
            <mc:AlternateContent xmlns:mc="http://schemas.openxmlformats.org/markup-compatibility/2006">
              <mc:Choice xmlns:v="urn:schemas-microsoft-com:vml" Requires="v">
                <p:oleObj spid="_x0000_s1038" name="Chart" r:id="rId3" imgW="6568369" imgH="4358703" progId="MSGraph.Chart.8">
                  <p:embed followColorScheme="full"/>
                </p:oleObj>
              </mc:Choice>
              <mc:Fallback>
                <p:oleObj name="Chart" r:id="rId3" imgW="6568369" imgH="4358703" progId="MSGraph.Chart.8">
                  <p:embed followColorScheme="full"/>
                  <p:pic>
                    <p:nvPicPr>
                      <p:cNvPr id="0" name=""/>
                      <p:cNvPicPr>
                        <a:picLocks noChangeAspect="1" noChangeArrowheads="1"/>
                      </p:cNvPicPr>
                      <p:nvPr/>
                    </p:nvPicPr>
                    <p:blipFill>
                      <a:blip r:embed="rId4"/>
                      <a:srcRect/>
                      <a:stretch>
                        <a:fillRect/>
                      </a:stretch>
                    </p:blipFill>
                    <p:spPr bwMode="auto">
                      <a:xfrm>
                        <a:off x="476250" y="1184275"/>
                        <a:ext cx="8177213" cy="5426075"/>
                      </a:xfrm>
                      <a:prstGeom prst="rect">
                        <a:avLst/>
                      </a:prstGeom>
                    </p:spPr>
                  </p:pic>
                </p:oleObj>
              </mc:Fallback>
            </mc:AlternateContent>
          </a:graphicData>
        </a:graphic>
      </p:graphicFrame>
      <p:sp>
        <p:nvSpPr>
          <p:cNvPr id="5124" name="Text Box 4"/>
          <p:cNvSpPr txBox="1">
            <a:spLocks noChangeArrowheads="1"/>
          </p:cNvSpPr>
          <p:nvPr/>
        </p:nvSpPr>
        <p:spPr bwMode="auto">
          <a:xfrm rot="16200000">
            <a:off x="-494759" y="3369439"/>
            <a:ext cx="166103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dirty="0">
                <a:solidFill>
                  <a:srgbClr val="000000"/>
                </a:solidFill>
              </a:rPr>
              <a:t>images x 10</a:t>
            </a:r>
            <a:r>
              <a:rPr lang="en-US" altLang="en-US" sz="2000" baseline="30000" dirty="0">
                <a:solidFill>
                  <a:srgbClr val="000000"/>
                </a:solidFill>
              </a:rPr>
              <a:t>6</a:t>
            </a:r>
          </a:p>
        </p:txBody>
      </p:sp>
    </p:spTree>
    <p:extLst>
      <p:ext uri="{BB962C8B-B14F-4D97-AF65-F5344CB8AC3E}">
        <p14:creationId xmlns:p14="http://schemas.microsoft.com/office/powerpoint/2010/main" val="33562101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62" name="Picture 2" descr="sample048"/>
          <p:cNvPicPr>
            <a:picLocks noChangeAspect="1" noChangeArrowheads="1"/>
          </p:cNvPicPr>
          <p:nvPr/>
        </p:nvPicPr>
        <p:blipFill rotWithShape="1">
          <a:blip r:embed="rId2">
            <a:extLst>
              <a:ext uri="{28A0092B-C50C-407E-A947-70E740481C1C}">
                <a14:useLocalDpi xmlns:a14="http://schemas.microsoft.com/office/drawing/2010/main" val="0"/>
              </a:ext>
            </a:extLst>
          </a:blip>
          <a:srcRect l="5540" t="1087" r="5542" b="1110"/>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p:nvPr/>
        </p:nvCxnSpPr>
        <p:spPr>
          <a:xfrm flipH="1">
            <a:off x="4513943" y="2496457"/>
            <a:ext cx="1190171" cy="100148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776686" y="1915886"/>
            <a:ext cx="2424062" cy="954107"/>
          </a:xfrm>
          <a:prstGeom prst="rect">
            <a:avLst/>
          </a:prstGeom>
          <a:noFill/>
        </p:spPr>
        <p:txBody>
          <a:bodyPr wrap="none" rtlCol="0">
            <a:spAutoFit/>
          </a:bodyPr>
          <a:lstStyle/>
          <a:p>
            <a:r>
              <a:rPr lang="en-US" sz="2800" dirty="0">
                <a:solidFill>
                  <a:prstClr val="black"/>
                </a:solidFill>
                <a:latin typeface="Arial" panose="020B0604020202020204" pitchFamily="34" charset="0"/>
                <a:cs typeface="Arial" panose="020B0604020202020204" pitchFamily="34" charset="0"/>
              </a:rPr>
              <a:t>Membrane </a:t>
            </a:r>
          </a:p>
          <a:p>
            <a:r>
              <a:rPr lang="en-US" sz="2800" dirty="0">
                <a:solidFill>
                  <a:prstClr val="black"/>
                </a:solidFill>
                <a:latin typeface="Arial" panose="020B0604020202020204" pitchFamily="34" charset="0"/>
                <a:cs typeface="Arial" panose="020B0604020202020204" pitchFamily="34" charset="0"/>
              </a:rPr>
              <a:t>protein crystal</a:t>
            </a:r>
          </a:p>
        </p:txBody>
      </p:sp>
      <p:sp>
        <p:nvSpPr>
          <p:cNvPr id="16" name="Oval 15"/>
          <p:cNvSpPr/>
          <p:nvPr/>
        </p:nvSpPr>
        <p:spPr>
          <a:xfrm>
            <a:off x="1524000" y="1901371"/>
            <a:ext cx="624114" cy="493486"/>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cxnSp>
        <p:nvCxnSpPr>
          <p:cNvPr id="18" name="Straight Arrow Connector 17"/>
          <p:cNvCxnSpPr/>
          <p:nvPr/>
        </p:nvCxnSpPr>
        <p:spPr>
          <a:xfrm>
            <a:off x="609600" y="1828800"/>
            <a:ext cx="914400" cy="228600"/>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57200" y="1219200"/>
            <a:ext cx="2044149" cy="523220"/>
          </a:xfrm>
          <a:prstGeom prst="rect">
            <a:avLst/>
          </a:prstGeom>
          <a:noFill/>
        </p:spPr>
        <p:txBody>
          <a:bodyPr wrap="none" rtlCol="0">
            <a:spAutoFit/>
          </a:bodyPr>
          <a:lstStyle/>
          <a:p>
            <a:r>
              <a:rPr lang="en-US" sz="2800" dirty="0">
                <a:solidFill>
                  <a:prstClr val="black"/>
                </a:solidFill>
                <a:latin typeface="Arial" panose="020B0604020202020204" pitchFamily="34" charset="0"/>
                <a:cs typeface="Arial" panose="020B0604020202020204" pitchFamily="34" charset="0"/>
              </a:rPr>
              <a:t>X-ray beam</a:t>
            </a:r>
          </a:p>
        </p:txBody>
      </p:sp>
      <p:cxnSp>
        <p:nvCxnSpPr>
          <p:cNvPr id="20" name="Straight Arrow Connector 19"/>
          <p:cNvCxnSpPr/>
          <p:nvPr/>
        </p:nvCxnSpPr>
        <p:spPr>
          <a:xfrm flipH="1">
            <a:off x="3614057" y="1828800"/>
            <a:ext cx="957943" cy="49348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572000" y="1524000"/>
            <a:ext cx="644728" cy="523220"/>
          </a:xfrm>
          <a:prstGeom prst="rect">
            <a:avLst/>
          </a:prstGeom>
          <a:noFill/>
        </p:spPr>
        <p:txBody>
          <a:bodyPr wrap="none" rtlCol="0">
            <a:spAutoFit/>
          </a:bodyPr>
          <a:lstStyle/>
          <a:p>
            <a:r>
              <a:rPr lang="en-US" sz="2800" dirty="0">
                <a:solidFill>
                  <a:prstClr val="black"/>
                </a:solidFill>
                <a:latin typeface="Arial" panose="020B0604020202020204" pitchFamily="34" charset="0"/>
                <a:cs typeface="Arial" panose="020B0604020202020204" pitchFamily="34" charset="0"/>
              </a:rPr>
              <a:t>ice</a:t>
            </a:r>
          </a:p>
        </p:txBody>
      </p:sp>
      <p:sp>
        <p:nvSpPr>
          <p:cNvPr id="3" name="Title 2"/>
          <p:cNvSpPr>
            <a:spLocks noGrp="1"/>
          </p:cNvSpPr>
          <p:nvPr>
            <p:ph type="title" idx="4294967295"/>
          </p:nvPr>
        </p:nvSpPr>
        <p:spPr>
          <a:xfrm>
            <a:off x="457200" y="-6096"/>
            <a:ext cx="8229600" cy="1143000"/>
          </a:xfrm>
        </p:spPr>
        <p:txBody>
          <a:bodyPr>
            <a:normAutofit fontScale="90000"/>
          </a:bodyPr>
          <a:lstStyle/>
          <a:p>
            <a:r>
              <a:rPr lang="en-US" dirty="0" err="1" smtClean="0">
                <a:cs typeface="Arial" panose="020B0604020202020204" pitchFamily="34" charset="0"/>
              </a:rPr>
              <a:t>Shutterless</a:t>
            </a:r>
            <a:r>
              <a:rPr lang="en-US" dirty="0" smtClean="0">
                <a:cs typeface="Arial" panose="020B0604020202020204" pitchFamily="34" charset="0"/>
              </a:rPr>
              <a:t> </a:t>
            </a:r>
            <a:r>
              <a:rPr lang="en-US" dirty="0" err="1" smtClean="0">
                <a:cs typeface="Arial" panose="020B0604020202020204" pitchFamily="34" charset="0"/>
              </a:rPr>
              <a:t>rastering</a:t>
            </a:r>
            <a:r>
              <a:rPr lang="en-US" dirty="0" smtClean="0">
                <a:cs typeface="Arial" panose="020B0604020202020204" pitchFamily="34" charset="0"/>
              </a:rPr>
              <a:t> now available</a:t>
            </a:r>
            <a:endParaRPr lang="en-US" dirty="0">
              <a:cs typeface="Arial" panose="020B0604020202020204" pitchFamily="34" charset="0"/>
            </a:endParaRPr>
          </a:p>
        </p:txBody>
      </p:sp>
    </p:spTree>
    <p:extLst>
      <p:ext uri="{BB962C8B-B14F-4D97-AF65-F5344CB8AC3E}">
        <p14:creationId xmlns:p14="http://schemas.microsoft.com/office/powerpoint/2010/main" val="30065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fill="hold" grpId="0" nodeType="clickEffect">
                                  <p:stCondLst>
                                    <p:cond delay="0"/>
                                  </p:stCondLst>
                                  <p:childTnLst>
                                    <p:animMotion origin="layout" path="M 1.11111E-6 7.40741E-6 L 0.21598 7.40741E-6 L 0.21789 0.05325 L -0.03003 0.05325 L -0.03211 0.10394 L 0.29393 0.10394 L 0.3 0.15464 L -0.06215 0.15186 L -0.05816 0.21598 L 0.43386 0.20533 L 0.43177 0.26135 L -0.0401 0.2639 L -0.03402 0.31459 L 0.50591 0.31737 L 0.51389 0.36806 L 0.03195 0.35996 L 0.03386 0.4213 L 0.2 0.4132 " pathEditMode="relative" ptsTypes="AAAAAAAAAAAAAAAAAA">
                                      <p:cBhvr>
                                        <p:cTn id="14" dur="500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5045" name="Rectangle 37"/>
          <p:cNvSpPr>
            <a:spLocks noGrp="1" noChangeArrowheads="1"/>
          </p:cNvSpPr>
          <p:nvPr>
            <p:ph type="title"/>
          </p:nvPr>
        </p:nvSpPr>
        <p:spPr>
          <a:xfrm>
            <a:off x="685800" y="66675"/>
            <a:ext cx="7772400" cy="1000125"/>
          </a:xfrm>
          <a:noFill/>
          <a:ln/>
        </p:spPr>
        <p:txBody>
          <a:bodyPr/>
          <a:lstStyle/>
          <a:p>
            <a:r>
              <a:rPr lang="en-US" altLang="en-US" dirty="0" smtClean="0"/>
              <a:t>What went wrong?</a:t>
            </a:r>
            <a:endParaRPr lang="en-US" altLang="en-US" dirty="0"/>
          </a:p>
        </p:txBody>
      </p:sp>
      <p:graphicFrame>
        <p:nvGraphicFramePr>
          <p:cNvPr id="3115010" name="Group 2"/>
          <p:cNvGraphicFramePr>
            <a:graphicFrameLocks noGrp="1"/>
          </p:cNvGraphicFramePr>
          <p:nvPr>
            <p:ph sz="half" idx="2"/>
            <p:extLst>
              <p:ext uri="{D42A27DB-BD31-4B8C-83A1-F6EECF244321}">
                <p14:modId xmlns:p14="http://schemas.microsoft.com/office/powerpoint/2010/main" val="3525017694"/>
              </p:ext>
            </p:extLst>
          </p:nvPr>
        </p:nvGraphicFramePr>
        <p:xfrm>
          <a:off x="609600" y="1752600"/>
          <a:ext cx="7899400" cy="4648200"/>
        </p:xfrm>
        <a:graphic>
          <a:graphicData uri="http://schemas.openxmlformats.org/drawingml/2006/table">
            <a:tbl>
              <a:tblPr/>
              <a:tblGrid>
                <a:gridCol w="1828800"/>
                <a:gridCol w="4597400"/>
                <a:gridCol w="1473200"/>
              </a:tblGrid>
              <a:tr h="58102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Number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Description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Percent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102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682712</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Images </a:t>
                      </a:r>
                      <a:r>
                        <a:rPr kumimoji="0" lang="en-US" altLang="en-US" sz="2800" b="0" i="0" u="none" strike="noStrike" cap="none" normalizeH="0" baseline="0" dirty="0" smtClean="0">
                          <a:ln>
                            <a:noFill/>
                          </a:ln>
                          <a:solidFill>
                            <a:schemeClr val="tx1"/>
                          </a:solidFill>
                          <a:effectLst/>
                          <a:latin typeface="Arial" panose="020B0604020202020204" pitchFamily="34" charset="0"/>
                        </a:rPr>
                        <a:t>(~10 </a:t>
                      </a:r>
                      <a:r>
                        <a:rPr kumimoji="0" lang="en-US" altLang="en-US" sz="2800" b="0" i="0" u="none" strike="noStrike" cap="none" normalizeH="0" baseline="0" dirty="0" smtClean="0">
                          <a:ln>
                            <a:noFill/>
                          </a:ln>
                          <a:solidFill>
                            <a:schemeClr val="tx1"/>
                          </a:solidFill>
                          <a:effectLst/>
                          <a:latin typeface="Arial" panose="020B0604020202020204" pitchFamily="34" charset="0"/>
                        </a:rPr>
                        <a:t>TB)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smtClean="0">
                        <a:ln>
                          <a:noFill/>
                        </a:ln>
                        <a:solidFill>
                          <a:srgbClr val="808000"/>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102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3331</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Data sets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rgbClr val="009900"/>
                          </a:solidFill>
                          <a:effectLst/>
                          <a:latin typeface="Arial" panose="020B0604020202020204" pitchFamily="34" charset="0"/>
                        </a:rPr>
                        <a:t> 47% </a:t>
                      </a:r>
                      <a:r>
                        <a:rPr kumimoji="0" lang="en-US" altLang="en-US" sz="2800" b="0" i="0" u="none" strike="noStrike" cap="none" normalizeH="0" baseline="0" dirty="0" err="1" smtClean="0">
                          <a:ln>
                            <a:noFill/>
                          </a:ln>
                          <a:solidFill>
                            <a:srgbClr val="009900"/>
                          </a:solidFill>
                          <a:effectLst/>
                          <a:latin typeface="Arial" panose="020B0604020202020204" pitchFamily="34" charset="0"/>
                        </a:rPr>
                        <a:t>ph</a:t>
                      </a:r>
                      <a:r>
                        <a:rPr kumimoji="0" lang="en-US" altLang="en-US" sz="2800" b="0" i="0" u="none" strike="noStrike" cap="none" normalizeH="0" baseline="0" dirty="0" smtClean="0">
                          <a:ln>
                            <a:noFill/>
                          </a:ln>
                          <a:solidFill>
                            <a:srgbClr val="009900"/>
                          </a:solidFill>
                          <a:effectLst/>
                          <a:latin typeface="Arial" panose="020B0604020202020204" pitchFamily="34" charset="0"/>
                        </a:rPr>
                        <a:t>   </a:t>
                      </a:r>
                      <a:endParaRPr kumimoji="0" lang="en-US" altLang="en-US" sz="2800" b="0" i="0" u="none" strike="noStrike" cap="none" normalizeH="0" baseline="0" dirty="0" smtClean="0">
                        <a:ln>
                          <a:noFill/>
                        </a:ln>
                        <a:solidFill>
                          <a:srgbClr val="009900"/>
                        </a:solidFill>
                        <a:effectLst/>
                        <a:latin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102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709</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High quality data</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rgbClr val="C00000"/>
                          </a:solidFill>
                          <a:effectLst/>
                          <a:latin typeface="Arial" panose="020B0604020202020204" pitchFamily="34" charset="0"/>
                        </a:rPr>
                        <a:t>21%</a:t>
                      </a:r>
                      <a:endParaRPr kumimoji="0" lang="en-US" altLang="en-US" sz="2800" b="0" i="0" u="none" strike="noStrike" cap="none" normalizeH="0" baseline="0" dirty="0" smtClean="0">
                        <a:ln>
                          <a:noFill/>
                        </a:ln>
                        <a:solidFill>
                          <a:srgbClr val="C00000"/>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58102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322</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Same as published (PDB)</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rgbClr val="00B050"/>
                          </a:solidFill>
                          <a:effectLst/>
                          <a:latin typeface="Arial" panose="020B0604020202020204" pitchFamily="34" charset="0"/>
                        </a:rPr>
                        <a:t>46%</a:t>
                      </a:r>
                      <a:endParaRPr kumimoji="0" lang="en-US" altLang="en-US" sz="2800" b="0" i="0" u="none" strike="noStrike" cap="none" normalizeH="0" baseline="0" dirty="0" smtClean="0">
                        <a:ln>
                          <a:noFill/>
                        </a:ln>
                        <a:solidFill>
                          <a:srgbClr val="00B050"/>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1025">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123</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Published form, non-</a:t>
                      </a:r>
                      <a:r>
                        <a:rPr kumimoji="0" lang="en-US" altLang="en-US" sz="2800" b="0" i="0" u="none" strike="noStrike" cap="none" normalizeH="0" baseline="0" dirty="0" err="1" smtClean="0">
                          <a:ln>
                            <a:noFill/>
                          </a:ln>
                          <a:solidFill>
                            <a:schemeClr val="tx1"/>
                          </a:solidFill>
                          <a:effectLst/>
                          <a:latin typeface="Arial" panose="020B0604020202020204" pitchFamily="34" charset="0"/>
                        </a:rPr>
                        <a:t>iso</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rgbClr val="00B050"/>
                          </a:solidFill>
                          <a:effectLst/>
                          <a:latin typeface="Arial" panose="020B0604020202020204" pitchFamily="34" charset="0"/>
                        </a:rPr>
                        <a:t>17%</a:t>
                      </a:r>
                      <a:endParaRPr kumimoji="0" lang="en-US" altLang="en-US" sz="2800" b="0" i="0" u="none" strike="noStrike" cap="none" normalizeH="0" baseline="0" dirty="0" smtClean="0">
                        <a:ln>
                          <a:noFill/>
                        </a:ln>
                        <a:solidFill>
                          <a:srgbClr val="00B050"/>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1025">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45</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Known </a:t>
                      </a:r>
                      <a:r>
                        <a:rPr kumimoji="0" lang="en-US" altLang="en-US" sz="2800" b="0" i="0" u="none" strike="noStrike" cap="none" normalizeH="0" baseline="0" dirty="0" err="1" smtClean="0">
                          <a:ln>
                            <a:noFill/>
                          </a:ln>
                          <a:solidFill>
                            <a:schemeClr val="tx1"/>
                          </a:solidFill>
                          <a:effectLst/>
                          <a:latin typeface="Arial" panose="020B0604020202020204" pitchFamily="34" charset="0"/>
                        </a:rPr>
                        <a:t>struct</a:t>
                      </a:r>
                      <a:r>
                        <a:rPr kumimoji="0" lang="en-US" altLang="en-US" sz="2800" b="0" i="0" u="none" strike="noStrike" cap="none" normalizeH="0" baseline="0" dirty="0" smtClean="0">
                          <a:ln>
                            <a:noFill/>
                          </a:ln>
                          <a:solidFill>
                            <a:schemeClr val="tx1"/>
                          </a:solidFill>
                          <a:effectLst/>
                          <a:latin typeface="Arial" panose="020B0604020202020204" pitchFamily="34" charset="0"/>
                        </a:rPr>
                        <a:t>, </a:t>
                      </a:r>
                      <a:r>
                        <a:rPr kumimoji="0" lang="en-US" altLang="en-US" sz="2800" b="0" i="0" u="none" strike="noStrike" cap="none" normalizeH="0" baseline="0" dirty="0" err="1" smtClean="0">
                          <a:ln>
                            <a:noFill/>
                          </a:ln>
                          <a:solidFill>
                            <a:schemeClr val="tx1"/>
                          </a:solidFill>
                          <a:effectLst/>
                          <a:latin typeface="Arial" panose="020B0604020202020204" pitchFamily="34" charset="0"/>
                        </a:rPr>
                        <a:t>Unk</a:t>
                      </a:r>
                      <a:r>
                        <a:rPr kumimoji="0" lang="en-US" altLang="en-US" sz="2800" b="0" i="0" u="none" strike="noStrike" cap="none" normalizeH="0" baseline="0" dirty="0" smtClean="0">
                          <a:ln>
                            <a:noFill/>
                          </a:ln>
                          <a:solidFill>
                            <a:schemeClr val="tx1"/>
                          </a:solidFill>
                          <a:effectLst/>
                          <a:latin typeface="Arial" panose="020B0604020202020204" pitchFamily="34" charset="0"/>
                        </a:rPr>
                        <a:t> form</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rgbClr val="FF2020"/>
                          </a:solidFill>
                          <a:effectLst/>
                          <a:latin typeface="Arial" panose="020B0604020202020204" pitchFamily="34" charset="0"/>
                        </a:rPr>
                        <a:t>6%</a:t>
                      </a:r>
                      <a:endParaRPr kumimoji="0" lang="en-US" altLang="en-US" sz="2800" b="0" i="0" u="none" strike="noStrike" cap="none" normalizeH="0" baseline="0" dirty="0" smtClean="0">
                        <a:ln>
                          <a:noFill/>
                        </a:ln>
                        <a:solidFill>
                          <a:srgbClr val="FF2020"/>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1025">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219</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800" b="0" i="0" u="none" strike="noStrike" cap="none" normalizeH="0" baseline="0" dirty="0" smtClean="0">
                          <a:ln>
                            <a:noFill/>
                          </a:ln>
                          <a:solidFill>
                            <a:schemeClr val="tx1"/>
                          </a:solidFill>
                          <a:effectLst/>
                          <a:latin typeface="Arial" panose="020B0604020202020204" pitchFamily="34" charset="0"/>
                        </a:rPr>
                        <a:t>Unique and unsolvable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rgbClr val="FF2020"/>
                          </a:solidFill>
                          <a:effectLst/>
                          <a:latin typeface="Arial" panose="020B0604020202020204" pitchFamily="34" charset="0"/>
                        </a:rPr>
                        <a:t>31%</a:t>
                      </a:r>
                      <a:endParaRPr kumimoji="0" lang="en-US" altLang="en-US" sz="2800" b="0" i="0" u="none" strike="noStrike" cap="none" normalizeH="0" baseline="0" dirty="0" smtClean="0">
                        <a:ln>
                          <a:noFill/>
                        </a:ln>
                        <a:solidFill>
                          <a:srgbClr val="FF2020"/>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115044" name="Text Box 36"/>
          <p:cNvSpPr txBox="1">
            <a:spLocks noChangeArrowheads="1"/>
          </p:cNvSpPr>
          <p:nvPr/>
        </p:nvSpPr>
        <p:spPr bwMode="auto">
          <a:xfrm>
            <a:off x="1239166" y="952500"/>
            <a:ext cx="6673622"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900" dirty="0" smtClean="0">
                <a:latin typeface="Arial" panose="020B0604020202020204" pitchFamily="34" charset="0"/>
              </a:rPr>
              <a:t>MAD/SAD data   2001 - 2006</a:t>
            </a:r>
            <a:endParaRPr lang="en-US" altLang="en-US" sz="3900" dirty="0">
              <a:latin typeface="Arial" panose="020B0604020202020204" pitchFamily="34" charset="0"/>
            </a:endParaRPr>
          </a:p>
        </p:txBody>
      </p:sp>
    </p:spTree>
    <p:extLst>
      <p:ext uri="{BB962C8B-B14F-4D97-AF65-F5344CB8AC3E}">
        <p14:creationId xmlns:p14="http://schemas.microsoft.com/office/powerpoint/2010/main" val="282988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2578" y="105562"/>
            <a:ext cx="6472766" cy="6639019"/>
          </a:xfrm>
          <a:prstGeom prst="rect">
            <a:avLst/>
          </a:prstGeom>
        </p:spPr>
      </p:pic>
      <p:sp>
        <p:nvSpPr>
          <p:cNvPr id="5" name="TextBox 4"/>
          <p:cNvSpPr txBox="1"/>
          <p:nvPr/>
        </p:nvSpPr>
        <p:spPr>
          <a:xfrm>
            <a:off x="214489" y="587022"/>
            <a:ext cx="184731" cy="369332"/>
          </a:xfrm>
          <a:prstGeom prst="rect">
            <a:avLst/>
          </a:prstGeom>
          <a:noFill/>
        </p:spPr>
        <p:txBody>
          <a:bodyPr wrap="none" rtlCol="0">
            <a:spAutoFit/>
          </a:bodyPr>
          <a:lstStyle/>
          <a:p>
            <a:endParaRPr lang="en-US" dirty="0">
              <a:solidFill>
                <a:srgbClr val="000000"/>
              </a:solidFill>
              <a:cs typeface="Arial" charset="0"/>
            </a:endParaRPr>
          </a:p>
        </p:txBody>
      </p:sp>
      <p:grpSp>
        <p:nvGrpSpPr>
          <p:cNvPr id="6" name="Group 5"/>
          <p:cNvGrpSpPr/>
          <p:nvPr/>
        </p:nvGrpSpPr>
        <p:grpSpPr>
          <a:xfrm>
            <a:off x="335346" y="4489387"/>
            <a:ext cx="1743364" cy="1477328"/>
            <a:chOff x="72556" y="3222925"/>
            <a:chExt cx="1743364" cy="1477328"/>
          </a:xfrm>
        </p:grpSpPr>
        <p:sp>
          <p:nvSpPr>
            <p:cNvPr id="7" name="Rectangle 6"/>
            <p:cNvSpPr/>
            <p:nvPr/>
          </p:nvSpPr>
          <p:spPr>
            <a:xfrm>
              <a:off x="72556" y="3258542"/>
              <a:ext cx="1743364" cy="141595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7"/>
            <p:cNvSpPr txBox="1"/>
            <p:nvPr/>
          </p:nvSpPr>
          <p:spPr>
            <a:xfrm>
              <a:off x="626446" y="3222925"/>
              <a:ext cx="1111202" cy="1477328"/>
            </a:xfrm>
            <a:prstGeom prst="rect">
              <a:avLst/>
            </a:prstGeom>
            <a:noFill/>
            <a:ln>
              <a:noFill/>
            </a:ln>
          </p:spPr>
          <p:txBody>
            <a:bodyPr wrap="none" rtlCol="0">
              <a:spAutoFit/>
            </a:bodyPr>
            <a:lstStyle/>
            <a:p>
              <a:pPr>
                <a:lnSpc>
                  <a:spcPct val="150000"/>
                </a:lnSpc>
              </a:pPr>
              <a:r>
                <a:rPr lang="en-US" sz="2000" dirty="0">
                  <a:solidFill>
                    <a:srgbClr val="000000"/>
                  </a:solidFill>
                  <a:cs typeface="Arial" charset="0"/>
                </a:rPr>
                <a:t>1% high</a:t>
              </a:r>
            </a:p>
            <a:p>
              <a:pPr>
                <a:lnSpc>
                  <a:spcPct val="150000"/>
                </a:lnSpc>
              </a:pPr>
              <a:r>
                <a:rPr lang="en-US" sz="2000" dirty="0">
                  <a:solidFill>
                    <a:srgbClr val="000000"/>
                  </a:solidFill>
                  <a:cs typeface="Arial" charset="0"/>
                </a:rPr>
                <a:t>average</a:t>
              </a:r>
            </a:p>
            <a:p>
              <a:pPr>
                <a:lnSpc>
                  <a:spcPct val="150000"/>
                </a:lnSpc>
              </a:pPr>
              <a:r>
                <a:rPr lang="en-US" sz="2000" dirty="0">
                  <a:solidFill>
                    <a:srgbClr val="000000"/>
                  </a:solidFill>
                  <a:cs typeface="Arial" charset="0"/>
                </a:rPr>
                <a:t>1% low</a:t>
              </a:r>
            </a:p>
          </p:txBody>
        </p:sp>
        <p:cxnSp>
          <p:nvCxnSpPr>
            <p:cNvPr id="9" name="Straight Connector 8"/>
            <p:cNvCxnSpPr/>
            <p:nvPr/>
          </p:nvCxnSpPr>
          <p:spPr>
            <a:xfrm>
              <a:off x="375353" y="3508583"/>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5353" y="4003882"/>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3048" y="4461620"/>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62896" y="3503821"/>
              <a:ext cx="424913" cy="965916"/>
            </a:xfrm>
            <a:prstGeom prst="rect">
              <a:avLst/>
            </a:prstGeom>
            <a:gradFill flip="none" rotWithShape="1">
              <a:gsLst>
                <a:gs pos="0">
                  <a:schemeClr val="tx1"/>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13" name="TextBox 12"/>
          <p:cNvSpPr txBox="1"/>
          <p:nvPr/>
        </p:nvSpPr>
        <p:spPr>
          <a:xfrm>
            <a:off x="124177" y="139428"/>
            <a:ext cx="2340705" cy="3416320"/>
          </a:xfrm>
          <a:prstGeom prst="rect">
            <a:avLst/>
          </a:prstGeom>
          <a:noFill/>
        </p:spPr>
        <p:txBody>
          <a:bodyPr wrap="none" rtlCol="0">
            <a:spAutoFit/>
          </a:bodyPr>
          <a:lstStyle/>
          <a:p>
            <a:r>
              <a:rPr lang="en-US" sz="2400" dirty="0">
                <a:solidFill>
                  <a:srgbClr val="000000"/>
                </a:solidFill>
                <a:cs typeface="Arial" charset="0"/>
              </a:rPr>
              <a:t>Relative Pixel</a:t>
            </a:r>
          </a:p>
          <a:p>
            <a:r>
              <a:rPr lang="en-US" sz="2400" dirty="0">
                <a:solidFill>
                  <a:srgbClr val="000000"/>
                </a:solidFill>
                <a:cs typeface="Arial" charset="0"/>
              </a:rPr>
              <a:t>Calibration</a:t>
            </a:r>
          </a:p>
          <a:p>
            <a:endParaRPr lang="en-US" sz="2400" dirty="0">
              <a:solidFill>
                <a:srgbClr val="000000"/>
              </a:solidFill>
              <a:cs typeface="Arial" charset="0"/>
            </a:endParaRPr>
          </a:p>
          <a:p>
            <a:r>
              <a:rPr lang="en-US" sz="2400" dirty="0">
                <a:solidFill>
                  <a:srgbClr val="000000"/>
                </a:solidFill>
                <a:cs typeface="Arial" charset="0"/>
              </a:rPr>
              <a:t>ALS 8.3.1</a:t>
            </a:r>
          </a:p>
          <a:p>
            <a:r>
              <a:rPr lang="en-US" sz="2400" dirty="0">
                <a:solidFill>
                  <a:srgbClr val="000000"/>
                </a:solidFill>
                <a:cs typeface="Arial" charset="0"/>
              </a:rPr>
              <a:t>Pilatus3 6M </a:t>
            </a:r>
          </a:p>
          <a:p>
            <a:endParaRPr lang="en-US" sz="2400" dirty="0">
              <a:solidFill>
                <a:srgbClr val="000000"/>
              </a:solidFill>
              <a:cs typeface="Arial" charset="0"/>
            </a:endParaRPr>
          </a:p>
          <a:p>
            <a:r>
              <a:rPr lang="en-US" sz="2400" dirty="0">
                <a:solidFill>
                  <a:srgbClr val="000000"/>
                </a:solidFill>
                <a:cs typeface="Arial" charset="0"/>
              </a:rPr>
              <a:t>0.9793 Å x-rays</a:t>
            </a:r>
          </a:p>
          <a:p>
            <a:endParaRPr lang="en-US" sz="2400" dirty="0">
              <a:solidFill>
                <a:srgbClr val="000000"/>
              </a:solidFill>
              <a:cs typeface="Arial" charset="0"/>
            </a:endParaRPr>
          </a:p>
          <a:p>
            <a:r>
              <a:rPr lang="en-US" sz="2400" dirty="0">
                <a:solidFill>
                  <a:srgbClr val="000000"/>
                </a:solidFill>
                <a:cs typeface="Arial" charset="0"/>
              </a:rPr>
              <a:t>RMS = </a:t>
            </a:r>
            <a:r>
              <a:rPr lang="en-US" sz="2400" dirty="0">
                <a:solidFill>
                  <a:srgbClr val="669900"/>
                </a:solidFill>
                <a:cs typeface="Arial" charset="0"/>
              </a:rPr>
              <a:t>0.8%</a:t>
            </a:r>
          </a:p>
        </p:txBody>
      </p:sp>
    </p:spTree>
    <p:extLst>
      <p:ext uri="{BB962C8B-B14F-4D97-AF65-F5344CB8AC3E}">
        <p14:creationId xmlns:p14="http://schemas.microsoft.com/office/powerpoint/2010/main" val="35635990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1"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2718" t="16413" r="23200" b="6912"/>
          <a:stretch/>
        </p:blipFill>
        <p:spPr bwMode="auto">
          <a:xfrm>
            <a:off x="0" y="833509"/>
            <a:ext cx="8707272" cy="604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0"/>
            <a:ext cx="8229600" cy="1105469"/>
          </a:xfrm>
        </p:spPr>
        <p:txBody>
          <a:bodyPr/>
          <a:lstStyle/>
          <a:p>
            <a:r>
              <a:rPr lang="en-US" dirty="0" smtClean="0"/>
              <a:t>S-SAD merging 20 </a:t>
            </a:r>
            <a:r>
              <a:rPr lang="en-US" dirty="0" err="1" smtClean="0"/>
              <a:t>xtals</a:t>
            </a:r>
            <a:endParaRPr lang="en-US" dirty="0"/>
          </a:p>
        </p:txBody>
      </p:sp>
      <p:sp>
        <p:nvSpPr>
          <p:cNvPr id="4" name="Rectangle 3"/>
          <p:cNvSpPr/>
          <p:nvPr/>
        </p:nvSpPr>
        <p:spPr>
          <a:xfrm>
            <a:off x="6526696" y="2781711"/>
            <a:ext cx="2809461" cy="1200329"/>
          </a:xfrm>
          <a:prstGeom prst="rect">
            <a:avLst/>
          </a:prstGeom>
        </p:spPr>
        <p:txBody>
          <a:bodyPr wrap="square">
            <a:spAutoFit/>
          </a:bodyPr>
          <a:lstStyle/>
          <a:p>
            <a:pPr fontAlgn="base">
              <a:spcBef>
                <a:spcPct val="0"/>
              </a:spcBef>
              <a:spcAft>
                <a:spcPct val="0"/>
              </a:spcAft>
            </a:pPr>
            <a:r>
              <a:rPr lang="en-US" dirty="0">
                <a:solidFill>
                  <a:srgbClr val="000000"/>
                </a:solidFill>
                <a:cs typeface="Arial" charset="0"/>
              </a:rPr>
              <a:t>Knott </a:t>
            </a:r>
            <a:r>
              <a:rPr lang="en-US" i="1" dirty="0">
                <a:solidFill>
                  <a:srgbClr val="000000"/>
                </a:solidFill>
                <a:cs typeface="Arial" charset="0"/>
              </a:rPr>
              <a:t>et al. </a:t>
            </a:r>
            <a:r>
              <a:rPr lang="en-US" dirty="0">
                <a:solidFill>
                  <a:srgbClr val="000000"/>
                </a:solidFill>
                <a:cs typeface="Arial" charset="0"/>
              </a:rPr>
              <a:t>(2017</a:t>
            </a:r>
            <a:r>
              <a:rPr lang="en-US" dirty="0">
                <a:solidFill>
                  <a:srgbClr val="000000"/>
                </a:solidFill>
                <a:cs typeface="Arial" charset="0"/>
              </a:rPr>
              <a:t>). </a:t>
            </a:r>
            <a:r>
              <a:rPr lang="en-US" dirty="0">
                <a:solidFill>
                  <a:srgbClr val="000000"/>
                </a:solidFill>
                <a:cs typeface="Arial" charset="0"/>
              </a:rPr>
              <a:t>"Guide-bound </a:t>
            </a:r>
            <a:r>
              <a:rPr lang="en-US" dirty="0">
                <a:solidFill>
                  <a:srgbClr val="000000"/>
                </a:solidFill>
                <a:cs typeface="Arial" charset="0"/>
              </a:rPr>
              <a:t>CRISPR-Cas13a." </a:t>
            </a:r>
            <a:r>
              <a:rPr lang="en-US" u="sng" dirty="0">
                <a:solidFill>
                  <a:srgbClr val="000000"/>
                </a:solidFill>
                <a:cs typeface="Arial" charset="0"/>
              </a:rPr>
              <a:t>Nature </a:t>
            </a:r>
            <a:r>
              <a:rPr lang="en-US" u="sng" dirty="0">
                <a:solidFill>
                  <a:srgbClr val="000000"/>
                </a:solidFill>
                <a:cs typeface="Arial" charset="0"/>
              </a:rPr>
              <a:t>S&amp;MB </a:t>
            </a:r>
            <a:r>
              <a:rPr lang="en-US" b="1" dirty="0" smtClean="0"/>
              <a:t>24</a:t>
            </a:r>
            <a:r>
              <a:rPr lang="en-US" dirty="0" smtClean="0"/>
              <a:t>: 825</a:t>
            </a:r>
            <a:endParaRPr lang="en-US" dirty="0">
              <a:solidFill>
                <a:srgbClr val="000000"/>
              </a:solidFill>
              <a:cs typeface="Arial" charset="0"/>
            </a:endParaRPr>
          </a:p>
        </p:txBody>
      </p:sp>
      <p:sp>
        <p:nvSpPr>
          <p:cNvPr id="5" name="Oval 4"/>
          <p:cNvSpPr/>
          <p:nvPr/>
        </p:nvSpPr>
        <p:spPr>
          <a:xfrm>
            <a:off x="6513048" y="5128789"/>
            <a:ext cx="1046922" cy="37106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220333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 micro </a:t>
            </a:r>
            <a:r>
              <a:rPr lang="en-US" dirty="0" smtClean="0"/>
              <a:t>cryst</a:t>
            </a:r>
            <a:r>
              <a:rPr lang="en-US" dirty="0" smtClean="0"/>
              <a:t>al </a:t>
            </a:r>
            <a:r>
              <a:rPr lang="en-US" dirty="0" smtClean="0"/>
              <a:t>challenge</a:t>
            </a:r>
            <a:endParaRPr lang="en-US" dirty="0"/>
          </a:p>
        </p:txBody>
      </p:sp>
      <p:pic>
        <p:nvPicPr>
          <p:cNvPr id="3550212" name="Picture 4" descr="http://bl831.als.lbl.gov/~jamesh/challenge/microfocus/movie.gif"/>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26752" y="1253251"/>
            <a:ext cx="4787756" cy="48065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33910" y="6208048"/>
            <a:ext cx="8507002" cy="400110"/>
          </a:xfrm>
          <a:prstGeom prst="rect">
            <a:avLst/>
          </a:prstGeom>
        </p:spPr>
        <p:txBody>
          <a:bodyPr wrap="square">
            <a:spAutoFit/>
          </a:bodyPr>
          <a:lstStyle/>
          <a:p>
            <a:pPr fontAlgn="base">
              <a:spcBef>
                <a:spcPct val="0"/>
              </a:spcBef>
              <a:spcAft>
                <a:spcPct val="0"/>
              </a:spcAft>
            </a:pPr>
            <a:r>
              <a:rPr lang="en-US" sz="2000" b="1" dirty="0">
                <a:solidFill>
                  <a:srgbClr val="000000"/>
                </a:solidFill>
                <a:latin typeface="Courier New" panose="02070309020205020404" pitchFamily="49" charset="0"/>
                <a:cs typeface="Courier New" panose="02070309020205020404" pitchFamily="49" charset="0"/>
              </a:rPr>
              <a:t>http://bl831.als.lbl.gov/~jamesh/challenge/microfocus/</a:t>
            </a:r>
          </a:p>
        </p:txBody>
      </p:sp>
      <p:sp>
        <p:nvSpPr>
          <p:cNvPr id="3" name="TextBox 2"/>
          <p:cNvSpPr txBox="1"/>
          <p:nvPr/>
        </p:nvSpPr>
        <p:spPr>
          <a:xfrm>
            <a:off x="7239000" y="1981200"/>
            <a:ext cx="1499128" cy="2862322"/>
          </a:xfrm>
          <a:prstGeom prst="rect">
            <a:avLst/>
          </a:prstGeom>
          <a:noFill/>
        </p:spPr>
        <p:txBody>
          <a:bodyPr wrap="none" rtlCol="0">
            <a:spAutoFit/>
          </a:bodyPr>
          <a:lstStyle/>
          <a:p>
            <a:r>
              <a:rPr lang="en-US" dirty="0">
                <a:solidFill>
                  <a:srgbClr val="000000"/>
                </a:solidFill>
              </a:rPr>
              <a:t>5 µm </a:t>
            </a:r>
            <a:r>
              <a:rPr lang="en-US" dirty="0" err="1">
                <a:solidFill>
                  <a:srgbClr val="000000"/>
                </a:solidFill>
              </a:rPr>
              <a:t>xtals</a:t>
            </a:r>
            <a:endParaRPr lang="en-US" dirty="0">
              <a:solidFill>
                <a:srgbClr val="000000"/>
              </a:solidFill>
            </a:endParaRPr>
          </a:p>
          <a:p>
            <a:endParaRPr lang="en-US" dirty="0">
              <a:solidFill>
                <a:srgbClr val="000000"/>
              </a:solidFill>
            </a:endParaRPr>
          </a:p>
          <a:p>
            <a:r>
              <a:rPr lang="en-US" dirty="0">
                <a:solidFill>
                  <a:srgbClr val="000000"/>
                </a:solidFill>
              </a:rPr>
              <a:t>5 µm beam</a:t>
            </a:r>
          </a:p>
          <a:p>
            <a:endParaRPr lang="en-US" dirty="0">
              <a:solidFill>
                <a:srgbClr val="000000"/>
              </a:solidFill>
            </a:endParaRPr>
          </a:p>
          <a:p>
            <a:r>
              <a:rPr lang="en-US" dirty="0">
                <a:solidFill>
                  <a:srgbClr val="000000"/>
                </a:solidFill>
              </a:rPr>
              <a:t>~ 5 </a:t>
            </a:r>
            <a:r>
              <a:rPr lang="en-US" dirty="0" err="1">
                <a:solidFill>
                  <a:srgbClr val="000000"/>
                </a:solidFill>
              </a:rPr>
              <a:t>img</a:t>
            </a:r>
            <a:r>
              <a:rPr lang="en-US" dirty="0">
                <a:solidFill>
                  <a:srgbClr val="000000"/>
                </a:solidFill>
              </a:rPr>
              <a:t> / </a:t>
            </a:r>
            <a:r>
              <a:rPr lang="en-US" dirty="0" err="1">
                <a:solidFill>
                  <a:srgbClr val="000000"/>
                </a:solidFill>
              </a:rPr>
              <a:t>xtal</a:t>
            </a:r>
            <a:endParaRPr lang="en-US" dirty="0">
              <a:solidFill>
                <a:srgbClr val="000000"/>
              </a:solidFill>
            </a:endParaRPr>
          </a:p>
          <a:p>
            <a:endParaRPr lang="en-US" dirty="0">
              <a:solidFill>
                <a:srgbClr val="000000"/>
              </a:solidFill>
            </a:endParaRPr>
          </a:p>
          <a:p>
            <a:r>
              <a:rPr lang="en-US" dirty="0">
                <a:solidFill>
                  <a:srgbClr val="000000"/>
                </a:solidFill>
              </a:rPr>
              <a:t>P2</a:t>
            </a:r>
            <a:r>
              <a:rPr lang="en-US" baseline="-25000" dirty="0">
                <a:solidFill>
                  <a:srgbClr val="000000"/>
                </a:solidFill>
              </a:rPr>
              <a:t>1</a:t>
            </a:r>
            <a:r>
              <a:rPr lang="en-US" dirty="0">
                <a:solidFill>
                  <a:srgbClr val="000000"/>
                </a:solidFill>
              </a:rPr>
              <a:t>2</a:t>
            </a:r>
            <a:r>
              <a:rPr lang="en-US" baseline="-25000" dirty="0">
                <a:solidFill>
                  <a:srgbClr val="000000"/>
                </a:solidFill>
              </a:rPr>
              <a:t>1</a:t>
            </a:r>
            <a:r>
              <a:rPr lang="en-US" dirty="0">
                <a:solidFill>
                  <a:srgbClr val="000000"/>
                </a:solidFill>
              </a:rPr>
              <a:t>2</a:t>
            </a:r>
            <a:r>
              <a:rPr lang="en-US" baseline="-25000" dirty="0">
                <a:solidFill>
                  <a:srgbClr val="000000"/>
                </a:solidFill>
              </a:rPr>
              <a:t>1</a:t>
            </a:r>
          </a:p>
          <a:p>
            <a:endParaRPr lang="en-US" dirty="0">
              <a:solidFill>
                <a:srgbClr val="000000"/>
              </a:solidFill>
            </a:endParaRPr>
          </a:p>
          <a:p>
            <a:r>
              <a:rPr lang="en-US" dirty="0">
                <a:solidFill>
                  <a:srgbClr val="000000"/>
                </a:solidFill>
              </a:rPr>
              <a:t>XDS thinks:</a:t>
            </a:r>
          </a:p>
          <a:p>
            <a:r>
              <a:rPr lang="en-US" dirty="0">
                <a:solidFill>
                  <a:srgbClr val="000000"/>
                </a:solidFill>
              </a:rPr>
              <a:t>P422</a:t>
            </a:r>
            <a:endParaRPr lang="en-US" dirty="0">
              <a:solidFill>
                <a:srgbClr val="000000"/>
              </a:solidFill>
            </a:endParaRPr>
          </a:p>
        </p:txBody>
      </p:sp>
    </p:spTree>
    <p:extLst>
      <p:ext uri="{BB962C8B-B14F-4D97-AF65-F5344CB8AC3E}">
        <p14:creationId xmlns:p14="http://schemas.microsoft.com/office/powerpoint/2010/main" val="190488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 clustering: 100 datasets</a:t>
            </a:r>
            <a:endParaRPr lang="en-US" dirty="0"/>
          </a:p>
        </p:txBody>
      </p:sp>
      <p:sp>
        <p:nvSpPr>
          <p:cNvPr id="3" name="Content Placeholder 2"/>
          <p:cNvSpPr>
            <a:spLocks noGrp="1"/>
          </p:cNvSpPr>
          <p:nvPr>
            <p:ph idx="1"/>
          </p:nvPr>
        </p:nvSpPr>
        <p:spPr/>
        <p:txBody>
          <a:bodyPr/>
          <a:lstStyle/>
          <a:p>
            <a:endParaRPr lang="en-US"/>
          </a:p>
        </p:txBody>
      </p:sp>
      <p:pic>
        <p:nvPicPr>
          <p:cNvPr id="3549186" name="Picture 2" descr="http://bl831.als.lbl.gov/~jamesh/tre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9061"/>
            <a:ext cx="9053852" cy="57689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02849" y="1582892"/>
            <a:ext cx="2287806" cy="923330"/>
          </a:xfrm>
          <a:prstGeom prst="rect">
            <a:avLst/>
          </a:prstGeom>
          <a:noFill/>
        </p:spPr>
        <p:txBody>
          <a:bodyPr wrap="none" rtlCol="0">
            <a:spAutoFit/>
          </a:bodyPr>
          <a:lstStyle/>
          <a:p>
            <a:pPr fontAlgn="base">
              <a:spcBef>
                <a:spcPct val="0"/>
              </a:spcBef>
              <a:spcAft>
                <a:spcPct val="0"/>
              </a:spcAft>
            </a:pPr>
            <a:r>
              <a:rPr lang="en-US" dirty="0">
                <a:solidFill>
                  <a:srgbClr val="000000"/>
                </a:solidFill>
              </a:rPr>
              <a:t>Reality:</a:t>
            </a:r>
          </a:p>
          <a:p>
            <a:pPr fontAlgn="base">
              <a:spcBef>
                <a:spcPct val="0"/>
              </a:spcBef>
              <a:spcAft>
                <a:spcPct val="0"/>
              </a:spcAft>
            </a:pPr>
            <a:r>
              <a:rPr lang="en-US" dirty="0">
                <a:solidFill>
                  <a:srgbClr val="000000"/>
                </a:solidFill>
              </a:rPr>
              <a:t>Perfect isomorphism</a:t>
            </a:r>
          </a:p>
          <a:p>
            <a:pPr fontAlgn="base">
              <a:spcBef>
                <a:spcPct val="0"/>
              </a:spcBef>
              <a:spcAft>
                <a:spcPct val="0"/>
              </a:spcAft>
            </a:pPr>
            <a:r>
              <a:rPr lang="en-US" dirty="0">
                <a:solidFill>
                  <a:srgbClr val="000000"/>
                </a:solidFill>
              </a:rPr>
              <a:t>(simulated data)</a:t>
            </a:r>
          </a:p>
        </p:txBody>
      </p:sp>
    </p:spTree>
    <p:extLst>
      <p:ext uri="{BB962C8B-B14F-4D97-AF65-F5344CB8AC3E}">
        <p14:creationId xmlns:p14="http://schemas.microsoft.com/office/powerpoint/2010/main" val="301673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Pin compatibility</a:t>
            </a:r>
            <a:endParaRPr lang="en-US" dirty="0"/>
          </a:p>
        </p:txBody>
      </p:sp>
      <p:pic>
        <p:nvPicPr>
          <p:cNvPr id="15364" name="Picture 4" descr="http://hamptonresearch.com/img/product/500/0000000688-inset2-500.jpg"/>
          <p:cNvPicPr>
            <a:picLocks noChangeAspect="1" noChangeArrowheads="1"/>
          </p:cNvPicPr>
          <p:nvPr/>
        </p:nvPicPr>
        <p:blipFill rotWithShape="1">
          <a:blip r:embed="rId2">
            <a:extLst>
              <a:ext uri="{28A0092B-C50C-407E-A947-70E740481C1C}">
                <a14:useLocalDpi xmlns:a14="http://schemas.microsoft.com/office/drawing/2010/main" val="0"/>
              </a:ext>
            </a:extLst>
          </a:blip>
          <a:srcRect l="48960"/>
          <a:stretch/>
        </p:blipFill>
        <p:spPr bwMode="auto">
          <a:xfrm>
            <a:off x="3397477" y="1828800"/>
            <a:ext cx="2430780" cy="3990976"/>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hamptonresearch.com/img/product/500/0000000378-inset2-500.jpg"/>
          <p:cNvPicPr>
            <a:picLocks noChangeAspect="1" noChangeArrowheads="1"/>
          </p:cNvPicPr>
          <p:nvPr/>
        </p:nvPicPr>
        <p:blipFill rotWithShape="1">
          <a:blip r:embed="rId3">
            <a:extLst>
              <a:ext uri="{28A0092B-C50C-407E-A947-70E740481C1C}">
                <a14:useLocalDpi xmlns:a14="http://schemas.microsoft.com/office/drawing/2010/main" val="0"/>
              </a:ext>
            </a:extLst>
          </a:blip>
          <a:srcRect l="50768"/>
          <a:stretch/>
        </p:blipFill>
        <p:spPr bwMode="auto">
          <a:xfrm>
            <a:off x="650467" y="2057401"/>
            <a:ext cx="2514600" cy="3809999"/>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hamptonresearch.com/img/product/500/0000000445-inset2-500.jpg"/>
          <p:cNvPicPr>
            <a:picLocks noChangeAspect="1" noChangeArrowheads="1"/>
          </p:cNvPicPr>
          <p:nvPr/>
        </p:nvPicPr>
        <p:blipFill rotWithShape="1">
          <a:blip r:embed="rId4">
            <a:extLst>
              <a:ext uri="{28A0092B-C50C-407E-A947-70E740481C1C}">
                <a14:useLocalDpi xmlns:a14="http://schemas.microsoft.com/office/drawing/2010/main" val="0"/>
              </a:ext>
            </a:extLst>
          </a:blip>
          <a:srcRect l="49692"/>
          <a:stretch/>
        </p:blipFill>
        <p:spPr bwMode="auto">
          <a:xfrm>
            <a:off x="6060667" y="1981200"/>
            <a:ext cx="2438400" cy="3886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66800" y="5867400"/>
            <a:ext cx="1122423" cy="523220"/>
          </a:xfrm>
          <a:prstGeom prst="rect">
            <a:avLst/>
          </a:prstGeom>
          <a:noFill/>
        </p:spPr>
        <p:txBody>
          <a:bodyPr wrap="none" rtlCol="0">
            <a:spAutoFit/>
          </a:bodyPr>
          <a:lstStyle/>
          <a:p>
            <a:r>
              <a:rPr lang="en-US" sz="2800" dirty="0">
                <a:solidFill>
                  <a:prstClr val="black"/>
                </a:solidFill>
                <a:latin typeface="Arial" panose="020B0604020202020204" pitchFamily="34" charset="0"/>
                <a:cs typeface="Arial" panose="020B0604020202020204" pitchFamily="34" charset="0"/>
              </a:rPr>
              <a:t>SLAC</a:t>
            </a:r>
            <a:endParaRPr lang="en-US" sz="2800" dirty="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3939843" y="5867400"/>
            <a:ext cx="862737" cy="523220"/>
          </a:xfrm>
          <a:prstGeom prst="rect">
            <a:avLst/>
          </a:prstGeom>
          <a:noFill/>
        </p:spPr>
        <p:txBody>
          <a:bodyPr wrap="none" rtlCol="0">
            <a:spAutoFit/>
          </a:bodyPr>
          <a:lstStyle/>
          <a:p>
            <a:r>
              <a:rPr lang="en-US" sz="2800" dirty="0">
                <a:solidFill>
                  <a:prstClr val="black"/>
                </a:solidFill>
                <a:latin typeface="Arial" panose="020B0604020202020204" pitchFamily="34" charset="0"/>
                <a:cs typeface="Arial" panose="020B0604020202020204" pitchFamily="34" charset="0"/>
              </a:rPr>
              <a:t>ALS</a:t>
            </a:r>
            <a:endParaRPr lang="en-US" sz="2800"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6553200" y="5867400"/>
            <a:ext cx="1260281" cy="523220"/>
          </a:xfrm>
          <a:prstGeom prst="rect">
            <a:avLst/>
          </a:prstGeom>
          <a:noFill/>
        </p:spPr>
        <p:txBody>
          <a:bodyPr wrap="none" rtlCol="0">
            <a:spAutoFit/>
          </a:bodyPr>
          <a:lstStyle/>
          <a:p>
            <a:r>
              <a:rPr lang="en-US" sz="2800" dirty="0">
                <a:solidFill>
                  <a:prstClr val="black"/>
                </a:solidFill>
                <a:latin typeface="Arial" panose="020B0604020202020204" pitchFamily="34" charset="0"/>
                <a:cs typeface="Arial" panose="020B0604020202020204" pitchFamily="34" charset="0"/>
              </a:rPr>
              <a:t>SPINE</a:t>
            </a:r>
            <a:endParaRPr lang="en-US" sz="2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89569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5" name="Picture 3" descr="Picture 02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97314" name="Rectangle 2"/>
          <p:cNvSpPr>
            <a:spLocks noGrp="1" noChangeArrowheads="1"/>
          </p:cNvSpPr>
          <p:nvPr>
            <p:ph type="title" idx="4294967295"/>
          </p:nvPr>
        </p:nvSpPr>
        <p:spPr>
          <a:xfrm>
            <a:off x="685800" y="0"/>
            <a:ext cx="7772400" cy="1143000"/>
          </a:xfrm>
          <a:prstGeom prst="rect">
            <a:avLst/>
          </a:prstGeom>
        </p:spPr>
        <p:txBody>
          <a:bodyPr/>
          <a:lstStyle/>
          <a:p>
            <a:r>
              <a:rPr lang="en-US" altLang="en-US" dirty="0" err="1">
                <a:solidFill>
                  <a:schemeClr val="bg1"/>
                </a:solidFill>
              </a:rPr>
              <a:t>SuperTong</a:t>
            </a:r>
            <a:endParaRPr lang="en-US" altLang="en-US" dirty="0">
              <a:solidFill>
                <a:schemeClr val="bg1"/>
              </a:solidFill>
            </a:endParaRPr>
          </a:p>
        </p:txBody>
      </p:sp>
    </p:spTree>
    <p:extLst>
      <p:ext uri="{BB962C8B-B14F-4D97-AF65-F5344CB8AC3E}">
        <p14:creationId xmlns:p14="http://schemas.microsoft.com/office/powerpoint/2010/main" val="723781564"/>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0" name="Picture 10" descr="pin_collection_edit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638" y="155575"/>
            <a:ext cx="9948863" cy="7461250"/>
          </a:xfrm>
          <a:prstGeom prst="rect">
            <a:avLst/>
          </a:prstGeom>
          <a:noFill/>
          <a:extLst>
            <a:ext uri="{909E8E84-426E-40DD-AFC4-6F175D3DCCD1}">
              <a14:hiddenFill xmlns:a14="http://schemas.microsoft.com/office/drawing/2010/main">
                <a:solidFill>
                  <a:srgbClr val="FFFFFF"/>
                </a:solidFill>
              </a14:hiddenFill>
            </a:ext>
          </a:extLst>
        </p:spPr>
      </p:pic>
      <p:sp>
        <p:nvSpPr>
          <p:cNvPr id="30724" name="Rectangle 4"/>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cs typeface="Arial" charset="0"/>
            </a:endParaRPr>
          </a:p>
        </p:txBody>
      </p:sp>
      <p:sp>
        <p:nvSpPr>
          <p:cNvPr id="30725" name="Rectangle 5"/>
          <p:cNvSpPr>
            <a:spLocks noChangeArrowheads="1"/>
          </p:cNvSpPr>
          <p:nvPr/>
        </p:nvSpPr>
        <p:spPr bwMode="auto">
          <a:xfrm>
            <a:off x="0" y="625475"/>
            <a:ext cx="9140825" cy="874712"/>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cs typeface="Arial" charset="0"/>
            </a:endParaRPr>
          </a:p>
        </p:txBody>
      </p:sp>
      <p:sp>
        <p:nvSpPr>
          <p:cNvPr id="30726" name="Rectangle 6"/>
          <p:cNvSpPr>
            <a:spLocks noGrp="1" noChangeArrowheads="1"/>
          </p:cNvSpPr>
          <p:nvPr>
            <p:ph type="title"/>
          </p:nvPr>
        </p:nvSpPr>
        <p:spPr>
          <a:xfrm>
            <a:off x="0" y="152401"/>
            <a:ext cx="9144000" cy="938212"/>
          </a:xfrm>
        </p:spPr>
        <p:txBody>
          <a:bodyPr>
            <a:normAutofit/>
          </a:bodyPr>
          <a:lstStyle/>
          <a:p>
            <a:r>
              <a:rPr lang="en-US" altLang="en-US" sz="3600" dirty="0" smtClean="0"/>
              <a:t>Broad compatibility fosters collaboration</a:t>
            </a:r>
            <a:endParaRPr lang="en-US" altLang="en-US" sz="3600" dirty="0"/>
          </a:p>
        </p:txBody>
      </p:sp>
      <p:sp>
        <p:nvSpPr>
          <p:cNvPr id="30731" name="Text Box 11"/>
          <p:cNvSpPr txBox="1">
            <a:spLocks noChangeArrowheads="1"/>
          </p:cNvSpPr>
          <p:nvPr/>
        </p:nvSpPr>
        <p:spPr bwMode="auto">
          <a:xfrm>
            <a:off x="1398588" y="1133475"/>
            <a:ext cx="958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cs typeface="Arial" charset="0"/>
              </a:rPr>
              <a:t>Caltech</a:t>
            </a:r>
          </a:p>
        </p:txBody>
      </p:sp>
      <p:sp>
        <p:nvSpPr>
          <p:cNvPr id="30732" name="Text Box 12"/>
          <p:cNvSpPr txBox="1">
            <a:spLocks noChangeArrowheads="1"/>
          </p:cNvSpPr>
          <p:nvPr/>
        </p:nvSpPr>
        <p:spPr bwMode="auto">
          <a:xfrm>
            <a:off x="5395913" y="1673225"/>
            <a:ext cx="78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cs typeface="Arial" charset="0"/>
              </a:rPr>
              <a:t>SSRL</a:t>
            </a:r>
          </a:p>
        </p:txBody>
      </p:sp>
      <p:sp>
        <p:nvSpPr>
          <p:cNvPr id="30733" name="Text Box 13"/>
          <p:cNvSpPr txBox="1">
            <a:spLocks noChangeArrowheads="1"/>
          </p:cNvSpPr>
          <p:nvPr/>
        </p:nvSpPr>
        <p:spPr bwMode="auto">
          <a:xfrm>
            <a:off x="7253288" y="1663700"/>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cs typeface="Arial" charset="0"/>
              </a:rPr>
              <a:t>Yale</a:t>
            </a:r>
          </a:p>
        </p:txBody>
      </p:sp>
      <p:sp>
        <p:nvSpPr>
          <p:cNvPr id="30734" name="Text Box 14"/>
          <p:cNvSpPr txBox="1">
            <a:spLocks noChangeArrowheads="1"/>
          </p:cNvSpPr>
          <p:nvPr/>
        </p:nvSpPr>
        <p:spPr bwMode="auto">
          <a:xfrm>
            <a:off x="1452563" y="6348413"/>
            <a:ext cx="86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cs typeface="Arial" charset="0"/>
              </a:rPr>
              <a:t>Oxford</a:t>
            </a:r>
          </a:p>
        </p:txBody>
      </p:sp>
      <p:sp>
        <p:nvSpPr>
          <p:cNvPr id="30735" name="Text Box 15"/>
          <p:cNvSpPr txBox="1">
            <a:spLocks noChangeArrowheads="1"/>
          </p:cNvSpPr>
          <p:nvPr/>
        </p:nvSpPr>
        <p:spPr bwMode="auto">
          <a:xfrm>
            <a:off x="-61913" y="5322888"/>
            <a:ext cx="1073151"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cs typeface="Arial" charset="0"/>
              </a:rPr>
              <a:t>SPring-8</a:t>
            </a:r>
          </a:p>
        </p:txBody>
      </p:sp>
      <p:sp>
        <p:nvSpPr>
          <p:cNvPr id="30736" name="Text Box 16"/>
          <p:cNvSpPr txBox="1">
            <a:spLocks noChangeArrowheads="1"/>
          </p:cNvSpPr>
          <p:nvPr/>
        </p:nvSpPr>
        <p:spPr bwMode="auto">
          <a:xfrm>
            <a:off x="3984625" y="6399213"/>
            <a:ext cx="86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cs typeface="Arial" charset="0"/>
              </a:rPr>
              <a:t>SPINE</a:t>
            </a:r>
          </a:p>
        </p:txBody>
      </p:sp>
      <p:sp>
        <p:nvSpPr>
          <p:cNvPr id="30737" name="Text Box 17"/>
          <p:cNvSpPr txBox="1">
            <a:spLocks noChangeArrowheads="1"/>
          </p:cNvSpPr>
          <p:nvPr/>
        </p:nvSpPr>
        <p:spPr bwMode="auto">
          <a:xfrm>
            <a:off x="6565900" y="6464300"/>
            <a:ext cx="1492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err="1">
                <a:solidFill>
                  <a:prstClr val="black"/>
                </a:solidFill>
                <a:latin typeface="Arial" panose="020B0604020202020204" pitchFamily="34" charset="0"/>
                <a:cs typeface="Arial" charset="0"/>
              </a:rPr>
              <a:t>MiTeGen</a:t>
            </a:r>
            <a:r>
              <a:rPr lang="en-US" altLang="en-US" dirty="0">
                <a:solidFill>
                  <a:prstClr val="black"/>
                </a:solidFill>
                <a:latin typeface="Arial" panose="020B0604020202020204" pitchFamily="34" charset="0"/>
                <a:cs typeface="Arial" charset="0"/>
              </a:rPr>
              <a:t> RT</a:t>
            </a:r>
          </a:p>
        </p:txBody>
      </p:sp>
      <p:sp>
        <p:nvSpPr>
          <p:cNvPr id="30738" name="Text Box 18"/>
          <p:cNvSpPr txBox="1">
            <a:spLocks noChangeArrowheads="1"/>
          </p:cNvSpPr>
          <p:nvPr/>
        </p:nvSpPr>
        <p:spPr bwMode="auto">
          <a:xfrm>
            <a:off x="7221538" y="5238750"/>
            <a:ext cx="717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err="1">
                <a:solidFill>
                  <a:prstClr val="black"/>
                </a:solidFill>
                <a:latin typeface="Arial" panose="020B0604020202020204" pitchFamily="34" charset="0"/>
                <a:cs typeface="Arial" charset="0"/>
              </a:rPr>
              <a:t>Syrrx</a:t>
            </a:r>
            <a:endParaRPr lang="en-US" altLang="en-US" dirty="0">
              <a:solidFill>
                <a:prstClr val="black"/>
              </a:solidFill>
              <a:latin typeface="Arial" panose="020B0604020202020204" pitchFamily="34" charset="0"/>
              <a:cs typeface="Arial" charset="0"/>
            </a:endParaRPr>
          </a:p>
        </p:txBody>
      </p:sp>
      <p:sp>
        <p:nvSpPr>
          <p:cNvPr id="30739" name="Text Box 19"/>
          <p:cNvSpPr txBox="1">
            <a:spLocks noChangeArrowheads="1"/>
          </p:cNvSpPr>
          <p:nvPr/>
        </p:nvSpPr>
        <p:spPr bwMode="auto">
          <a:xfrm>
            <a:off x="7950200" y="4327525"/>
            <a:ext cx="1403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cs typeface="Arial" charset="0"/>
              </a:rPr>
              <a:t>H. magnetic</a:t>
            </a:r>
          </a:p>
        </p:txBody>
      </p:sp>
      <p:sp>
        <p:nvSpPr>
          <p:cNvPr id="30740" name="Text Box 20"/>
          <p:cNvSpPr txBox="1">
            <a:spLocks noChangeArrowheads="1"/>
          </p:cNvSpPr>
          <p:nvPr/>
        </p:nvSpPr>
        <p:spPr bwMode="auto">
          <a:xfrm>
            <a:off x="3681413" y="4441825"/>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cs typeface="Arial" charset="0"/>
              </a:rPr>
              <a:t>H. hybrid</a:t>
            </a:r>
          </a:p>
        </p:txBody>
      </p:sp>
      <p:sp>
        <p:nvSpPr>
          <p:cNvPr id="30741" name="Text Box 21"/>
          <p:cNvSpPr txBox="1">
            <a:spLocks noChangeArrowheads="1"/>
          </p:cNvSpPr>
          <p:nvPr/>
        </p:nvSpPr>
        <p:spPr bwMode="auto">
          <a:xfrm>
            <a:off x="5300663" y="4392613"/>
            <a:ext cx="1174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cs typeface="Arial" charset="0"/>
              </a:rPr>
              <a:t>H. copper</a:t>
            </a:r>
          </a:p>
        </p:txBody>
      </p:sp>
      <p:sp>
        <p:nvSpPr>
          <p:cNvPr id="30742" name="Text Box 22"/>
          <p:cNvSpPr txBox="1">
            <a:spLocks noChangeArrowheads="1"/>
          </p:cNvSpPr>
          <p:nvPr/>
        </p:nvSpPr>
        <p:spPr bwMode="auto">
          <a:xfrm>
            <a:off x="2978150" y="5132388"/>
            <a:ext cx="1504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cs typeface="Arial" charset="0"/>
              </a:rPr>
              <a:t>H. screw cap</a:t>
            </a:r>
          </a:p>
        </p:txBody>
      </p:sp>
      <p:sp>
        <p:nvSpPr>
          <p:cNvPr id="30743" name="Text Box 23"/>
          <p:cNvSpPr txBox="1">
            <a:spLocks noChangeArrowheads="1"/>
          </p:cNvSpPr>
          <p:nvPr/>
        </p:nvSpPr>
        <p:spPr bwMode="auto">
          <a:xfrm>
            <a:off x="1389063" y="4259263"/>
            <a:ext cx="1225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cs typeface="Arial" charset="0"/>
              </a:rPr>
              <a:t>H. colored</a:t>
            </a:r>
          </a:p>
        </p:txBody>
      </p:sp>
      <p:sp>
        <p:nvSpPr>
          <p:cNvPr id="30744" name="Text Box 24"/>
          <p:cNvSpPr txBox="1">
            <a:spLocks noChangeArrowheads="1"/>
          </p:cNvSpPr>
          <p:nvPr/>
        </p:nvSpPr>
        <p:spPr bwMode="auto">
          <a:xfrm>
            <a:off x="1928813" y="3282950"/>
            <a:ext cx="220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cs typeface="Arial" charset="0"/>
              </a:rPr>
              <a:t>Hampton screw cap</a:t>
            </a:r>
          </a:p>
        </p:txBody>
      </p:sp>
      <p:sp>
        <p:nvSpPr>
          <p:cNvPr id="30745" name="Text Box 25"/>
          <p:cNvSpPr txBox="1">
            <a:spLocks noChangeArrowheads="1"/>
          </p:cNvSpPr>
          <p:nvPr/>
        </p:nvSpPr>
        <p:spPr bwMode="auto">
          <a:xfrm>
            <a:off x="6067425" y="3335338"/>
            <a:ext cx="2203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dirty="0">
                <a:solidFill>
                  <a:prstClr val="black"/>
                </a:solidFill>
                <a:latin typeface="Arial" panose="020B0604020202020204" pitchFamily="34" charset="0"/>
                <a:cs typeface="Arial" charset="0"/>
              </a:rPr>
              <a:t>Hampton magnetic</a:t>
            </a:r>
          </a:p>
        </p:txBody>
      </p:sp>
      <p:sp>
        <p:nvSpPr>
          <p:cNvPr id="2" name="&quot;No&quot; Symbol 1"/>
          <p:cNvSpPr/>
          <p:nvPr/>
        </p:nvSpPr>
        <p:spPr>
          <a:xfrm>
            <a:off x="4483100" y="1847056"/>
            <a:ext cx="1091435" cy="973262"/>
          </a:xfrm>
          <a:prstGeom prst="noSmoking">
            <a:avLst>
              <a:gd name="adj" fmla="val 1307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black"/>
              </a:solidFill>
            </a:endParaRPr>
          </a:p>
        </p:txBody>
      </p:sp>
      <p:sp>
        <p:nvSpPr>
          <p:cNvPr id="23" name="&quot;No&quot; Symbol 22"/>
          <p:cNvSpPr/>
          <p:nvPr/>
        </p:nvSpPr>
        <p:spPr>
          <a:xfrm>
            <a:off x="246177" y="4575969"/>
            <a:ext cx="1091435" cy="973262"/>
          </a:xfrm>
          <a:prstGeom prst="noSmoking">
            <a:avLst>
              <a:gd name="adj" fmla="val 1307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black"/>
              </a:solidFill>
            </a:endParaRPr>
          </a:p>
        </p:txBody>
      </p:sp>
      <p:sp>
        <p:nvSpPr>
          <p:cNvPr id="24" name="&quot;No&quot; Symbol 23"/>
          <p:cNvSpPr/>
          <p:nvPr/>
        </p:nvSpPr>
        <p:spPr>
          <a:xfrm>
            <a:off x="2432432" y="917861"/>
            <a:ext cx="1091435" cy="973262"/>
          </a:xfrm>
          <a:prstGeom prst="noSmoking">
            <a:avLst>
              <a:gd name="adj" fmla="val 1307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black"/>
              </a:solidFill>
            </a:endParaRPr>
          </a:p>
        </p:txBody>
      </p:sp>
    </p:spTree>
    <p:extLst>
      <p:ext uri="{BB962C8B-B14F-4D97-AF65-F5344CB8AC3E}">
        <p14:creationId xmlns:p14="http://schemas.microsoft.com/office/powerpoint/2010/main" val="290604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ChangeArrowheads="1"/>
          </p:cNvSpPr>
          <p:nvPr/>
        </p:nvSpPr>
        <p:spPr bwMode="auto">
          <a:xfrm rot="16200000">
            <a:off x="1392238" y="2139950"/>
            <a:ext cx="596900" cy="2387600"/>
          </a:xfrm>
          <a:prstGeom prst="rect">
            <a:avLst/>
          </a:prstGeom>
          <a:solidFill>
            <a:schemeClr val="bg1"/>
          </a:solidFill>
          <a:ln w="76200" algn="ctr">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1" name="Oval 3"/>
          <p:cNvSpPr>
            <a:spLocks noChangeArrowheads="1"/>
          </p:cNvSpPr>
          <p:nvPr/>
        </p:nvSpPr>
        <p:spPr bwMode="auto">
          <a:xfrm rot="16200000">
            <a:off x="682625" y="3171825"/>
            <a:ext cx="292100" cy="304800"/>
          </a:xfrm>
          <a:prstGeom prst="ellipse">
            <a:avLst/>
          </a:prstGeom>
          <a:noFill/>
          <a:ln w="381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2" name="Oval 4"/>
          <p:cNvSpPr>
            <a:spLocks noChangeArrowheads="1"/>
          </p:cNvSpPr>
          <p:nvPr/>
        </p:nvSpPr>
        <p:spPr bwMode="auto">
          <a:xfrm rot="16200000">
            <a:off x="2387600" y="3181350"/>
            <a:ext cx="292100" cy="304800"/>
          </a:xfrm>
          <a:prstGeom prst="ellipse">
            <a:avLst/>
          </a:prstGeom>
          <a:noFill/>
          <a:ln w="381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3" name="Line 5"/>
          <p:cNvSpPr>
            <a:spLocks noChangeShapeType="1"/>
          </p:cNvSpPr>
          <p:nvPr/>
        </p:nvSpPr>
        <p:spPr bwMode="auto">
          <a:xfrm rot="16200000" flipH="1">
            <a:off x="1673225" y="2346325"/>
            <a:ext cx="6350" cy="16827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4" name="Line 6"/>
          <p:cNvSpPr>
            <a:spLocks noChangeShapeType="1"/>
          </p:cNvSpPr>
          <p:nvPr/>
        </p:nvSpPr>
        <p:spPr bwMode="auto">
          <a:xfrm rot="16200000" flipH="1">
            <a:off x="1670050" y="2613025"/>
            <a:ext cx="6350" cy="1727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5" name="Rectangle 7"/>
          <p:cNvSpPr>
            <a:spLocks noChangeArrowheads="1"/>
          </p:cNvSpPr>
          <p:nvPr/>
        </p:nvSpPr>
        <p:spPr bwMode="auto">
          <a:xfrm>
            <a:off x="1549400" y="2857500"/>
            <a:ext cx="6235700" cy="2044700"/>
          </a:xfrm>
          <a:prstGeom prst="rect">
            <a:avLst/>
          </a:prstGeom>
          <a:solidFill>
            <a:srgbClr val="FF9900">
              <a:alpha val="44000"/>
            </a:srgbClr>
          </a:solidFill>
          <a:ln w="76200" algn="ctr">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6" name="Rectangle 8"/>
          <p:cNvSpPr>
            <a:spLocks noChangeArrowheads="1"/>
          </p:cNvSpPr>
          <p:nvPr/>
        </p:nvSpPr>
        <p:spPr bwMode="auto">
          <a:xfrm>
            <a:off x="0" y="3810000"/>
            <a:ext cx="2717800" cy="127000"/>
          </a:xfrm>
          <a:prstGeom prst="rect">
            <a:avLst/>
          </a:prstGeom>
          <a:solidFill>
            <a:srgbClr val="333333"/>
          </a:solidFill>
          <a:ln w="9525" algn="ctr">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7" name="Rectangle 9"/>
          <p:cNvSpPr>
            <a:spLocks noGrp="1" noChangeArrowheads="1"/>
          </p:cNvSpPr>
          <p:nvPr>
            <p:ph type="title"/>
          </p:nvPr>
        </p:nvSpPr>
        <p:spPr>
          <a:xfrm>
            <a:off x="0" y="0"/>
            <a:ext cx="9144000" cy="1143000"/>
          </a:xfrm>
        </p:spPr>
        <p:txBody>
          <a:bodyPr>
            <a:noAutofit/>
          </a:bodyPr>
          <a:lstStyle/>
          <a:p>
            <a:r>
              <a:rPr lang="en-US" altLang="en-US" dirty="0"/>
              <a:t>“infinite capacity” sample carousel</a:t>
            </a:r>
          </a:p>
        </p:txBody>
      </p:sp>
      <p:grpSp>
        <p:nvGrpSpPr>
          <p:cNvPr id="411658" name="Group 10"/>
          <p:cNvGrpSpPr>
            <a:grpSpLocks/>
          </p:cNvGrpSpPr>
          <p:nvPr/>
        </p:nvGrpSpPr>
        <p:grpSpPr bwMode="auto">
          <a:xfrm>
            <a:off x="2590800" y="4000500"/>
            <a:ext cx="850900" cy="571500"/>
            <a:chOff x="1624" y="3272"/>
            <a:chExt cx="536" cy="360"/>
          </a:xfrm>
        </p:grpSpPr>
        <p:sp>
          <p:nvSpPr>
            <p:cNvPr id="411659" name="Oval 11"/>
            <p:cNvSpPr>
              <a:spLocks noChangeArrowheads="1"/>
            </p:cNvSpPr>
            <p:nvPr/>
          </p:nvSpPr>
          <p:spPr bwMode="auto">
            <a:xfrm>
              <a:off x="1624" y="3544"/>
              <a:ext cx="536" cy="88"/>
            </a:xfrm>
            <a:prstGeom prst="ellipse">
              <a:avLst/>
            </a:prstGeom>
            <a:solidFill>
              <a:srgbClr val="333333"/>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60" name="Rectangle 12"/>
            <p:cNvSpPr>
              <a:spLocks noChangeArrowheads="1"/>
            </p:cNvSpPr>
            <p:nvPr/>
          </p:nvSpPr>
          <p:spPr bwMode="auto">
            <a:xfrm>
              <a:off x="1880" y="3272"/>
              <a:ext cx="32" cy="304"/>
            </a:xfrm>
            <a:prstGeom prst="rect">
              <a:avLst/>
            </a:prstGeom>
            <a:solidFill>
              <a:srgbClr val="333333"/>
            </a:solidFill>
            <a:ln w="9525" algn="ctr">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grpSp>
      <p:sp>
        <p:nvSpPr>
          <p:cNvPr id="411661" name="Rectangle 13"/>
          <p:cNvSpPr>
            <a:spLocks noChangeArrowheads="1"/>
          </p:cNvSpPr>
          <p:nvPr/>
        </p:nvSpPr>
        <p:spPr bwMode="auto">
          <a:xfrm>
            <a:off x="4165600" y="3390900"/>
            <a:ext cx="1384300" cy="901700"/>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35436999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54946" name="Group 2"/>
          <p:cNvGrpSpPr>
            <a:grpSpLocks/>
          </p:cNvGrpSpPr>
          <p:nvPr/>
        </p:nvGrpSpPr>
        <p:grpSpPr bwMode="auto">
          <a:xfrm flipH="1">
            <a:off x="1334124" y="-1227138"/>
            <a:ext cx="3957403" cy="9561513"/>
            <a:chOff x="1894" y="-773"/>
            <a:chExt cx="2781" cy="6023"/>
          </a:xfrm>
        </p:grpSpPr>
        <p:pic>
          <p:nvPicPr>
            <p:cNvPr id="31549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24061">
              <a:off x="2393" y="-362"/>
              <a:ext cx="1681" cy="5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54948" name="Rectangle 4"/>
            <p:cNvSpPr>
              <a:spLocks noChangeArrowheads="1"/>
            </p:cNvSpPr>
            <p:nvPr/>
          </p:nvSpPr>
          <p:spPr bwMode="auto">
            <a:xfrm>
              <a:off x="1894" y="-347"/>
              <a:ext cx="666" cy="37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49" name="Rectangle 5"/>
            <p:cNvSpPr>
              <a:spLocks noChangeArrowheads="1"/>
            </p:cNvSpPr>
            <p:nvPr/>
          </p:nvSpPr>
          <p:spPr bwMode="auto">
            <a:xfrm rot="284723">
              <a:off x="3852" y="1629"/>
              <a:ext cx="823" cy="33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50" name="Rectangle 6"/>
            <p:cNvSpPr>
              <a:spLocks noChangeArrowheads="1"/>
            </p:cNvSpPr>
            <p:nvPr/>
          </p:nvSpPr>
          <p:spPr bwMode="auto">
            <a:xfrm rot="-1566722">
              <a:off x="2458" y="3251"/>
              <a:ext cx="547" cy="19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51" name="Rectangle 7"/>
            <p:cNvSpPr>
              <a:spLocks noChangeArrowheads="1"/>
            </p:cNvSpPr>
            <p:nvPr/>
          </p:nvSpPr>
          <p:spPr bwMode="auto">
            <a:xfrm rot="-2115212">
              <a:off x="3215" y="-773"/>
              <a:ext cx="650" cy="15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grpSp>
      <p:sp>
        <p:nvSpPr>
          <p:cNvPr id="3154964" name="Rectangle 20"/>
          <p:cNvSpPr>
            <a:spLocks noChangeArrowheads="1"/>
          </p:cNvSpPr>
          <p:nvPr/>
        </p:nvSpPr>
        <p:spPr bwMode="auto">
          <a:xfrm flipH="1">
            <a:off x="866775" y="2057400"/>
            <a:ext cx="381000" cy="3810000"/>
          </a:xfrm>
          <a:prstGeom prst="rect">
            <a:avLst/>
          </a:prstGeom>
          <a:solidFill>
            <a:srgbClr val="CC66FF">
              <a:alpha val="50000"/>
            </a:srgbClr>
          </a:solidFill>
          <a:ln w="9525">
            <a:miter lim="800000"/>
            <a:headEnd/>
            <a:tailEnd/>
          </a:ln>
          <a:effectLst/>
          <a:scene3d>
            <a:camera prst="legacyObliqueTopLeft">
              <a:rot lat="21299999" lon="2400000" rev="0"/>
            </a:camera>
            <a:lightRig rig="legacyFlat3" dir="t"/>
          </a:scene3d>
          <a:sp3d extrusionH="430200" prstMaterial="legacyMatte">
            <a:bevelT w="13500" h="13500" prst="angle"/>
            <a:bevelB w="13500" h="13500" prst="angle"/>
            <a:extrusionClr>
              <a:srgbClr val="CC66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solidFill>
                <a:prstClr val="black"/>
              </a:solidFill>
              <a:latin typeface="Arial" panose="020B0604020202020204" pitchFamily="34" charset="0"/>
            </a:endParaRPr>
          </a:p>
        </p:txBody>
      </p:sp>
      <p:sp>
        <p:nvSpPr>
          <p:cNvPr id="3154952" name="AutoShape 8"/>
          <p:cNvSpPr>
            <a:spLocks noChangeArrowheads="1"/>
          </p:cNvSpPr>
          <p:nvPr/>
        </p:nvSpPr>
        <p:spPr bwMode="auto">
          <a:xfrm rot="20618651" flipH="1" flipV="1">
            <a:off x="4524375" y="3276600"/>
            <a:ext cx="914400" cy="914400"/>
          </a:xfrm>
          <a:prstGeom prst="rtTriangl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53" name="Rectangle 9"/>
          <p:cNvSpPr>
            <a:spLocks noChangeArrowheads="1"/>
          </p:cNvSpPr>
          <p:nvPr/>
        </p:nvSpPr>
        <p:spPr bwMode="auto">
          <a:xfrm rot="20691244">
            <a:off x="4802187" y="3535363"/>
            <a:ext cx="863600" cy="685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55" name="AutoShape 11"/>
          <p:cNvSpPr>
            <a:spLocks noChangeArrowheads="1"/>
          </p:cNvSpPr>
          <p:nvPr/>
        </p:nvSpPr>
        <p:spPr bwMode="auto">
          <a:xfrm rot="16200000" flipH="1">
            <a:off x="6391275" y="2324100"/>
            <a:ext cx="1524000" cy="2667000"/>
          </a:xfrm>
          <a:prstGeom prst="can">
            <a:avLst>
              <a:gd name="adj" fmla="val 16341"/>
            </a:avLst>
          </a:prstGeom>
          <a:solidFill>
            <a:srgbClr val="0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56" name="AutoShape 12"/>
          <p:cNvSpPr>
            <a:spLocks noChangeArrowheads="1"/>
          </p:cNvSpPr>
          <p:nvPr/>
        </p:nvSpPr>
        <p:spPr bwMode="auto">
          <a:xfrm rot="5400000" flipH="1">
            <a:off x="1321593" y="3305969"/>
            <a:ext cx="242888" cy="762000"/>
          </a:xfrm>
          <a:prstGeom prst="can">
            <a:avLst>
              <a:gd name="adj" fmla="val 29296"/>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57" name="Rectangle 13"/>
          <p:cNvSpPr>
            <a:spLocks noChangeArrowheads="1"/>
          </p:cNvSpPr>
          <p:nvPr/>
        </p:nvSpPr>
        <p:spPr bwMode="auto">
          <a:xfrm>
            <a:off x="5895975" y="3657600"/>
            <a:ext cx="76200" cy="76200"/>
          </a:xfrm>
          <a:prstGeom prst="rect">
            <a:avLst/>
          </a:prstGeom>
          <a:solidFill>
            <a:schemeClr val="tx2"/>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58" name="Text Box 14"/>
          <p:cNvSpPr txBox="1">
            <a:spLocks noChangeArrowheads="1"/>
          </p:cNvSpPr>
          <p:nvPr/>
        </p:nvSpPr>
        <p:spPr bwMode="auto">
          <a:xfrm>
            <a:off x="6581775" y="3429000"/>
            <a:ext cx="116998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dirty="0">
                <a:solidFill>
                  <a:prstClr val="black"/>
                </a:solidFill>
                <a:latin typeface="Arial" panose="020B0604020202020204" pitchFamily="34" charset="0"/>
              </a:rPr>
              <a:t>pinhole</a:t>
            </a:r>
          </a:p>
        </p:txBody>
      </p:sp>
      <p:sp>
        <p:nvSpPr>
          <p:cNvPr id="3154959" name="Text Box 15"/>
          <p:cNvSpPr txBox="1">
            <a:spLocks noChangeArrowheads="1"/>
          </p:cNvSpPr>
          <p:nvPr/>
        </p:nvSpPr>
        <p:spPr bwMode="auto">
          <a:xfrm rot="20682600">
            <a:off x="4538662" y="2747963"/>
            <a:ext cx="981075"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dirty="0">
                <a:solidFill>
                  <a:prstClr val="black"/>
                </a:solidFill>
                <a:latin typeface="Arial" panose="020B0604020202020204" pitchFamily="34" charset="0"/>
              </a:rPr>
              <a:t>mirror</a:t>
            </a:r>
          </a:p>
        </p:txBody>
      </p:sp>
      <p:sp>
        <p:nvSpPr>
          <p:cNvPr id="3154960" name="Line 16"/>
          <p:cNvSpPr>
            <a:spLocks noChangeShapeType="1"/>
          </p:cNvSpPr>
          <p:nvPr/>
        </p:nvSpPr>
        <p:spPr bwMode="auto">
          <a:xfrm flipV="1">
            <a:off x="3609975" y="3429000"/>
            <a:ext cx="8382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61" name="Line 17"/>
          <p:cNvSpPr>
            <a:spLocks noChangeShapeType="1"/>
          </p:cNvSpPr>
          <p:nvPr/>
        </p:nvSpPr>
        <p:spPr bwMode="auto">
          <a:xfrm flipV="1">
            <a:off x="3609975" y="3581400"/>
            <a:ext cx="1081087" cy="10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62" name="Line 18"/>
          <p:cNvSpPr>
            <a:spLocks noChangeShapeType="1"/>
          </p:cNvSpPr>
          <p:nvPr/>
        </p:nvSpPr>
        <p:spPr bwMode="auto">
          <a:xfrm>
            <a:off x="4829175" y="3810000"/>
            <a:ext cx="954087" cy="149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63" name="Rectangle 19"/>
          <p:cNvSpPr>
            <a:spLocks noChangeArrowheads="1"/>
          </p:cNvSpPr>
          <p:nvPr/>
        </p:nvSpPr>
        <p:spPr bwMode="auto">
          <a:xfrm>
            <a:off x="3194050" y="3657600"/>
            <a:ext cx="2778125" cy="76200"/>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65" name="Rectangle 21"/>
          <p:cNvSpPr>
            <a:spLocks noChangeArrowheads="1"/>
          </p:cNvSpPr>
          <p:nvPr/>
        </p:nvSpPr>
        <p:spPr bwMode="auto">
          <a:xfrm rot="1620533">
            <a:off x="157162" y="2540000"/>
            <a:ext cx="2316163" cy="68263"/>
          </a:xfrm>
          <a:prstGeom prst="rect">
            <a:avLst/>
          </a:prstGeom>
          <a:solidFill>
            <a:srgbClr val="669900">
              <a:alpha val="50000"/>
            </a:srgbClr>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66" name="Rectangle 22"/>
          <p:cNvSpPr>
            <a:spLocks noChangeArrowheads="1"/>
          </p:cNvSpPr>
          <p:nvPr/>
        </p:nvSpPr>
        <p:spPr bwMode="auto">
          <a:xfrm>
            <a:off x="1781175" y="3657600"/>
            <a:ext cx="631825" cy="61913"/>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67" name="Rectangle 23"/>
          <p:cNvSpPr>
            <a:spLocks noChangeArrowheads="1"/>
          </p:cNvSpPr>
          <p:nvPr/>
        </p:nvSpPr>
        <p:spPr bwMode="auto">
          <a:xfrm rot="19979467" flipV="1">
            <a:off x="152400" y="4754563"/>
            <a:ext cx="2430462" cy="66675"/>
          </a:xfrm>
          <a:prstGeom prst="rect">
            <a:avLst/>
          </a:prstGeom>
          <a:solidFill>
            <a:srgbClr val="669900">
              <a:alpha val="50000"/>
            </a:srgbClr>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68" name="AutoShape 24"/>
          <p:cNvSpPr>
            <a:spLocks noChangeArrowheads="1"/>
          </p:cNvSpPr>
          <p:nvPr/>
        </p:nvSpPr>
        <p:spPr bwMode="auto">
          <a:xfrm rot="19949778" flipH="1">
            <a:off x="5095875" y="4900613"/>
            <a:ext cx="2684462" cy="3117850"/>
          </a:xfrm>
          <a:prstGeom prst="can">
            <a:avLst>
              <a:gd name="adj" fmla="val 5264"/>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69" name="Line 25"/>
          <p:cNvSpPr>
            <a:spLocks noChangeShapeType="1"/>
          </p:cNvSpPr>
          <p:nvPr/>
        </p:nvSpPr>
        <p:spPr bwMode="auto">
          <a:xfrm rot="19949778" flipV="1">
            <a:off x="4386262" y="3424238"/>
            <a:ext cx="566738" cy="20431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70" name="Text Box 26"/>
          <p:cNvSpPr txBox="1">
            <a:spLocks noChangeArrowheads="1"/>
          </p:cNvSpPr>
          <p:nvPr/>
        </p:nvSpPr>
        <p:spPr bwMode="auto">
          <a:xfrm rot="19917014">
            <a:off x="5268912" y="5540375"/>
            <a:ext cx="174466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dirty="0">
                <a:solidFill>
                  <a:prstClr val="black"/>
                </a:solidFill>
                <a:latin typeface="Arial" panose="020B0604020202020204" pitchFamily="34" charset="0"/>
              </a:rPr>
              <a:t>microscope</a:t>
            </a:r>
          </a:p>
        </p:txBody>
      </p:sp>
      <p:sp>
        <p:nvSpPr>
          <p:cNvPr id="28" name="Text Box 15"/>
          <p:cNvSpPr txBox="1">
            <a:spLocks noChangeArrowheads="1"/>
          </p:cNvSpPr>
          <p:nvPr/>
        </p:nvSpPr>
        <p:spPr bwMode="auto">
          <a:xfrm>
            <a:off x="4474646" y="650245"/>
            <a:ext cx="2034531" cy="156966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prstClr val="black"/>
                </a:solidFill>
                <a:latin typeface="Arial" panose="020B0604020202020204" pitchFamily="34" charset="0"/>
              </a:rPr>
              <a:t>SBS</a:t>
            </a:r>
          </a:p>
          <a:p>
            <a:r>
              <a:rPr lang="en-US" altLang="en-US" sz="2400" dirty="0">
                <a:solidFill>
                  <a:prstClr val="black"/>
                </a:solidFill>
                <a:latin typeface="Arial" panose="020B0604020202020204" pitchFamily="34" charset="0"/>
              </a:rPr>
              <a:t>f</a:t>
            </a:r>
            <a:r>
              <a:rPr lang="en-US" altLang="en-US" sz="2400" dirty="0">
                <a:solidFill>
                  <a:prstClr val="black"/>
                </a:solidFill>
                <a:latin typeface="Arial" panose="020B0604020202020204" pitchFamily="34" charset="0"/>
              </a:rPr>
              <a:t>ormat</a:t>
            </a:r>
          </a:p>
          <a:p>
            <a:r>
              <a:rPr lang="en-US" altLang="en-US" sz="2400" dirty="0">
                <a:solidFill>
                  <a:prstClr val="black"/>
                </a:solidFill>
                <a:latin typeface="Arial" panose="020B0604020202020204" pitchFamily="34" charset="0"/>
              </a:rPr>
              <a:t>crystallization</a:t>
            </a:r>
          </a:p>
          <a:p>
            <a:r>
              <a:rPr lang="en-US" altLang="en-US" sz="2400" dirty="0">
                <a:solidFill>
                  <a:prstClr val="black"/>
                </a:solidFill>
                <a:latin typeface="Arial" panose="020B0604020202020204" pitchFamily="34" charset="0"/>
              </a:rPr>
              <a:t>tray</a:t>
            </a:r>
            <a:endParaRPr lang="en-US" altLang="en-US" sz="2400" dirty="0">
              <a:solidFill>
                <a:prstClr val="black"/>
              </a:solidFill>
              <a:latin typeface="Arial" panose="020B0604020202020204" pitchFamily="34" charset="0"/>
            </a:endParaRPr>
          </a:p>
        </p:txBody>
      </p:sp>
    </p:spTree>
    <p:extLst>
      <p:ext uri="{BB962C8B-B14F-4D97-AF65-F5344CB8AC3E}">
        <p14:creationId xmlns:p14="http://schemas.microsoft.com/office/powerpoint/2010/main" val="4096317431"/>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97" name="Text Box 37"/>
          <p:cNvSpPr txBox="1">
            <a:spLocks noChangeArrowheads="1"/>
          </p:cNvSpPr>
          <p:nvPr/>
        </p:nvSpPr>
        <p:spPr bwMode="auto">
          <a:xfrm>
            <a:off x="3721002" y="3926347"/>
            <a:ext cx="19415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err="1">
                <a:solidFill>
                  <a:prstClr val="black"/>
                </a:solidFill>
                <a:ea typeface="MS PGothic" pitchFamily="34" charset="-128"/>
              </a:rPr>
              <a:t>NatX</a:t>
            </a:r>
            <a:r>
              <a:rPr lang="en-US" altLang="en-US" sz="1800" dirty="0">
                <a:solidFill>
                  <a:prstClr val="black"/>
                </a:solidFill>
                <a:ea typeface="MS PGothic" pitchFamily="34" charset="-128"/>
              </a:rPr>
              <a:t>-ray</a:t>
            </a:r>
          </a:p>
          <a:p>
            <a:pPr algn="ctr" eaLnBrk="1" hangingPunct="1">
              <a:spcBef>
                <a:spcPct val="0"/>
              </a:spcBef>
              <a:buFontTx/>
              <a:buNone/>
            </a:pPr>
            <a:r>
              <a:rPr lang="en-US" altLang="en-US" sz="1800" dirty="0" err="1">
                <a:solidFill>
                  <a:prstClr val="black"/>
                </a:solidFill>
                <a:ea typeface="MS PGothic" pitchFamily="34" charset="-128"/>
              </a:rPr>
              <a:t>CrystalQuick</a:t>
            </a:r>
            <a:r>
              <a:rPr lang="en-US" altLang="en-US" sz="1800" dirty="0">
                <a:solidFill>
                  <a:prstClr val="black"/>
                </a:solidFill>
                <a:ea typeface="MS PGothic" pitchFamily="34" charset="-128"/>
              </a:rPr>
              <a:t>™ X</a:t>
            </a:r>
          </a:p>
        </p:txBody>
      </p:sp>
      <p:grpSp>
        <p:nvGrpSpPr>
          <p:cNvPr id="5" name="Group 4"/>
          <p:cNvGrpSpPr/>
          <p:nvPr/>
        </p:nvGrpSpPr>
        <p:grpSpPr>
          <a:xfrm>
            <a:off x="3832353" y="1646238"/>
            <a:ext cx="1592665" cy="2062163"/>
            <a:chOff x="3832353" y="1646238"/>
            <a:chExt cx="1592665" cy="2062163"/>
          </a:xfrm>
        </p:grpSpPr>
        <p:sp>
          <p:nvSpPr>
            <p:cNvPr id="45093" name="Oval 34"/>
            <p:cNvSpPr>
              <a:spLocks noChangeArrowheads="1"/>
            </p:cNvSpPr>
            <p:nvPr/>
          </p:nvSpPr>
          <p:spPr bwMode="auto">
            <a:xfrm>
              <a:off x="4107375" y="2435226"/>
              <a:ext cx="1046725" cy="120015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45095" name="Rectangle 33"/>
            <p:cNvSpPr>
              <a:spLocks noChangeArrowheads="1"/>
            </p:cNvSpPr>
            <p:nvPr/>
          </p:nvSpPr>
          <p:spPr bwMode="auto">
            <a:xfrm>
              <a:off x="3836458" y="2995613"/>
              <a:ext cx="1588560" cy="712788"/>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solidFill>
                    <a:prstClr val="black"/>
                  </a:solidFill>
                  <a:ea typeface="MS PGothic" pitchFamily="34" charset="-128"/>
                </a:rPr>
                <a:t>250 </a:t>
              </a:r>
              <a:r>
                <a:rPr lang="el-GR" altLang="en-US" sz="1800" dirty="0">
                  <a:solidFill>
                    <a:prstClr val="black"/>
                  </a:solidFill>
                  <a:ea typeface="MS PGothic" pitchFamily="34" charset="-128"/>
                </a:rPr>
                <a:t>μ</a:t>
              </a:r>
              <a:r>
                <a:rPr lang="en-US" altLang="en-US" sz="1800" dirty="0">
                  <a:solidFill>
                    <a:prstClr val="black"/>
                  </a:solidFill>
                  <a:ea typeface="MS PGothic" pitchFamily="34" charset="-128"/>
                </a:rPr>
                <a:t>m</a:t>
              </a:r>
              <a:endParaRPr lang="el-GR" altLang="en-US" sz="1800" dirty="0">
                <a:solidFill>
                  <a:prstClr val="black"/>
                </a:solidFill>
                <a:ea typeface="MS PGothic" pitchFamily="34" charset="-128"/>
              </a:endParaRPr>
            </a:p>
          </p:txBody>
        </p:sp>
        <p:sp>
          <p:nvSpPr>
            <p:cNvPr id="45096" name="Rectangle 35"/>
            <p:cNvSpPr>
              <a:spLocks noChangeArrowheads="1"/>
            </p:cNvSpPr>
            <p:nvPr/>
          </p:nvSpPr>
          <p:spPr bwMode="auto">
            <a:xfrm>
              <a:off x="4583532" y="2855913"/>
              <a:ext cx="76623"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45098" name="Rectangle 45"/>
            <p:cNvSpPr>
              <a:spLocks noChangeArrowheads="1"/>
            </p:cNvSpPr>
            <p:nvPr/>
          </p:nvSpPr>
          <p:spPr bwMode="auto">
            <a:xfrm>
              <a:off x="3832353" y="1646238"/>
              <a:ext cx="1588560" cy="119063"/>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l-GR" altLang="en-US" sz="1800" dirty="0">
                <a:solidFill>
                  <a:prstClr val="black"/>
                </a:solidFill>
                <a:ea typeface="MS PGothic" pitchFamily="34" charset="-128"/>
              </a:endParaRPr>
            </a:p>
          </p:txBody>
        </p:sp>
        <p:sp>
          <p:nvSpPr>
            <p:cNvPr id="45099" name="Text Box 46"/>
            <p:cNvSpPr txBox="1">
              <a:spLocks noChangeArrowheads="1"/>
            </p:cNvSpPr>
            <p:nvPr/>
          </p:nvSpPr>
          <p:spPr bwMode="auto">
            <a:xfrm>
              <a:off x="3909704" y="1737747"/>
              <a:ext cx="14782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prstClr val="black"/>
                  </a:solidFill>
                  <a:ea typeface="MS PGothic" pitchFamily="34" charset="-128"/>
                </a:rPr>
                <a:t>~50 </a:t>
              </a:r>
              <a:r>
                <a:rPr lang="el-GR" altLang="en-US" sz="1800" dirty="0">
                  <a:solidFill>
                    <a:prstClr val="black"/>
                  </a:solidFill>
                  <a:ea typeface="MS PGothic" pitchFamily="34" charset="-128"/>
                </a:rPr>
                <a:t>μ</a:t>
              </a:r>
              <a:r>
                <a:rPr lang="en-US" altLang="en-US" sz="1800" dirty="0">
                  <a:solidFill>
                    <a:prstClr val="black"/>
                  </a:solidFill>
                  <a:ea typeface="MS PGothic" pitchFamily="34" charset="-128"/>
                </a:rPr>
                <a:t>m tape</a:t>
              </a:r>
              <a:endParaRPr lang="el-GR" altLang="en-US" sz="1800" dirty="0">
                <a:solidFill>
                  <a:prstClr val="black"/>
                </a:solidFill>
                <a:ea typeface="MS PGothic" pitchFamily="34" charset="-128"/>
              </a:endParaRPr>
            </a:p>
          </p:txBody>
        </p:sp>
      </p:grpSp>
      <p:sp>
        <p:nvSpPr>
          <p:cNvPr id="45103" name="Text Box 30"/>
          <p:cNvSpPr txBox="1">
            <a:spLocks noChangeArrowheads="1"/>
          </p:cNvSpPr>
          <p:nvPr/>
        </p:nvSpPr>
        <p:spPr bwMode="auto">
          <a:xfrm>
            <a:off x="214990" y="3926347"/>
            <a:ext cx="13811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err="1">
                <a:solidFill>
                  <a:prstClr val="black"/>
                </a:solidFill>
                <a:ea typeface="MS PGothic" pitchFamily="34" charset="-128"/>
              </a:rPr>
              <a:t>Fluidigm</a:t>
            </a:r>
            <a:endParaRPr lang="en-US" altLang="en-US" sz="1800" dirty="0">
              <a:solidFill>
                <a:prstClr val="black"/>
              </a:solidFill>
              <a:ea typeface="MS PGothic" pitchFamily="34" charset="-128"/>
            </a:endParaRPr>
          </a:p>
          <a:p>
            <a:pPr algn="ctr" eaLnBrk="1" hangingPunct="1">
              <a:spcBef>
                <a:spcPct val="0"/>
              </a:spcBef>
              <a:buFontTx/>
              <a:buNone/>
            </a:pPr>
            <a:r>
              <a:rPr lang="en-US" altLang="en-US" sz="1800" dirty="0">
                <a:solidFill>
                  <a:prstClr val="black"/>
                </a:solidFill>
                <a:ea typeface="MS PGothic" pitchFamily="34" charset="-128"/>
              </a:rPr>
              <a:t>Topaz® DC</a:t>
            </a:r>
          </a:p>
        </p:txBody>
      </p:sp>
      <p:grpSp>
        <p:nvGrpSpPr>
          <p:cNvPr id="3" name="Group 2"/>
          <p:cNvGrpSpPr/>
          <p:nvPr/>
        </p:nvGrpSpPr>
        <p:grpSpPr>
          <a:xfrm>
            <a:off x="90488" y="2790368"/>
            <a:ext cx="1698625" cy="955676"/>
            <a:chOff x="90488" y="2616200"/>
            <a:chExt cx="1698625" cy="955676"/>
          </a:xfrm>
        </p:grpSpPr>
        <p:sp>
          <p:nvSpPr>
            <p:cNvPr id="45100" name="Rectangle 7"/>
            <p:cNvSpPr>
              <a:spLocks noChangeArrowheads="1"/>
            </p:cNvSpPr>
            <p:nvPr/>
          </p:nvSpPr>
          <p:spPr bwMode="auto">
            <a:xfrm>
              <a:off x="90488" y="2616200"/>
              <a:ext cx="1698625" cy="476250"/>
            </a:xfrm>
            <a:prstGeom prst="rect">
              <a:avLst/>
            </a:prstGeom>
            <a:solidFill>
              <a:srgbClr val="A7FFA7"/>
            </a:solidFill>
            <a:ln w="952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b="1" dirty="0">
                <a:solidFill>
                  <a:prstClr val="white"/>
                </a:solidFill>
                <a:ea typeface="MS PGothic" pitchFamily="34" charset="-128"/>
              </a:endParaRPr>
            </a:p>
          </p:txBody>
        </p:sp>
        <p:sp>
          <p:nvSpPr>
            <p:cNvPr id="45101" name="Rectangle 9"/>
            <p:cNvSpPr>
              <a:spLocks noChangeArrowheads="1"/>
            </p:cNvSpPr>
            <p:nvPr/>
          </p:nvSpPr>
          <p:spPr bwMode="auto">
            <a:xfrm>
              <a:off x="676275" y="2720975"/>
              <a:ext cx="508000" cy="2746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45102" name="Rectangle 10"/>
            <p:cNvSpPr>
              <a:spLocks noChangeArrowheads="1"/>
            </p:cNvSpPr>
            <p:nvPr/>
          </p:nvSpPr>
          <p:spPr bwMode="auto">
            <a:xfrm>
              <a:off x="857250" y="2855913"/>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45105" name="Text Box 40"/>
            <p:cNvSpPr txBox="1">
              <a:spLocks noChangeArrowheads="1"/>
            </p:cNvSpPr>
            <p:nvPr/>
          </p:nvSpPr>
          <p:spPr bwMode="auto">
            <a:xfrm>
              <a:off x="482600" y="3205163"/>
              <a:ext cx="9509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prstClr val="black"/>
                  </a:solidFill>
                  <a:ea typeface="MS PGothic" pitchFamily="34" charset="-128"/>
                </a:rPr>
                <a:t>200 </a:t>
              </a:r>
              <a:r>
                <a:rPr lang="el-GR" altLang="en-US" sz="1800" dirty="0">
                  <a:solidFill>
                    <a:prstClr val="black"/>
                  </a:solidFill>
                  <a:ea typeface="MS PGothic" pitchFamily="34" charset="-128"/>
                </a:rPr>
                <a:t>μ</a:t>
              </a:r>
              <a:r>
                <a:rPr lang="en-US" altLang="en-US" sz="1800" dirty="0">
                  <a:solidFill>
                    <a:prstClr val="black"/>
                  </a:solidFill>
                  <a:ea typeface="MS PGothic" pitchFamily="34" charset="-128"/>
                </a:rPr>
                <a:t>m</a:t>
              </a:r>
              <a:endParaRPr lang="el-GR" altLang="en-US" sz="1800" dirty="0">
                <a:solidFill>
                  <a:prstClr val="black"/>
                </a:solidFill>
                <a:ea typeface="MS PGothic" pitchFamily="34" charset="-128"/>
              </a:endParaRPr>
            </a:p>
          </p:txBody>
        </p:sp>
        <p:sp>
          <p:nvSpPr>
            <p:cNvPr id="45061" name="Rectangle 62"/>
            <p:cNvSpPr>
              <a:spLocks noChangeArrowheads="1"/>
            </p:cNvSpPr>
            <p:nvPr/>
          </p:nvSpPr>
          <p:spPr bwMode="auto">
            <a:xfrm>
              <a:off x="95250" y="2717800"/>
              <a:ext cx="577850" cy="279400"/>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900" dirty="0">
                  <a:solidFill>
                    <a:prstClr val="white"/>
                  </a:solidFill>
                  <a:ea typeface="MS PGothic" pitchFamily="34" charset="-128"/>
                </a:rPr>
                <a:t>PDMS</a:t>
              </a:r>
            </a:p>
          </p:txBody>
        </p:sp>
        <p:sp>
          <p:nvSpPr>
            <p:cNvPr id="45062" name="Rectangle 63"/>
            <p:cNvSpPr>
              <a:spLocks noChangeArrowheads="1"/>
            </p:cNvSpPr>
            <p:nvPr/>
          </p:nvSpPr>
          <p:spPr bwMode="auto">
            <a:xfrm>
              <a:off x="1187450" y="2717800"/>
              <a:ext cx="596900" cy="279400"/>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900" dirty="0">
                  <a:solidFill>
                    <a:prstClr val="white"/>
                  </a:solidFill>
                  <a:ea typeface="MS PGothic" pitchFamily="34" charset="-128"/>
                </a:rPr>
                <a:t>PDMS</a:t>
              </a:r>
            </a:p>
          </p:txBody>
        </p:sp>
      </p:grpSp>
      <p:sp>
        <p:nvSpPr>
          <p:cNvPr id="45078" name="Text Box 37"/>
          <p:cNvSpPr txBox="1">
            <a:spLocks noChangeArrowheads="1"/>
          </p:cNvSpPr>
          <p:nvPr/>
        </p:nvSpPr>
        <p:spPr bwMode="auto">
          <a:xfrm>
            <a:off x="5697612" y="3923172"/>
            <a:ext cx="11080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err="1">
                <a:solidFill>
                  <a:prstClr val="black"/>
                </a:solidFill>
                <a:ea typeface="MS PGothic" pitchFamily="34" charset="-128"/>
              </a:rPr>
              <a:t>MiTeGen</a:t>
            </a:r>
            <a:endParaRPr lang="en-US" altLang="en-US" sz="1800" dirty="0">
              <a:solidFill>
                <a:prstClr val="black"/>
              </a:solidFill>
              <a:ea typeface="MS PGothic" pitchFamily="34" charset="-128"/>
            </a:endParaRPr>
          </a:p>
          <a:p>
            <a:pPr algn="ctr" eaLnBrk="1" hangingPunct="1">
              <a:spcBef>
                <a:spcPct val="0"/>
              </a:spcBef>
              <a:buFontTx/>
              <a:buNone/>
            </a:pPr>
            <a:r>
              <a:rPr lang="en-US" altLang="en-US" sz="1800" dirty="0">
                <a:solidFill>
                  <a:prstClr val="black"/>
                </a:solidFill>
                <a:ea typeface="MS PGothic" pitchFamily="34" charset="-128"/>
              </a:rPr>
              <a:t>in-situ-1</a:t>
            </a:r>
          </a:p>
        </p:txBody>
      </p:sp>
      <p:grpSp>
        <p:nvGrpSpPr>
          <p:cNvPr id="6" name="Group 5"/>
          <p:cNvGrpSpPr/>
          <p:nvPr/>
        </p:nvGrpSpPr>
        <p:grpSpPr>
          <a:xfrm>
            <a:off x="5629275" y="1643063"/>
            <a:ext cx="1565181" cy="1633538"/>
            <a:chOff x="5629275" y="1643063"/>
            <a:chExt cx="1565181" cy="1633538"/>
          </a:xfrm>
        </p:grpSpPr>
        <p:sp>
          <p:nvSpPr>
            <p:cNvPr id="45074" name="Oval 34"/>
            <p:cNvSpPr>
              <a:spLocks noChangeArrowheads="1"/>
            </p:cNvSpPr>
            <p:nvPr/>
          </p:nvSpPr>
          <p:spPr bwMode="auto">
            <a:xfrm>
              <a:off x="5896004" y="2627313"/>
              <a:ext cx="1015162" cy="649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45076" name="Rectangle 33"/>
            <p:cNvSpPr>
              <a:spLocks noChangeArrowheads="1"/>
            </p:cNvSpPr>
            <p:nvPr/>
          </p:nvSpPr>
          <p:spPr bwMode="auto">
            <a:xfrm>
              <a:off x="5633256" y="2992438"/>
              <a:ext cx="1540657" cy="284163"/>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solidFill>
                    <a:prstClr val="black"/>
                  </a:solidFill>
                  <a:ea typeface="MS PGothic" pitchFamily="34" charset="-128"/>
                </a:rPr>
                <a:t>100 </a:t>
              </a:r>
              <a:r>
                <a:rPr lang="el-GR" altLang="en-US" sz="1800" dirty="0">
                  <a:solidFill>
                    <a:prstClr val="black"/>
                  </a:solidFill>
                  <a:ea typeface="MS PGothic" pitchFamily="34" charset="-128"/>
                </a:rPr>
                <a:t>μ</a:t>
              </a:r>
              <a:r>
                <a:rPr lang="en-US" altLang="en-US" sz="1800" dirty="0">
                  <a:solidFill>
                    <a:prstClr val="black"/>
                  </a:solidFill>
                  <a:ea typeface="MS PGothic" pitchFamily="34" charset="-128"/>
                </a:rPr>
                <a:t>m</a:t>
              </a:r>
              <a:endParaRPr lang="el-GR" altLang="en-US" sz="1800" dirty="0">
                <a:solidFill>
                  <a:prstClr val="black"/>
                </a:solidFill>
                <a:ea typeface="MS PGothic" pitchFamily="34" charset="-128"/>
              </a:endParaRPr>
            </a:p>
          </p:txBody>
        </p:sp>
        <p:sp>
          <p:nvSpPr>
            <p:cNvPr id="45077" name="Rectangle 35"/>
            <p:cNvSpPr>
              <a:spLocks noChangeArrowheads="1"/>
            </p:cNvSpPr>
            <p:nvPr/>
          </p:nvSpPr>
          <p:spPr bwMode="auto">
            <a:xfrm>
              <a:off x="6357803" y="2852738"/>
              <a:ext cx="74312"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45079" name="Rectangle 45"/>
            <p:cNvSpPr>
              <a:spLocks noChangeArrowheads="1"/>
            </p:cNvSpPr>
            <p:nvPr/>
          </p:nvSpPr>
          <p:spPr bwMode="auto">
            <a:xfrm>
              <a:off x="5629275" y="1643063"/>
              <a:ext cx="1540657" cy="119063"/>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l-GR" altLang="en-US" sz="1800" dirty="0">
                <a:solidFill>
                  <a:prstClr val="black"/>
                </a:solidFill>
                <a:ea typeface="MS PGothic" pitchFamily="34" charset="-128"/>
              </a:endParaRPr>
            </a:p>
          </p:txBody>
        </p:sp>
        <p:sp>
          <p:nvSpPr>
            <p:cNvPr id="45080" name="Text Box 46"/>
            <p:cNvSpPr txBox="1">
              <a:spLocks noChangeArrowheads="1"/>
            </p:cNvSpPr>
            <p:nvPr/>
          </p:nvSpPr>
          <p:spPr bwMode="auto">
            <a:xfrm>
              <a:off x="5716166" y="1737747"/>
              <a:ext cx="14782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prstClr val="black"/>
                  </a:solidFill>
                  <a:ea typeface="MS PGothic" pitchFamily="34" charset="-128"/>
                </a:rPr>
                <a:t>~50 </a:t>
              </a:r>
              <a:r>
                <a:rPr lang="el-GR" altLang="en-US" sz="1800" dirty="0">
                  <a:solidFill>
                    <a:prstClr val="black"/>
                  </a:solidFill>
                  <a:ea typeface="MS PGothic" pitchFamily="34" charset="-128"/>
                </a:rPr>
                <a:t>μ</a:t>
              </a:r>
              <a:r>
                <a:rPr lang="en-US" altLang="en-US" sz="1800" dirty="0">
                  <a:solidFill>
                    <a:prstClr val="black"/>
                  </a:solidFill>
                  <a:ea typeface="MS PGothic" pitchFamily="34" charset="-128"/>
                </a:rPr>
                <a:t>m tape</a:t>
              </a:r>
              <a:endParaRPr lang="el-GR" altLang="en-US" sz="1800" dirty="0">
                <a:solidFill>
                  <a:prstClr val="black"/>
                </a:solidFill>
                <a:ea typeface="MS PGothic" pitchFamily="34" charset="-128"/>
              </a:endParaRPr>
            </a:p>
          </p:txBody>
        </p:sp>
      </p:grpSp>
      <p:sp>
        <p:nvSpPr>
          <p:cNvPr id="45064" name="TextBox 1"/>
          <p:cNvSpPr txBox="1">
            <a:spLocks noChangeArrowheads="1"/>
          </p:cNvSpPr>
          <p:nvPr/>
        </p:nvSpPr>
        <p:spPr bwMode="auto">
          <a:xfrm>
            <a:off x="0" y="0"/>
            <a:ext cx="9144000" cy="98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en-US" altLang="en-US" sz="4400" i="1" dirty="0">
                <a:solidFill>
                  <a:prstClr val="black"/>
                </a:solidFill>
                <a:ea typeface="MS PGothic" pitchFamily="34" charset="-128"/>
              </a:rPr>
              <a:t>in-situ</a:t>
            </a:r>
            <a:r>
              <a:rPr lang="en-US" altLang="en-US" sz="4400" dirty="0">
                <a:solidFill>
                  <a:prstClr val="black"/>
                </a:solidFill>
                <a:ea typeface="MS PGothic" pitchFamily="34" charset="-128"/>
              </a:rPr>
              <a:t> diffraction </a:t>
            </a:r>
            <a:r>
              <a:rPr lang="en-US" altLang="en-US" sz="4400" dirty="0" smtClean="0">
                <a:solidFill>
                  <a:prstClr val="black"/>
                </a:solidFill>
                <a:ea typeface="MS PGothic" pitchFamily="34" charset="-128"/>
              </a:rPr>
              <a:t>trays</a:t>
            </a:r>
            <a:endParaRPr lang="en-US" altLang="en-US" sz="4400" dirty="0">
              <a:solidFill>
                <a:prstClr val="black"/>
              </a:solidFill>
              <a:ea typeface="MS PGothic" pitchFamily="34" charset="-128"/>
            </a:endParaRPr>
          </a:p>
        </p:txBody>
      </p:sp>
      <p:sp>
        <p:nvSpPr>
          <p:cNvPr id="45071" name="Text Box 37"/>
          <p:cNvSpPr txBox="1">
            <a:spLocks noChangeArrowheads="1"/>
          </p:cNvSpPr>
          <p:nvPr/>
        </p:nvSpPr>
        <p:spPr bwMode="auto">
          <a:xfrm>
            <a:off x="7229475" y="3924759"/>
            <a:ext cx="150556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err="1">
                <a:solidFill>
                  <a:prstClr val="black"/>
                </a:solidFill>
                <a:ea typeface="MS PGothic" pitchFamily="34" charset="-128"/>
              </a:rPr>
              <a:t>CrystalDirect</a:t>
            </a:r>
            <a:endParaRPr lang="en-US" altLang="en-US" sz="1800" dirty="0">
              <a:solidFill>
                <a:prstClr val="black"/>
              </a:solidFill>
              <a:ea typeface="MS PGothic" pitchFamily="34" charset="-128"/>
            </a:endParaRPr>
          </a:p>
        </p:txBody>
      </p:sp>
      <p:grpSp>
        <p:nvGrpSpPr>
          <p:cNvPr id="7" name="Group 6"/>
          <p:cNvGrpSpPr/>
          <p:nvPr/>
        </p:nvGrpSpPr>
        <p:grpSpPr>
          <a:xfrm>
            <a:off x="7355491" y="1644650"/>
            <a:ext cx="1607345" cy="1674813"/>
            <a:chOff x="7355491" y="1644650"/>
            <a:chExt cx="1607345" cy="1674813"/>
          </a:xfrm>
        </p:grpSpPr>
        <p:sp>
          <p:nvSpPr>
            <p:cNvPr id="45067" name="Oval 34"/>
            <p:cNvSpPr>
              <a:spLocks noChangeArrowheads="1"/>
            </p:cNvSpPr>
            <p:nvPr/>
          </p:nvSpPr>
          <p:spPr bwMode="auto">
            <a:xfrm>
              <a:off x="7622116" y="2628900"/>
              <a:ext cx="1014764" cy="649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45069" name="Rectangle 33"/>
            <p:cNvSpPr>
              <a:spLocks noChangeArrowheads="1"/>
            </p:cNvSpPr>
            <p:nvPr/>
          </p:nvSpPr>
          <p:spPr bwMode="auto">
            <a:xfrm>
              <a:off x="7359471" y="2994025"/>
              <a:ext cx="1540054" cy="71438"/>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l-GR" altLang="en-US" sz="1800" dirty="0">
                <a:solidFill>
                  <a:prstClr val="black"/>
                </a:solidFill>
                <a:ea typeface="MS PGothic" pitchFamily="34" charset="-128"/>
              </a:endParaRPr>
            </a:p>
          </p:txBody>
        </p:sp>
        <p:sp>
          <p:nvSpPr>
            <p:cNvPr id="45070" name="Rectangle 35"/>
            <p:cNvSpPr>
              <a:spLocks noChangeArrowheads="1"/>
            </p:cNvSpPr>
            <p:nvPr/>
          </p:nvSpPr>
          <p:spPr bwMode="auto">
            <a:xfrm>
              <a:off x="8083734" y="2854325"/>
              <a:ext cx="74283"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45072" name="Rectangle 45"/>
            <p:cNvSpPr>
              <a:spLocks noChangeArrowheads="1"/>
            </p:cNvSpPr>
            <p:nvPr/>
          </p:nvSpPr>
          <p:spPr bwMode="auto">
            <a:xfrm>
              <a:off x="7355491" y="1644650"/>
              <a:ext cx="1540054" cy="119063"/>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l-GR" altLang="en-US" sz="1800" dirty="0">
                <a:solidFill>
                  <a:prstClr val="black"/>
                </a:solidFill>
                <a:ea typeface="MS PGothic" pitchFamily="34" charset="-128"/>
              </a:endParaRPr>
            </a:p>
          </p:txBody>
        </p:sp>
        <p:sp>
          <p:nvSpPr>
            <p:cNvPr id="45073" name="Text Box 46"/>
            <p:cNvSpPr txBox="1">
              <a:spLocks noChangeArrowheads="1"/>
            </p:cNvSpPr>
            <p:nvPr/>
          </p:nvSpPr>
          <p:spPr bwMode="auto">
            <a:xfrm>
              <a:off x="7484546" y="1737747"/>
              <a:ext cx="14782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prstClr val="black"/>
                  </a:solidFill>
                  <a:ea typeface="MS PGothic" pitchFamily="34" charset="-128"/>
                </a:rPr>
                <a:t>~50 </a:t>
              </a:r>
              <a:r>
                <a:rPr lang="el-GR" altLang="en-US" sz="1800" dirty="0">
                  <a:solidFill>
                    <a:prstClr val="black"/>
                  </a:solidFill>
                  <a:ea typeface="MS PGothic" pitchFamily="34" charset="-128"/>
                </a:rPr>
                <a:t>μ</a:t>
              </a:r>
              <a:r>
                <a:rPr lang="en-US" altLang="en-US" sz="1800" dirty="0">
                  <a:solidFill>
                    <a:prstClr val="black"/>
                  </a:solidFill>
                  <a:ea typeface="MS PGothic" pitchFamily="34" charset="-128"/>
                </a:rPr>
                <a:t>m tape</a:t>
              </a:r>
              <a:endParaRPr lang="el-GR" altLang="en-US" sz="1800" dirty="0">
                <a:solidFill>
                  <a:prstClr val="black"/>
                </a:solidFill>
                <a:ea typeface="MS PGothic" pitchFamily="34" charset="-128"/>
              </a:endParaRPr>
            </a:p>
          </p:txBody>
        </p:sp>
        <p:sp>
          <p:nvSpPr>
            <p:cNvPr id="45066" name="Rectangle 33"/>
            <p:cNvSpPr>
              <a:spLocks noChangeArrowheads="1"/>
            </p:cNvSpPr>
            <p:nvPr/>
          </p:nvSpPr>
          <p:spPr bwMode="auto">
            <a:xfrm>
              <a:off x="7356475" y="3086100"/>
              <a:ext cx="1541463" cy="233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solidFill>
                    <a:prstClr val="black"/>
                  </a:solidFill>
                  <a:ea typeface="MS PGothic" pitchFamily="34" charset="-128"/>
                </a:rPr>
                <a:t>25 </a:t>
              </a:r>
              <a:r>
                <a:rPr lang="el-GR" altLang="en-US" sz="1800" dirty="0">
                  <a:solidFill>
                    <a:prstClr val="black"/>
                  </a:solidFill>
                  <a:ea typeface="MS PGothic" pitchFamily="34" charset="-128"/>
                </a:rPr>
                <a:t>μ</a:t>
              </a:r>
              <a:r>
                <a:rPr lang="en-US" altLang="en-US" sz="1800" dirty="0">
                  <a:solidFill>
                    <a:prstClr val="black"/>
                  </a:solidFill>
                  <a:ea typeface="MS PGothic" pitchFamily="34" charset="-128"/>
                </a:rPr>
                <a:t>m</a:t>
              </a:r>
              <a:endParaRPr lang="el-GR" altLang="en-US" sz="1800" dirty="0">
                <a:solidFill>
                  <a:prstClr val="black"/>
                </a:solidFill>
                <a:ea typeface="MS PGothic" pitchFamily="34" charset="-128"/>
              </a:endParaRPr>
            </a:p>
          </p:txBody>
        </p:sp>
      </p:grpSp>
      <p:sp>
        <p:nvSpPr>
          <p:cNvPr id="62" name="Text Box 49"/>
          <p:cNvSpPr txBox="1">
            <a:spLocks noChangeArrowheads="1"/>
          </p:cNvSpPr>
          <p:nvPr/>
        </p:nvSpPr>
        <p:spPr bwMode="auto">
          <a:xfrm>
            <a:off x="1712681" y="3926347"/>
            <a:ext cx="207554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err="1">
                <a:solidFill>
                  <a:prstClr val="black"/>
                </a:solidFill>
                <a:ea typeface="MS PGothic" pitchFamily="34" charset="-128"/>
              </a:rPr>
              <a:t>Microlytic</a:t>
            </a:r>
            <a:endParaRPr lang="en-US" altLang="en-US" sz="1800" dirty="0">
              <a:solidFill>
                <a:prstClr val="black"/>
              </a:solidFill>
              <a:ea typeface="MS PGothic" pitchFamily="34" charset="-128"/>
            </a:endParaRPr>
          </a:p>
          <a:p>
            <a:pPr algn="ctr" eaLnBrk="1" hangingPunct="1">
              <a:spcBef>
                <a:spcPct val="0"/>
              </a:spcBef>
              <a:buFontTx/>
              <a:buNone/>
            </a:pPr>
            <a:r>
              <a:rPr lang="en-US" altLang="en-US" sz="1800" dirty="0" smtClean="0">
                <a:solidFill>
                  <a:prstClr val="black"/>
                </a:solidFill>
                <a:ea typeface="MS PGothic" pitchFamily="34" charset="-128"/>
              </a:rPr>
              <a:t>Crystal Former</a:t>
            </a:r>
            <a:r>
              <a:rPr lang="en-US" altLang="en-US" sz="1800" dirty="0">
                <a:solidFill>
                  <a:prstClr val="black"/>
                </a:solidFill>
                <a:ea typeface="MS PGothic" pitchFamily="34" charset="-128"/>
              </a:rPr>
              <a:t>™</a:t>
            </a:r>
          </a:p>
        </p:txBody>
      </p:sp>
      <p:grpSp>
        <p:nvGrpSpPr>
          <p:cNvPr id="4" name="Group 3"/>
          <p:cNvGrpSpPr/>
          <p:nvPr/>
        </p:nvGrpSpPr>
        <p:grpSpPr>
          <a:xfrm>
            <a:off x="2139595" y="1441450"/>
            <a:ext cx="1304407" cy="2376488"/>
            <a:chOff x="2139595" y="1441450"/>
            <a:chExt cx="1304407" cy="2376488"/>
          </a:xfrm>
        </p:grpSpPr>
        <p:sp>
          <p:nvSpPr>
            <p:cNvPr id="60" name="Rectangle 42"/>
            <p:cNvSpPr>
              <a:spLocks noChangeArrowheads="1"/>
            </p:cNvSpPr>
            <p:nvPr/>
          </p:nvSpPr>
          <p:spPr bwMode="auto">
            <a:xfrm>
              <a:off x="2139595" y="1441450"/>
              <a:ext cx="1304407" cy="2376488"/>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l-GR" altLang="en-US" sz="1800" dirty="0">
                <a:solidFill>
                  <a:prstClr val="black"/>
                </a:solidFill>
                <a:ea typeface="MS PGothic" pitchFamily="34" charset="-128"/>
              </a:endParaRPr>
            </a:p>
          </p:txBody>
        </p:sp>
        <p:sp>
          <p:nvSpPr>
            <p:cNvPr id="61" name="Text Box 43"/>
            <p:cNvSpPr txBox="1">
              <a:spLocks noChangeArrowheads="1"/>
            </p:cNvSpPr>
            <p:nvPr/>
          </p:nvSpPr>
          <p:spPr bwMode="auto">
            <a:xfrm>
              <a:off x="2272171" y="3354388"/>
              <a:ext cx="10871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prstClr val="black"/>
                  </a:solidFill>
                  <a:ea typeface="MS PGothic" pitchFamily="34" charset="-128"/>
                </a:rPr>
                <a:t>1000 </a:t>
              </a:r>
              <a:r>
                <a:rPr lang="el-GR" altLang="en-US" sz="1800" dirty="0">
                  <a:solidFill>
                    <a:prstClr val="black"/>
                  </a:solidFill>
                  <a:ea typeface="MS PGothic" pitchFamily="34" charset="-128"/>
                </a:rPr>
                <a:t>μ</a:t>
              </a:r>
              <a:r>
                <a:rPr lang="en-US" altLang="en-US" sz="1800" dirty="0">
                  <a:solidFill>
                    <a:prstClr val="black"/>
                  </a:solidFill>
                  <a:ea typeface="MS PGothic" pitchFamily="34" charset="-128"/>
                </a:rPr>
                <a:t>m</a:t>
              </a:r>
            </a:p>
          </p:txBody>
        </p:sp>
        <p:sp>
          <p:nvSpPr>
            <p:cNvPr id="63" name="Rectangle 51"/>
            <p:cNvSpPr>
              <a:spLocks noChangeArrowheads="1"/>
            </p:cNvSpPr>
            <p:nvPr/>
          </p:nvSpPr>
          <p:spPr bwMode="auto">
            <a:xfrm>
              <a:off x="2612597" y="1541463"/>
              <a:ext cx="359527" cy="2746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64" name="Rectangle 52"/>
            <p:cNvSpPr>
              <a:spLocks noChangeArrowheads="1"/>
            </p:cNvSpPr>
            <p:nvPr/>
          </p:nvSpPr>
          <p:spPr bwMode="auto">
            <a:xfrm>
              <a:off x="2740679" y="1651000"/>
              <a:ext cx="62917"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grpSp>
    </p:spTree>
    <p:extLst>
      <p:ext uri="{BB962C8B-B14F-4D97-AF65-F5344CB8AC3E}">
        <p14:creationId xmlns:p14="http://schemas.microsoft.com/office/powerpoint/2010/main" val="536374786"/>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smtClean="0"/>
              <a:t>MAD/SAD datasets</a:t>
            </a:r>
          </a:p>
        </p:txBody>
      </p:sp>
      <p:graphicFrame>
        <p:nvGraphicFramePr>
          <p:cNvPr id="22531" name="Object 3"/>
          <p:cNvGraphicFramePr>
            <a:graphicFrameLocks noChangeAspect="1"/>
          </p:cNvGraphicFramePr>
          <p:nvPr>
            <p:ph type="chart" idx="1"/>
            <p:extLst>
              <p:ext uri="{D42A27DB-BD31-4B8C-83A1-F6EECF244321}">
                <p14:modId xmlns:p14="http://schemas.microsoft.com/office/powerpoint/2010/main" val="3301373447"/>
              </p:ext>
            </p:extLst>
          </p:nvPr>
        </p:nvGraphicFramePr>
        <p:xfrm>
          <a:off x="744538" y="1179513"/>
          <a:ext cx="7643812" cy="5068887"/>
        </p:xfrm>
        <a:graphic>
          <a:graphicData uri="http://schemas.openxmlformats.org/presentationml/2006/ole">
            <mc:AlternateContent xmlns:mc="http://schemas.openxmlformats.org/markup-compatibility/2006">
              <mc:Choice xmlns:v="urn:schemas-microsoft-com:vml" Requires="v">
                <p:oleObj spid="_x0000_s3081" name="Chart" r:id="rId4" imgW="6583680" imgH="4366378" progId="MSGraph.Chart.8">
                  <p:embed followColorScheme="full"/>
                </p:oleObj>
              </mc:Choice>
              <mc:Fallback>
                <p:oleObj name="Chart" r:id="rId4" imgW="6583680" imgH="4366378" progId="MSGraph.Chart.8">
                  <p:embed followColorScheme="full"/>
                  <p:pic>
                    <p:nvPicPr>
                      <p:cNvPr id="0" name=""/>
                      <p:cNvPicPr>
                        <a:picLocks noChangeAspect="1" noChangeArrowheads="1"/>
                      </p:cNvPicPr>
                      <p:nvPr/>
                    </p:nvPicPr>
                    <p:blipFill>
                      <a:blip r:embed="rId5"/>
                      <a:srcRect/>
                      <a:stretch>
                        <a:fillRect/>
                      </a:stretch>
                    </p:blipFill>
                    <p:spPr bwMode="auto">
                      <a:xfrm>
                        <a:off x="744538" y="1179513"/>
                        <a:ext cx="7643812" cy="5068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2532" name="Text Box 4"/>
          <p:cNvSpPr txBox="1">
            <a:spLocks noChangeArrowheads="1"/>
          </p:cNvSpPr>
          <p:nvPr/>
        </p:nvSpPr>
        <p:spPr bwMode="auto">
          <a:xfrm rot="-5400000">
            <a:off x="-658019" y="3263107"/>
            <a:ext cx="2168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R</a:t>
            </a:r>
            <a:r>
              <a:rPr lang="en-US" altLang="en-US" baseline="-25000"/>
              <a:t>iso</a:t>
            </a:r>
            <a:r>
              <a:rPr lang="en-US" altLang="en-US"/>
              <a:t> vs PDB deposit</a:t>
            </a:r>
            <a:endParaRPr lang="en-US" altLang="en-US" baseline="30000"/>
          </a:p>
        </p:txBody>
      </p:sp>
      <p:sp>
        <p:nvSpPr>
          <p:cNvPr id="22533" name="Text Box 5"/>
          <p:cNvSpPr txBox="1">
            <a:spLocks noChangeArrowheads="1"/>
          </p:cNvSpPr>
          <p:nvPr/>
        </p:nvSpPr>
        <p:spPr bwMode="auto">
          <a:xfrm>
            <a:off x="2617788" y="6324600"/>
            <a:ext cx="38973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t>best </a:t>
            </a:r>
            <a:r>
              <a:rPr lang="en-US" altLang="en-US" dirty="0" err="1"/>
              <a:t>R</a:t>
            </a:r>
            <a:r>
              <a:rPr lang="en-US" altLang="en-US" baseline="-25000" dirty="0" err="1"/>
              <a:t>cryst</a:t>
            </a:r>
            <a:r>
              <a:rPr lang="en-US" altLang="en-US" dirty="0"/>
              <a:t> after rigid-body refinement</a:t>
            </a:r>
            <a:endParaRPr lang="en-US" altLang="en-US" baseline="30000" dirty="0"/>
          </a:p>
        </p:txBody>
      </p:sp>
      <p:grpSp>
        <p:nvGrpSpPr>
          <p:cNvPr id="24582" name="Group 6"/>
          <p:cNvGrpSpPr>
            <a:grpSpLocks/>
          </p:cNvGrpSpPr>
          <p:nvPr/>
        </p:nvGrpSpPr>
        <p:grpSpPr bwMode="auto">
          <a:xfrm>
            <a:off x="1143000" y="3962400"/>
            <a:ext cx="3276600" cy="1752600"/>
            <a:chOff x="720" y="2496"/>
            <a:chExt cx="2064" cy="1104"/>
          </a:xfrm>
        </p:grpSpPr>
        <p:sp>
          <p:nvSpPr>
            <p:cNvPr id="22541" name="Oval 7"/>
            <p:cNvSpPr>
              <a:spLocks noChangeArrowheads="1"/>
            </p:cNvSpPr>
            <p:nvPr/>
          </p:nvSpPr>
          <p:spPr bwMode="auto">
            <a:xfrm rot="-952978">
              <a:off x="720" y="2544"/>
              <a:ext cx="2064" cy="1008"/>
            </a:xfrm>
            <a:prstGeom prst="ellipse">
              <a:avLst/>
            </a:prstGeom>
            <a:noFill/>
            <a:ln w="28575">
              <a:solidFill>
                <a:srgbClr val="00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4584" name="Oval 8"/>
            <p:cNvSpPr>
              <a:spLocks noChangeArrowheads="1"/>
            </p:cNvSpPr>
            <p:nvPr/>
          </p:nvSpPr>
          <p:spPr bwMode="auto">
            <a:xfrm rot="-1064809">
              <a:off x="720" y="2496"/>
              <a:ext cx="1920" cy="1104"/>
            </a:xfrm>
            <a:prstGeom prst="ellipse">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b="1">
                  <a:solidFill>
                    <a:srgbClr val="006600"/>
                  </a:solidFill>
                </a:rPr>
                <a:t>Published</a:t>
              </a:r>
            </a:p>
          </p:txBody>
        </p:sp>
      </p:grpSp>
      <p:grpSp>
        <p:nvGrpSpPr>
          <p:cNvPr id="24585" name="Group 9"/>
          <p:cNvGrpSpPr>
            <a:grpSpLocks/>
          </p:cNvGrpSpPr>
          <p:nvPr/>
        </p:nvGrpSpPr>
        <p:grpSpPr bwMode="auto">
          <a:xfrm>
            <a:off x="1447800" y="2209800"/>
            <a:ext cx="3276600" cy="1752600"/>
            <a:chOff x="912" y="1392"/>
            <a:chExt cx="2064" cy="1104"/>
          </a:xfrm>
        </p:grpSpPr>
        <p:sp>
          <p:nvSpPr>
            <p:cNvPr id="22539" name="Oval 10"/>
            <p:cNvSpPr>
              <a:spLocks noChangeArrowheads="1"/>
            </p:cNvSpPr>
            <p:nvPr/>
          </p:nvSpPr>
          <p:spPr bwMode="auto">
            <a:xfrm rot="-952978">
              <a:off x="912" y="1440"/>
              <a:ext cx="2064" cy="1008"/>
            </a:xfrm>
            <a:prstGeom prst="ellipse">
              <a:avLst/>
            </a:prstGeom>
            <a:noFill/>
            <a:ln w="2857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4587" name="Oval 11"/>
            <p:cNvSpPr>
              <a:spLocks noChangeArrowheads="1"/>
            </p:cNvSpPr>
            <p:nvPr/>
          </p:nvSpPr>
          <p:spPr bwMode="auto">
            <a:xfrm rot="-1476433">
              <a:off x="960" y="1392"/>
              <a:ext cx="1920" cy="1104"/>
            </a:xfrm>
            <a:prstGeom prst="ellipse">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b="1">
                  <a:solidFill>
                    <a:srgbClr val="006600"/>
                  </a:solidFill>
                </a:rPr>
                <a:t>non-isomorphous</a:t>
              </a:r>
            </a:p>
          </p:txBody>
        </p:sp>
      </p:grpSp>
      <p:grpSp>
        <p:nvGrpSpPr>
          <p:cNvPr id="24588" name="Group 12"/>
          <p:cNvGrpSpPr>
            <a:grpSpLocks/>
          </p:cNvGrpSpPr>
          <p:nvPr/>
        </p:nvGrpSpPr>
        <p:grpSpPr bwMode="auto">
          <a:xfrm>
            <a:off x="3906838" y="2008188"/>
            <a:ext cx="4232275" cy="1954212"/>
            <a:chOff x="2461" y="1265"/>
            <a:chExt cx="2666" cy="1231"/>
          </a:xfrm>
        </p:grpSpPr>
        <p:sp>
          <p:nvSpPr>
            <p:cNvPr id="22537" name="Oval 13"/>
            <p:cNvSpPr>
              <a:spLocks noChangeArrowheads="1"/>
            </p:cNvSpPr>
            <p:nvPr/>
          </p:nvSpPr>
          <p:spPr bwMode="auto">
            <a:xfrm rot="-952978">
              <a:off x="2461" y="1265"/>
              <a:ext cx="2666" cy="1229"/>
            </a:xfrm>
            <a:prstGeom prst="ellipse">
              <a:avLst/>
            </a:prstGeom>
            <a:noFill/>
            <a:ln w="28575">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4590" name="Oval 14"/>
            <p:cNvSpPr>
              <a:spLocks noChangeArrowheads="1"/>
            </p:cNvSpPr>
            <p:nvPr/>
          </p:nvSpPr>
          <p:spPr bwMode="auto">
            <a:xfrm rot="-1064809">
              <a:off x="2688" y="1392"/>
              <a:ext cx="1920" cy="1104"/>
            </a:xfrm>
            <a:prstGeom prst="ellipse">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b="1" dirty="0" smtClean="0">
                  <a:solidFill>
                    <a:srgbClr val="CC0000"/>
                  </a:solidFill>
                </a:rPr>
                <a:t>Unsolved</a:t>
              </a:r>
            </a:p>
          </p:txBody>
        </p:sp>
      </p:grpSp>
    </p:spTree>
    <p:extLst>
      <p:ext uri="{BB962C8B-B14F-4D97-AF65-F5344CB8AC3E}">
        <p14:creationId xmlns:p14="http://schemas.microsoft.com/office/powerpoint/2010/main" val="246059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5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5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3611"/>
            <a:ext cx="9158437" cy="6244389"/>
          </a:xfrm>
          <a:prstGeom prst="rect">
            <a:avLst/>
          </a:prstGeom>
        </p:spPr>
      </p:pic>
      <p:sp>
        <p:nvSpPr>
          <p:cNvPr id="6" name="Title 1"/>
          <p:cNvSpPr>
            <a:spLocks noGrp="1"/>
          </p:cNvSpPr>
          <p:nvPr>
            <p:ph type="title"/>
          </p:nvPr>
        </p:nvSpPr>
        <p:spPr>
          <a:xfrm>
            <a:off x="0" y="0"/>
            <a:ext cx="9144000" cy="1143000"/>
          </a:xfrm>
          <a:solidFill>
            <a:schemeClr val="bg1"/>
          </a:solidFill>
        </p:spPr>
        <p:txBody>
          <a:bodyPr>
            <a:normAutofit/>
          </a:bodyPr>
          <a:lstStyle/>
          <a:p>
            <a:r>
              <a:rPr lang="en-US" dirty="0" smtClean="0"/>
              <a:t>Inline x-ray radiography</a:t>
            </a:r>
            <a:endParaRPr lang="en-US" dirty="0"/>
          </a:p>
        </p:txBody>
      </p:sp>
      <p:sp>
        <p:nvSpPr>
          <p:cNvPr id="8" name="TextBox 7"/>
          <p:cNvSpPr txBox="1"/>
          <p:nvPr/>
        </p:nvSpPr>
        <p:spPr>
          <a:xfrm>
            <a:off x="745976" y="1443789"/>
            <a:ext cx="1164101" cy="584775"/>
          </a:xfrm>
          <a:prstGeom prst="rect">
            <a:avLst/>
          </a:prstGeom>
          <a:noFill/>
        </p:spPr>
        <p:txBody>
          <a:bodyPr wrap="none" rtlCol="0">
            <a:spAutoFit/>
          </a:bodyPr>
          <a:lstStyle/>
          <a:p>
            <a:r>
              <a:rPr lang="en-US" sz="3200" dirty="0">
                <a:solidFill>
                  <a:prstClr val="black"/>
                </a:solidFill>
                <a:latin typeface="Arial" panose="020B0604020202020204" pitchFamily="34" charset="0"/>
                <a:cs typeface="Arial" panose="020B0604020202020204" pitchFamily="34" charset="0"/>
              </a:rPr>
              <a:t>X-ray</a:t>
            </a:r>
            <a:endParaRPr lang="en-US" sz="3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94330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13611"/>
            <a:ext cx="9158437" cy="6244389"/>
          </a:xfrm>
          <a:prstGeom prst="rect">
            <a:avLst/>
          </a:prstGeom>
        </p:spPr>
      </p:pic>
      <p:sp>
        <p:nvSpPr>
          <p:cNvPr id="2" name="Title 1"/>
          <p:cNvSpPr>
            <a:spLocks noGrp="1"/>
          </p:cNvSpPr>
          <p:nvPr>
            <p:ph type="title"/>
          </p:nvPr>
        </p:nvSpPr>
        <p:spPr>
          <a:xfrm>
            <a:off x="0" y="0"/>
            <a:ext cx="9144000" cy="1143000"/>
          </a:xfrm>
          <a:solidFill>
            <a:schemeClr val="bg1"/>
          </a:solidFill>
        </p:spPr>
        <p:txBody>
          <a:bodyPr>
            <a:normAutofit/>
          </a:bodyPr>
          <a:lstStyle/>
          <a:p>
            <a:r>
              <a:rPr lang="en-US" dirty="0" smtClean="0"/>
              <a:t>Inline x-ray </a:t>
            </a:r>
            <a:r>
              <a:rPr lang="en-US" dirty="0"/>
              <a:t>radiography</a:t>
            </a:r>
            <a:endParaRPr lang="en-US" dirty="0"/>
          </a:p>
        </p:txBody>
      </p:sp>
      <p:sp>
        <p:nvSpPr>
          <p:cNvPr id="5" name="TextBox 4"/>
          <p:cNvSpPr txBox="1"/>
          <p:nvPr/>
        </p:nvSpPr>
        <p:spPr>
          <a:xfrm>
            <a:off x="216568" y="1443789"/>
            <a:ext cx="2190023" cy="584775"/>
          </a:xfrm>
          <a:prstGeom prst="rect">
            <a:avLst/>
          </a:prstGeom>
          <a:noFill/>
        </p:spPr>
        <p:txBody>
          <a:bodyPr wrap="none" rtlCol="0">
            <a:spAutoFit/>
          </a:bodyPr>
          <a:lstStyle/>
          <a:p>
            <a:r>
              <a:rPr lang="en-US" sz="3200" dirty="0">
                <a:solidFill>
                  <a:prstClr val="black"/>
                </a:solidFill>
                <a:latin typeface="Arial" panose="020B0604020202020204" pitchFamily="34" charset="0"/>
                <a:cs typeface="Arial" panose="020B0604020202020204" pitchFamily="34" charset="0"/>
              </a:rPr>
              <a:t>v</a:t>
            </a:r>
            <a:r>
              <a:rPr lang="en-US" sz="3200" dirty="0">
                <a:solidFill>
                  <a:prstClr val="black"/>
                </a:solidFill>
                <a:latin typeface="Arial" panose="020B0604020202020204" pitchFamily="34" charset="0"/>
                <a:cs typeface="Arial" panose="020B0604020202020204" pitchFamily="34" charset="0"/>
              </a:rPr>
              <a:t>isible light</a:t>
            </a:r>
            <a:endParaRPr lang="en-US" sz="3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39135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2210" name="Group 2"/>
          <p:cNvGrpSpPr>
            <a:grpSpLocks noChangeAspect="1"/>
          </p:cNvGrpSpPr>
          <p:nvPr/>
        </p:nvGrpSpPr>
        <p:grpSpPr bwMode="auto">
          <a:xfrm>
            <a:off x="2602330" y="1732548"/>
            <a:ext cx="4152061" cy="3123020"/>
            <a:chOff x="976" y="768"/>
            <a:chExt cx="1388" cy="1044"/>
          </a:xfrm>
        </p:grpSpPr>
        <p:sp>
          <p:nvSpPr>
            <p:cNvPr id="222211" name="Rectangle 3"/>
            <p:cNvSpPr>
              <a:spLocks noChangeAspect="1" noChangeArrowheads="1"/>
            </p:cNvSpPr>
            <p:nvPr/>
          </p:nvSpPr>
          <p:spPr bwMode="auto">
            <a:xfrm>
              <a:off x="976" y="768"/>
              <a:ext cx="1388" cy="1044"/>
            </a:xfrm>
            <a:prstGeom prst="rect">
              <a:avLst/>
            </a:prstGeom>
            <a:solidFill>
              <a:srgbClr val="DDDDDD"/>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pic>
          <p:nvPicPr>
            <p:cNvPr id="222212" name="Picture 4" descr="xtal_w"/>
            <p:cNvPicPr>
              <a:picLocks noChangeAspect="1" noChangeArrowheads="1"/>
            </p:cNvPicPr>
            <p:nvPr/>
          </p:nvPicPr>
          <p:blipFill>
            <a:blip r:embed="rId3">
              <a:extLst>
                <a:ext uri="{28A0092B-C50C-407E-A947-70E740481C1C}">
                  <a14:useLocalDpi xmlns:a14="http://schemas.microsoft.com/office/drawing/2010/main" val="0"/>
                </a:ext>
              </a:extLst>
            </a:blip>
            <a:srcRect r="11638" b="-2274"/>
            <a:stretch>
              <a:fillRect/>
            </a:stretch>
          </p:blipFill>
          <p:spPr bwMode="auto">
            <a:xfrm>
              <a:off x="1383" y="1128"/>
              <a:ext cx="978" cy="360"/>
            </a:xfrm>
            <a:prstGeom prst="rect">
              <a:avLst/>
            </a:prstGeom>
            <a:noFill/>
            <a:ln>
              <a:noFill/>
            </a:ln>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22213" name="Group 5"/>
            <p:cNvGrpSpPr>
              <a:grpSpLocks noChangeAspect="1"/>
            </p:cNvGrpSpPr>
            <p:nvPr/>
          </p:nvGrpSpPr>
          <p:grpSpPr bwMode="auto">
            <a:xfrm>
              <a:off x="1200" y="880"/>
              <a:ext cx="904" cy="800"/>
              <a:chOff x="3640" y="440"/>
              <a:chExt cx="904" cy="800"/>
            </a:xfrm>
          </p:grpSpPr>
          <p:sp>
            <p:nvSpPr>
              <p:cNvPr id="222214" name="Line 6"/>
              <p:cNvSpPr>
                <a:spLocks noChangeAspect="1" noChangeShapeType="1"/>
              </p:cNvSpPr>
              <p:nvPr/>
            </p:nvSpPr>
            <p:spPr bwMode="auto">
              <a:xfrm>
                <a:off x="4096" y="440"/>
                <a:ext cx="0" cy="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222215" name="Line 7"/>
              <p:cNvSpPr>
                <a:spLocks noChangeAspect="1" noChangeShapeType="1"/>
              </p:cNvSpPr>
              <p:nvPr/>
            </p:nvSpPr>
            <p:spPr bwMode="auto">
              <a:xfrm>
                <a:off x="3640" y="856"/>
                <a:ext cx="9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grpSp>
      </p:grpSp>
      <p:sp>
        <p:nvSpPr>
          <p:cNvPr id="2" name="TextBox 1"/>
          <p:cNvSpPr txBox="1"/>
          <p:nvPr/>
        </p:nvSpPr>
        <p:spPr>
          <a:xfrm>
            <a:off x="914400" y="5254326"/>
            <a:ext cx="7820526" cy="523220"/>
          </a:xfrm>
          <a:prstGeom prst="rect">
            <a:avLst/>
          </a:prstGeom>
          <a:noFill/>
        </p:spPr>
        <p:txBody>
          <a:bodyPr wrap="square" rtlCol="0">
            <a:spAutoFit/>
          </a:bodyPr>
          <a:lstStyle/>
          <a:p>
            <a:r>
              <a:rPr lang="en-US" sz="2800" dirty="0">
                <a:solidFill>
                  <a:prstClr val="black"/>
                </a:solidFill>
                <a:latin typeface="Arial" panose="020B0604020202020204" pitchFamily="34" charset="0"/>
                <a:cs typeface="Arial" panose="020B0604020202020204" pitchFamily="34" charset="0"/>
              </a:rPr>
              <a:t>~12 s  </a:t>
            </a:r>
            <a:r>
              <a:rPr lang="en-US" sz="2800" dirty="0" err="1">
                <a:solidFill>
                  <a:prstClr val="black"/>
                </a:solidFill>
                <a:latin typeface="Arial" panose="020B0604020202020204" pitchFamily="34" charset="0"/>
                <a:cs typeface="Arial" panose="020B0604020202020204" pitchFamily="34" charset="0"/>
              </a:rPr>
              <a:t>mount→shutter</a:t>
            </a:r>
            <a:r>
              <a:rPr lang="en-US" sz="2800" dirty="0">
                <a:solidFill>
                  <a:prstClr val="black"/>
                </a:solidFill>
                <a:latin typeface="Arial" panose="020B0604020202020204" pitchFamily="34" charset="0"/>
                <a:cs typeface="Arial" panose="020B0604020202020204" pitchFamily="34" charset="0"/>
              </a:rPr>
              <a:t> </a:t>
            </a:r>
            <a:r>
              <a:rPr lang="en-US" sz="2800" dirty="0">
                <a:solidFill>
                  <a:prstClr val="black"/>
                </a:solidFill>
                <a:latin typeface="Arial" panose="020B0604020202020204" pitchFamily="34" charset="0"/>
                <a:cs typeface="Arial" panose="020B0604020202020204" pitchFamily="34" charset="0"/>
              </a:rPr>
              <a:t> Accuracy:  ~2 pix  ~1-2 °</a:t>
            </a:r>
            <a:endParaRPr lang="en-US" sz="2800" dirty="0">
              <a:solidFill>
                <a:prstClr val="black"/>
              </a:solidFill>
              <a:latin typeface="Arial" panose="020B0604020202020204" pitchFamily="34" charset="0"/>
              <a:cs typeface="Arial" panose="020B0604020202020204" pitchFamily="34" charset="0"/>
            </a:endParaRPr>
          </a:p>
        </p:txBody>
      </p:sp>
      <p:sp>
        <p:nvSpPr>
          <p:cNvPr id="11" name="Rectangle 13"/>
          <p:cNvSpPr>
            <a:spLocks noGrp="1" noChangeArrowheads="1"/>
          </p:cNvSpPr>
          <p:nvPr>
            <p:ph type="title"/>
          </p:nvPr>
        </p:nvSpPr>
        <p:spPr>
          <a:xfrm>
            <a:off x="0" y="0"/>
            <a:ext cx="9144000" cy="1347788"/>
          </a:xfrm>
          <a:solidFill>
            <a:schemeClr val="bg1"/>
          </a:solidFill>
        </p:spPr>
        <p:txBody>
          <a:bodyPr>
            <a:noAutofit/>
          </a:bodyPr>
          <a:lstStyle/>
          <a:p>
            <a:r>
              <a:rPr lang="en-US" altLang="en-US" dirty="0" smtClean="0">
                <a:solidFill>
                  <a:schemeClr val="accent6">
                    <a:lumMod val="75000"/>
                  </a:schemeClr>
                </a:solidFill>
              </a:rPr>
              <a:t>A</a:t>
            </a:r>
            <a:r>
              <a:rPr lang="en-US" altLang="en-US" dirty="0" smtClean="0"/>
              <a:t>utomatic and </a:t>
            </a:r>
            <a:r>
              <a:rPr lang="en-US" altLang="en-US" dirty="0" smtClean="0">
                <a:solidFill>
                  <a:schemeClr val="accent6">
                    <a:lumMod val="75000"/>
                  </a:schemeClr>
                </a:solidFill>
              </a:rPr>
              <a:t>U</a:t>
            </a:r>
            <a:r>
              <a:rPr lang="en-US" altLang="en-US" dirty="0" smtClean="0"/>
              <a:t>nattended </a:t>
            </a:r>
            <a:br>
              <a:rPr lang="en-US" altLang="en-US" dirty="0" smtClean="0"/>
            </a:br>
            <a:r>
              <a:rPr lang="en-US" altLang="en-US" dirty="0" smtClean="0">
                <a:solidFill>
                  <a:schemeClr val="accent6">
                    <a:lumMod val="75000"/>
                  </a:schemeClr>
                </a:solidFill>
              </a:rPr>
              <a:t>O</a:t>
            </a:r>
            <a:r>
              <a:rPr lang="en-US" altLang="en-US" dirty="0" smtClean="0"/>
              <a:t>ptical </a:t>
            </a:r>
            <a:r>
              <a:rPr lang="en-US" altLang="en-US" dirty="0" smtClean="0">
                <a:solidFill>
                  <a:schemeClr val="accent6">
                    <a:lumMod val="75000"/>
                  </a:schemeClr>
                </a:solidFill>
              </a:rPr>
              <a:t>R</a:t>
            </a:r>
            <a:r>
              <a:rPr lang="en-US" altLang="en-US" dirty="0" smtClean="0"/>
              <a:t>e-</a:t>
            </a:r>
            <a:r>
              <a:rPr lang="en-US" altLang="en-US" dirty="0" smtClean="0">
                <a:solidFill>
                  <a:schemeClr val="accent6">
                    <a:lumMod val="75000"/>
                  </a:schemeClr>
                </a:solidFill>
              </a:rPr>
              <a:t>A</a:t>
            </a:r>
            <a:r>
              <a:rPr lang="en-US" altLang="en-US" dirty="0" smtClean="0"/>
              <a:t>lignment (</a:t>
            </a:r>
            <a:r>
              <a:rPr lang="en-US" altLang="en-US" dirty="0" smtClean="0">
                <a:solidFill>
                  <a:schemeClr val="accent6">
                    <a:lumMod val="75000"/>
                  </a:schemeClr>
                </a:solidFill>
              </a:rPr>
              <a:t>AUORA</a:t>
            </a:r>
            <a:r>
              <a:rPr lang="en-US" altLang="en-US" dirty="0" smtClean="0"/>
              <a:t>)</a:t>
            </a:r>
            <a:endParaRPr lang="en-US" altLang="en-US" dirty="0"/>
          </a:p>
        </p:txBody>
      </p:sp>
    </p:spTree>
    <p:extLst>
      <p:ext uri="{BB962C8B-B14F-4D97-AF65-F5344CB8AC3E}">
        <p14:creationId xmlns:p14="http://schemas.microsoft.com/office/powerpoint/2010/main" val="3237522118"/>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Solving the problems:</a:t>
            </a:r>
            <a:endParaRPr lang="en-US" sz="4400" dirty="0"/>
          </a:p>
        </p:txBody>
      </p:sp>
      <p:sp>
        <p:nvSpPr>
          <p:cNvPr id="3" name="Content Placeholder 2"/>
          <p:cNvSpPr>
            <a:spLocks noGrp="1"/>
          </p:cNvSpPr>
          <p:nvPr>
            <p:ph idx="1"/>
          </p:nvPr>
        </p:nvSpPr>
        <p:spPr>
          <a:xfrm>
            <a:off x="457200" y="1295400"/>
            <a:ext cx="8229600" cy="4900592"/>
          </a:xfrm>
        </p:spPr>
        <p:txBody>
          <a:bodyPr>
            <a:normAutofit/>
          </a:bodyPr>
          <a:lstStyle/>
          <a:p>
            <a:pPr>
              <a:buFont typeface="Wingdings" panose="05000000000000000000" pitchFamily="2" charset="2"/>
              <a:buChar char="ü"/>
            </a:pPr>
            <a:r>
              <a:rPr lang="en-US" dirty="0" smtClean="0"/>
              <a:t> </a:t>
            </a:r>
            <a:r>
              <a:rPr lang="en-US" dirty="0" smtClean="0"/>
              <a:t>fast, accurate &amp; big detector</a:t>
            </a:r>
          </a:p>
          <a:p>
            <a:pPr>
              <a:buFont typeface="Wingdings" panose="05000000000000000000" pitchFamily="2" charset="2"/>
              <a:buChar char="ü"/>
            </a:pPr>
            <a:r>
              <a:rPr lang="en-US" dirty="0" smtClean="0"/>
              <a:t> optimal dose rate for room temperature</a:t>
            </a:r>
            <a:endParaRPr lang="en-US" dirty="0"/>
          </a:p>
          <a:p>
            <a:pPr>
              <a:buFont typeface="Wingdings" panose="05000000000000000000" pitchFamily="2" charset="2"/>
              <a:buChar char="ü"/>
            </a:pPr>
            <a:r>
              <a:rPr lang="en-US" dirty="0"/>
              <a:t> Broad </a:t>
            </a:r>
            <a:r>
              <a:rPr lang="en-US" dirty="0" smtClean="0"/>
              <a:t>sample holder compatibility</a:t>
            </a:r>
          </a:p>
          <a:p>
            <a:pPr>
              <a:buFont typeface="Wingdings" panose="05000000000000000000" pitchFamily="2" charset="2"/>
              <a:buChar char="ü"/>
            </a:pPr>
            <a:r>
              <a:rPr lang="en-US" dirty="0" smtClean="0"/>
              <a:t> </a:t>
            </a:r>
            <a:r>
              <a:rPr lang="en-US" dirty="0" err="1"/>
              <a:t>Rastering</a:t>
            </a:r>
            <a:r>
              <a:rPr lang="en-US" dirty="0"/>
              <a:t>: robust crystal centering</a:t>
            </a:r>
          </a:p>
          <a:p>
            <a:pPr>
              <a:buFont typeface="Wingdings" panose="05000000000000000000" pitchFamily="2" charset="2"/>
              <a:buChar char="ü"/>
            </a:pPr>
            <a:r>
              <a:rPr lang="en-US" dirty="0"/>
              <a:t> </a:t>
            </a:r>
            <a:r>
              <a:rPr lang="en-US" dirty="0" smtClean="0"/>
              <a:t>CBOXAR: X-ray contrast to find crystal</a:t>
            </a:r>
          </a:p>
          <a:p>
            <a:pPr>
              <a:buFont typeface="Wingdings" panose="05000000000000000000" pitchFamily="2" charset="2"/>
              <a:buChar char="ü"/>
            </a:pPr>
            <a:r>
              <a:rPr lang="en-US" dirty="0" smtClean="0"/>
              <a:t> </a:t>
            </a:r>
            <a:r>
              <a:rPr lang="en-US" dirty="0"/>
              <a:t>AUORA: key to inter-beamline migration</a:t>
            </a:r>
          </a:p>
          <a:p>
            <a:pPr>
              <a:buFont typeface="Wingdings" panose="05000000000000000000" pitchFamily="2" charset="2"/>
              <a:buChar char="ü"/>
            </a:pPr>
            <a:r>
              <a:rPr lang="en-US" dirty="0"/>
              <a:t> </a:t>
            </a:r>
            <a:r>
              <a:rPr lang="en-US" dirty="0" smtClean="0"/>
              <a:t>First-principles simulators of </a:t>
            </a:r>
            <a:r>
              <a:rPr lang="en-US" dirty="0" smtClean="0"/>
              <a:t>diffraction</a:t>
            </a:r>
          </a:p>
          <a:p>
            <a:pPr>
              <a:buFont typeface="Wingdings" panose="05000000000000000000" pitchFamily="2" charset="2"/>
              <a:buChar char="ü"/>
            </a:pPr>
            <a:r>
              <a:rPr lang="en-US" dirty="0"/>
              <a:t> </a:t>
            </a:r>
            <a:r>
              <a:rPr lang="en-US" dirty="0" smtClean="0"/>
              <a:t>robust multi-crystal combination</a:t>
            </a:r>
            <a:endParaRPr lang="en-US" dirty="0" smtClean="0"/>
          </a:p>
          <a:p>
            <a:pPr>
              <a:buFont typeface="Wingdings" panose="05000000000000000000" pitchFamily="2" charset="2"/>
              <a:buChar char="ü"/>
            </a:pPr>
            <a:endParaRPr lang="en-US" dirty="0"/>
          </a:p>
        </p:txBody>
      </p:sp>
    </p:spTree>
    <p:extLst>
      <p:ext uri="{BB962C8B-B14F-4D97-AF65-F5344CB8AC3E}">
        <p14:creationId xmlns:p14="http://schemas.microsoft.com/office/powerpoint/2010/main" val="83583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5045" name="Rectangle 37"/>
          <p:cNvSpPr>
            <a:spLocks noGrp="1" noChangeArrowheads="1"/>
          </p:cNvSpPr>
          <p:nvPr>
            <p:ph type="title"/>
          </p:nvPr>
        </p:nvSpPr>
        <p:spPr>
          <a:xfrm>
            <a:off x="685800" y="66675"/>
            <a:ext cx="7772400" cy="1000125"/>
          </a:xfrm>
          <a:noFill/>
          <a:ln/>
        </p:spPr>
        <p:txBody>
          <a:bodyPr/>
          <a:lstStyle/>
          <a:p>
            <a:r>
              <a:rPr lang="en-US" altLang="en-US" dirty="0" smtClean="0"/>
              <a:t>What went wrong?</a:t>
            </a:r>
            <a:endParaRPr lang="en-US" altLang="en-US" dirty="0"/>
          </a:p>
        </p:txBody>
      </p:sp>
      <p:graphicFrame>
        <p:nvGraphicFramePr>
          <p:cNvPr id="3115010" name="Group 2"/>
          <p:cNvGraphicFramePr>
            <a:graphicFrameLocks noGrp="1"/>
          </p:cNvGraphicFramePr>
          <p:nvPr>
            <p:ph sz="half" idx="2"/>
            <p:extLst>
              <p:ext uri="{D42A27DB-BD31-4B8C-83A1-F6EECF244321}">
                <p14:modId xmlns:p14="http://schemas.microsoft.com/office/powerpoint/2010/main" val="2803625345"/>
              </p:ext>
            </p:extLst>
          </p:nvPr>
        </p:nvGraphicFramePr>
        <p:xfrm>
          <a:off x="609600" y="1752600"/>
          <a:ext cx="7899400" cy="1554480"/>
        </p:xfrm>
        <a:graphic>
          <a:graphicData uri="http://schemas.openxmlformats.org/drawingml/2006/table">
            <a:tbl>
              <a:tblPr/>
              <a:tblGrid>
                <a:gridCol w="1803400"/>
                <a:gridCol w="4622800"/>
                <a:gridCol w="1473200"/>
              </a:tblGrid>
              <a:tr h="48006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Number</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Description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Percent</a:t>
                      </a: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006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219</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Unique but unsolvable</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rgbClr val="FF2020"/>
                          </a:solidFill>
                          <a:effectLst/>
                          <a:latin typeface="Arial" panose="020B0604020202020204" pitchFamily="34" charset="0"/>
                        </a:rPr>
                        <a:t>57%</a:t>
                      </a:r>
                      <a:endParaRPr kumimoji="0" lang="en-US" altLang="en-US" sz="2800" b="0" i="0" u="none" strike="noStrike" cap="none" normalizeH="0" baseline="0" dirty="0" smtClean="0">
                        <a:ln>
                          <a:noFill/>
                        </a:ln>
                        <a:solidFill>
                          <a:srgbClr val="FF2020"/>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006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36</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twinned</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rgbClr val="FF2020"/>
                          </a:solidFill>
                          <a:effectLst/>
                          <a:latin typeface="Arial" panose="020B0604020202020204" pitchFamily="34" charset="0"/>
                        </a:rPr>
                        <a:t>16%</a:t>
                      </a:r>
                      <a:endParaRPr kumimoji="0" lang="en-US" altLang="en-US" sz="2800" b="0" i="0" u="none" strike="noStrike" cap="none" normalizeH="0" baseline="0" dirty="0" smtClean="0">
                        <a:ln>
                          <a:noFill/>
                        </a:ln>
                        <a:solidFill>
                          <a:srgbClr val="FF2020"/>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115044" name="Text Box 36"/>
          <p:cNvSpPr txBox="1">
            <a:spLocks noChangeArrowheads="1"/>
          </p:cNvSpPr>
          <p:nvPr/>
        </p:nvSpPr>
        <p:spPr bwMode="auto">
          <a:xfrm>
            <a:off x="1239166" y="952500"/>
            <a:ext cx="6673622"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900" dirty="0" smtClean="0">
                <a:latin typeface="Arial" panose="020B0604020202020204" pitchFamily="34" charset="0"/>
              </a:rPr>
              <a:t>MAD/SAD data   2001 - 2006</a:t>
            </a:r>
            <a:endParaRPr lang="en-US" altLang="en-US" sz="3900" dirty="0">
              <a:latin typeface="Arial" panose="020B0604020202020204" pitchFamily="34" charset="0"/>
            </a:endParaRPr>
          </a:p>
        </p:txBody>
      </p:sp>
      <p:graphicFrame>
        <p:nvGraphicFramePr>
          <p:cNvPr id="5" name="Group 2"/>
          <p:cNvGraphicFramePr>
            <a:graphicFrameLocks/>
          </p:cNvGraphicFramePr>
          <p:nvPr>
            <p:extLst>
              <p:ext uri="{D42A27DB-BD31-4B8C-83A1-F6EECF244321}">
                <p14:modId xmlns:p14="http://schemas.microsoft.com/office/powerpoint/2010/main" val="2607410922"/>
              </p:ext>
            </p:extLst>
          </p:nvPr>
        </p:nvGraphicFramePr>
        <p:xfrm>
          <a:off x="609600" y="3810000"/>
          <a:ext cx="7899400" cy="1554480"/>
        </p:xfrm>
        <a:graphic>
          <a:graphicData uri="http://schemas.openxmlformats.org/drawingml/2006/table">
            <a:tbl>
              <a:tblPr/>
              <a:tblGrid>
                <a:gridCol w="1803400"/>
                <a:gridCol w="4622800"/>
                <a:gridCol w="1473200"/>
              </a:tblGrid>
              <a:tr h="48006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45</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Unpublished forms</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100%</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006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6</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twinning</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rgbClr val="FF2020"/>
                          </a:solidFill>
                          <a:effectLst/>
                          <a:latin typeface="Arial" panose="020B0604020202020204" pitchFamily="34" charset="0"/>
                        </a:rPr>
                        <a:t>13%</a:t>
                      </a:r>
                      <a:endParaRPr kumimoji="0" lang="en-US" altLang="en-US" sz="2800" b="0" i="0" u="none" strike="noStrike" cap="none" normalizeH="0" baseline="0" dirty="0" smtClean="0">
                        <a:ln>
                          <a:noFill/>
                        </a:ln>
                        <a:solidFill>
                          <a:srgbClr val="FF2020"/>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006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13</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Pseudo-translation</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rgbClr val="FF2020"/>
                          </a:solidFill>
                          <a:effectLst/>
                          <a:latin typeface="Arial" panose="020B0604020202020204" pitchFamily="34" charset="0"/>
                        </a:rPr>
                        <a:t>29%</a:t>
                      </a:r>
                      <a:endParaRPr kumimoji="0" lang="en-US" altLang="en-US" sz="2800" b="0" i="0" u="none" strike="noStrike" cap="none" normalizeH="0" baseline="0" dirty="0" smtClean="0">
                        <a:ln>
                          <a:noFill/>
                        </a:ln>
                        <a:solidFill>
                          <a:srgbClr val="FF2020"/>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6" name="Group 2"/>
          <p:cNvGraphicFramePr>
            <a:graphicFrameLocks/>
          </p:cNvGraphicFramePr>
          <p:nvPr>
            <p:extLst>
              <p:ext uri="{D42A27DB-BD31-4B8C-83A1-F6EECF244321}">
                <p14:modId xmlns:p14="http://schemas.microsoft.com/office/powerpoint/2010/main" val="2082061438"/>
              </p:ext>
            </p:extLst>
          </p:nvPr>
        </p:nvGraphicFramePr>
        <p:xfrm>
          <a:off x="609600" y="5882640"/>
          <a:ext cx="7899400" cy="518160"/>
        </p:xfrm>
        <a:graphic>
          <a:graphicData uri="http://schemas.openxmlformats.org/drawingml/2006/table">
            <a:tbl>
              <a:tblPr/>
              <a:tblGrid>
                <a:gridCol w="1803400"/>
                <a:gridCol w="4622800"/>
                <a:gridCol w="1473200"/>
              </a:tblGrid>
              <a:tr h="48006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211/148k</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Twinning in PDB</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rgbClr val="FF2020"/>
                          </a:solidFill>
                          <a:effectLst/>
                          <a:latin typeface="Arial" panose="020B0604020202020204" pitchFamily="34" charset="0"/>
                        </a:rPr>
                        <a:t>0.14%</a:t>
                      </a:r>
                      <a:endParaRPr kumimoji="0" lang="en-US" altLang="en-US" sz="2800" b="0" i="0" u="none" strike="noStrike" cap="none" normalizeH="0" baseline="0" dirty="0" smtClean="0">
                        <a:ln>
                          <a:noFill/>
                        </a:ln>
                        <a:solidFill>
                          <a:srgbClr val="FF2020"/>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654152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962" t="9661" r="3992" b="3455"/>
          <a:stretch/>
        </p:blipFill>
        <p:spPr bwMode="auto">
          <a:xfrm>
            <a:off x="990600" y="184315"/>
            <a:ext cx="7391400" cy="6673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85122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lstStyle/>
          <a:p>
            <a:r>
              <a:rPr lang="en-US" dirty="0" smtClean="0">
                <a:latin typeface="Arial" panose="020B0604020202020204" pitchFamily="34" charset="0"/>
                <a:cs typeface="Arial" panose="020B0604020202020204" pitchFamily="34" charset="0"/>
              </a:rPr>
              <a:t>What </a:t>
            </a:r>
            <a:r>
              <a:rPr lang="en-US" dirty="0" smtClean="0">
                <a:latin typeface="Arial" panose="020B0604020202020204" pitchFamily="34" charset="0"/>
                <a:cs typeface="Arial" panose="020B0604020202020204" pitchFamily="34" charset="0"/>
              </a:rPr>
              <a:t>is your </a:t>
            </a:r>
            <a:r>
              <a:rPr lang="en-US" dirty="0" smtClean="0">
                <a:latin typeface="Arial" panose="020B0604020202020204" pitchFamily="34" charset="0"/>
                <a:cs typeface="Arial" panose="020B0604020202020204" pitchFamily="34" charset="0"/>
              </a:rPr>
              <a:t>problem</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106905" y="1524000"/>
            <a:ext cx="7579894" cy="5181599"/>
          </a:xfrm>
        </p:spPr>
        <p:txBody>
          <a:bodyPr>
            <a:normAutofit/>
          </a:bodyPr>
          <a:lstStyle/>
          <a:p>
            <a:pPr marL="514350" indent="-514350">
              <a:buFont typeface="+mj-lt"/>
              <a:buAutoNum type="arabicPeriod"/>
            </a:pPr>
            <a:r>
              <a:rPr lang="en-US" dirty="0" smtClean="0">
                <a:latin typeface="Arial" panose="020B0604020202020204" pitchFamily="34" charset="0"/>
                <a:cs typeface="Arial" panose="020B0604020202020204" pitchFamily="34" charset="0"/>
              </a:rPr>
              <a:t>Structure won’t solve</a:t>
            </a:r>
          </a:p>
          <a:p>
            <a:pPr marL="914400" lvl="1" indent="-514350"/>
            <a:r>
              <a:rPr lang="en-US" sz="2400" dirty="0" smtClean="0">
                <a:solidFill>
                  <a:srgbClr val="C00000"/>
                </a:solidFill>
                <a:latin typeface="Arial" panose="020B0604020202020204" pitchFamily="34" charset="0"/>
                <a:cs typeface="Arial" panose="020B0604020202020204" pitchFamily="34" charset="0"/>
              </a:rPr>
              <a:t>Radiation damage</a:t>
            </a:r>
          </a:p>
          <a:p>
            <a:pPr marL="914400" lvl="1" indent="-514350"/>
            <a:r>
              <a:rPr lang="en-US" sz="2400" dirty="0" smtClean="0">
                <a:solidFill>
                  <a:srgbClr val="00B050"/>
                </a:solidFill>
                <a:latin typeface="Arial" panose="020B0604020202020204" pitchFamily="34" charset="0"/>
                <a:cs typeface="Arial" panose="020B0604020202020204" pitchFamily="34" charset="0"/>
              </a:rPr>
              <a:t>Solution: better detector</a:t>
            </a:r>
          </a:p>
          <a:p>
            <a:pPr marL="914400" lvl="1" indent="-514350"/>
            <a:r>
              <a:rPr lang="en-US" sz="2400" dirty="0" smtClean="0">
                <a:solidFill>
                  <a:srgbClr val="00B050"/>
                </a:solidFill>
                <a:latin typeface="Arial" panose="020B0604020202020204" pitchFamily="34" charset="0"/>
                <a:cs typeface="Arial" panose="020B0604020202020204" pitchFamily="34" charset="0"/>
              </a:rPr>
              <a:t>Solution: average over more sample</a:t>
            </a:r>
            <a:endParaRPr lang="en-US" sz="2400" dirty="0">
              <a:solidFill>
                <a:srgbClr val="00B050"/>
              </a:solidFill>
              <a:latin typeface="Arial" panose="020B0604020202020204" pitchFamily="34" charset="0"/>
              <a:cs typeface="Arial" panose="020B0604020202020204" pitchFamily="34" charset="0"/>
            </a:endParaRPr>
          </a:p>
          <a:p>
            <a:pPr marL="514350" indent="-514350">
              <a:buFont typeface="+mj-lt"/>
              <a:buAutoNum type="arabicPeriod"/>
            </a:pPr>
            <a:r>
              <a:rPr lang="en-US" dirty="0" smtClean="0">
                <a:latin typeface="Arial" panose="020B0604020202020204" pitchFamily="34" charset="0"/>
                <a:cs typeface="Arial" panose="020B0604020202020204" pitchFamily="34" charset="0"/>
              </a:rPr>
              <a:t>Resolution is too poor</a:t>
            </a:r>
          </a:p>
          <a:p>
            <a:pPr marL="914400" lvl="1" indent="-514350"/>
            <a:r>
              <a:rPr lang="en-US" sz="2400" dirty="0" smtClean="0">
                <a:solidFill>
                  <a:srgbClr val="C00000"/>
                </a:solidFill>
                <a:latin typeface="Arial" panose="020B0604020202020204" pitchFamily="34" charset="0"/>
                <a:cs typeface="Arial" panose="020B0604020202020204" pitchFamily="34" charset="0"/>
              </a:rPr>
              <a:t>Disorder – lattice, molecule, function</a:t>
            </a:r>
          </a:p>
          <a:p>
            <a:pPr marL="914400" lvl="1" indent="-514350"/>
            <a:r>
              <a:rPr lang="en-US" sz="2400" dirty="0" smtClean="0">
                <a:solidFill>
                  <a:srgbClr val="00B050"/>
                </a:solidFill>
                <a:latin typeface="Arial" panose="020B0604020202020204" pitchFamily="34" charset="0"/>
                <a:cs typeface="Arial" panose="020B0604020202020204" pitchFamily="34" charset="0"/>
              </a:rPr>
              <a:t>Solution:</a:t>
            </a:r>
            <a:r>
              <a:rPr lang="en-US" sz="2400" dirty="0" smtClean="0">
                <a:solidFill>
                  <a:srgbClr val="00B050"/>
                </a:solidFill>
                <a:latin typeface="Arial" panose="020B0604020202020204" pitchFamily="34" charset="0"/>
                <a:cs typeface="Arial" panose="020B0604020202020204" pitchFamily="34" charset="0"/>
              </a:rPr>
              <a:t> screening</a:t>
            </a:r>
            <a:endParaRPr lang="en-US" dirty="0">
              <a:solidFill>
                <a:srgbClr val="00B050"/>
              </a:solidFill>
              <a:latin typeface="Arial" panose="020B0604020202020204" pitchFamily="34" charset="0"/>
              <a:cs typeface="Arial" panose="020B0604020202020204" pitchFamily="34" charset="0"/>
            </a:endParaRPr>
          </a:p>
          <a:p>
            <a:pPr marL="514350" indent="-514350">
              <a:buFont typeface="+mj-lt"/>
              <a:buAutoNum type="arabicPeriod"/>
            </a:pPr>
            <a:r>
              <a:rPr lang="en-US" dirty="0" smtClean="0">
                <a:latin typeface="Arial" panose="020B0604020202020204" pitchFamily="34" charset="0"/>
                <a:cs typeface="Arial" panose="020B0604020202020204" pitchFamily="34" charset="0"/>
              </a:rPr>
              <a:t>R-factor is too high</a:t>
            </a:r>
          </a:p>
          <a:p>
            <a:pPr marL="914400" lvl="1" indent="-514350"/>
            <a:r>
              <a:rPr lang="en-US" sz="2400" dirty="0" smtClean="0">
                <a:solidFill>
                  <a:srgbClr val="C00000"/>
                </a:solidFill>
                <a:latin typeface="Arial" panose="020B0604020202020204" pitchFamily="34" charset="0"/>
                <a:cs typeface="Arial" panose="020B0604020202020204" pitchFamily="34" charset="0"/>
              </a:rPr>
              <a:t>Disorder – lattice, molecule, function</a:t>
            </a:r>
          </a:p>
          <a:p>
            <a:pPr marL="914400" lvl="1" indent="-514350"/>
            <a:r>
              <a:rPr lang="en-US" sz="2400" dirty="0" smtClean="0">
                <a:solidFill>
                  <a:srgbClr val="00B050"/>
                </a:solidFill>
                <a:latin typeface="Arial" panose="020B0604020202020204" pitchFamily="34" charset="0"/>
                <a:cs typeface="Arial" panose="020B0604020202020204" pitchFamily="34" charset="0"/>
              </a:rPr>
              <a:t>Solution</a:t>
            </a:r>
            <a:r>
              <a:rPr lang="en-US" sz="2400" dirty="0" smtClean="0">
                <a:solidFill>
                  <a:srgbClr val="00B050"/>
                </a:solidFill>
                <a:latin typeface="Arial" panose="020B0604020202020204" pitchFamily="34" charset="0"/>
                <a:cs typeface="Arial" panose="020B0604020202020204" pitchFamily="34" charset="0"/>
              </a:rPr>
              <a:t>: better models</a:t>
            </a:r>
            <a:endParaRPr lang="en-US" sz="2400" dirty="0" smtClean="0">
              <a:solidFill>
                <a:srgbClr val="00B050"/>
              </a:solidFill>
              <a:latin typeface="Arial" panose="020B0604020202020204" pitchFamily="34" charset="0"/>
              <a:cs typeface="Arial" panose="020B0604020202020204" pitchFamily="34" charset="0"/>
            </a:endParaRPr>
          </a:p>
          <a:p>
            <a:pPr marL="0" indent="0">
              <a:buNone/>
            </a:pPr>
            <a:endParaRPr lang="en-US" sz="2800" dirty="0" smtClean="0">
              <a:latin typeface="Arial" panose="020B0604020202020204" pitchFamily="34" charset="0"/>
              <a:cs typeface="Arial" panose="020B0604020202020204" pitchFamily="34" charset="0"/>
            </a:endParaRPr>
          </a:p>
        </p:txBody>
      </p:sp>
      <p:sp>
        <p:nvSpPr>
          <p:cNvPr id="4" name="TextBox 3"/>
          <p:cNvSpPr txBox="1"/>
          <p:nvPr/>
        </p:nvSpPr>
        <p:spPr>
          <a:xfrm>
            <a:off x="2209800" y="1066800"/>
            <a:ext cx="4582537" cy="369332"/>
          </a:xfrm>
          <a:prstGeom prst="rect">
            <a:avLst/>
          </a:prstGeom>
          <a:noFill/>
        </p:spPr>
        <p:txBody>
          <a:bodyPr wrap="none" rtlCol="0">
            <a:spAutoFit/>
          </a:bodyPr>
          <a:lstStyle/>
          <a:p>
            <a:r>
              <a:rPr lang="en-US" dirty="0" smtClean="0"/>
              <a:t>Common stumbling blocks in structural biology</a:t>
            </a:r>
            <a:endParaRPr lang="en-US" dirty="0"/>
          </a:p>
        </p:txBody>
      </p:sp>
    </p:spTree>
    <p:extLst>
      <p:ext uri="{BB962C8B-B14F-4D97-AF65-F5344CB8AC3E}">
        <p14:creationId xmlns:p14="http://schemas.microsoft.com/office/powerpoint/2010/main" val="132319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noAutofit/>
          </a:bodyPr>
          <a:lstStyle/>
          <a:p>
            <a:r>
              <a:rPr lang="en-US" sz="3600" dirty="0" smtClean="0">
                <a:latin typeface="Arial" panose="020B0604020202020204" pitchFamily="34" charset="0"/>
                <a:cs typeface="Arial" panose="020B0604020202020204" pitchFamily="34" charset="0"/>
              </a:rPr>
              <a:t>Minimal-complexity macromolecular model</a:t>
            </a:r>
            <a:endParaRPr lang="en-US" sz="3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0" y="564713"/>
            <a:ext cx="9147220" cy="6293287"/>
          </a:xfrm>
          <a:prstGeom prst="rect">
            <a:avLst/>
          </a:prstGeom>
        </p:spPr>
      </p:pic>
      <p:sp>
        <p:nvSpPr>
          <p:cNvPr id="5" name="TextBox 4"/>
          <p:cNvSpPr txBox="1"/>
          <p:nvPr/>
        </p:nvSpPr>
        <p:spPr>
          <a:xfrm>
            <a:off x="304800" y="838200"/>
            <a:ext cx="2869713" cy="1569660"/>
          </a:xfrm>
          <a:prstGeom prst="rect">
            <a:avLst/>
          </a:prstGeom>
          <a:solidFill>
            <a:schemeClr val="bg1"/>
          </a:solidFill>
        </p:spPr>
        <p:txBody>
          <a:bodyPr wrap="square" rtlCol="0">
            <a:spAutoFit/>
          </a:bodyPr>
          <a:lstStyle/>
          <a:p>
            <a:r>
              <a:rPr lang="en-US" sz="3200" dirty="0" err="1">
                <a:solidFill>
                  <a:prstClr val="black"/>
                </a:solidFill>
                <a:cs typeface="Arial" charset="0"/>
              </a:rPr>
              <a:t>R</a:t>
            </a:r>
            <a:r>
              <a:rPr lang="en-US" sz="3200" baseline="-25000" dirty="0" err="1">
                <a:solidFill>
                  <a:prstClr val="black"/>
                </a:solidFill>
                <a:cs typeface="Arial" charset="0"/>
              </a:rPr>
              <a:t>work</a:t>
            </a:r>
            <a:r>
              <a:rPr lang="en-US" sz="3200" dirty="0">
                <a:solidFill>
                  <a:prstClr val="black"/>
                </a:solidFill>
                <a:cs typeface="Arial" charset="0"/>
              </a:rPr>
              <a:t> = 0.0309</a:t>
            </a:r>
          </a:p>
          <a:p>
            <a:r>
              <a:rPr lang="en-US" sz="3200" dirty="0" err="1">
                <a:solidFill>
                  <a:prstClr val="black"/>
                </a:solidFill>
                <a:cs typeface="Arial" charset="0"/>
              </a:rPr>
              <a:t>R</a:t>
            </a:r>
            <a:r>
              <a:rPr lang="en-US" sz="3200" baseline="-25000" dirty="0" err="1">
                <a:solidFill>
                  <a:prstClr val="black"/>
                </a:solidFill>
                <a:cs typeface="Arial" charset="0"/>
              </a:rPr>
              <a:t>free</a:t>
            </a:r>
            <a:r>
              <a:rPr lang="en-US" sz="3200" dirty="0">
                <a:solidFill>
                  <a:prstClr val="black"/>
                </a:solidFill>
                <a:cs typeface="Arial" charset="0"/>
              </a:rPr>
              <a:t>  = 0.0678</a:t>
            </a:r>
          </a:p>
          <a:p>
            <a:r>
              <a:rPr lang="en-US" sz="3200" dirty="0">
                <a:solidFill>
                  <a:prstClr val="black"/>
                </a:solidFill>
                <a:cs typeface="Arial" charset="0"/>
              </a:rPr>
              <a:t>vs </a:t>
            </a:r>
            <a:r>
              <a:rPr lang="en-US" sz="3200" dirty="0" err="1">
                <a:solidFill>
                  <a:prstClr val="black"/>
                </a:solidFill>
                <a:cs typeface="Arial" charset="0"/>
              </a:rPr>
              <a:t>F</a:t>
            </a:r>
            <a:r>
              <a:rPr lang="en-US" sz="3200" baseline="-25000" dirty="0" err="1">
                <a:solidFill>
                  <a:prstClr val="black"/>
                </a:solidFill>
                <a:cs typeface="Arial" charset="0"/>
              </a:rPr>
              <a:t>sim</a:t>
            </a:r>
            <a:endParaRPr lang="en-US" sz="3200" baseline="-25000" dirty="0">
              <a:solidFill>
                <a:prstClr val="black"/>
              </a:solidFill>
              <a:cs typeface="Arial" charset="0"/>
            </a:endParaRPr>
          </a:p>
        </p:txBody>
      </p:sp>
      <p:sp>
        <p:nvSpPr>
          <p:cNvPr id="6" name="TextBox 5"/>
          <p:cNvSpPr txBox="1"/>
          <p:nvPr/>
        </p:nvSpPr>
        <p:spPr>
          <a:xfrm>
            <a:off x="1446499" y="4504499"/>
            <a:ext cx="6173501" cy="584775"/>
          </a:xfrm>
          <a:prstGeom prst="rect">
            <a:avLst/>
          </a:prstGeom>
          <a:solidFill>
            <a:schemeClr val="bg1"/>
          </a:solidFill>
        </p:spPr>
        <p:txBody>
          <a:bodyPr wrap="square" rtlCol="0">
            <a:spAutoFit/>
          </a:bodyPr>
          <a:lstStyle/>
          <a:p>
            <a:r>
              <a:rPr lang="en-US" sz="3200" dirty="0">
                <a:solidFill>
                  <a:prstClr val="black"/>
                </a:solidFill>
                <a:cs typeface="Arial" charset="0"/>
              </a:rPr>
              <a:t>Problem: diverges with more cycles</a:t>
            </a:r>
            <a:endParaRPr lang="en-US" sz="3200" baseline="-25000" dirty="0">
              <a:solidFill>
                <a:prstClr val="black"/>
              </a:solidFill>
              <a:cs typeface="Arial" charset="0"/>
            </a:endParaRPr>
          </a:p>
        </p:txBody>
      </p:sp>
    </p:spTree>
    <p:extLst>
      <p:ext uri="{BB962C8B-B14F-4D97-AF65-F5344CB8AC3E}">
        <p14:creationId xmlns:p14="http://schemas.microsoft.com/office/powerpoint/2010/main" val="16805680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5829" y="2438400"/>
            <a:ext cx="4243469" cy="923330"/>
          </a:xfrm>
          <a:prstGeom prst="rect">
            <a:avLst/>
          </a:prstGeom>
          <a:noFill/>
        </p:spPr>
        <p:txBody>
          <a:bodyPr wrap="none" rtlCol="0">
            <a:spAutoFit/>
          </a:bodyPr>
          <a:lstStyle/>
          <a:p>
            <a:pPr fontAlgn="base">
              <a:spcBef>
                <a:spcPct val="0"/>
              </a:spcBef>
              <a:spcAft>
                <a:spcPct val="0"/>
              </a:spcAft>
            </a:pPr>
            <a:r>
              <a:rPr lang="en-US" sz="5400" dirty="0">
                <a:solidFill>
                  <a:prstClr val="black"/>
                </a:solidFill>
                <a:latin typeface="Arial" panose="020B0604020202020204" pitchFamily="34" charset="0"/>
                <a:cs typeface="Arial" panose="020B0604020202020204" pitchFamily="34" charset="0"/>
              </a:rPr>
              <a:t>R1 &lt; 2*</a:t>
            </a:r>
            <a:r>
              <a:rPr lang="en-US" sz="5400" dirty="0" err="1">
                <a:solidFill>
                  <a:prstClr val="black"/>
                </a:solidFill>
                <a:latin typeface="Arial" panose="020B0604020202020204" pitchFamily="34" charset="0"/>
                <a:cs typeface="Arial" panose="020B0604020202020204" pitchFamily="34" charset="0"/>
              </a:rPr>
              <a:t>R</a:t>
            </a:r>
            <a:r>
              <a:rPr lang="en-US" sz="5400" baseline="-25000" dirty="0" err="1">
                <a:solidFill>
                  <a:prstClr val="black"/>
                </a:solidFill>
                <a:latin typeface="Arial" panose="020B0604020202020204" pitchFamily="34" charset="0"/>
                <a:cs typeface="Arial" panose="020B0604020202020204" pitchFamily="34" charset="0"/>
              </a:rPr>
              <a:t>sigma</a:t>
            </a:r>
            <a:endParaRPr lang="en-US" sz="5400" baseline="-25000" dirty="0">
              <a:solidFill>
                <a:prstClr val="black"/>
              </a:solidFill>
              <a:latin typeface="Arial" panose="020B0604020202020204" pitchFamily="34" charset="0"/>
              <a:cs typeface="Arial" panose="020B0604020202020204" pitchFamily="34" charset="0"/>
            </a:endParaRPr>
          </a:p>
        </p:txBody>
      </p:sp>
      <p:sp>
        <p:nvSpPr>
          <p:cNvPr id="5" name="TextBox 4"/>
          <p:cNvSpPr txBox="1"/>
          <p:nvPr/>
        </p:nvSpPr>
        <p:spPr>
          <a:xfrm>
            <a:off x="943428" y="1712685"/>
            <a:ext cx="6862776" cy="461665"/>
          </a:xfrm>
          <a:prstGeom prst="rect">
            <a:avLst/>
          </a:prstGeom>
          <a:noFill/>
        </p:spPr>
        <p:txBody>
          <a:bodyPr wrap="none" rtlCol="0">
            <a:spAutoFit/>
          </a:bodyPr>
          <a:lstStyle/>
          <a:p>
            <a:pPr fontAlgn="base">
              <a:spcBef>
                <a:spcPct val="0"/>
              </a:spcBef>
              <a:spcAft>
                <a:spcPct val="0"/>
              </a:spcAft>
            </a:pPr>
            <a:r>
              <a:rPr lang="en-US" sz="2400" dirty="0">
                <a:solidFill>
                  <a:prstClr val="black"/>
                </a:solidFill>
                <a:latin typeface="Arial" panose="020B0604020202020204" pitchFamily="34" charset="0"/>
                <a:cs typeface="Arial" panose="020B0604020202020204" pitchFamily="34" charset="0"/>
              </a:rPr>
              <a:t>Publication criterion for chemical crystallography:</a:t>
            </a:r>
            <a:endParaRPr lang="en-US" sz="2400" dirty="0">
              <a:solidFill>
                <a:prstClr val="black"/>
              </a:solidFill>
              <a:latin typeface="Arial" panose="020B0604020202020204" pitchFamily="34" charset="0"/>
              <a:cs typeface="Arial" panose="020B0604020202020204" pitchFamily="34" charset="0"/>
            </a:endParaRPr>
          </a:p>
        </p:txBody>
      </p:sp>
      <p:sp>
        <p:nvSpPr>
          <p:cNvPr id="6" name="TextBox 5"/>
          <p:cNvSpPr txBox="1"/>
          <p:nvPr/>
        </p:nvSpPr>
        <p:spPr>
          <a:xfrm>
            <a:off x="546627" y="3722914"/>
            <a:ext cx="7609776" cy="1446550"/>
          </a:xfrm>
          <a:prstGeom prst="rect">
            <a:avLst/>
          </a:prstGeom>
          <a:noFill/>
        </p:spPr>
        <p:txBody>
          <a:bodyPr wrap="none" rtlCol="0">
            <a:spAutoFit/>
          </a:bodyPr>
          <a:lstStyle/>
          <a:p>
            <a:pPr fontAlgn="base">
              <a:spcBef>
                <a:spcPct val="0"/>
              </a:spcBef>
              <a:spcAft>
                <a:spcPct val="0"/>
              </a:spcAft>
            </a:pPr>
            <a:r>
              <a:rPr lang="en-US" sz="4400" dirty="0">
                <a:solidFill>
                  <a:prstClr val="black"/>
                </a:solidFill>
                <a:latin typeface="Arial" panose="020B0604020202020204" pitchFamily="34" charset="0"/>
                <a:cs typeface="Arial" panose="020B0604020202020204" pitchFamily="34" charset="0"/>
              </a:rPr>
              <a:t>R1 		= </a:t>
            </a:r>
            <a:r>
              <a:rPr lang="en-US" sz="4400" dirty="0" err="1">
                <a:solidFill>
                  <a:prstClr val="black"/>
                </a:solidFill>
                <a:latin typeface="Arial" panose="020B0604020202020204" pitchFamily="34" charset="0"/>
                <a:cs typeface="Arial" panose="020B0604020202020204" pitchFamily="34" charset="0"/>
              </a:rPr>
              <a:t>F</a:t>
            </a:r>
            <a:r>
              <a:rPr lang="en-US" sz="4400" baseline="-25000" dirty="0" err="1">
                <a:solidFill>
                  <a:prstClr val="black"/>
                </a:solidFill>
                <a:latin typeface="Arial" panose="020B0604020202020204" pitchFamily="34" charset="0"/>
                <a:cs typeface="Arial" panose="020B0604020202020204" pitchFamily="34" charset="0"/>
              </a:rPr>
              <a:t>o</a:t>
            </a:r>
            <a:r>
              <a:rPr lang="en-US" sz="4400" dirty="0">
                <a:solidFill>
                  <a:prstClr val="black"/>
                </a:solidFill>
                <a:latin typeface="Arial" panose="020B0604020202020204" pitchFamily="34" charset="0"/>
                <a:cs typeface="Arial" panose="020B0604020202020204" pitchFamily="34" charset="0"/>
              </a:rPr>
              <a:t> vs F</a:t>
            </a:r>
            <a:r>
              <a:rPr lang="en-US" sz="4400" baseline="-25000" dirty="0">
                <a:solidFill>
                  <a:prstClr val="black"/>
                </a:solidFill>
                <a:latin typeface="Arial" panose="020B0604020202020204" pitchFamily="34" charset="0"/>
                <a:cs typeface="Arial" panose="020B0604020202020204" pitchFamily="34" charset="0"/>
              </a:rPr>
              <a:t>c</a:t>
            </a:r>
            <a:r>
              <a:rPr lang="en-US" sz="4400" dirty="0">
                <a:solidFill>
                  <a:prstClr val="black"/>
                </a:solidFill>
                <a:latin typeface="Arial" panose="020B0604020202020204" pitchFamily="34" charset="0"/>
                <a:cs typeface="Arial" panose="020B0604020202020204" pitchFamily="34" charset="0"/>
              </a:rPr>
              <a:t> for I/</a:t>
            </a:r>
            <a:r>
              <a:rPr lang="el-GR" sz="4400" dirty="0">
                <a:solidFill>
                  <a:prstClr val="black"/>
                </a:solidFill>
                <a:latin typeface="Arial" panose="020B0604020202020204" pitchFamily="34" charset="0"/>
                <a:cs typeface="Arial" panose="020B0604020202020204" pitchFamily="34" charset="0"/>
              </a:rPr>
              <a:t>σ</a:t>
            </a:r>
            <a:r>
              <a:rPr lang="en-US" sz="4400" dirty="0">
                <a:solidFill>
                  <a:prstClr val="black"/>
                </a:solidFill>
                <a:latin typeface="Arial" panose="020B0604020202020204" pitchFamily="34" charset="0"/>
                <a:cs typeface="Arial" panose="020B0604020202020204" pitchFamily="34" charset="0"/>
              </a:rPr>
              <a:t>(I) &gt; 3</a:t>
            </a:r>
          </a:p>
          <a:p>
            <a:pPr fontAlgn="base">
              <a:spcBef>
                <a:spcPct val="0"/>
              </a:spcBef>
              <a:spcAft>
                <a:spcPct val="0"/>
              </a:spcAft>
            </a:pPr>
            <a:r>
              <a:rPr lang="en-US" sz="4400" dirty="0" err="1">
                <a:solidFill>
                  <a:prstClr val="black"/>
                </a:solidFill>
                <a:latin typeface="Arial" panose="020B0604020202020204" pitchFamily="34" charset="0"/>
                <a:cs typeface="Arial" panose="020B0604020202020204" pitchFamily="34" charset="0"/>
              </a:rPr>
              <a:t>R</a:t>
            </a:r>
            <a:r>
              <a:rPr lang="en-US" sz="4400" baseline="-25000" dirty="0" err="1">
                <a:solidFill>
                  <a:prstClr val="black"/>
                </a:solidFill>
                <a:latin typeface="Arial" panose="020B0604020202020204" pitchFamily="34" charset="0"/>
                <a:cs typeface="Arial" panose="020B0604020202020204" pitchFamily="34" charset="0"/>
              </a:rPr>
              <a:t>sigma</a:t>
            </a:r>
            <a:r>
              <a:rPr lang="en-US" sz="4400" dirty="0">
                <a:solidFill>
                  <a:prstClr val="black"/>
                </a:solidFill>
                <a:latin typeface="Arial" panose="020B0604020202020204" pitchFamily="34" charset="0"/>
                <a:cs typeface="Arial" panose="020B0604020202020204" pitchFamily="34" charset="0"/>
              </a:rPr>
              <a:t> 	= &lt;</a:t>
            </a:r>
            <a:r>
              <a:rPr lang="el-GR" sz="4400" dirty="0">
                <a:solidFill>
                  <a:prstClr val="black"/>
                </a:solidFill>
                <a:latin typeface="Arial" panose="020B0604020202020204" pitchFamily="34" charset="0"/>
                <a:cs typeface="Arial" panose="020B0604020202020204" pitchFamily="34" charset="0"/>
              </a:rPr>
              <a:t>σ</a:t>
            </a:r>
            <a:r>
              <a:rPr lang="en-US" sz="4400" dirty="0">
                <a:solidFill>
                  <a:prstClr val="black"/>
                </a:solidFill>
                <a:latin typeface="Arial" panose="020B0604020202020204" pitchFamily="34" charset="0"/>
                <a:cs typeface="Arial" panose="020B0604020202020204" pitchFamily="34" charset="0"/>
              </a:rPr>
              <a:t>(I)&gt;/&lt;I&gt;</a:t>
            </a:r>
            <a:endParaRPr lang="en-US" sz="44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638628" y="5558972"/>
            <a:ext cx="7295587" cy="523220"/>
          </a:xfrm>
          <a:prstGeom prst="rect">
            <a:avLst/>
          </a:prstGeom>
          <a:noFill/>
        </p:spPr>
        <p:txBody>
          <a:bodyPr wrap="none" rtlCol="0">
            <a:spAutoFit/>
          </a:bodyPr>
          <a:lstStyle/>
          <a:p>
            <a:pPr fontAlgn="base">
              <a:spcBef>
                <a:spcPct val="0"/>
              </a:spcBef>
              <a:spcAft>
                <a:spcPct val="0"/>
              </a:spcAft>
            </a:pPr>
            <a:r>
              <a:rPr lang="en-US" sz="2800" dirty="0">
                <a:solidFill>
                  <a:srgbClr val="FF0000"/>
                </a:solidFill>
                <a:latin typeface="Arial" panose="020B0604020202020204" pitchFamily="34" charset="0"/>
                <a:cs typeface="Arial" panose="020B0604020202020204" pitchFamily="34" charset="0"/>
              </a:rPr>
              <a:t>There are </a:t>
            </a:r>
            <a:r>
              <a:rPr lang="en-US" sz="2800" b="1" dirty="0">
                <a:solidFill>
                  <a:srgbClr val="FF0000"/>
                </a:solidFill>
                <a:latin typeface="Arial" panose="020B0604020202020204" pitchFamily="34" charset="0"/>
                <a:cs typeface="Arial" panose="020B0604020202020204" pitchFamily="34" charset="0"/>
              </a:rPr>
              <a:t>no</a:t>
            </a:r>
            <a:r>
              <a:rPr lang="en-US" sz="2800" dirty="0">
                <a:solidFill>
                  <a:srgbClr val="FF0000"/>
                </a:solidFill>
                <a:latin typeface="Arial" panose="020B0604020202020204" pitchFamily="34" charset="0"/>
                <a:cs typeface="Arial" panose="020B0604020202020204" pitchFamily="34" charset="0"/>
              </a:rPr>
              <a:t> PDB entries that pass this test!</a:t>
            </a:r>
            <a:endParaRPr lang="en-US" sz="2800" dirty="0">
              <a:solidFill>
                <a:srgbClr val="FF0000"/>
              </a:solidFill>
              <a:latin typeface="Arial" panose="020B0604020202020204" pitchFamily="34" charset="0"/>
              <a:cs typeface="Arial" panose="020B0604020202020204" pitchFamily="34" charset="0"/>
            </a:endParaRPr>
          </a:p>
        </p:txBody>
      </p:sp>
      <p:sp>
        <p:nvSpPr>
          <p:cNvPr id="8" name="Rectangle 7"/>
          <p:cNvSpPr/>
          <p:nvPr/>
        </p:nvSpPr>
        <p:spPr>
          <a:xfrm>
            <a:off x="0" y="6488668"/>
            <a:ext cx="9144000" cy="369332"/>
          </a:xfrm>
          <a:prstGeom prst="rect">
            <a:avLst/>
          </a:prstGeom>
        </p:spPr>
        <p:txBody>
          <a:bodyPr wrap="square">
            <a:spAutoFit/>
          </a:bodyPr>
          <a:lstStyle/>
          <a:p>
            <a:pPr fontAlgn="base">
              <a:spcBef>
                <a:spcPct val="0"/>
              </a:spcBef>
              <a:spcAft>
                <a:spcPct val="0"/>
              </a:spcAft>
            </a:pPr>
            <a:r>
              <a:rPr lang="en-US" dirty="0" smtClean="0">
                <a:solidFill>
                  <a:prstClr val="black"/>
                </a:solidFill>
                <a:latin typeface="Arial" panose="020B0604020202020204" pitchFamily="34" charset="0"/>
                <a:cs typeface="Arial" panose="020B0604020202020204" pitchFamily="34" charset="0"/>
              </a:rPr>
              <a:t>Holton, </a:t>
            </a:r>
            <a:r>
              <a:rPr lang="en-US" dirty="0" err="1" smtClean="0">
                <a:solidFill>
                  <a:prstClr val="black"/>
                </a:solidFill>
                <a:latin typeface="Arial" panose="020B0604020202020204" pitchFamily="34" charset="0"/>
                <a:cs typeface="Arial" panose="020B0604020202020204" pitchFamily="34" charset="0"/>
              </a:rPr>
              <a:t>Classen</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Tainer</a:t>
            </a:r>
            <a:r>
              <a:rPr lang="en-US" i="1" dirty="0" smtClean="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(2014)  "</a:t>
            </a:r>
            <a:r>
              <a:rPr lang="en-US" dirty="0">
                <a:solidFill>
                  <a:prstClr val="black"/>
                </a:solidFill>
                <a:latin typeface="Arial" panose="020B0604020202020204" pitchFamily="34" charset="0"/>
                <a:cs typeface="Arial" panose="020B0604020202020204" pitchFamily="34" charset="0"/>
              </a:rPr>
              <a:t>The R-factor </a:t>
            </a:r>
            <a:r>
              <a:rPr lang="en-US" dirty="0">
                <a:solidFill>
                  <a:prstClr val="black"/>
                </a:solidFill>
                <a:latin typeface="Arial" panose="020B0604020202020204" pitchFamily="34" charset="0"/>
                <a:cs typeface="Arial" panose="020B0604020202020204" pitchFamily="34" charset="0"/>
              </a:rPr>
              <a:t>gap", </a:t>
            </a:r>
            <a:r>
              <a:rPr lang="en-US" i="1" dirty="0">
                <a:solidFill>
                  <a:prstClr val="black"/>
                </a:solidFill>
                <a:latin typeface="Arial" panose="020B0604020202020204" pitchFamily="34" charset="0"/>
                <a:cs typeface="Arial" panose="020B0604020202020204" pitchFamily="34" charset="0"/>
              </a:rPr>
              <a:t>FEBS J.</a:t>
            </a:r>
            <a:r>
              <a:rPr lang="en-US" dirty="0">
                <a:solidFill>
                  <a:prstClr val="black"/>
                </a:solidFill>
                <a:latin typeface="Arial" panose="020B0604020202020204" pitchFamily="34" charset="0"/>
                <a:cs typeface="Arial" panose="020B0604020202020204" pitchFamily="34" charset="0"/>
              </a:rPr>
              <a:t> </a:t>
            </a:r>
            <a:r>
              <a:rPr lang="en-US" b="1" dirty="0">
                <a:solidFill>
                  <a:prstClr val="black"/>
                </a:solidFill>
                <a:latin typeface="Arial" panose="020B0604020202020204" pitchFamily="34" charset="0"/>
                <a:cs typeface="Arial" panose="020B0604020202020204" pitchFamily="34" charset="0"/>
              </a:rPr>
              <a:t>281</a:t>
            </a:r>
            <a:r>
              <a:rPr lang="en-US" dirty="0">
                <a:solidFill>
                  <a:prstClr val="black"/>
                </a:solidFill>
                <a:latin typeface="Arial" panose="020B0604020202020204" pitchFamily="34" charset="0"/>
                <a:cs typeface="Arial" panose="020B0604020202020204" pitchFamily="34" charset="0"/>
              </a:rPr>
              <a:t>, 4046-4060. </a:t>
            </a:r>
          </a:p>
        </p:txBody>
      </p:sp>
      <p:sp>
        <p:nvSpPr>
          <p:cNvPr id="10" name="Title 1"/>
          <p:cNvSpPr>
            <a:spLocks noGrp="1"/>
          </p:cNvSpPr>
          <p:nvPr>
            <p:ph type="title"/>
          </p:nvPr>
        </p:nvSpPr>
        <p:spPr>
          <a:xfrm>
            <a:off x="0" y="-1"/>
            <a:ext cx="9144000" cy="1676401"/>
          </a:xfrm>
        </p:spPr>
        <p:txBody>
          <a:bodyPr/>
          <a:lstStyle/>
          <a:p>
            <a:r>
              <a:rPr lang="en-US" sz="6600" b="1" dirty="0" smtClean="0">
                <a:latin typeface="Arial" panose="020B0604020202020204" pitchFamily="34" charset="0"/>
                <a:cs typeface="Arial" panose="020B0604020202020204" pitchFamily="34" charset="0"/>
              </a:rPr>
              <a:t>“R-factor Gap” </a:t>
            </a:r>
            <a:br>
              <a:rPr lang="en-US" sz="6600" b="1" dirty="0" smtClean="0">
                <a:latin typeface="Arial" panose="020B0604020202020204" pitchFamily="34" charset="0"/>
                <a:cs typeface="Arial" panose="020B0604020202020204" pitchFamily="34" charset="0"/>
              </a:rPr>
            </a:br>
            <a:r>
              <a:rPr lang="en-US" sz="2800" b="1" dirty="0" smtClean="0">
                <a:latin typeface="Arial" panose="020B0604020202020204" pitchFamily="34" charset="0"/>
                <a:cs typeface="Arial" panose="020B0604020202020204" pitchFamily="34" charset="0"/>
              </a:rPr>
              <a:t>small vs macro molecules</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16387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02" y="-110"/>
            <a:ext cx="9734798" cy="6858110"/>
          </a:xfrm>
          <a:prstGeom prst="rect">
            <a:avLst/>
          </a:prstGeom>
        </p:spPr>
      </p:pic>
      <p:sp>
        <p:nvSpPr>
          <p:cNvPr id="2" name="Title 1"/>
          <p:cNvSpPr>
            <a:spLocks noGrp="1"/>
          </p:cNvSpPr>
          <p:nvPr>
            <p:ph type="title"/>
          </p:nvPr>
        </p:nvSpPr>
        <p:spPr>
          <a:xfrm>
            <a:off x="-37605" y="609600"/>
            <a:ext cx="8229600" cy="1143000"/>
          </a:xfrm>
        </p:spPr>
        <p:txBody>
          <a:bodyPr/>
          <a:lstStyle/>
          <a:p>
            <a:r>
              <a:rPr lang="en-US" dirty="0" smtClean="0"/>
              <a:t>Why low R factors matter</a:t>
            </a:r>
            <a:endParaRPr lang="en-US" dirty="0"/>
          </a:p>
        </p:txBody>
      </p:sp>
      <p:sp>
        <p:nvSpPr>
          <p:cNvPr id="5" name="TextBox 4"/>
          <p:cNvSpPr txBox="1"/>
          <p:nvPr/>
        </p:nvSpPr>
        <p:spPr>
          <a:xfrm>
            <a:off x="3048000" y="5486400"/>
            <a:ext cx="2786340" cy="1077218"/>
          </a:xfrm>
          <a:prstGeom prst="rect">
            <a:avLst/>
          </a:prstGeom>
          <a:noFill/>
        </p:spPr>
        <p:txBody>
          <a:bodyPr wrap="none" rtlCol="0">
            <a:spAutoFit/>
          </a:bodyPr>
          <a:lstStyle/>
          <a:p>
            <a:r>
              <a:rPr lang="en-US" sz="3200" dirty="0" err="1">
                <a:solidFill>
                  <a:prstClr val="black"/>
                </a:solidFill>
                <a:latin typeface="Arial" panose="020B0604020202020204" pitchFamily="34" charset="0"/>
                <a:cs typeface="Arial" panose="020B0604020202020204" pitchFamily="34" charset="0"/>
              </a:rPr>
              <a:t>R</a:t>
            </a:r>
            <a:r>
              <a:rPr lang="en-US" sz="3200" baseline="-25000" dirty="0" err="1">
                <a:solidFill>
                  <a:prstClr val="black"/>
                </a:solidFill>
                <a:latin typeface="Arial" panose="020B0604020202020204" pitchFamily="34" charset="0"/>
                <a:cs typeface="Arial" panose="020B0604020202020204" pitchFamily="34" charset="0"/>
              </a:rPr>
              <a:t>work</a:t>
            </a:r>
            <a:r>
              <a:rPr lang="en-US" sz="3200" dirty="0">
                <a:solidFill>
                  <a:prstClr val="black"/>
                </a:solidFill>
                <a:latin typeface="Arial" panose="020B0604020202020204" pitchFamily="34" charset="0"/>
                <a:cs typeface="Arial" panose="020B0604020202020204" pitchFamily="34" charset="0"/>
              </a:rPr>
              <a:t> = 0.0390</a:t>
            </a:r>
          </a:p>
          <a:p>
            <a:r>
              <a:rPr lang="en-US" sz="3200" dirty="0" err="1">
                <a:solidFill>
                  <a:prstClr val="black"/>
                </a:solidFill>
                <a:latin typeface="Arial" panose="020B0604020202020204" pitchFamily="34" charset="0"/>
                <a:cs typeface="Arial" panose="020B0604020202020204" pitchFamily="34" charset="0"/>
              </a:rPr>
              <a:t>R</a:t>
            </a:r>
            <a:r>
              <a:rPr lang="en-US" sz="3200" baseline="-25000" dirty="0" err="1">
                <a:solidFill>
                  <a:prstClr val="black"/>
                </a:solidFill>
                <a:latin typeface="Arial" panose="020B0604020202020204" pitchFamily="34" charset="0"/>
                <a:cs typeface="Arial" panose="020B0604020202020204" pitchFamily="34" charset="0"/>
              </a:rPr>
              <a:t>free</a:t>
            </a:r>
            <a:r>
              <a:rPr lang="en-US" sz="3200" dirty="0">
                <a:solidFill>
                  <a:prstClr val="black"/>
                </a:solidFill>
                <a:latin typeface="Arial" panose="020B0604020202020204" pitchFamily="34" charset="0"/>
                <a:cs typeface="Arial" panose="020B0604020202020204" pitchFamily="34" charset="0"/>
              </a:rPr>
              <a:t>  = 0.0498</a:t>
            </a:r>
            <a:endParaRPr lang="en-US" sz="3200" dirty="0">
              <a:solidFill>
                <a:prstClr val="black"/>
              </a:solidFill>
              <a:latin typeface="Arial" panose="020B0604020202020204" pitchFamily="34" charset="0"/>
              <a:cs typeface="Arial" panose="020B0604020202020204" pitchFamily="34" charset="0"/>
            </a:endParaRPr>
          </a:p>
        </p:txBody>
      </p:sp>
      <p:sp>
        <p:nvSpPr>
          <p:cNvPr id="3" name="TextBox 2"/>
          <p:cNvSpPr txBox="1"/>
          <p:nvPr/>
        </p:nvSpPr>
        <p:spPr>
          <a:xfrm>
            <a:off x="8077200" y="2667000"/>
            <a:ext cx="1307859" cy="923330"/>
          </a:xfrm>
          <a:prstGeom prst="rect">
            <a:avLst/>
          </a:prstGeom>
          <a:noFill/>
        </p:spPr>
        <p:txBody>
          <a:bodyPr wrap="none" rtlCol="0">
            <a:spAutoFit/>
          </a:bodyPr>
          <a:lstStyle/>
          <a:p>
            <a:r>
              <a:rPr lang="en-US" dirty="0" smtClean="0"/>
              <a:t>0.5 electron</a:t>
            </a:r>
          </a:p>
          <a:p>
            <a:r>
              <a:rPr lang="en-US" dirty="0" smtClean="0"/>
              <a:t>change</a:t>
            </a:r>
          </a:p>
          <a:p>
            <a:r>
              <a:rPr lang="en-US" dirty="0"/>
              <a:t>v</a:t>
            </a:r>
            <a:r>
              <a:rPr lang="en-US" dirty="0" smtClean="0"/>
              <a:t>isible!</a:t>
            </a:r>
            <a:endParaRPr lang="en-US" dirty="0"/>
          </a:p>
        </p:txBody>
      </p:sp>
      <p:cxnSp>
        <p:nvCxnSpPr>
          <p:cNvPr id="7" name="Straight Arrow Connector 6"/>
          <p:cNvCxnSpPr/>
          <p:nvPr/>
        </p:nvCxnSpPr>
        <p:spPr>
          <a:xfrm flipH="1" flipV="1">
            <a:off x="7696200" y="2819402"/>
            <a:ext cx="304800" cy="22859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7391400" y="3352800"/>
            <a:ext cx="609600" cy="838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07001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Arial" panose="020B0604020202020204" pitchFamily="34" charset="0"/>
            <a:cs typeface="Arial" panose="020B0604020202020204" pitchFamily="34" charset="0"/>
          </a:defRPr>
        </a:defPPr>
      </a:lstStyle>
    </a:tx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3388</TotalTime>
  <Words>1004</Words>
  <Application>Microsoft Office PowerPoint</Application>
  <PresentationFormat>On-screen Show (4:3)</PresentationFormat>
  <Paragraphs>277</Paragraphs>
  <Slides>33</Slides>
  <Notes>12</Notes>
  <HiddenSlides>0</HiddenSlides>
  <MMClips>1</MMClips>
  <ScaleCrop>false</ScaleCrop>
  <HeadingPairs>
    <vt:vector size="6" baseType="variant">
      <vt:variant>
        <vt:lpstr>Theme</vt:lpstr>
      </vt:variant>
      <vt:variant>
        <vt:i4>10</vt:i4>
      </vt:variant>
      <vt:variant>
        <vt:lpstr>Embedded OLE Servers</vt:lpstr>
      </vt:variant>
      <vt:variant>
        <vt:i4>1</vt:i4>
      </vt:variant>
      <vt:variant>
        <vt:lpstr>Slide Titles</vt:lpstr>
      </vt:variant>
      <vt:variant>
        <vt:i4>33</vt:i4>
      </vt:variant>
    </vt:vector>
  </HeadingPairs>
  <TitlesOfParts>
    <vt:vector size="44" baseType="lpstr">
      <vt:lpstr>Office Theme</vt:lpstr>
      <vt:lpstr>3_Default Design</vt:lpstr>
      <vt:lpstr>1_Office Theme</vt:lpstr>
      <vt:lpstr>4_Default Design</vt:lpstr>
      <vt:lpstr>2_Office Theme</vt:lpstr>
      <vt:lpstr>Default Design</vt:lpstr>
      <vt:lpstr>6_Default Design</vt:lpstr>
      <vt:lpstr>21_Default Design</vt:lpstr>
      <vt:lpstr>3_Office Theme</vt:lpstr>
      <vt:lpstr>4_Office Theme</vt:lpstr>
      <vt:lpstr>Microsoft Graph Chart</vt:lpstr>
      <vt:lpstr>Global “success rate”  of structure determination</vt:lpstr>
      <vt:lpstr>What went wrong?</vt:lpstr>
      <vt:lpstr>MAD/SAD datasets</vt:lpstr>
      <vt:lpstr>What went wrong?</vt:lpstr>
      <vt:lpstr>PowerPoint Presentation</vt:lpstr>
      <vt:lpstr>What is your problem?</vt:lpstr>
      <vt:lpstr>Minimal-complexity macromolecular model</vt:lpstr>
      <vt:lpstr>“R-factor Gap”  small vs macro molecules</vt:lpstr>
      <vt:lpstr>Why low R factors matter</vt:lpstr>
      <vt:lpstr>PowerPoint Presentation</vt:lpstr>
      <vt:lpstr>Specific damage</vt:lpstr>
      <vt:lpstr>PowerPoint Presentation</vt:lpstr>
      <vt:lpstr>PowerPoint Presentation</vt:lpstr>
      <vt:lpstr>ALS 8.3.1 – MX for IDAT</vt:lpstr>
      <vt:lpstr>“The flattest thing we have ever seen”  </vt:lpstr>
      <vt:lpstr>ALS 8.3.1 / 12.3.1 optics</vt:lpstr>
      <vt:lpstr>PowerPoint Presentation</vt:lpstr>
      <vt:lpstr>ALS 8.3.1 data collection history</vt:lpstr>
      <vt:lpstr>Shutterless rastering now available</vt:lpstr>
      <vt:lpstr>PowerPoint Presentation</vt:lpstr>
      <vt:lpstr>S-SAD merging 20 xtals</vt:lpstr>
      <vt:lpstr>Multi- micro crystal challenge</vt:lpstr>
      <vt:lpstr>Cell clustering: 100 datasets</vt:lpstr>
      <vt:lpstr>Pin compatibility</vt:lpstr>
      <vt:lpstr>SuperTong</vt:lpstr>
      <vt:lpstr>Broad compatibility fosters collaboration</vt:lpstr>
      <vt:lpstr>“infinite capacity” sample carousel</vt:lpstr>
      <vt:lpstr>PowerPoint Presentation</vt:lpstr>
      <vt:lpstr>PowerPoint Presentation</vt:lpstr>
      <vt:lpstr>Inline x-ray radiography</vt:lpstr>
      <vt:lpstr>Inline x-ray radiography</vt:lpstr>
      <vt:lpstr>Automatic and Unattended  Optical Re-Alignment (AUORA)</vt:lpstr>
      <vt:lpstr>Solving the problems: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James_Holton</dc:creator>
  <cp:lastModifiedBy>James_Holton</cp:lastModifiedBy>
  <cp:revision>40</cp:revision>
  <dcterms:created xsi:type="dcterms:W3CDTF">2018-11-01T15:00:25Z</dcterms:created>
  <dcterms:modified xsi:type="dcterms:W3CDTF">2018-11-03T23:28:36Z</dcterms:modified>
</cp:coreProperties>
</file>