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843" r:id="rId3"/>
    <p:sldMasterId id="2147483855" r:id="rId4"/>
    <p:sldMasterId id="2147483869" r:id="rId5"/>
  </p:sldMasterIdLst>
  <p:notesMasterIdLst>
    <p:notesMasterId r:id="rId35"/>
  </p:notesMasterIdLst>
  <p:sldIdLst>
    <p:sldId id="611" r:id="rId6"/>
    <p:sldId id="612" r:id="rId7"/>
    <p:sldId id="613" r:id="rId8"/>
    <p:sldId id="614" r:id="rId9"/>
    <p:sldId id="615" r:id="rId10"/>
    <p:sldId id="616" r:id="rId11"/>
    <p:sldId id="617" r:id="rId12"/>
    <p:sldId id="687" r:id="rId13"/>
    <p:sldId id="619" r:id="rId14"/>
    <p:sldId id="621" r:id="rId15"/>
    <p:sldId id="620" r:id="rId16"/>
    <p:sldId id="622" r:id="rId17"/>
    <p:sldId id="665" r:id="rId18"/>
    <p:sldId id="666" r:id="rId19"/>
    <p:sldId id="667" r:id="rId20"/>
    <p:sldId id="668" r:id="rId21"/>
    <p:sldId id="669" r:id="rId22"/>
    <p:sldId id="670" r:id="rId23"/>
    <p:sldId id="671" r:id="rId24"/>
    <p:sldId id="673" r:id="rId25"/>
    <p:sldId id="675" r:id="rId26"/>
    <p:sldId id="676" r:id="rId27"/>
    <p:sldId id="677" r:id="rId28"/>
    <p:sldId id="678" r:id="rId29"/>
    <p:sldId id="679" r:id="rId30"/>
    <p:sldId id="680" r:id="rId31"/>
    <p:sldId id="681" r:id="rId32"/>
    <p:sldId id="682" r:id="rId33"/>
    <p:sldId id="66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00"/>
    <a:srgbClr val="33CCCC"/>
    <a:srgbClr val="66FF66"/>
    <a:srgbClr val="CCFFCC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29691E80-1F70-4D5E-9E70-3346552B3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02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28B3F-2A5E-4CEC-9170-A04634840C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6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6C2AA-3663-42BF-BDA7-36F0BBE3BF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6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B848F-EBCB-43BC-A04F-F210387FD8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91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0F5A26-E009-4AEF-9B04-2B770AC735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23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D4A8BA-F916-410E-8B17-4FAE96AD2E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CE25BF-22F6-48B7-B391-0A984E013F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25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9C4DF-6C90-4A72-9862-0FC45E4D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11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7881E-BF0B-426B-B339-62562C7A5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49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009F5-A1D4-49D8-AA2E-509E8E1A3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44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2EB4-9D58-4B87-A6FE-996A4927F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53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6D0BD-E322-44F4-9BF6-E56508542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5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7ED7-9549-4DD5-9A0A-629A753860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89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80C1B-745B-47EA-8A4C-613650D36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02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C918-D432-488B-B63D-D9D72B7F5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4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A6AD1-60DD-4B13-895C-F5850DCDA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7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CD13-7744-471C-A25F-30AEC6733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9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068CB-7CF3-4B82-A840-44C6521AD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0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81739-2B20-4387-8F4C-2C00A7430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80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AA54D-A463-4394-9A36-922731D06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45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79BD6-2009-460E-9BAA-C9CEEBEAB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59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81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0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7BA7E-529B-411E-BD30-7933DCF461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46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40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58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94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7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58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45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60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52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92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3066-AC0A-4D1B-A0CA-E7EEB99507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ABFDA-C3A3-4645-9DAD-B0EEF50FF9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087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12168-BE1C-4838-BDEF-39CF02F991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42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56D13-3270-4518-B5FB-4BC7495E44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25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3920D-AD85-43C6-8E39-1B32EC1A29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45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40908-B101-4183-8E78-A26B8164CE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52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942EB-4BB4-47BB-A347-8281C20B51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235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10EEE-14BF-4B15-BA0E-AB81D0F320A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11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FC4F2-151C-491D-8505-7D157EEF646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97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E0B49-625E-4777-BE10-0E1CB757C1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38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912E-57AA-4537-B561-00F759FA80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07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BB03-3830-4928-AF47-9D38DDC4B8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9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B7099-D08F-4C12-B1D1-B0254418F2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25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62172-BB84-4520-8BDF-5BB7BA07DA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895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227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800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825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073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004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012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299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03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5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31B59-A4DA-4715-945A-6C2B434321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388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408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63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C89ACC-B1E1-41A7-B70D-156133AD1DC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3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395325-2B3F-4866-B822-19692353B60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494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45B660-87E4-44C2-9DA0-8749D0D9A5C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907F4-4EFB-4019-9808-0BAFC8F7D1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7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45732-0EFC-4E57-84EB-8F009C0850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9F14-D48A-4C06-AC96-F17040FB15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5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B8CB44-EA5B-46DA-A15B-9729A54D5F31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794B84-0735-4ACE-B93D-BDD7427E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4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122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CA09F52-ABE3-4390-AA3A-DA238C283DD7}" type="slidenum">
              <a:rPr lang="en-US" alt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07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0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781"/>
            <a:ext cx="9144000" cy="544021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08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Real XFEL still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97899" y="762000"/>
            <a:ext cx="234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Lyubimov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et al. (2016).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err="1" smtClean="0">
                <a:solidFill>
                  <a:prstClr val="black"/>
                </a:solidFill>
                <a:latin typeface="Calibri"/>
              </a:rPr>
              <a:t>eLife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5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e18740. </a:t>
            </a:r>
          </a:p>
        </p:txBody>
      </p:sp>
    </p:spTree>
    <p:extLst>
      <p:ext uri="{BB962C8B-B14F-4D97-AF65-F5344CB8AC3E}">
        <p14:creationId xmlns:p14="http://schemas.microsoft.com/office/powerpoint/2010/main" val="2066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Arial"/>
              </a:rPr>
              <a:t>The true nature of “mosaic spread”</a:t>
            </a:r>
            <a:endParaRPr lang="en-US" sz="4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Lovelace JJ, Murphy CR,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Pahl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R,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Brister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K &amp;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Borgstahl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GEO (2006)."Tracking reflections through cryogenic cooling with topography", </a:t>
            </a:r>
            <a:r>
              <a:rPr lang="en-US" i="1" dirty="0">
                <a:solidFill>
                  <a:srgbClr val="000000"/>
                </a:solidFill>
                <a:latin typeface="Arial"/>
              </a:rPr>
              <a:t>J. Appl. </a:t>
            </a:r>
            <a:r>
              <a:rPr lang="en-US" i="1" dirty="0" err="1">
                <a:solidFill>
                  <a:srgbClr val="000000"/>
                </a:solidFill>
                <a:latin typeface="Arial"/>
              </a:rPr>
              <a:t>Cryst</a:t>
            </a:r>
            <a:r>
              <a:rPr lang="en-US" i="1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39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425-432.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21363" r="23041" b="16342"/>
          <a:stretch/>
        </p:blipFill>
        <p:spPr bwMode="auto">
          <a:xfrm>
            <a:off x="-21771" y="2743200"/>
            <a:ext cx="4647048" cy="322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18850" r="29722" b="30277"/>
          <a:stretch/>
        </p:blipFill>
        <p:spPr bwMode="auto">
          <a:xfrm>
            <a:off x="3429000" y="2209800"/>
            <a:ext cx="5715000" cy="283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382" y="1034743"/>
            <a:ext cx="827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Any function can be approximated by a family of Gaussians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3770" y="2075542"/>
            <a:ext cx="3396343" cy="3701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4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allspots_aver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5" r="9062" b="17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>
          <a:xfrm>
            <a:off x="541338" y="0"/>
            <a:ext cx="8059737" cy="1143000"/>
          </a:xfr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The “Lorentz zone”</a:t>
            </a:r>
          </a:p>
        </p:txBody>
      </p:sp>
    </p:spTree>
    <p:extLst>
      <p:ext uri="{BB962C8B-B14F-4D97-AF65-F5344CB8AC3E}">
        <p14:creationId xmlns:p14="http://schemas.microsoft.com/office/powerpoint/2010/main" val="1991007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67197">
            <a:off x="303072" y="1120274"/>
            <a:ext cx="8467491" cy="1143000"/>
          </a:xfrm>
        </p:spPr>
        <p:txBody>
          <a:bodyPr/>
          <a:lstStyle/>
          <a:p>
            <a:r>
              <a:rPr lang="en-US" dirty="0" smtClean="0"/>
              <a:t>Coming Soon in CCTBX / DIALS!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276600"/>
            <a:ext cx="7010400" cy="2849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At-scale simulation coupled to </a:t>
            </a:r>
          </a:p>
          <a:p>
            <a:pPr marL="0" indent="0">
              <a:buNone/>
            </a:pPr>
            <a:r>
              <a:rPr lang="en-US" dirty="0" smtClean="0"/>
              <a:t>data processing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://github.com/cctbx</a:t>
            </a:r>
          </a:p>
        </p:txBody>
      </p:sp>
    </p:spTree>
    <p:extLst>
      <p:ext uri="{BB962C8B-B14F-4D97-AF65-F5344CB8AC3E}">
        <p14:creationId xmlns:p14="http://schemas.microsoft.com/office/powerpoint/2010/main" val="11289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Optimum resolution cutoff is: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 optimistic: add nothing but noise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 pessimistic: series-termination error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Happy medium?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Simulate: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Random atoms, compute F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 Gaussian noise, RMS = 1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Truncate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Subtract “right” map, RMS difference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8370" name="Picture 2" descr="http://bl831.als.lbl.gov/%7Ejamesh/wilson/error_breakd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7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619"/>
            <a:ext cx="8991600" cy="6743700"/>
          </a:xfrm>
        </p:spPr>
      </p:pic>
    </p:spTree>
    <p:extLst>
      <p:ext uri="{BB962C8B-B14F-4D97-AF65-F5344CB8AC3E}">
        <p14:creationId xmlns:p14="http://schemas.microsoft.com/office/powerpoint/2010/main" val="33536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70" y="-12074"/>
            <a:ext cx="9177270" cy="6882953"/>
          </a:xfrm>
        </p:spPr>
      </p:pic>
      <p:sp>
        <p:nvSpPr>
          <p:cNvPr id="4" name="AutoShape 2" descr="http://bl831.als.lbl.gov/%7Ejamesh/wilson/error_and_C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41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://bl831.als.lbl.gov/%7Ejamesh/wilson/wilson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7348" name="Picture 4" descr="http://bl831.als.lbl.gov/%7Ejamesh/wilson/wils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" y="49369"/>
            <a:ext cx="9109656" cy="683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9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8370" name="Picture 2" descr="http://bl831.als.lbl.gov/%7Ejamesh/wilson/error_breakd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Optimum resolution cutoff is: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 smtClean="0">
                <a:latin typeface="Arial" panose="020B0604020202020204" pitchFamily="34" charset="0"/>
                <a:cs typeface="Arial" panose="020B0604020202020204" pitchFamily="34" charset="0"/>
              </a:rPr>
              <a:t>0.0 Å</a:t>
            </a:r>
            <a:endParaRPr lang="en-US" sz="1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84"/>
            <a:ext cx="8229600" cy="1143000"/>
          </a:xfrm>
        </p:spPr>
        <p:txBody>
          <a:bodyPr/>
          <a:lstStyle/>
          <a:p>
            <a:r>
              <a:rPr lang="en-US" dirty="0" smtClean="0"/>
              <a:t>XFEL: “fit” simulation to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2109" cy="4525963"/>
          </a:xfrm>
        </p:spPr>
        <p:txBody>
          <a:bodyPr/>
          <a:lstStyle/>
          <a:p>
            <a:r>
              <a:rPr lang="en-US" dirty="0" smtClean="0"/>
              <a:t>Dispersion</a:t>
            </a:r>
          </a:p>
          <a:p>
            <a:r>
              <a:rPr lang="en-US" dirty="0" smtClean="0"/>
              <a:t>Divergence</a:t>
            </a:r>
          </a:p>
          <a:p>
            <a:r>
              <a:rPr lang="en-US" dirty="0" err="1" smtClean="0"/>
              <a:t>Mosaicity</a:t>
            </a:r>
            <a:endParaRPr lang="en-US" dirty="0" smtClean="0"/>
          </a:p>
          <a:p>
            <a:r>
              <a:rPr lang="en-US" dirty="0" smtClean="0"/>
              <a:t>Wavelength</a:t>
            </a:r>
          </a:p>
          <a:p>
            <a:r>
              <a:rPr lang="en-US" dirty="0" smtClean="0"/>
              <a:t>Unit cell parameters (3)</a:t>
            </a:r>
          </a:p>
          <a:p>
            <a:r>
              <a:rPr lang="en-US" dirty="0" smtClean="0"/>
              <a:t>Crystal orientation (3)</a:t>
            </a:r>
          </a:p>
          <a:p>
            <a:r>
              <a:rPr lang="en-US" dirty="0" smtClean="0"/>
              <a:t>Mosaic domain size (3)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28654" y="1697182"/>
            <a:ext cx="47521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Beam center (2)</a:t>
            </a:r>
          </a:p>
          <a:p>
            <a:r>
              <a:rPr lang="en-US" kern="0" dirty="0" smtClean="0">
                <a:solidFill>
                  <a:srgbClr val="000000"/>
                </a:solidFill>
              </a:rPr>
              <a:t>Beam direction (2)</a:t>
            </a:r>
          </a:p>
          <a:p>
            <a:r>
              <a:rPr lang="en-US" kern="0" dirty="0" smtClean="0">
                <a:solidFill>
                  <a:srgbClr val="000000"/>
                </a:solidFill>
              </a:rPr>
              <a:t>Detector distance</a:t>
            </a:r>
          </a:p>
        </p:txBody>
      </p:sp>
    </p:spTree>
    <p:extLst>
      <p:ext uri="{BB962C8B-B14F-4D97-AF65-F5344CB8AC3E}">
        <p14:creationId xmlns:p14="http://schemas.microsoft.com/office/powerpoint/2010/main" val="291720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if…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You only have a few small crystals?</a:t>
            </a:r>
          </a:p>
          <a:p>
            <a:pPr marL="0" indent="0">
              <a:buNone/>
            </a:pPr>
            <a:r>
              <a:rPr lang="en-US" sz="3600" dirty="0" smtClean="0"/>
              <a:t>    Should you: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C</a:t>
            </a:r>
            <a:r>
              <a:rPr lang="en-US" dirty="0" smtClean="0"/>
              <a:t>ollect 360° from each?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Collect 10° from each at 36x exposure?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Glue 36 </a:t>
            </a:r>
            <a:r>
              <a:rPr lang="en-US" dirty="0" err="1" smtClean="0"/>
              <a:t>xtals</a:t>
            </a:r>
            <a:r>
              <a:rPr lang="en-US" dirty="0" smtClean="0"/>
              <a:t> together, then collect 360° 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Glue together and do 12960° ?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/>
          </a:p>
          <a:p>
            <a:pPr marL="400050" lvl="1" indent="0">
              <a:buNone/>
            </a:pPr>
            <a:r>
              <a:rPr lang="en-US" sz="2400" dirty="0" smtClean="0"/>
              <a:t>http://bl1231.als.lbl.gov/~jamesh/dose_slice/results.html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18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706507"/>
              </p:ext>
            </p:extLst>
          </p:nvPr>
        </p:nvGraphicFramePr>
        <p:xfrm>
          <a:off x="529679" y="381000"/>
          <a:ext cx="8538121" cy="589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4" name="Chart" r:id="rId3" imgW="7105654" imgH="4905503" progId="MSGraph.Chart.8">
                  <p:embed followColorScheme="full"/>
                </p:oleObj>
              </mc:Choice>
              <mc:Fallback>
                <p:oleObj name="Chart" r:id="rId3" imgW="7105654" imgH="490550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679" y="381000"/>
                        <a:ext cx="8538121" cy="5897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319027" y="6261096"/>
            <a:ext cx="26420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Resolution 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</a:rPr>
              <a:t>(Å)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85772" y="3234062"/>
            <a:ext cx="3440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CC vs right answer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813" y="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black"/>
                </a:solidFill>
                <a:latin typeface="Arial"/>
              </a:rPr>
              <a:t>“true” resolution limit</a:t>
            </a:r>
          </a:p>
        </p:txBody>
      </p:sp>
    </p:spTree>
    <p:extLst>
      <p:ext uri="{BB962C8B-B14F-4D97-AF65-F5344CB8AC3E}">
        <p14:creationId xmlns:p14="http://schemas.microsoft.com/office/powerpoint/2010/main" val="1644584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981803"/>
              </p:ext>
            </p:extLst>
          </p:nvPr>
        </p:nvGraphicFramePr>
        <p:xfrm>
          <a:off x="214960" y="1351107"/>
          <a:ext cx="8624240" cy="4135293"/>
        </p:xfrm>
        <a:graphic>
          <a:graphicData uri="http://schemas.openxmlformats.org/drawingml/2006/table">
            <a:tbl>
              <a:tblPr/>
              <a:tblGrid>
                <a:gridCol w="2156060"/>
                <a:gridCol w="2156060"/>
                <a:gridCol w="2156060"/>
                <a:gridCol w="2156060"/>
              </a:tblGrid>
              <a:tr h="1378431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Dose slice collection </a:t>
                      </a:r>
                      <a:r>
                        <a:rPr lang="en-US" sz="3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scenario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8431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fine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coarse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glue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Glue &amp; fine</a:t>
                      </a:r>
                      <a:endParaRPr lang="en-US" sz="3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43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3.17700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3.14057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3.17604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3.12086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55313" y="476518"/>
            <a:ext cx="6404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“true” resolution vs strategy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5943600"/>
            <a:ext cx="5947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301,640,334 </a:t>
            </a:r>
            <a:r>
              <a:rPr lang="en-US" sz="4000" dirty="0" smtClean="0">
                <a:solidFill>
                  <a:prstClr val="black"/>
                </a:solidFill>
              </a:rPr>
              <a:t>photons/</a:t>
            </a:r>
            <a:r>
              <a:rPr lang="en-US" sz="4000" dirty="0" err="1" smtClean="0">
                <a:solidFill>
                  <a:prstClr val="black"/>
                </a:solidFill>
              </a:rPr>
              <a:t>xtal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7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438015"/>
              </p:ext>
            </p:extLst>
          </p:nvPr>
        </p:nvGraphicFramePr>
        <p:xfrm>
          <a:off x="0" y="10886"/>
          <a:ext cx="9144000" cy="6457902"/>
        </p:xfrm>
        <a:graphic>
          <a:graphicData uri="http://schemas.openxmlformats.org/drawingml/2006/table">
            <a:tbl>
              <a:tblPr/>
              <a:tblGrid>
                <a:gridCol w="2895600"/>
                <a:gridCol w="1562100"/>
                <a:gridCol w="1562100"/>
                <a:gridCol w="1447800"/>
                <a:gridCol w="1676400"/>
              </a:tblGrid>
              <a:tr h="313566">
                <a:tc rowSpan="2">
                  <a:txBody>
                    <a:bodyPr/>
                    <a:lstStyle/>
                    <a:p>
                      <a:r>
                        <a:rPr lang="en-US" sz="2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processing</a:t>
                      </a:r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procedure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resolution limit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fine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coarse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glue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glue&amp;fine</a:t>
                      </a:r>
                      <a:endParaRPr lang="en-US" sz="2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XDS/XSCALE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3.17700</a:t>
                      </a:r>
                      <a:endParaRPr lang="en-US" sz="2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3.14057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3.17604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3.12086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XDS/aimless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3.16251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3.15922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3.16675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3.12162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XDS/noscale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3.27289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3.15617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3.38929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3.12162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138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MOSFLM-defaults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MOSFLM-cheat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3.19755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3.18166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3.20354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3.19755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138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HKL2000-defaults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138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HKL2000-expert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3.21803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3.12646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3.11551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3.21803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HKL2000-cheat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3.16119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3.10338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3.10338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3.16300</a:t>
                      </a:r>
                      <a:endParaRPr lang="en-US" sz="2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DIALS-defaults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3.42125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DIALS-expert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3.10296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3.09547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3.07653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3.08465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d*Trek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4.34076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EVAL15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3.14352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3.10383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3.09936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3.14105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EVAL15-sadabs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3.13920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3.10797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3.10171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3.13700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21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24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of XFEL still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781"/>
            <a:ext cx="9144000" cy="54402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97899" y="762000"/>
            <a:ext cx="234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Lyubimov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et al. (2016).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err="1" smtClean="0">
                <a:solidFill>
                  <a:prstClr val="black"/>
                </a:solidFill>
                <a:latin typeface="Calibri"/>
              </a:rPr>
              <a:t>eLife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5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e18740. </a:t>
            </a:r>
          </a:p>
        </p:txBody>
      </p:sp>
    </p:spTree>
    <p:extLst>
      <p:ext uri="{BB962C8B-B14F-4D97-AF65-F5344CB8AC3E}">
        <p14:creationId xmlns:p14="http://schemas.microsoft.com/office/powerpoint/2010/main" val="12550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781"/>
            <a:ext cx="9144000" cy="544021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08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Real XFEL still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97899" y="762000"/>
            <a:ext cx="234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Lyubimov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et al. (2016).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err="1" smtClean="0">
                <a:solidFill>
                  <a:prstClr val="black"/>
                </a:solidFill>
                <a:latin typeface="Calibri"/>
              </a:rPr>
              <a:t>eLife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5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e18740. </a:t>
            </a:r>
          </a:p>
        </p:txBody>
      </p:sp>
    </p:spTree>
    <p:extLst>
      <p:ext uri="{BB962C8B-B14F-4D97-AF65-F5344CB8AC3E}">
        <p14:creationId xmlns:p14="http://schemas.microsoft.com/office/powerpoint/2010/main" val="10368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152638" y="1787495"/>
            <a:ext cx="1985027" cy="1968150"/>
            <a:chOff x="1152638" y="1787495"/>
            <a:chExt cx="1985027" cy="1968150"/>
          </a:xfrm>
        </p:grpSpPr>
        <p:sp>
          <p:nvSpPr>
            <p:cNvPr id="9" name="Circular Arrow 8"/>
            <p:cNvSpPr/>
            <p:nvPr/>
          </p:nvSpPr>
          <p:spPr>
            <a:xfrm rot="8455500">
              <a:off x="1152638" y="1787495"/>
              <a:ext cx="1985027" cy="1968150"/>
            </a:xfrm>
            <a:prstGeom prst="circularArrow">
              <a:avLst>
                <a:gd name="adj1" fmla="val 6052"/>
                <a:gd name="adj2" fmla="val 1056392"/>
                <a:gd name="adj3" fmla="val 20475769"/>
                <a:gd name="adj4" fmla="val 10799998"/>
                <a:gd name="adj5" fmla="val 887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8889448">
              <a:off x="2249715" y="2931885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phiz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1" t="13364" r="12809" b="59688"/>
          <a:stretch/>
        </p:blipFill>
        <p:spPr>
          <a:xfrm>
            <a:off x="327737" y="3741474"/>
            <a:ext cx="1924333" cy="1419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37" y="1930853"/>
            <a:ext cx="3514725" cy="44767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dirty="0" smtClean="0">
                <a:solidFill>
                  <a:prstClr val="black"/>
                </a:solidFill>
              </a:rPr>
              <a:t>Simulation of XFEL still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6" name="Picture 10" descr="MCBS00386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17" y="2179184"/>
            <a:ext cx="13604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2057400" y="5334000"/>
            <a:ext cx="1822773" cy="1378074"/>
            <a:chOff x="1187201" y="5268686"/>
            <a:chExt cx="1822773" cy="1378074"/>
          </a:xfrm>
        </p:grpSpPr>
        <p:grpSp>
          <p:nvGrpSpPr>
            <p:cNvPr id="10" name="Group 9"/>
            <p:cNvGrpSpPr/>
            <p:nvPr/>
          </p:nvGrpSpPr>
          <p:grpSpPr>
            <a:xfrm>
              <a:off x="1187201" y="5370286"/>
              <a:ext cx="1425371" cy="1146630"/>
              <a:chOff x="3696237" y="2927796"/>
              <a:chExt cx="1324377" cy="141882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696237" y="3251915"/>
                <a:ext cx="978794" cy="109470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3696237" y="2927796"/>
                <a:ext cx="345583" cy="3241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668726" y="2927796"/>
                <a:ext cx="345583" cy="3241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675031" y="4022501"/>
                <a:ext cx="345583" cy="3241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696237" y="4022501"/>
                <a:ext cx="345583" cy="32411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041820" y="4022501"/>
                <a:ext cx="978794" cy="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4041820" y="2927796"/>
                <a:ext cx="978794" cy="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041820" y="2927796"/>
                <a:ext cx="0" cy="109470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020614" y="2927797"/>
                <a:ext cx="0" cy="109470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 rot="5400000">
              <a:off x="2457636" y="566057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phiy</a:t>
              </a:r>
              <a:endParaRPr 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02115" y="627742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phiz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53030" y="5268686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phix</a:t>
              </a:r>
              <a:endParaRPr 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70743" y="1197430"/>
            <a:ext cx="1137631" cy="907142"/>
            <a:chOff x="1770743" y="1197430"/>
            <a:chExt cx="1137631" cy="907142"/>
          </a:xfrm>
        </p:grpSpPr>
        <p:sp>
          <p:nvSpPr>
            <p:cNvPr id="8" name="Curved Down Arrow 7"/>
            <p:cNvSpPr/>
            <p:nvPr/>
          </p:nvSpPr>
          <p:spPr>
            <a:xfrm>
              <a:off x="1770743" y="1335314"/>
              <a:ext cx="754743" cy="769258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00515" y="119743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phix</a:t>
              </a:r>
              <a:endParaRPr 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7657" y="1908627"/>
            <a:ext cx="808521" cy="1110345"/>
            <a:chOff x="667657" y="1908627"/>
            <a:chExt cx="808521" cy="1110345"/>
          </a:xfrm>
        </p:grpSpPr>
        <p:sp>
          <p:nvSpPr>
            <p:cNvPr id="7" name="Curved Right Arrow 6"/>
            <p:cNvSpPr/>
            <p:nvPr/>
          </p:nvSpPr>
          <p:spPr>
            <a:xfrm>
              <a:off x="667657" y="2235200"/>
              <a:ext cx="754743" cy="783772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8319" y="190862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phiy</a:t>
              </a:r>
              <a:endParaRPr 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" name="Curved Connector 28"/>
          <p:cNvCxnSpPr/>
          <p:nvPr/>
        </p:nvCxnSpPr>
        <p:spPr>
          <a:xfrm rot="5400000">
            <a:off x="769258" y="3077029"/>
            <a:ext cx="841828" cy="754743"/>
          </a:xfrm>
          <a:prstGeom prst="curvedConnector3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V="1">
            <a:off x="3886200" y="5261432"/>
            <a:ext cx="1317175" cy="758368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959430" y="3338286"/>
            <a:ext cx="2355209" cy="1828801"/>
            <a:chOff x="1959430" y="3338286"/>
            <a:chExt cx="2355209" cy="182880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36" t="13367" r="12810" b="59686"/>
            <a:stretch/>
          </p:blipFill>
          <p:spPr>
            <a:xfrm>
              <a:off x="2389145" y="3748025"/>
              <a:ext cx="1925494" cy="14190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959430" y="4325256"/>
              <a:ext cx="7328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94743" y="3338286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337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814383"/>
              </p:ext>
            </p:extLst>
          </p:nvPr>
        </p:nvGraphicFramePr>
        <p:xfrm>
          <a:off x="612811" y="588828"/>
          <a:ext cx="8538121" cy="589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5" name="Chart" r:id="rId3" imgW="7115101" imgH="4914951" progId="MSGraph.Chart.8">
                  <p:embed followColorScheme="full"/>
                </p:oleObj>
              </mc:Choice>
              <mc:Fallback>
                <p:oleObj name="Chart" r:id="rId3" imgW="7115101" imgH="49149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11" y="588828"/>
                        <a:ext cx="8538121" cy="5897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451395" y="6165433"/>
            <a:ext cx="3845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Angle about y axis (°)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785908" y="3263090"/>
            <a:ext cx="44406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Fraction pixels predicted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8914" y="0"/>
            <a:ext cx="8066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Fitting individual “mosaic domains”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7" y="5791201"/>
            <a:ext cx="23455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262,140 trials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3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2400"/>
          </a:xfrm>
        </p:spPr>
        <p:txBody>
          <a:bodyPr>
            <a:normAutofit/>
          </a:bodyPr>
          <a:lstStyle/>
          <a:p>
            <a:r>
              <a:rPr lang="en-US" dirty="0" smtClean="0"/>
              <a:t>3-domain Simulation of XFEL still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782"/>
            <a:ext cx="9144000" cy="54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781"/>
            <a:ext cx="9144000" cy="544021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08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Real XFEL still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97899" y="762000"/>
            <a:ext cx="234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Lyubimov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et al. (2016).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err="1" smtClean="0">
                <a:solidFill>
                  <a:prstClr val="black"/>
                </a:solidFill>
                <a:latin typeface="Calibri"/>
              </a:rPr>
              <a:t>eLife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5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e18740. </a:t>
            </a:r>
          </a:p>
        </p:txBody>
      </p:sp>
    </p:spTree>
    <p:extLst>
      <p:ext uri="{BB962C8B-B14F-4D97-AF65-F5344CB8AC3E}">
        <p14:creationId xmlns:p14="http://schemas.microsoft.com/office/powerpoint/2010/main" val="15534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2400"/>
          </a:xfrm>
        </p:spPr>
        <p:txBody>
          <a:bodyPr>
            <a:normAutofit/>
          </a:bodyPr>
          <a:lstStyle/>
          <a:p>
            <a:r>
              <a:rPr lang="en-US" dirty="0" smtClean="0"/>
              <a:t>1-domain Simulation of XFEL still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781"/>
            <a:ext cx="9144000" cy="544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35953</TotalTime>
  <Words>473</Words>
  <Application>Microsoft Office PowerPoint</Application>
  <PresentationFormat>On-screen Show (4:3)</PresentationFormat>
  <Paragraphs>159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10_Default Design</vt:lpstr>
      <vt:lpstr>13_Default Design</vt:lpstr>
      <vt:lpstr>1_Office Theme</vt:lpstr>
      <vt:lpstr>6_Default Design</vt:lpstr>
      <vt:lpstr>2_Office Theme</vt:lpstr>
      <vt:lpstr>Chart</vt:lpstr>
      <vt:lpstr>PowerPoint Presentation</vt:lpstr>
      <vt:lpstr>XFEL: “fit” simulation to reality</vt:lpstr>
      <vt:lpstr>Simulation of XFEL still</vt:lpstr>
      <vt:lpstr>PowerPoint Presentation</vt:lpstr>
      <vt:lpstr>PowerPoint Presentation</vt:lpstr>
      <vt:lpstr>PowerPoint Presentation</vt:lpstr>
      <vt:lpstr>3-domain Simulation of XFEL still</vt:lpstr>
      <vt:lpstr>PowerPoint Presentation</vt:lpstr>
      <vt:lpstr>1-domain Simulation of XFEL still</vt:lpstr>
      <vt:lpstr>PowerPoint Presentation</vt:lpstr>
      <vt:lpstr>The “Lorentz zone”</vt:lpstr>
      <vt:lpstr>Coming Soon in CCTBX / DIALS!</vt:lpstr>
      <vt:lpstr>Optimum resolution cutoff is: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Optimum resolution cutoff is:</vt:lpstr>
      <vt:lpstr>What if…</vt:lpstr>
      <vt:lpstr>Dose slicing: is that a spot?</vt:lpstr>
      <vt:lpstr>Dose slicing: is that a spot?</vt:lpstr>
      <vt:lpstr>Dose slicing: is that a spot?</vt:lpstr>
      <vt:lpstr>Dose slicing: is that a spot?</vt:lpstr>
      <vt:lpstr>Dose slicing: is that a spot?</vt:lpstr>
      <vt:lpstr>Dose slicing: is that a spot?</vt:lpstr>
      <vt:lpstr>PowerPoint Presentation</vt:lpstr>
      <vt:lpstr>PowerPoint Presentation</vt:lpstr>
      <vt:lpstr>PowerPoint Presentation</vt:lpstr>
    </vt:vector>
  </TitlesOfParts>
  <Company>Advance Light Source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Crystallography</dc:title>
  <dc:creator>James Holton</dc:creator>
  <cp:lastModifiedBy>JMHolton</cp:lastModifiedBy>
  <cp:revision>78</cp:revision>
  <dcterms:created xsi:type="dcterms:W3CDTF">2010-03-07T18:24:14Z</dcterms:created>
  <dcterms:modified xsi:type="dcterms:W3CDTF">2017-02-22T17:20:14Z</dcterms:modified>
</cp:coreProperties>
</file>