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0" r:id="rId2"/>
    <p:sldMasterId id="2147483746" r:id="rId3"/>
    <p:sldMasterId id="2147483775" r:id="rId4"/>
    <p:sldMasterId id="2147483790" r:id="rId5"/>
    <p:sldMasterId id="2147483854" r:id="rId6"/>
    <p:sldMasterId id="2147483909" r:id="rId7"/>
    <p:sldMasterId id="2147483951" r:id="rId8"/>
    <p:sldMasterId id="2147483963" r:id="rId9"/>
    <p:sldMasterId id="2147483976" r:id="rId10"/>
    <p:sldMasterId id="2147483988" r:id="rId11"/>
    <p:sldMasterId id="2147484000" r:id="rId12"/>
    <p:sldMasterId id="2147484012" r:id="rId13"/>
    <p:sldMasterId id="2147484025" r:id="rId14"/>
    <p:sldMasterId id="2147484050" r:id="rId15"/>
    <p:sldMasterId id="2147484064" r:id="rId16"/>
  </p:sldMasterIdLst>
  <p:notesMasterIdLst>
    <p:notesMasterId r:id="rId83"/>
  </p:notesMasterIdLst>
  <p:sldIdLst>
    <p:sldId id="686" r:id="rId17"/>
    <p:sldId id="665" r:id="rId18"/>
    <p:sldId id="760" r:id="rId19"/>
    <p:sldId id="666" r:id="rId20"/>
    <p:sldId id="627" r:id="rId21"/>
    <p:sldId id="650" r:id="rId22"/>
    <p:sldId id="620" r:id="rId23"/>
    <p:sldId id="659" r:id="rId24"/>
    <p:sldId id="660" r:id="rId25"/>
    <p:sldId id="664" r:id="rId26"/>
    <p:sldId id="534" r:id="rId27"/>
    <p:sldId id="651" r:id="rId28"/>
    <p:sldId id="448" r:id="rId29"/>
    <p:sldId id="449" r:id="rId30"/>
    <p:sldId id="450" r:id="rId31"/>
    <p:sldId id="674" r:id="rId32"/>
    <p:sldId id="460" r:id="rId33"/>
    <p:sldId id="459" r:id="rId34"/>
    <p:sldId id="662" r:id="rId35"/>
    <p:sldId id="661" r:id="rId36"/>
    <p:sldId id="461" r:id="rId37"/>
    <p:sldId id="465" r:id="rId38"/>
    <p:sldId id="468" r:id="rId39"/>
    <p:sldId id="469" r:id="rId40"/>
    <p:sldId id="470" r:id="rId41"/>
    <p:sldId id="667" r:id="rId42"/>
    <p:sldId id="761" r:id="rId43"/>
    <p:sldId id="764" r:id="rId44"/>
    <p:sldId id="669" r:id="rId45"/>
    <p:sldId id="670" r:id="rId46"/>
    <p:sldId id="671" r:id="rId47"/>
    <p:sldId id="633" r:id="rId48"/>
    <p:sldId id="517" r:id="rId49"/>
    <p:sldId id="672" r:id="rId50"/>
    <p:sldId id="673" r:id="rId51"/>
    <p:sldId id="675" r:id="rId52"/>
    <p:sldId id="376" r:id="rId53"/>
    <p:sldId id="379" r:id="rId54"/>
    <p:sldId id="375" r:id="rId55"/>
    <p:sldId id="380" r:id="rId56"/>
    <p:sldId id="678" r:id="rId57"/>
    <p:sldId id="679" r:id="rId58"/>
    <p:sldId id="680" r:id="rId59"/>
    <p:sldId id="681" r:id="rId60"/>
    <p:sldId id="682" r:id="rId61"/>
    <p:sldId id="683" r:id="rId62"/>
    <p:sldId id="676" r:id="rId63"/>
    <p:sldId id="688" r:id="rId64"/>
    <p:sldId id="689" r:id="rId65"/>
    <p:sldId id="690" r:id="rId66"/>
    <p:sldId id="691" r:id="rId67"/>
    <p:sldId id="692" r:id="rId68"/>
    <p:sldId id="724" r:id="rId69"/>
    <p:sldId id="725" r:id="rId70"/>
    <p:sldId id="726" r:id="rId71"/>
    <p:sldId id="727" r:id="rId72"/>
    <p:sldId id="728" r:id="rId73"/>
    <p:sldId id="729" r:id="rId74"/>
    <p:sldId id="733" r:id="rId75"/>
    <p:sldId id="734" r:id="rId76"/>
    <p:sldId id="735" r:id="rId77"/>
    <p:sldId id="742" r:id="rId78"/>
    <p:sldId id="743" r:id="rId79"/>
    <p:sldId id="744" r:id="rId80"/>
    <p:sldId id="745" r:id="rId81"/>
    <p:sldId id="758"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9900"/>
    <a:srgbClr val="FFFF66"/>
    <a:srgbClr val="F885C6"/>
    <a:srgbClr val="A2A2A2"/>
    <a:srgbClr val="3EFFFC"/>
    <a:srgbClr val="C79CED"/>
    <a:srgbClr val="2CFC2B"/>
    <a:srgbClr val="00FF00"/>
    <a:srgbClr val="FCC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84" autoAdjust="0"/>
  </p:normalViewPr>
  <p:slideViewPr>
    <p:cSldViewPr snapToGrid="0">
      <p:cViewPr varScale="1">
        <p:scale>
          <a:sx n="77" d="100"/>
          <a:sy n="77" d="100"/>
        </p:scale>
        <p:origin x="-235" y="-72"/>
      </p:cViewPr>
      <p:guideLst>
        <p:guide orient="horz" pos="2160"/>
        <p:guide pos="2880"/>
      </p:guideLst>
    </p:cSldViewPr>
  </p:slideViewPr>
  <p:outlineViewPr>
    <p:cViewPr>
      <p:scale>
        <a:sx n="33" d="100"/>
        <a:sy n="33" d="100"/>
      </p:scale>
      <p:origin x="0" y="21084"/>
    </p:cViewPr>
  </p:outlineViewPr>
  <p:notesTextViewPr>
    <p:cViewPr>
      <p:scale>
        <a:sx n="1" d="1"/>
        <a:sy n="1" d="1"/>
      </p:scale>
      <p:origin x="0" y="0"/>
    </p:cViewPr>
  </p:notesTextViewPr>
  <p:sorterViewPr>
    <p:cViewPr>
      <p:scale>
        <a:sx n="66" d="100"/>
        <a:sy n="66" d="100"/>
      </p:scale>
      <p:origin x="0" y="418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812321940972196E-2"/>
          <c:y val="8.9066965278024907E-2"/>
          <c:w val="0.79102715466351825"/>
          <c:h val="0.81568627450980391"/>
        </c:manualLayout>
      </c:layout>
      <c:scatterChart>
        <c:scatterStyle val="lineMarker"/>
        <c:varyColors val="0"/>
        <c:ser>
          <c:idx val="0"/>
          <c:order val="0"/>
          <c:tx>
            <c:strRef>
              <c:f>Sheet1!$B$1</c:f>
              <c:strCache>
                <c:ptCount val="1"/>
                <c:pt idx="0">
                  <c:v>F+</c:v>
                </c:pt>
              </c:strCache>
            </c:strRef>
          </c:tx>
          <c:spPr>
            <a:ln w="29227">
              <a:noFill/>
            </a:ln>
          </c:spPr>
          <c:marker>
            <c:symbol val="plus"/>
            <c:size val="12"/>
            <c:spPr>
              <a:noFill/>
              <a:ln>
                <a:solidFill>
                  <a:srgbClr val="FF000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Sheet1!$B$2:$B$11</c:f>
              <c:numCache>
                <c:formatCode>General</c:formatCode>
                <c:ptCount val="10"/>
                <c:pt idx="0">
                  <c:v>52.396500000000003</c:v>
                </c:pt>
                <c:pt idx="1">
                  <c:v>57.537100000000002</c:v>
                </c:pt>
                <c:pt idx="2">
                  <c:v>48.523000000000003</c:v>
                </c:pt>
                <c:pt idx="3">
                  <c:v>47.596400000000003</c:v>
                </c:pt>
                <c:pt idx="4">
                  <c:v>34.152999999999999</c:v>
                </c:pt>
                <c:pt idx="5">
                  <c:v>48.910600000000002</c:v>
                </c:pt>
                <c:pt idx="6">
                  <c:v>70.341499999999996</c:v>
                </c:pt>
                <c:pt idx="7">
                  <c:v>52.787100000000002</c:v>
                </c:pt>
                <c:pt idx="8">
                  <c:v>59.332700000000003</c:v>
                </c:pt>
                <c:pt idx="9">
                  <c:v>50.062199999999997</c:v>
                </c:pt>
              </c:numCache>
            </c:numRef>
          </c:yVal>
          <c:smooth val="0"/>
        </c:ser>
        <c:ser>
          <c:idx val="1"/>
          <c:order val="1"/>
          <c:tx>
            <c:strRef>
              <c:f>Sheet1!$C$1</c:f>
              <c:strCache>
                <c:ptCount val="1"/>
                <c:pt idx="0">
                  <c:v>F-</c:v>
                </c:pt>
              </c:strCache>
            </c:strRef>
          </c:tx>
          <c:spPr>
            <a:ln w="29227">
              <a:noFill/>
            </a:ln>
          </c:spPr>
          <c:marker>
            <c:symbol val="dash"/>
            <c:size val="9"/>
            <c:spPr>
              <a:noFill/>
              <a:ln>
                <a:solidFill>
                  <a:srgbClr val="000080"/>
                </a:solidFill>
                <a:prstDash val="solid"/>
              </a:ln>
            </c:spPr>
          </c:marker>
          <c:xVal>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xVal>
          <c:yVal>
            <c:numRef>
              <c:f>Sheet1!$C$2:$C$11</c:f>
              <c:numCache>
                <c:formatCode>General</c:formatCode>
                <c:ptCount val="10"/>
                <c:pt idx="0">
                  <c:v>46.396500000000003</c:v>
                </c:pt>
                <c:pt idx="1">
                  <c:v>51.537100000000002</c:v>
                </c:pt>
                <c:pt idx="2">
                  <c:v>42.523000000000003</c:v>
                </c:pt>
                <c:pt idx="3">
                  <c:v>41.596400000000003</c:v>
                </c:pt>
                <c:pt idx="4">
                  <c:v>28.152999999999999</c:v>
                </c:pt>
                <c:pt idx="5">
                  <c:v>42.910600000000002</c:v>
                </c:pt>
                <c:pt idx="6">
                  <c:v>64.341499999999996</c:v>
                </c:pt>
                <c:pt idx="7">
                  <c:v>46.787100000000002</c:v>
                </c:pt>
                <c:pt idx="8">
                  <c:v>53.332700000000003</c:v>
                </c:pt>
                <c:pt idx="9">
                  <c:v>44.062199999999997</c:v>
                </c:pt>
              </c:numCache>
            </c:numRef>
          </c:yVal>
          <c:smooth val="0"/>
        </c:ser>
        <c:dLbls>
          <c:showLegendKey val="0"/>
          <c:showVal val="0"/>
          <c:showCatName val="0"/>
          <c:showSerName val="0"/>
          <c:showPercent val="0"/>
          <c:showBubbleSize val="0"/>
        </c:dLbls>
        <c:axId val="244355456"/>
        <c:axId val="244357376"/>
      </c:scatterChart>
      <c:valAx>
        <c:axId val="244355456"/>
        <c:scaling>
          <c:orientation val="minMax"/>
          <c:max val="10.5"/>
          <c:min val="0"/>
        </c:scaling>
        <c:delete val="0"/>
        <c:axPos val="b"/>
        <c:numFmt formatCode="General" sourceLinked="1"/>
        <c:majorTickMark val="out"/>
        <c:minorTickMark val="cross"/>
        <c:tickLblPos val="nextTo"/>
        <c:spPr>
          <a:ln w="12990">
            <a:solidFill>
              <a:schemeClr val="tx1"/>
            </a:solidFill>
            <a:prstDash val="solid"/>
          </a:ln>
        </c:spPr>
        <c:txPr>
          <a:bodyPr rot="0" vert="horz"/>
          <a:lstStyle/>
          <a:p>
            <a:pPr>
              <a:defRPr sz="1918" b="1" i="0" u="none" strike="noStrike" baseline="0">
                <a:solidFill>
                  <a:schemeClr val="tx1"/>
                </a:solidFill>
                <a:latin typeface="Arial"/>
                <a:ea typeface="Arial"/>
                <a:cs typeface="Arial"/>
              </a:defRPr>
            </a:pPr>
            <a:endParaRPr lang="en-US"/>
          </a:p>
        </c:txPr>
        <c:crossAx val="244357376"/>
        <c:crosses val="autoZero"/>
        <c:crossBetween val="midCat"/>
        <c:majorUnit val="1"/>
        <c:minorUnit val="1"/>
      </c:valAx>
      <c:valAx>
        <c:axId val="244357376"/>
        <c:scaling>
          <c:orientation val="minMax"/>
        </c:scaling>
        <c:delete val="0"/>
        <c:axPos val="l"/>
        <c:numFmt formatCode="General" sourceLinked="0"/>
        <c:majorTickMark val="out"/>
        <c:minorTickMark val="none"/>
        <c:tickLblPos val="nextTo"/>
        <c:spPr>
          <a:ln w="12990">
            <a:solidFill>
              <a:schemeClr val="tx1"/>
            </a:solidFill>
            <a:prstDash val="solid"/>
          </a:ln>
        </c:spPr>
        <c:txPr>
          <a:bodyPr rot="0" vert="horz"/>
          <a:lstStyle/>
          <a:p>
            <a:pPr>
              <a:defRPr sz="1994" b="1" i="0" u="none" strike="noStrike" baseline="0">
                <a:solidFill>
                  <a:schemeClr val="tx1"/>
                </a:solidFill>
                <a:latin typeface="Arial"/>
                <a:ea typeface="Arial"/>
                <a:cs typeface="Arial"/>
              </a:defRPr>
            </a:pPr>
            <a:endParaRPr lang="en-US"/>
          </a:p>
        </c:txPr>
        <c:crossAx val="244355456"/>
        <c:crossesAt val="0"/>
        <c:crossBetween val="midCat"/>
      </c:valAx>
      <c:spPr>
        <a:noFill/>
        <a:ln w="12990">
          <a:solidFill>
            <a:srgbClr val="808080"/>
          </a:solidFill>
          <a:prstDash val="solid"/>
        </a:ln>
      </c:spPr>
    </c:plotArea>
    <c:legend>
      <c:legendPos val="r"/>
      <c:legendEntry>
        <c:idx val="1"/>
        <c:txPr>
          <a:bodyPr/>
          <a:lstStyle/>
          <a:p>
            <a:pPr>
              <a:defRPr sz="1314" b="0" i="0" u="none" strike="noStrike" baseline="0">
                <a:solidFill>
                  <a:schemeClr val="tx1"/>
                </a:solidFill>
                <a:latin typeface="Arial"/>
                <a:ea typeface="Arial"/>
                <a:cs typeface="Arial"/>
              </a:defRPr>
            </a:pPr>
            <a:endParaRPr lang="en-US"/>
          </a:p>
        </c:txPr>
      </c:legendEntry>
      <c:layout>
        <c:manualLayout>
          <c:xMode val="edge"/>
          <c:yMode val="edge"/>
          <c:x val="0.79178558847345448"/>
          <c:y val="0.68965633168321006"/>
          <c:w val="5.7031972806364024E-2"/>
          <c:h val="0.16605905430636428"/>
        </c:manualLayout>
      </c:layout>
      <c:overlay val="0"/>
      <c:spPr>
        <a:solidFill>
          <a:schemeClr val="bg1"/>
        </a:solidFill>
        <a:ln w="3247">
          <a:solidFill>
            <a:schemeClr val="tx1"/>
          </a:solidFill>
          <a:prstDash val="solid"/>
        </a:ln>
      </c:spPr>
      <c:txPr>
        <a:bodyPr/>
        <a:lstStyle/>
        <a:p>
          <a:pPr>
            <a:defRPr sz="1314"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023"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B4138743-D1C3-4E60-A58A-38F184645F57}" type="datetimeFigureOut">
              <a:rPr lang="en-US" smtClean="0"/>
              <a:pPr/>
              <a:t>2/11/2019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D4657E3-F768-4054-9942-7F3B23D2B5D2}" type="slidenum">
              <a:rPr lang="en-US" smtClean="0"/>
              <a:pPr/>
              <a:t>‹#›</a:t>
            </a:fld>
            <a:endParaRPr lang="en-US" dirty="0"/>
          </a:p>
        </p:txBody>
      </p:sp>
    </p:spTree>
    <p:extLst>
      <p:ext uri="{BB962C8B-B14F-4D97-AF65-F5344CB8AC3E}">
        <p14:creationId xmlns:p14="http://schemas.microsoft.com/office/powerpoint/2010/main" val="412687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 8.3.1 is a very productive facility. </a:t>
            </a:r>
            <a:r>
              <a:rPr lang="en-US" baseline="0" dirty="0" smtClean="0"/>
              <a:t>Our focus is on maximizing efficiency of the user experience.</a:t>
            </a:r>
          </a:p>
          <a:p>
            <a:r>
              <a:rPr lang="en-US" baseline="0" dirty="0" smtClean="0"/>
              <a:t>The MRPI funds are not just to maintain this facility, but to upgrade it.  The new detector is 50x faster, more sensitive and more accurate than the existing detector, and an optics upgrade will match these capabilities.</a:t>
            </a:r>
          </a:p>
          <a:p>
            <a:r>
              <a:rPr lang="en-US" baseline="0" dirty="0" smtClean="0"/>
              <a:t>We will exceed the modern standard of screening and data collection by offering completely automated mail-in raster-based screening</a:t>
            </a:r>
          </a:p>
          <a:p>
            <a:r>
              <a:rPr lang="en-US" baseline="0" dirty="0" smtClean="0"/>
              <a:t>This will position ALS 8.3.1 as the centerpiece of structural biology for the UC system</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0029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7</a:t>
            </a:fld>
            <a:endParaRPr lang="en-US"/>
          </a:p>
        </p:txBody>
      </p:sp>
    </p:spTree>
    <p:extLst>
      <p:ext uri="{BB962C8B-B14F-4D97-AF65-F5344CB8AC3E}">
        <p14:creationId xmlns:p14="http://schemas.microsoft.com/office/powerpoint/2010/main" val="207483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15</a:t>
            </a:fld>
            <a:endParaRPr lang="en-US" altLang="en-US" dirty="0">
              <a:solidFill>
                <a:prstClr val="black"/>
              </a:solidFill>
            </a:endParaRP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17</a:t>
            </a:fld>
            <a:endParaRPr lang="en-US" altLang="en-US" dirty="0">
              <a:solidFill>
                <a:prstClr val="black"/>
              </a:solidFill>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solidFill>
                  <a:prstClr val="black"/>
                </a:solidFill>
              </a:rPr>
              <a:pPr/>
              <a:t>18</a:t>
            </a:fld>
            <a:endParaRPr lang="en-US" altLang="en-US" dirty="0">
              <a:solidFill>
                <a:prstClr val="black"/>
              </a:solidFill>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21</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22</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CBF53586-B2DD-164E-9669-F49B85C009D5}" type="slidenum">
              <a:rPr lang="en-US">
                <a:solidFill>
                  <a:prstClr val="black"/>
                </a:solidFill>
              </a:rPr>
              <a:pPr/>
              <a:t>39</a:t>
            </a:fld>
            <a:endParaRPr lang="en-US" dirty="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07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9125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09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6678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2016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619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1041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71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851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098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796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52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0226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3052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862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7974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94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9774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4651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2235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128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3145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413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84332AE9-F9CF-9043-A4D4-CC24CDB5848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12218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925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503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3962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9068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9967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64259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511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5609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7659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755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612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97200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7309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88863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7482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8136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93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6899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4022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3603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100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887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16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8577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9691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762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8530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51F88AB-2CA6-4187-A1B0-A1E781BB51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96511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9E1141-0837-4E4F-A981-0FB2CC4B537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590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B9B6395-B320-4E45-8A5B-6D4BEE2811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92654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F60413F-DCF8-4A29-A286-DF355BB61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73110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BC7F741-E678-47E2-9408-001AD41B1F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0533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6134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619C08F-AB56-404D-B495-FABA765091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6073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3D9A99F-4EB5-4EE2-AC45-278D9449DF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0349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23D41F-7A46-4D1E-A1C4-1A00BBE041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06959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F6922E-71C1-4ADC-96EE-42ACF03D01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72258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D3EA53-C74F-4342-99CF-52D35EC76F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6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9EFAEE-6070-438A-843D-1F61BC6B1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35526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F3BBD306-0E1A-4834-95D4-E56130D56F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95672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50F496-EADD-4433-A9E7-CB0DEC16DE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73162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3082AE-1A51-4B43-9297-8BB966A4A4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797884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1A67CC-F81C-45A1-A0C3-19899F9CA8B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401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62270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5E902B-9AC8-4DF8-A51D-A9E5828D6C1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89565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7702DD-1FF9-48A5-A9E2-B79BD79A4A3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7763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5223B1-74DD-417E-811A-32E04AB1CB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9516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922FC1-59C0-4C23-9F6F-5673602C67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59227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D09E43-F207-4AA8-976E-A6F07115AB1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797188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55212-4D8E-4159-BCF4-52D9BC5501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76127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7510A-E488-434F-8F76-5C2E636B690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2139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E6BF1D-8D86-41DD-8B75-097C4750DAA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65874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18862308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905826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75510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21072655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7502622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77596853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6123287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2363830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2873949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17284036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10487417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4022920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68807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82871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15956822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FBDC9A-C52F-4C8D-ADA1-90A5787013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05364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C169B5-376F-494A-826D-0F2F49B857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52595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DD5BFC-ED0A-40FE-A6F0-B53A905E64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98904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608AB6-DD3E-4104-AC86-EA1F80A2DE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57910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D0391DB-C5D1-4A15-B4D3-B928FFC25E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054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FE7DBB3-2731-406B-AA43-A933E3A52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90107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72823B-C47E-43FC-86D7-DEE066A0A1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2434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A06C75-35F7-4AD0-9C6C-42CDC756C0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4952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ABE04E7-9959-4198-9B67-4E551454B2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1385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31955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D3498C-ACBE-4B7C-8C3E-F9957E266B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49146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497F76-F8D5-472E-9616-A78ADBA264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6842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4BF0624-F2DD-4B57-BED9-CBFFAC30753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874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E041DBA-4FAB-4B55-9DAA-95B63EACEE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03881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BCACB4ED-6943-4AC0-9821-4D1FA07B90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99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301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81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987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98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351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807933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23878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CF2B11A-92FD-4FD3-87DF-915A999179F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15068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3E2804AD-1904-4C3F-8A17-846C9E6C294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5740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B6B484-5F57-41BD-948F-30D32FDEA46E}"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925442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78C79B2-B7C3-4968-9AB0-7C7B2CBAF64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1298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812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2A02EA00-DE7F-4CB0-AD86-E77A8A12CA8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14098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543A19D-7AD4-45E9-B401-1620D0897FC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96555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70130238-C93A-469C-B26A-21F1DD5F74C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05241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1794140-F242-4221-8A4F-E80F6A8CA22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15583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3E57218-C10C-4290-A14F-16FCDA4BEA3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07815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F59A4E2C-99D0-4EA4-A792-949A48D93B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4732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21018C-4F08-4D1D-B30C-C92C3ABB409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19828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1934709-A95A-4C13-ACF8-237D4E120A07}"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95319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2845B660-87E4-44C2-9DA0-8749D0D9A5C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27344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5421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2957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73383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38500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94444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1784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83727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674370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3263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77463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18568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8526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2859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72508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7621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84373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6074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9730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2899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6502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2652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6756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959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60370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3144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531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91037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0899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5155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8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7659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7319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704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948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1222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7808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612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254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4207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272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771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91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840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475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9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6447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48815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590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1880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1982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3640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022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17837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124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201615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06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6B903024-7AC3-7248-A5D6-A485CF63082C}" type="datetimeFigureOut">
              <a:rPr lang="en-US" smtClean="0">
                <a:solidFill>
                  <a:prstClr val="black">
                    <a:tint val="75000"/>
                  </a:prstClr>
                </a:solidFill>
              </a:rPr>
              <a:pPr/>
              <a:t>2/11/2019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C419ADE7-4F68-C146-A9FF-9FB8FF552D2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9756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346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78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518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94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91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4763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82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04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286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796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theme" Target="../theme/theme16.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defTabSz="457200"/>
            <a:fld id="{6B903024-7AC3-7248-A5D6-A485CF63082C}" type="datetimeFigureOut">
              <a:rPr lang="en-US" smtClean="0">
                <a:solidFill>
                  <a:prstClr val="black">
                    <a:tint val="75000"/>
                  </a:prstClr>
                </a:solidFill>
              </a:rPr>
              <a:pPr defTabSz="457200"/>
              <a:t>2/11/2019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defTabSz="457200"/>
            <a:fld id="{C419ADE7-4F68-C146-A9FF-9FB8FF552D2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593997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101F2-C28A-4752-92EA-2B1BA8985DF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84D23-EF7E-45F0-A322-FE7B0B2FC0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37741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7C022F1D-6F4D-44C8-81AB-F57FA447BA02}"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4032834"/>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D030C-9D9D-4BFC-A45B-B3FBD39F0AC8}"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68692-B29E-451F-9037-8239D89741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59274"/>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0E9F022C-CD47-476C-9140-22B66768A1A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668653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08CA4C2-28CA-4775-BFC3-15DF18D1A04B}"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055176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09440676"/>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CE5B42-02B5-45AC-8465-179D0EF48282}"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1882443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64508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3" r:id="rId12"/>
    <p:sldLayoutId id="2147483744" r:id="rId13"/>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2CFC8270-EA6B-41B2-A156-921DCF70D3D2}" type="slidenum">
              <a:rPr lang="en-US" altLang="en-US" smtClean="0">
                <a:solidFill>
                  <a:srgbClr val="000000"/>
                </a:solidFill>
              </a:rPr>
              <a:pPr fontAlgn="base">
                <a:spcBef>
                  <a:spcPct val="0"/>
                </a:spcBef>
                <a:spcAft>
                  <a:spcPct val="0"/>
                </a:spcAft>
              </a:pPr>
              <a:t>‹#›</a:t>
            </a:fld>
            <a:endParaRPr lang="en-US" altLang="en-US" dirty="0" smtClean="0">
              <a:solidFill>
                <a:srgbClr val="000000"/>
              </a:solidFill>
            </a:endParaRPr>
          </a:p>
        </p:txBody>
      </p:sp>
    </p:spTree>
    <p:extLst>
      <p:ext uri="{BB962C8B-B14F-4D97-AF65-F5344CB8AC3E}">
        <p14:creationId xmlns:p14="http://schemas.microsoft.com/office/powerpoint/2010/main" val="36860025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2552474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2642458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73060CC-8A49-42FA-8C76-8D198C39E5EF}" type="datetimeFigureOut">
              <a:rPr lang="en-US" smtClean="0">
                <a:solidFill>
                  <a:prstClr val="black">
                    <a:tint val="75000"/>
                  </a:prstClr>
                </a:solidFill>
              </a:rPr>
              <a:pPr/>
              <a:t>2/11/2019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28282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5278DA-7259-46FB-9A26-87AB39C784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7330252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42EAC-21E2-4B55-A7C8-685C137E6A4F}"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8650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C15C-D841-42E7-A03A-28792698738C}" type="datetimeFigureOut">
              <a:rPr lang="en-US" smtClean="0">
                <a:solidFill>
                  <a:prstClr val="black">
                    <a:tint val="75000"/>
                  </a:prstClr>
                </a:solidFill>
              </a:rPr>
              <a:pPr/>
              <a:t>2/11/2019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50982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34.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0.xml"/><Relationship Id="rId1" Type="http://schemas.openxmlformats.org/officeDocument/2006/relationships/vmlDrawing" Target="../drawings/vmlDrawing4.v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13.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0.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0.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6.xml"/></Relationships>
</file>

<file path=ppt/slides/_rels/slide5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8.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158.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8.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8.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8.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8.xml"/><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0.xml"/></Relationships>
</file>

<file path=ppt/slides/_rels/slide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1.xml"/><Relationship Id="rId1" Type="http://schemas.openxmlformats.org/officeDocument/2006/relationships/vmlDrawing" Target="../drawings/vmlDrawing1.v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1800" b="1" dirty="0">
                <a:solidFill>
                  <a:schemeClr val="tx2">
                    <a:lumMod val="75000"/>
                  </a:schemeClr>
                </a:solidFill>
                <a:cs typeface="Arial" panose="020B0604020202020204" pitchFamily="34" charset="0"/>
              </a:rPr>
              <a:t>UC </a:t>
            </a:r>
            <a:r>
              <a:rPr lang="en-US" altLang="en-US" sz="1800" b="1" dirty="0" err="1">
                <a:solidFill>
                  <a:schemeClr val="tx2">
                    <a:lumMod val="75000"/>
                  </a:schemeClr>
                </a:solidFill>
                <a:cs typeface="Arial" panose="020B0604020202020204" pitchFamily="34" charset="0"/>
              </a:rPr>
              <a:t>Multicampus</a:t>
            </a:r>
            <a:r>
              <a:rPr lang="en-US" altLang="en-US" sz="1800" b="1" dirty="0">
                <a:solidFill>
                  <a:schemeClr val="tx2">
                    <a:lumMod val="75000"/>
                  </a:schemeClr>
                </a:solidFill>
                <a:cs typeface="Arial" panose="020B0604020202020204" pitchFamily="34" charset="0"/>
              </a:rPr>
              <a:t> Research Programs and Initiatives (MRPI)</a:t>
            </a:r>
          </a:p>
          <a:p>
            <a:pPr algn="ctr">
              <a:spcBef>
                <a:spcPts val="1200"/>
              </a:spcBef>
              <a:buNone/>
            </a:pPr>
            <a:r>
              <a:rPr lang="en-US" altLang="en-US" sz="1800" b="1" dirty="0" smtClean="0">
                <a:solidFill>
                  <a:schemeClr val="tx2">
                    <a:lumMod val="75000"/>
                  </a:schemeClr>
                </a:solidFill>
                <a:cs typeface="Arial" panose="020B0604020202020204" pitchFamily="34" charset="0"/>
              </a:rPr>
              <a:t>NIH </a:t>
            </a:r>
            <a:r>
              <a:rPr lang="en-US" altLang="en-US" sz="1800" b="1" dirty="0">
                <a:solidFill>
                  <a:schemeClr val="tx2">
                    <a:lumMod val="75000"/>
                  </a:schemeClr>
                </a:solidFill>
                <a:cs typeface="Arial" panose="020B0604020202020204" pitchFamily="34" charset="0"/>
              </a:rPr>
              <a:t>NIGMS R01 GM124149</a:t>
            </a:r>
          </a:p>
          <a:p>
            <a:pPr algn="ctr">
              <a:spcBef>
                <a:spcPts val="1200"/>
              </a:spcBef>
              <a:buNone/>
            </a:pPr>
            <a:r>
              <a:rPr lang="en-US" altLang="en-US" sz="1800" b="1" dirty="0">
                <a:solidFill>
                  <a:schemeClr val="tx2">
                    <a:lumMod val="75000"/>
                  </a:schemeClr>
                </a:solidFill>
                <a:cs typeface="Arial" panose="020B0604020202020204" pitchFamily="34" charset="0"/>
              </a:rPr>
              <a:t>NIH NIGMS P50 GM082250</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r>
              <a:rPr lang="en-US" altLang="en-US" sz="1800" b="1" dirty="0" smtClean="0">
                <a:solidFill>
                  <a:srgbClr val="C00000"/>
                </a:solidFill>
                <a:latin typeface="Arial" panose="020B0604020202020204" pitchFamily="34" charset="0"/>
                <a:cs typeface="Arial" panose="020B0604020202020204" pitchFamily="34" charset="0"/>
              </a:rPr>
              <a:t>)</a:t>
            </a: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553924" y="1074057"/>
            <a:ext cx="7994624" cy="646331"/>
          </a:xfrm>
          <a:prstGeom prst="rect">
            <a:avLst/>
          </a:prstGeom>
          <a:noFill/>
        </p:spPr>
        <p:txBody>
          <a:bodyPr wrap="none" rtlCol="0">
            <a:spAutoFit/>
          </a:bodyPr>
          <a:lstStyle/>
          <a:p>
            <a:pPr algn="ctr"/>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James Fraser  </a:t>
            </a:r>
            <a:r>
              <a:rPr lang="en-US" dirty="0" smtClean="0">
                <a:solidFill>
                  <a:srgbClr val="1F497D">
                    <a:lumMod val="75000"/>
                  </a:srgbClr>
                </a:solidFill>
                <a:latin typeface="Arial" pitchFamily="34" charset="0"/>
                <a:cs typeface="Arial" panose="020B0604020202020204" pitchFamily="34" charset="0"/>
              </a:rPr>
              <a:t>               </a:t>
            </a:r>
            <a:r>
              <a:rPr lang="en-US" dirty="0" smtClean="0">
                <a:solidFill>
                  <a:srgbClr val="663300"/>
                </a:solidFill>
                <a:latin typeface="Arial" pitchFamily="34" charset="0"/>
                <a:cs typeface="Arial" panose="020B0604020202020204" pitchFamily="34" charset="0"/>
              </a:rPr>
              <a:t>Paul Adams   John </a:t>
            </a:r>
            <a:r>
              <a:rPr lang="en-US" dirty="0" err="1" smtClean="0">
                <a:solidFill>
                  <a:srgbClr val="663300"/>
                </a:solidFill>
                <a:latin typeface="Arial" pitchFamily="34" charset="0"/>
                <a:cs typeface="Arial" panose="020B0604020202020204" pitchFamily="34" charset="0"/>
              </a:rPr>
              <a:t>Tainer</a:t>
            </a:r>
            <a:endParaRPr lang="en-US" dirty="0">
              <a:solidFill>
                <a:srgbClr val="663300"/>
              </a:solidFill>
              <a:latin typeface="Arial" pitchFamily="34" charset="0"/>
              <a:cs typeface="Arial" panose="020B0604020202020204" pitchFamily="34" charset="0"/>
            </a:endParaRPr>
          </a:p>
          <a:p>
            <a:pPr algn="ctr"/>
            <a:r>
              <a:rPr lang="en-US" dirty="0">
                <a:solidFill>
                  <a:prstClr val="black"/>
                </a:solidFill>
                <a:latin typeface="Arial" pitchFamily="34" charset="0"/>
                <a:cs typeface="Arial" panose="020B0604020202020204" pitchFamily="34" charset="0"/>
              </a:rPr>
              <a:t>Chris Nielsen  Clemens Schulze-</a:t>
            </a:r>
            <a:r>
              <a:rPr lang="en-US" dirty="0" err="1">
                <a:solidFill>
                  <a:prstClr val="black"/>
                </a:solidFill>
                <a:latin typeface="Arial" pitchFamily="34" charset="0"/>
                <a:cs typeface="Arial" panose="020B0604020202020204" pitchFamily="34" charset="0"/>
              </a:rPr>
              <a:t>Briese</a:t>
            </a:r>
            <a:r>
              <a:rPr lang="en-US" dirty="0">
                <a:solidFill>
                  <a:prstClr val="black"/>
                </a:solidFill>
                <a:latin typeface="Arial" pitchFamily="34" charset="0"/>
                <a:cs typeface="Arial" panose="020B0604020202020204" pitchFamily="34" charset="0"/>
              </a:rPr>
              <a:t>              </a:t>
            </a:r>
            <a:r>
              <a:rPr lang="en-US" dirty="0" err="1">
                <a:solidFill>
                  <a:srgbClr val="C00000"/>
                </a:solidFill>
                <a:latin typeface="Arial" pitchFamily="34" charset="0"/>
                <a:cs typeface="Arial" panose="020B0604020202020204" pitchFamily="34" charset="0"/>
              </a:rPr>
              <a:t>Aina</a:t>
            </a:r>
            <a:r>
              <a:rPr lang="en-US" dirty="0">
                <a:solidFill>
                  <a:srgbClr val="C00000"/>
                </a:solidFill>
                <a:latin typeface="Arial" pitchFamily="34" charset="0"/>
                <a:cs typeface="Arial" panose="020B0604020202020204" pitchFamily="34" charset="0"/>
              </a:rPr>
              <a:t> Cohen   Ana Gonzalez </a:t>
            </a:r>
          </a:p>
        </p:txBody>
      </p:sp>
    </p:spTree>
    <p:extLst>
      <p:ext uri="{BB962C8B-B14F-4D97-AF65-F5344CB8AC3E}">
        <p14:creationId xmlns:p14="http://schemas.microsoft.com/office/powerpoint/2010/main" val="365091304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grpSp>
        <p:nvGrpSpPr>
          <p:cNvPr id="8" name="Group 7"/>
          <p:cNvGrpSpPr/>
          <p:nvPr/>
        </p:nvGrpSpPr>
        <p:grpSpPr>
          <a:xfrm>
            <a:off x="3934557" y="-87924"/>
            <a:ext cx="5209444" cy="6945924"/>
            <a:chOff x="3934557" y="-87924"/>
            <a:chExt cx="5209444" cy="6945924"/>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66317" y="780316"/>
              <a:ext cx="6945924" cy="5209443"/>
            </a:xfrm>
            <a:prstGeom prst="rect">
              <a:avLst/>
            </a:prstGeom>
          </p:spPr>
        </p:pic>
        <p:sp>
          <p:nvSpPr>
            <p:cNvPr id="6" name="TextBox 5"/>
            <p:cNvSpPr txBox="1"/>
            <p:nvPr/>
          </p:nvSpPr>
          <p:spPr>
            <a:xfrm>
              <a:off x="7258929" y="6049108"/>
              <a:ext cx="1885072" cy="769441"/>
            </a:xfrm>
            <a:prstGeom prst="rect">
              <a:avLst/>
            </a:prstGeom>
            <a:solidFill>
              <a:schemeClr val="tx1"/>
            </a:solidFill>
          </p:spPr>
          <p:txBody>
            <a:bodyPr wrap="square" rtlCol="0">
              <a:spAutoFit/>
            </a:bodyPr>
            <a:lstStyle/>
            <a:p>
              <a:r>
                <a:rPr lang="en-US" sz="4400" dirty="0" err="1" smtClean="0">
                  <a:solidFill>
                    <a:schemeClr val="bg1"/>
                  </a:solidFill>
                  <a:latin typeface="Arial" panose="020B0604020202020204" pitchFamily="34" charset="0"/>
                  <a:cs typeface="Arial" panose="020B0604020202020204" pitchFamily="34" charset="0"/>
                </a:rPr>
                <a:t>voltron</a:t>
              </a:r>
              <a:endParaRPr lang="en-US" sz="4400" dirty="0">
                <a:solidFill>
                  <a:schemeClr val="bg1"/>
                </a:solidFill>
                <a:latin typeface="Arial" panose="020B0604020202020204" pitchFamily="34" charset="0"/>
                <a:cs typeface="Arial" panose="020B0604020202020204" pitchFamily="34" charset="0"/>
              </a:endParaRPr>
            </a:p>
          </p:txBody>
        </p:sp>
      </p:grpSp>
      <p:sp>
        <p:nvSpPr>
          <p:cNvPr id="7" name="TextBox 6"/>
          <p:cNvSpPr txBox="1"/>
          <p:nvPr/>
        </p:nvSpPr>
        <p:spPr>
          <a:xfrm>
            <a:off x="0" y="0"/>
            <a:ext cx="2715066" cy="769441"/>
          </a:xfrm>
          <a:prstGeom prst="rect">
            <a:avLst/>
          </a:prstGeom>
          <a:solidFill>
            <a:schemeClr val="tx1"/>
          </a:solidFill>
        </p:spPr>
        <p:txBody>
          <a:bodyPr wrap="square" rtlCol="0">
            <a:spAutoFit/>
          </a:bodyPr>
          <a:lstStyle/>
          <a:p>
            <a:r>
              <a:rPr lang="en-US" sz="4400" dirty="0" smtClean="0">
                <a:solidFill>
                  <a:schemeClr val="bg1"/>
                </a:solidFill>
                <a:latin typeface="Arial" panose="020B0604020202020204" pitchFamily="34" charset="0"/>
                <a:cs typeface="Arial" panose="020B0604020202020204" pitchFamily="34" charset="0"/>
              </a:rPr>
              <a:t>“petabyte”</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3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normAutofit fontScale="90000"/>
          </a:bodyPr>
          <a:lstStyle/>
          <a:p>
            <a:r>
              <a:rPr lang="en-US" dirty="0" err="1" smtClean="0">
                <a:cs typeface="Arial" panose="020B0604020202020204" pitchFamily="34" charset="0"/>
              </a:rPr>
              <a:t>Shutterless</a:t>
            </a:r>
            <a:r>
              <a:rPr lang="en-US" dirty="0" smtClean="0">
                <a:cs typeface="Arial" panose="020B0604020202020204" pitchFamily="34" charset="0"/>
              </a:rPr>
              <a:t> </a:t>
            </a:r>
            <a:r>
              <a:rPr lang="en-US" dirty="0" err="1" smtClean="0">
                <a:cs typeface="Arial" panose="020B0604020202020204" pitchFamily="34" charset="0"/>
              </a:rPr>
              <a:t>rastering</a:t>
            </a:r>
            <a:r>
              <a:rPr lang="en-US" dirty="0" smtClean="0">
                <a:cs typeface="Arial" panose="020B0604020202020204" pitchFamily="34" charset="0"/>
              </a:rPr>
              <a:t> now available</a:t>
            </a:r>
            <a:endParaRPr lang="en-US" dirty="0">
              <a:cs typeface="Arial" panose="020B0604020202020204" pitchFamily="34" charset="0"/>
            </a:endParaRPr>
          </a:p>
        </p:txBody>
      </p:sp>
      <p:pic>
        <p:nvPicPr>
          <p:cNvPr id="12" name="Picture 2" descr="Scott Classen"/>
          <p:cNvPicPr>
            <a:picLocks noChangeAspect="1" noChangeArrowheads="1"/>
          </p:cNvPicPr>
          <p:nvPr/>
        </p:nvPicPr>
        <p:blipFill rotWithShape="1">
          <a:blip r:embed="rId3">
            <a:extLst>
              <a:ext uri="{28A0092B-C50C-407E-A947-70E740481C1C}">
                <a14:useLocalDpi xmlns:a14="http://schemas.microsoft.com/office/drawing/2010/main" val="0"/>
              </a:ext>
            </a:extLst>
          </a:blip>
          <a:srcRect l="11389" r="21055" b="7478"/>
          <a:stretch/>
        </p:blipFill>
        <p:spPr bwMode="auto">
          <a:xfrm>
            <a:off x="7595188" y="5198370"/>
            <a:ext cx="1286933" cy="150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l831.als.lbl.gov/~jamesh/sh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9" y="1044222"/>
            <a:ext cx="9157649" cy="5813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4094" y="214489"/>
            <a:ext cx="6781023"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BLU-ICE “screening tab” ready for testing</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6799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586" name="Picture 2" descr="lab_view_als_title"/>
          <p:cNvPicPr>
            <a:picLocks noGrp="1" noChangeAspect="1" noChangeArrowheads="1"/>
          </p:cNvPicPr>
          <p:nvPr>
            <p:ph idx="1"/>
          </p:nvPr>
        </p:nvPicPr>
        <p:blipFill>
          <a:blip r:embed="rId2">
            <a:lum bright="60000" contrast="-60000"/>
            <a:extLst>
              <a:ext uri="{28A0092B-C50C-407E-A947-70E740481C1C}">
                <a14:useLocalDpi xmlns:a14="http://schemas.microsoft.com/office/drawing/2010/main" val="0"/>
              </a:ext>
            </a:extLst>
          </a:blip>
          <a:srcRect r="21909" b="13078"/>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1587" name="Picture 3"/>
          <p:cNvPicPr>
            <a:picLocks noChangeAspect="1" noChangeArrowheads="1"/>
          </p:cNvPicPr>
          <p:nvPr/>
        </p:nvPicPr>
        <p:blipFill>
          <a:blip r:embed="rId3">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1588" name="Rectangle 4"/>
          <p:cNvSpPr>
            <a:spLocks noGrp="1" noChangeArrowheads="1"/>
          </p:cNvSpPr>
          <p:nvPr>
            <p:ph type="title"/>
          </p:nvPr>
        </p:nvSpPr>
        <p:spPr>
          <a:xfrm>
            <a:off x="441325" y="0"/>
            <a:ext cx="8229600" cy="1143000"/>
          </a:xfrm>
        </p:spPr>
        <p:txBody>
          <a:bodyPr/>
          <a:lstStyle/>
          <a:p>
            <a:r>
              <a:rPr lang="en-US" altLang="en-US" sz="5400" dirty="0">
                <a:solidFill>
                  <a:srgbClr val="0000FF"/>
                </a:solidFill>
              </a:rPr>
              <a:t>ALS</a:t>
            </a:r>
            <a:r>
              <a:rPr lang="en-US" altLang="en-US" sz="5400" dirty="0"/>
              <a:t> robots</a:t>
            </a:r>
          </a:p>
        </p:txBody>
      </p:sp>
      <p:grpSp>
        <p:nvGrpSpPr>
          <p:cNvPr id="3011589" name="Group 5"/>
          <p:cNvGrpSpPr>
            <a:grpSpLocks/>
          </p:cNvGrpSpPr>
          <p:nvPr/>
        </p:nvGrpSpPr>
        <p:grpSpPr bwMode="auto">
          <a:xfrm>
            <a:off x="2314575" y="1827213"/>
            <a:ext cx="4325938" cy="4303712"/>
            <a:chOff x="1557" y="1124"/>
            <a:chExt cx="2725" cy="2711"/>
          </a:xfrm>
        </p:grpSpPr>
        <p:sp>
          <p:nvSpPr>
            <p:cNvPr id="301159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59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nvGrpSpPr>
          <p:cNvPr id="3011603" name="Group 19"/>
          <p:cNvGrpSpPr>
            <a:grpSpLocks/>
          </p:cNvGrpSpPr>
          <p:nvPr/>
        </p:nvGrpSpPr>
        <p:grpSpPr bwMode="auto">
          <a:xfrm>
            <a:off x="1746250" y="2641600"/>
            <a:ext cx="441325" cy="1355725"/>
            <a:chOff x="1092" y="1718"/>
            <a:chExt cx="278" cy="854"/>
          </a:xfrm>
        </p:grpSpPr>
        <p:sp>
          <p:nvSpPr>
            <p:cNvPr id="301160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sp>
        <p:nvSpPr>
          <p:cNvPr id="301160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0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0" name="Line 26"/>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11" name="Text Box 27"/>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5.0.2</a:t>
            </a:r>
          </a:p>
        </p:txBody>
      </p:sp>
      <p:sp>
        <p:nvSpPr>
          <p:cNvPr id="3011612" name="Text Box 28"/>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5.0.1</a:t>
            </a:r>
          </a:p>
        </p:txBody>
      </p:sp>
      <p:sp>
        <p:nvSpPr>
          <p:cNvPr id="3011613" name="Text Box 29"/>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5.0.3</a:t>
            </a:r>
          </a:p>
        </p:txBody>
      </p:sp>
      <p:sp>
        <p:nvSpPr>
          <p:cNvPr id="3011614" name="Text Box 30"/>
          <p:cNvSpPr txBox="1">
            <a:spLocks noChangeArrowheads="1"/>
          </p:cNvSpPr>
          <p:nvPr/>
        </p:nvSpPr>
        <p:spPr bwMode="auto">
          <a:xfrm>
            <a:off x="246063" y="3630613"/>
            <a:ext cx="127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A0A000"/>
                </a:solidFill>
                <a:latin typeface="Arial" panose="020B0604020202020204" pitchFamily="34" charset="0"/>
              </a:rPr>
              <a:t>MBC 4.2.2</a:t>
            </a:r>
          </a:p>
          <a:p>
            <a:pPr fontAlgn="base">
              <a:spcBef>
                <a:spcPct val="0"/>
              </a:spcBef>
              <a:spcAft>
                <a:spcPct val="0"/>
              </a:spcAft>
            </a:pPr>
            <a:endParaRPr lang="en-US" altLang="en-US" b="1" dirty="0" smtClean="0">
              <a:solidFill>
                <a:srgbClr val="A0A000"/>
              </a:solidFill>
              <a:latin typeface="Arial" panose="020B0604020202020204" pitchFamily="34" charset="0"/>
            </a:endParaRPr>
          </a:p>
          <a:p>
            <a:pPr fontAlgn="base">
              <a:spcBef>
                <a:spcPct val="0"/>
              </a:spcBef>
              <a:spcAft>
                <a:spcPct val="0"/>
              </a:spcAft>
            </a:pPr>
            <a:r>
              <a:rPr lang="en-US" altLang="en-US" b="1" dirty="0" smtClean="0">
                <a:solidFill>
                  <a:srgbClr val="A0A000"/>
                </a:solidFill>
                <a:latin typeface="Arial" panose="020B0604020202020204" pitchFamily="34" charset="0"/>
              </a:rPr>
              <a:t>ACTOR</a:t>
            </a:r>
          </a:p>
        </p:txBody>
      </p:sp>
      <p:sp>
        <p:nvSpPr>
          <p:cNvPr id="3011615" name="Text Box 31"/>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8.2.2</a:t>
            </a:r>
          </a:p>
        </p:txBody>
      </p:sp>
      <p:sp>
        <p:nvSpPr>
          <p:cNvPr id="3011616" name="Text Box 32"/>
          <p:cNvSpPr txBox="1">
            <a:spLocks noChangeArrowheads="1"/>
          </p:cNvSpPr>
          <p:nvPr/>
        </p:nvSpPr>
        <p:spPr bwMode="auto">
          <a:xfrm>
            <a:off x="6973888" y="1514475"/>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0096"/>
                </a:solidFill>
                <a:latin typeface="Arial" panose="020B0604020202020204" pitchFamily="34" charset="0"/>
              </a:rPr>
              <a:t>8.3.1</a:t>
            </a:r>
          </a:p>
          <a:p>
            <a:pPr fontAlgn="base">
              <a:spcBef>
                <a:spcPct val="0"/>
              </a:spcBef>
              <a:spcAft>
                <a:spcPct val="0"/>
              </a:spcAft>
            </a:pPr>
            <a:r>
              <a:rPr lang="en-US" altLang="en-US" b="1" dirty="0" smtClean="0">
                <a:solidFill>
                  <a:srgbClr val="000096"/>
                </a:solidFill>
                <a:latin typeface="Arial" panose="020B0604020202020204" pitchFamily="34" charset="0"/>
              </a:rPr>
              <a:t>Cool Hand Luke</a:t>
            </a:r>
          </a:p>
        </p:txBody>
      </p:sp>
      <p:sp>
        <p:nvSpPr>
          <p:cNvPr id="3011617" name="Text Box 33"/>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8.2.1</a:t>
            </a:r>
          </a:p>
        </p:txBody>
      </p:sp>
      <p:sp>
        <p:nvSpPr>
          <p:cNvPr id="3011618" name="Text Box 34"/>
          <p:cNvSpPr txBox="1">
            <a:spLocks noChangeArrowheads="1"/>
          </p:cNvSpPr>
          <p:nvPr/>
        </p:nvSpPr>
        <p:spPr bwMode="auto">
          <a:xfrm>
            <a:off x="6142038" y="61849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12.3.1 SIBYLS</a:t>
            </a:r>
          </a:p>
        </p:txBody>
      </p:sp>
      <p:sp>
        <p:nvSpPr>
          <p:cNvPr id="3011619" name="Text Box 35"/>
          <p:cNvSpPr txBox="1">
            <a:spLocks noChangeArrowheads="1"/>
          </p:cNvSpPr>
          <p:nvPr/>
        </p:nvSpPr>
        <p:spPr bwMode="auto">
          <a:xfrm>
            <a:off x="7477125" y="10334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009600"/>
                </a:solidFill>
                <a:latin typeface="Arial" panose="020B0604020202020204" pitchFamily="34" charset="0"/>
              </a:rPr>
              <a:t>ACTOR</a:t>
            </a:r>
          </a:p>
        </p:txBody>
      </p:sp>
      <p:sp>
        <p:nvSpPr>
          <p:cNvPr id="3011620" name="Text Box 36"/>
          <p:cNvSpPr txBox="1">
            <a:spLocks noChangeArrowheads="1"/>
          </p:cNvSpPr>
          <p:nvPr/>
        </p:nvSpPr>
        <p:spPr bwMode="auto">
          <a:xfrm>
            <a:off x="1450975" y="1255713"/>
            <a:ext cx="120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C80000"/>
                </a:solidFill>
                <a:latin typeface="Arial" panose="020B0604020202020204" pitchFamily="34" charset="0"/>
              </a:rPr>
              <a:t>Berkeley </a:t>
            </a:r>
          </a:p>
          <a:p>
            <a:pPr fontAlgn="base">
              <a:spcBef>
                <a:spcPct val="0"/>
              </a:spcBef>
              <a:spcAft>
                <a:spcPct val="0"/>
              </a:spcAft>
            </a:pPr>
            <a:r>
              <a:rPr lang="en-US" altLang="en-US" b="1" dirty="0" smtClean="0">
                <a:solidFill>
                  <a:srgbClr val="C80000"/>
                </a:solidFill>
                <a:latin typeface="Arial" panose="020B0604020202020204" pitchFamily="34" charset="0"/>
              </a:rPr>
              <a:t>Auto-</a:t>
            </a:r>
          </a:p>
          <a:p>
            <a:pPr fontAlgn="base">
              <a:spcBef>
                <a:spcPct val="0"/>
              </a:spcBef>
              <a:spcAft>
                <a:spcPct val="0"/>
              </a:spcAft>
            </a:pPr>
            <a:r>
              <a:rPr lang="en-US" altLang="en-US" b="1" dirty="0" smtClean="0">
                <a:solidFill>
                  <a:srgbClr val="C80000"/>
                </a:solidFill>
                <a:latin typeface="Arial" panose="020B0604020202020204" pitchFamily="34" charset="0"/>
              </a:rPr>
              <a:t>Mounter</a:t>
            </a:r>
          </a:p>
        </p:txBody>
      </p:sp>
      <p:grpSp>
        <p:nvGrpSpPr>
          <p:cNvPr id="3011621" name="Group 37"/>
          <p:cNvGrpSpPr>
            <a:grpSpLocks/>
          </p:cNvGrpSpPr>
          <p:nvPr/>
        </p:nvGrpSpPr>
        <p:grpSpPr bwMode="auto">
          <a:xfrm rot="4502188">
            <a:off x="2016125" y="4329113"/>
            <a:ext cx="560388" cy="138112"/>
            <a:chOff x="364" y="1976"/>
            <a:chExt cx="2946" cy="369"/>
          </a:xfrm>
        </p:grpSpPr>
        <p:grpSp>
          <p:nvGrpSpPr>
            <p:cNvPr id="3011622" name="Group 38"/>
            <p:cNvGrpSpPr>
              <a:grpSpLocks/>
            </p:cNvGrpSpPr>
            <p:nvPr/>
          </p:nvGrpSpPr>
          <p:grpSpPr bwMode="auto">
            <a:xfrm>
              <a:off x="364" y="1976"/>
              <a:ext cx="370" cy="369"/>
              <a:chOff x="362" y="2318"/>
              <a:chExt cx="370" cy="369"/>
            </a:xfrm>
          </p:grpSpPr>
          <p:sp>
            <p:nvSpPr>
              <p:cNvPr id="301162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5" name="Group 41"/>
            <p:cNvGrpSpPr>
              <a:grpSpLocks/>
            </p:cNvGrpSpPr>
            <p:nvPr/>
          </p:nvGrpSpPr>
          <p:grpSpPr bwMode="auto">
            <a:xfrm>
              <a:off x="732" y="1976"/>
              <a:ext cx="370" cy="369"/>
              <a:chOff x="362" y="2318"/>
              <a:chExt cx="370" cy="369"/>
            </a:xfrm>
          </p:grpSpPr>
          <p:sp>
            <p:nvSpPr>
              <p:cNvPr id="301162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2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28" name="Group 44"/>
            <p:cNvGrpSpPr>
              <a:grpSpLocks/>
            </p:cNvGrpSpPr>
            <p:nvPr/>
          </p:nvGrpSpPr>
          <p:grpSpPr bwMode="auto">
            <a:xfrm>
              <a:off x="1100" y="1976"/>
              <a:ext cx="370" cy="369"/>
              <a:chOff x="362" y="2318"/>
              <a:chExt cx="370" cy="369"/>
            </a:xfrm>
          </p:grpSpPr>
          <p:sp>
            <p:nvSpPr>
              <p:cNvPr id="301162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1" name="Group 47"/>
            <p:cNvGrpSpPr>
              <a:grpSpLocks/>
            </p:cNvGrpSpPr>
            <p:nvPr/>
          </p:nvGrpSpPr>
          <p:grpSpPr bwMode="auto">
            <a:xfrm>
              <a:off x="1468" y="1976"/>
              <a:ext cx="370" cy="369"/>
              <a:chOff x="362" y="2318"/>
              <a:chExt cx="370" cy="369"/>
            </a:xfrm>
          </p:grpSpPr>
          <p:sp>
            <p:nvSpPr>
              <p:cNvPr id="301163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4" name="Group 50"/>
            <p:cNvGrpSpPr>
              <a:grpSpLocks/>
            </p:cNvGrpSpPr>
            <p:nvPr/>
          </p:nvGrpSpPr>
          <p:grpSpPr bwMode="auto">
            <a:xfrm>
              <a:off x="1836" y="1976"/>
              <a:ext cx="370" cy="369"/>
              <a:chOff x="362" y="2318"/>
              <a:chExt cx="370" cy="369"/>
            </a:xfrm>
          </p:grpSpPr>
          <p:sp>
            <p:nvSpPr>
              <p:cNvPr id="3011635"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6"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37" name="Group 53"/>
            <p:cNvGrpSpPr>
              <a:grpSpLocks/>
            </p:cNvGrpSpPr>
            <p:nvPr/>
          </p:nvGrpSpPr>
          <p:grpSpPr bwMode="auto">
            <a:xfrm>
              <a:off x="2204" y="1976"/>
              <a:ext cx="370" cy="369"/>
              <a:chOff x="362" y="2318"/>
              <a:chExt cx="370" cy="369"/>
            </a:xfrm>
          </p:grpSpPr>
          <p:sp>
            <p:nvSpPr>
              <p:cNvPr id="3011638"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39"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0" name="Group 56"/>
            <p:cNvGrpSpPr>
              <a:grpSpLocks/>
            </p:cNvGrpSpPr>
            <p:nvPr/>
          </p:nvGrpSpPr>
          <p:grpSpPr bwMode="auto">
            <a:xfrm>
              <a:off x="2572" y="1976"/>
              <a:ext cx="370" cy="369"/>
              <a:chOff x="362" y="2318"/>
              <a:chExt cx="370" cy="369"/>
            </a:xfrm>
          </p:grpSpPr>
          <p:sp>
            <p:nvSpPr>
              <p:cNvPr id="3011641"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2"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nvGrpSpPr>
            <p:cNvPr id="3011643" name="Group 59"/>
            <p:cNvGrpSpPr>
              <a:grpSpLocks/>
            </p:cNvGrpSpPr>
            <p:nvPr/>
          </p:nvGrpSpPr>
          <p:grpSpPr bwMode="auto">
            <a:xfrm>
              <a:off x="2940" y="1976"/>
              <a:ext cx="370" cy="369"/>
              <a:chOff x="362" y="2318"/>
              <a:chExt cx="370" cy="369"/>
            </a:xfrm>
          </p:grpSpPr>
          <p:sp>
            <p:nvSpPr>
              <p:cNvPr id="3011644"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5"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smtClean="0">
                  <a:solidFill>
                    <a:srgbClr val="000000"/>
                  </a:solidFill>
                  <a:latin typeface="Arial" panose="020B0604020202020204" pitchFamily="34" charset="0"/>
                </a:endParaRPr>
              </a:p>
            </p:txBody>
          </p:sp>
        </p:grpSp>
      </p:grpSp>
      <p:sp>
        <p:nvSpPr>
          <p:cNvPr id="3011646" name="Text Box 62"/>
          <p:cNvSpPr txBox="1">
            <a:spLocks noChangeArrowheads="1"/>
          </p:cNvSpPr>
          <p:nvPr/>
        </p:nvSpPr>
        <p:spPr bwMode="auto">
          <a:xfrm>
            <a:off x="3448050" y="374015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dirty="0" smtClean="0">
                <a:solidFill>
                  <a:srgbClr val="000000"/>
                </a:solidFill>
                <a:latin typeface="Arial" panose="020B0604020202020204" pitchFamily="34" charset="0"/>
              </a:rPr>
              <a:t>ALS MX robots</a:t>
            </a:r>
          </a:p>
        </p:txBody>
      </p:sp>
      <p:sp>
        <p:nvSpPr>
          <p:cNvPr id="3011647" name="Oval 6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8" name="Oval 6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sp>
        <p:nvSpPr>
          <p:cNvPr id="3011649" name="Oval 6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smtClean="0">
              <a:solidFill>
                <a:srgbClr val="000000"/>
              </a:solidFill>
              <a:latin typeface="Arial" panose="020B0604020202020204" pitchFamily="34" charset="0"/>
            </a:endParaRPr>
          </a:p>
        </p:txBody>
      </p:sp>
      <p:pic>
        <p:nvPicPr>
          <p:cNvPr id="3011650" name="Picture 66" descr="50x_automou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6325"/>
            <a:ext cx="13795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11651" name="Picture 67" descr="a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46600"/>
            <a:ext cx="1828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11652" name="Picture 68" descr="SSRL_SAM_robot1"/>
          <p:cNvPicPr>
            <a:picLocks noChangeAspect="1" noChangeArrowheads="1"/>
          </p:cNvPicPr>
          <p:nvPr/>
        </p:nvPicPr>
        <p:blipFill>
          <a:blip r:embed="rId6">
            <a:extLst>
              <a:ext uri="{28A0092B-C50C-407E-A947-70E740481C1C}">
                <a14:useLocalDpi xmlns:a14="http://schemas.microsoft.com/office/drawing/2010/main" val="0"/>
              </a:ext>
            </a:extLst>
          </a:blip>
          <a:srcRect t="7867" r="35446" b="23734"/>
          <a:stretch>
            <a:fillRect/>
          </a:stretch>
        </p:blipFill>
        <p:spPr bwMode="auto">
          <a:xfrm>
            <a:off x="6962775" y="4575175"/>
            <a:ext cx="17462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3011653" name="Picture 69" descr="conveyor_inside"/>
          <p:cNvPicPr>
            <a:picLocks noChangeAspect="1" noChangeArrowheads="1"/>
          </p:cNvPicPr>
          <p:nvPr/>
        </p:nvPicPr>
        <p:blipFill>
          <a:blip r:embed="rId7" cstate="print">
            <a:lum bright="40000" contrast="40000"/>
            <a:extLst>
              <a:ext uri="{28A0092B-C50C-407E-A947-70E740481C1C}">
                <a14:useLocalDpi xmlns:a14="http://schemas.microsoft.com/office/drawing/2010/main" val="0"/>
              </a:ext>
            </a:extLst>
          </a:blip>
          <a:srcRect/>
          <a:stretch>
            <a:fillRect/>
          </a:stretch>
        </p:blipFill>
        <p:spPr bwMode="auto">
          <a:xfrm>
            <a:off x="7315200" y="2208213"/>
            <a:ext cx="1306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1654" name="Text Box 70"/>
          <p:cNvSpPr txBox="1">
            <a:spLocks noChangeArrowheads="1"/>
          </p:cNvSpPr>
          <p:nvPr/>
        </p:nvSpPr>
        <p:spPr bwMode="auto">
          <a:xfrm>
            <a:off x="7277100" y="3651250"/>
            <a:ext cx="11239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dirty="0" smtClean="0">
                <a:solidFill>
                  <a:srgbClr val="990099"/>
                </a:solidFill>
                <a:latin typeface="Arial" panose="020B0604020202020204" pitchFamily="34" charset="0"/>
              </a:rPr>
              <a:t>Stanford</a:t>
            </a:r>
          </a:p>
          <a:p>
            <a:pPr fontAlgn="base">
              <a:spcBef>
                <a:spcPct val="0"/>
              </a:spcBef>
              <a:spcAft>
                <a:spcPct val="0"/>
              </a:spcAft>
            </a:pPr>
            <a:r>
              <a:rPr lang="en-US" altLang="en-US" b="1" dirty="0" smtClean="0">
                <a:solidFill>
                  <a:srgbClr val="990099"/>
                </a:solidFill>
                <a:latin typeface="Arial" panose="020B0604020202020204" pitchFamily="34" charset="0"/>
              </a:rPr>
              <a:t>Auto-</a:t>
            </a:r>
          </a:p>
          <a:p>
            <a:pPr fontAlgn="base">
              <a:spcBef>
                <a:spcPct val="0"/>
              </a:spcBef>
              <a:spcAft>
                <a:spcPct val="0"/>
              </a:spcAft>
            </a:pPr>
            <a:r>
              <a:rPr lang="en-US" altLang="en-US" b="1" dirty="0" smtClean="0">
                <a:solidFill>
                  <a:srgbClr val="990099"/>
                </a:solidFill>
                <a:latin typeface="Arial" panose="020B0604020202020204" pitchFamily="34" charset="0"/>
              </a:rPr>
              <a:t>Mounter</a:t>
            </a:r>
          </a:p>
        </p:txBody>
      </p:sp>
    </p:spTree>
    <p:extLst>
      <p:ext uri="{BB962C8B-B14F-4D97-AF65-F5344CB8AC3E}">
        <p14:creationId xmlns:p14="http://schemas.microsoft.com/office/powerpoint/2010/main" val="3797399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1"/>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3"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0"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174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284276397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8"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5" name="Rectangle 5"/>
          <p:cNvSpPr>
            <a:spLocks noChangeArrowheads="1"/>
          </p:cNvSpPr>
          <p:nvPr/>
        </p:nvSpPr>
        <p:spPr bwMode="auto">
          <a:xfrm>
            <a:off x="0"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6" name="Rectangle 6"/>
          <p:cNvSpPr>
            <a:spLocks noGrp="1" noChangeArrowheads="1"/>
          </p:cNvSpPr>
          <p:nvPr>
            <p:ph type="title"/>
          </p:nvPr>
        </p:nvSpPr>
        <p:spPr>
          <a:xfrm>
            <a:off x="457200" y="155575"/>
            <a:ext cx="8229600" cy="935037"/>
          </a:xfrm>
        </p:spPr>
        <p:txBody>
          <a:bodyPr/>
          <a:lstStyle/>
          <a:p>
            <a:r>
              <a:rPr lang="en-US" altLang="en-US" sz="3600" dirty="0" smtClean="0"/>
              <a:t>What if we didn’t have to choose?</a:t>
            </a:r>
            <a:endParaRPr lang="en-US" altLang="en-US" sz="3600" dirty="0"/>
          </a:p>
        </p:txBody>
      </p:sp>
      <p:sp>
        <p:nvSpPr>
          <p:cNvPr id="30731" name="Text Box 11"/>
          <p:cNvSpPr txBox="1">
            <a:spLocks noChangeArrowheads="1"/>
          </p:cNvSpPr>
          <p:nvPr/>
        </p:nvSpPr>
        <p:spPr bwMode="auto">
          <a:xfrm>
            <a:off x="1398588" y="113347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Caltech</a:t>
            </a:r>
          </a:p>
        </p:txBody>
      </p:sp>
      <p:sp>
        <p:nvSpPr>
          <p:cNvPr id="30732" name="Text Box 12"/>
          <p:cNvSpPr txBox="1">
            <a:spLocks noChangeArrowheads="1"/>
          </p:cNvSpPr>
          <p:nvPr/>
        </p:nvSpPr>
        <p:spPr bwMode="auto">
          <a:xfrm>
            <a:off x="5395913" y="1673225"/>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SSRL</a:t>
            </a:r>
          </a:p>
        </p:txBody>
      </p:sp>
      <p:sp>
        <p:nvSpPr>
          <p:cNvPr id="30733" name="Text Box 13"/>
          <p:cNvSpPr txBox="1">
            <a:spLocks noChangeArrowheads="1"/>
          </p:cNvSpPr>
          <p:nvPr/>
        </p:nvSpPr>
        <p:spPr bwMode="auto">
          <a:xfrm>
            <a:off x="7253288" y="16637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Yale</a:t>
            </a:r>
          </a:p>
        </p:txBody>
      </p:sp>
      <p:sp>
        <p:nvSpPr>
          <p:cNvPr id="30734" name="Text Box 14"/>
          <p:cNvSpPr txBox="1">
            <a:spLocks noChangeArrowheads="1"/>
          </p:cNvSpPr>
          <p:nvPr/>
        </p:nvSpPr>
        <p:spPr bwMode="auto">
          <a:xfrm>
            <a:off x="1452563" y="63484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Oxford</a:t>
            </a:r>
          </a:p>
        </p:txBody>
      </p:sp>
      <p:sp>
        <p:nvSpPr>
          <p:cNvPr id="30735" name="Text Box 15"/>
          <p:cNvSpPr txBox="1">
            <a:spLocks noChangeArrowheads="1"/>
          </p:cNvSpPr>
          <p:nvPr/>
        </p:nvSpPr>
        <p:spPr bwMode="auto">
          <a:xfrm>
            <a:off x="-61913" y="5322888"/>
            <a:ext cx="107315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SPring-8</a:t>
            </a:r>
          </a:p>
        </p:txBody>
      </p:sp>
      <p:sp>
        <p:nvSpPr>
          <p:cNvPr id="30736" name="Text Box 16"/>
          <p:cNvSpPr txBox="1">
            <a:spLocks noChangeArrowheads="1"/>
          </p:cNvSpPr>
          <p:nvPr/>
        </p:nvSpPr>
        <p:spPr bwMode="auto">
          <a:xfrm>
            <a:off x="3984625" y="6399213"/>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SPINE</a:t>
            </a:r>
          </a:p>
        </p:txBody>
      </p:sp>
      <p:sp>
        <p:nvSpPr>
          <p:cNvPr id="30737" name="Text Box 17"/>
          <p:cNvSpPr txBox="1">
            <a:spLocks noChangeArrowheads="1"/>
          </p:cNvSpPr>
          <p:nvPr/>
        </p:nvSpPr>
        <p:spPr bwMode="auto">
          <a:xfrm>
            <a:off x="6565900" y="6464300"/>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MiTeGen</a:t>
            </a:r>
            <a:r>
              <a:rPr lang="en-US" altLang="en-US" dirty="0">
                <a:solidFill>
                  <a:prstClr val="black"/>
                </a:solidFill>
                <a:latin typeface="Arial" panose="020B0604020202020204" pitchFamily="34" charset="0"/>
                <a:cs typeface="Arial" charset="0"/>
              </a:rPr>
              <a:t> RT</a:t>
            </a:r>
          </a:p>
        </p:txBody>
      </p:sp>
      <p:sp>
        <p:nvSpPr>
          <p:cNvPr id="30738" name="Text Box 18"/>
          <p:cNvSpPr txBox="1">
            <a:spLocks noChangeArrowheads="1"/>
          </p:cNvSpPr>
          <p:nvPr/>
        </p:nvSpPr>
        <p:spPr bwMode="auto">
          <a:xfrm>
            <a:off x="7221538" y="523875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Syrrx</a:t>
            </a:r>
            <a:endParaRPr lang="en-US" altLang="en-US" dirty="0">
              <a:solidFill>
                <a:prstClr val="black"/>
              </a:solidFill>
              <a:latin typeface="Arial" panose="020B0604020202020204" pitchFamily="34" charset="0"/>
              <a:cs typeface="Arial" charset="0"/>
            </a:endParaRPr>
          </a:p>
        </p:txBody>
      </p:sp>
      <p:sp>
        <p:nvSpPr>
          <p:cNvPr id="30739" name="Text Box 19"/>
          <p:cNvSpPr txBox="1">
            <a:spLocks noChangeArrowheads="1"/>
          </p:cNvSpPr>
          <p:nvPr/>
        </p:nvSpPr>
        <p:spPr bwMode="auto">
          <a:xfrm>
            <a:off x="7950200" y="4327525"/>
            <a:ext cx="140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magnetic</a:t>
            </a:r>
          </a:p>
        </p:txBody>
      </p:sp>
      <p:sp>
        <p:nvSpPr>
          <p:cNvPr id="30740" name="Text Box 20"/>
          <p:cNvSpPr txBox="1">
            <a:spLocks noChangeArrowheads="1"/>
          </p:cNvSpPr>
          <p:nvPr/>
        </p:nvSpPr>
        <p:spPr bwMode="auto">
          <a:xfrm>
            <a:off x="3681413" y="444182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hybrid</a:t>
            </a:r>
          </a:p>
        </p:txBody>
      </p:sp>
      <p:sp>
        <p:nvSpPr>
          <p:cNvPr id="30741" name="Text Box 21"/>
          <p:cNvSpPr txBox="1">
            <a:spLocks noChangeArrowheads="1"/>
          </p:cNvSpPr>
          <p:nvPr/>
        </p:nvSpPr>
        <p:spPr bwMode="auto">
          <a:xfrm>
            <a:off x="5300663" y="4392613"/>
            <a:ext cx="117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copper</a:t>
            </a:r>
          </a:p>
        </p:txBody>
      </p:sp>
      <p:sp>
        <p:nvSpPr>
          <p:cNvPr id="30742" name="Text Box 22"/>
          <p:cNvSpPr txBox="1">
            <a:spLocks noChangeArrowheads="1"/>
          </p:cNvSpPr>
          <p:nvPr/>
        </p:nvSpPr>
        <p:spPr bwMode="auto">
          <a:xfrm>
            <a:off x="2978150" y="5132388"/>
            <a:ext cx="1504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screw cap</a:t>
            </a:r>
          </a:p>
        </p:txBody>
      </p:sp>
      <p:sp>
        <p:nvSpPr>
          <p:cNvPr id="30743" name="Text Box 23"/>
          <p:cNvSpPr txBox="1">
            <a:spLocks noChangeArrowheads="1"/>
          </p:cNvSpPr>
          <p:nvPr/>
        </p:nvSpPr>
        <p:spPr bwMode="auto">
          <a:xfrm>
            <a:off x="1389063" y="425926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colored</a:t>
            </a:r>
          </a:p>
        </p:txBody>
      </p:sp>
      <p:sp>
        <p:nvSpPr>
          <p:cNvPr id="30744" name="Text Box 24"/>
          <p:cNvSpPr txBox="1">
            <a:spLocks noChangeArrowheads="1"/>
          </p:cNvSpPr>
          <p:nvPr/>
        </p:nvSpPr>
        <p:spPr bwMode="auto">
          <a:xfrm>
            <a:off x="1928813" y="3282950"/>
            <a:ext cx="220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prstClr val="black"/>
                </a:solidFill>
                <a:latin typeface="Arial" panose="020B0604020202020204" pitchFamily="34" charset="0"/>
                <a:cs typeface="Arial" charset="0"/>
              </a:rPr>
              <a:t>Hampton magnetic</a:t>
            </a:r>
          </a:p>
        </p:txBody>
      </p:sp>
      <p:sp>
        <p:nvSpPr>
          <p:cNvPr id="2" name="&quot;No&quot; Symbol 1"/>
          <p:cNvSpPr/>
          <p:nvPr/>
        </p:nvSpPr>
        <p:spPr>
          <a:xfrm>
            <a:off x="4483100" y="1847056"/>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3" name="&quot;No&quot; Symbol 22"/>
          <p:cNvSpPr/>
          <p:nvPr/>
        </p:nvSpPr>
        <p:spPr>
          <a:xfrm>
            <a:off x="246177" y="4575969"/>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4" name="&quot;No&quot; Symbol 23"/>
          <p:cNvSpPr/>
          <p:nvPr/>
        </p:nvSpPr>
        <p:spPr>
          <a:xfrm>
            <a:off x="2432432" y="917861"/>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19611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0"/>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25"/>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5"/>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0"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0"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84277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dirty="0"/>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89423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75" r="37375"/>
          <a:stretch/>
        </p:blipFill>
        <p:spPr>
          <a:xfrm rot="5400000">
            <a:off x="1143000" y="-1143000"/>
            <a:ext cx="6858000" cy="9144000"/>
          </a:xfrm>
          <a:prstGeom prst="rect">
            <a:avLst/>
          </a:prstGeom>
        </p:spPr>
      </p:pic>
    </p:spTree>
    <p:extLst>
      <p:ext uri="{BB962C8B-B14F-4D97-AF65-F5344CB8AC3E}">
        <p14:creationId xmlns:p14="http://schemas.microsoft.com/office/powerpoint/2010/main" val="1532803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72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8932"/>
          <a:stretch/>
        </p:blipFill>
        <p:spPr bwMode="auto">
          <a:xfrm>
            <a:off x="0" y="0"/>
            <a:ext cx="9161268" cy="7251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1302" y="3218560"/>
            <a:ext cx="8494633" cy="1015663"/>
          </a:xfrm>
          <a:prstGeom prst="rect">
            <a:avLst/>
          </a:prstGeom>
          <a:solidFill>
            <a:schemeClr val="bg1"/>
          </a:solidFill>
        </p:spPr>
        <p:txBody>
          <a:bodyPr wrap="none" rtlCol="0">
            <a:spAutoFit/>
          </a:bodyPr>
          <a:lstStyle/>
          <a:p>
            <a:r>
              <a:rPr lang="en-US" sz="6000" b="1" dirty="0" smtClean="0">
                <a:latin typeface="Courier New" panose="02070309020205020404" pitchFamily="49" charset="0"/>
                <a:cs typeface="Courier New" panose="02070309020205020404" pitchFamily="49" charset="0"/>
              </a:rPr>
              <a:t>als-enable.lbl.gov</a:t>
            </a:r>
            <a:endParaRPr lang="en-US" sz="6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6045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0800000">
            <a:off x="-1" y="0"/>
            <a:ext cx="9144000" cy="6858000"/>
          </a:xfrm>
        </p:spPr>
      </p:pic>
    </p:spTree>
    <p:extLst>
      <p:ext uri="{BB962C8B-B14F-4D97-AF65-F5344CB8AC3E}">
        <p14:creationId xmlns:p14="http://schemas.microsoft.com/office/powerpoint/2010/main" val="2096033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24"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3" name="Rectangle 9"/>
          <p:cNvSpPr>
            <a:spLocks noChangeArrowheads="1"/>
          </p:cNvSpPr>
          <p:nvPr/>
        </p:nvSpPr>
        <p:spPr bwMode="auto">
          <a:xfrm rot="20691244">
            <a:off x="4802187"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8" name="Text Box 14"/>
          <p:cNvSpPr txBox="1">
            <a:spLocks noChangeArrowheads="1"/>
          </p:cNvSpPr>
          <p:nvPr/>
        </p:nvSpPr>
        <p:spPr bwMode="auto">
          <a:xfrm>
            <a:off x="6581775" y="3429000"/>
            <a:ext cx="11699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154959" name="Text Box 15"/>
          <p:cNvSpPr txBox="1">
            <a:spLocks noChangeArrowheads="1"/>
          </p:cNvSpPr>
          <p:nvPr/>
        </p:nvSpPr>
        <p:spPr bwMode="auto">
          <a:xfrm rot="20682600">
            <a:off x="4538662" y="2747963"/>
            <a:ext cx="981075"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1" name="Line 17"/>
          <p:cNvSpPr>
            <a:spLocks noChangeShapeType="1"/>
          </p:cNvSpPr>
          <p:nvPr/>
        </p:nvSpPr>
        <p:spPr bwMode="auto">
          <a:xfrm flipV="1">
            <a:off x="3609975"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2" name="Line 18"/>
          <p:cNvSpPr>
            <a:spLocks noChangeShapeType="1"/>
          </p:cNvSpPr>
          <p:nvPr/>
        </p:nvSpPr>
        <p:spPr bwMode="auto">
          <a:xfrm>
            <a:off x="4829175"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3" name="Rectangle 19"/>
          <p:cNvSpPr>
            <a:spLocks noChangeArrowheads="1"/>
          </p:cNvSpPr>
          <p:nvPr/>
        </p:nvSpPr>
        <p:spPr bwMode="auto">
          <a:xfrm>
            <a:off x="3194050"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5" name="Rectangle 21"/>
          <p:cNvSpPr>
            <a:spLocks noChangeArrowheads="1"/>
          </p:cNvSpPr>
          <p:nvPr/>
        </p:nvSpPr>
        <p:spPr bwMode="auto">
          <a:xfrm rot="1620533">
            <a:off x="157162" y="2540000"/>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6" name="Rectangle 22"/>
          <p:cNvSpPr>
            <a:spLocks noChangeArrowheads="1"/>
          </p:cNvSpPr>
          <p:nvPr/>
        </p:nvSpPr>
        <p:spPr bwMode="auto">
          <a:xfrm>
            <a:off x="1781175" y="3657600"/>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7" name="Rectangle 23"/>
          <p:cNvSpPr>
            <a:spLocks noChangeArrowheads="1"/>
          </p:cNvSpPr>
          <p:nvPr/>
        </p:nvSpPr>
        <p:spPr bwMode="auto">
          <a:xfrm rot="19979467" flipV="1">
            <a:off x="152400" y="4754563"/>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8" name="AutoShape 24"/>
          <p:cNvSpPr>
            <a:spLocks noChangeArrowheads="1"/>
          </p:cNvSpPr>
          <p:nvPr/>
        </p:nvSpPr>
        <p:spPr bwMode="auto">
          <a:xfrm rot="19949778" flipH="1">
            <a:off x="5095875"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70" name="Text Box 26"/>
          <p:cNvSpPr txBox="1">
            <a:spLocks noChangeArrowheads="1"/>
          </p:cNvSpPr>
          <p:nvPr/>
        </p:nvSpPr>
        <p:spPr bwMode="auto">
          <a:xfrm rot="19917014">
            <a:off x="5268912" y="5540375"/>
            <a:ext cx="17446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sp>
        <p:nvSpPr>
          <p:cNvPr id="28" name="Text Box 15"/>
          <p:cNvSpPr txBox="1">
            <a:spLocks noChangeArrowheads="1"/>
          </p:cNvSpPr>
          <p:nvPr/>
        </p:nvSpPr>
        <p:spPr bwMode="auto">
          <a:xfrm>
            <a:off x="4474646"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smtClean="0">
                <a:solidFill>
                  <a:prstClr val="black"/>
                </a:solidFill>
                <a:latin typeface="Arial" panose="020B0604020202020204" pitchFamily="34" charset="0"/>
              </a:rPr>
              <a:t>SBS</a:t>
            </a:r>
          </a:p>
          <a:p>
            <a:r>
              <a:rPr lang="en-US" altLang="en-US" sz="2400" dirty="0">
                <a:solidFill>
                  <a:prstClr val="black"/>
                </a:solidFill>
                <a:latin typeface="Arial" panose="020B0604020202020204" pitchFamily="34" charset="0"/>
              </a:rPr>
              <a:t>f</a:t>
            </a:r>
            <a:r>
              <a:rPr lang="en-US" altLang="en-US" sz="2400" dirty="0" smtClean="0">
                <a:solidFill>
                  <a:prstClr val="black"/>
                </a:solidFill>
                <a:latin typeface="Arial" panose="020B0604020202020204" pitchFamily="34" charset="0"/>
              </a:rPr>
              <a:t>ormat</a:t>
            </a:r>
          </a:p>
          <a:p>
            <a:r>
              <a:rPr lang="en-US" altLang="en-US" sz="2400" dirty="0" smtClean="0">
                <a:solidFill>
                  <a:prstClr val="black"/>
                </a:solidFill>
                <a:latin typeface="Arial" panose="020B0604020202020204" pitchFamily="34" charset="0"/>
              </a:rPr>
              <a:t>crystallization</a:t>
            </a:r>
          </a:p>
          <a:p>
            <a:r>
              <a:rPr lang="en-US" altLang="en-US" sz="2400" dirty="0" smtClean="0">
                <a:solidFill>
                  <a:prstClr val="black"/>
                </a:solidFill>
                <a:latin typeface="Arial" panose="020B0604020202020204" pitchFamily="34" charset="0"/>
              </a:rPr>
              <a:t>tray</a:t>
            </a:r>
            <a:endParaRPr lang="en-US" alt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255818997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47"/>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NatX</a:t>
            </a:r>
            <a:r>
              <a:rPr lang="en-US" altLang="en-US" sz="1800" dirty="0">
                <a:solidFill>
                  <a:prstClr val="black"/>
                </a:solidFill>
                <a:ea typeface="MS PGothic" pitchFamily="34" charset="-128"/>
              </a:rPr>
              <a:t>-ray</a:t>
            </a:r>
          </a:p>
          <a:p>
            <a:pPr algn="ctr" eaLnBrk="1" hangingPunct="1">
              <a:spcBef>
                <a:spcPct val="0"/>
              </a:spcBef>
              <a:buFontTx/>
              <a:buNone/>
            </a:pPr>
            <a:r>
              <a:rPr lang="en-US" altLang="en-US" sz="1800" dirty="0" err="1">
                <a:solidFill>
                  <a:prstClr val="black"/>
                </a:solidFill>
                <a:ea typeface="MS PGothic" pitchFamily="34" charset="-128"/>
              </a:rPr>
              <a:t>CrystalQuick</a:t>
            </a:r>
            <a:r>
              <a:rPr lang="en-US" altLang="en-US" sz="1800" dirty="0">
                <a:solidFill>
                  <a:prstClr val="black"/>
                </a:solidFill>
                <a:ea typeface="MS PGothic" pitchFamily="34" charset="-128"/>
              </a:rPr>
              <a:t>™ X</a:t>
            </a:r>
          </a:p>
        </p:txBody>
      </p:sp>
      <p:grpSp>
        <p:nvGrpSpPr>
          <p:cNvPr id="5" name="Group 4"/>
          <p:cNvGrpSpPr/>
          <p:nvPr/>
        </p:nvGrpSpPr>
        <p:grpSpPr>
          <a:xfrm>
            <a:off x="3832353" y="1646238"/>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103" name="Text Box 30"/>
          <p:cNvSpPr txBox="1">
            <a:spLocks noChangeArrowheads="1"/>
          </p:cNvSpPr>
          <p:nvPr/>
        </p:nvSpPr>
        <p:spPr bwMode="auto">
          <a:xfrm>
            <a:off x="214990" y="3926347"/>
            <a:ext cx="1381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Fluidigm</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Topaz® DC</a:t>
            </a:r>
          </a:p>
        </p:txBody>
      </p:sp>
      <p:grpSp>
        <p:nvGrpSpPr>
          <p:cNvPr id="3" name="Group 2"/>
          <p:cNvGrpSpPr/>
          <p:nvPr/>
        </p:nvGrpSpPr>
        <p:grpSpPr>
          <a:xfrm>
            <a:off x="90488" y="2790368"/>
            <a:ext cx="1698625" cy="955676"/>
            <a:chOff x="90488" y="2616200"/>
            <a:chExt cx="1698625" cy="955676"/>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b="1" dirty="0">
                <a:solidFill>
                  <a:prstClr val="white"/>
                </a:solidFill>
                <a:ea typeface="MS PGothic" pitchFamily="34" charset="-128"/>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5" name="Text Box 40"/>
            <p:cNvSpPr txBox="1">
              <a:spLocks noChangeArrowheads="1"/>
            </p:cNvSpPr>
            <p:nvPr/>
          </p:nvSpPr>
          <p:spPr bwMode="auto">
            <a:xfrm>
              <a:off x="482600" y="3205163"/>
              <a:ext cx="950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200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grpSp>
      <p:sp>
        <p:nvSpPr>
          <p:cNvPr id="45078" name="Text Box 37"/>
          <p:cNvSpPr txBox="1">
            <a:spLocks noChangeArrowheads="1"/>
          </p:cNvSpPr>
          <p:nvPr/>
        </p:nvSpPr>
        <p:spPr bwMode="auto">
          <a:xfrm>
            <a:off x="5697612" y="3923172"/>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MiTeGen</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100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064" name="TextBox 1"/>
          <p:cNvSpPr txBox="1">
            <a:spLocks noChangeArrowheads="1"/>
          </p:cNvSpPr>
          <p:nvPr/>
        </p:nvSpPr>
        <p:spPr bwMode="auto">
          <a:xfrm>
            <a:off x="0" y="0"/>
            <a:ext cx="9144000" cy="9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sz="4400" i="1" dirty="0">
                <a:solidFill>
                  <a:prstClr val="black"/>
                </a:solidFill>
                <a:ea typeface="MS PGothic" pitchFamily="34" charset="-128"/>
              </a:rPr>
              <a:t>in-situ</a:t>
            </a:r>
            <a:r>
              <a:rPr lang="en-US" altLang="en-US" sz="4400" dirty="0">
                <a:solidFill>
                  <a:prstClr val="black"/>
                </a:solidFill>
                <a:ea typeface="MS PGothic" pitchFamily="34" charset="-128"/>
              </a:rPr>
              <a:t> diffraction </a:t>
            </a:r>
            <a:r>
              <a:rPr lang="en-US" altLang="en-US" sz="4400" dirty="0" smtClean="0">
                <a:solidFill>
                  <a:prstClr val="black"/>
                </a:solidFill>
                <a:ea typeface="MS PGothic" pitchFamily="34" charset="-128"/>
              </a:rPr>
              <a:t>trays</a:t>
            </a:r>
            <a:endParaRPr lang="en-US" altLang="en-US" sz="4400" dirty="0">
              <a:solidFill>
                <a:prstClr val="black"/>
              </a:solidFill>
              <a:ea typeface="MS PGothic" pitchFamily="34" charset="-128"/>
            </a:endParaRPr>
          </a:p>
        </p:txBody>
      </p:sp>
      <p:sp>
        <p:nvSpPr>
          <p:cNvPr id="45071" name="Text Box 37"/>
          <p:cNvSpPr txBox="1">
            <a:spLocks noChangeArrowheads="1"/>
          </p:cNvSpPr>
          <p:nvPr/>
        </p:nvSpPr>
        <p:spPr bwMode="auto">
          <a:xfrm>
            <a:off x="7229475" y="3924759"/>
            <a:ext cx="150556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CrystalDirect</a:t>
            </a:r>
            <a:endParaRPr lang="en-US" altLang="en-US" sz="1800" dirty="0">
              <a:solidFill>
                <a:prstClr val="black"/>
              </a:solidFill>
              <a:ea typeface="MS PGothic" pitchFamily="34" charset="-128"/>
            </a:endParaRPr>
          </a:p>
        </p:txBody>
      </p:sp>
      <p:grpSp>
        <p:nvGrpSpPr>
          <p:cNvPr id="7" name="Group 6"/>
          <p:cNvGrpSpPr/>
          <p:nvPr/>
        </p:nvGrpSpPr>
        <p:grpSpPr>
          <a:xfrm>
            <a:off x="7355491" y="1644650"/>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grpSp>
      <p:sp>
        <p:nvSpPr>
          <p:cNvPr id="62" name="Text Box 49"/>
          <p:cNvSpPr txBox="1">
            <a:spLocks noChangeArrowheads="1"/>
          </p:cNvSpPr>
          <p:nvPr/>
        </p:nvSpPr>
        <p:spPr bwMode="auto">
          <a:xfrm>
            <a:off x="1712681" y="3926347"/>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Microlytic</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smtClean="0">
                <a:solidFill>
                  <a:prstClr val="black"/>
                </a:solidFill>
                <a:ea typeface="MS PGothic" pitchFamily="34" charset="-128"/>
              </a:rPr>
              <a:t>Crystal Former</a:t>
            </a:r>
            <a:r>
              <a:rPr lang="en-US" altLang="en-US" sz="1800" dirty="0">
                <a:solidFill>
                  <a:prstClr val="black"/>
                </a:solidFill>
                <a:ea typeface="MS PGothic" pitchFamily="34" charset="-128"/>
              </a:rPr>
              <a:t>™</a:t>
            </a:r>
          </a:p>
        </p:txBody>
      </p:sp>
      <p:grpSp>
        <p:nvGrpSpPr>
          <p:cNvPr id="4" name="Group 3"/>
          <p:cNvGrpSpPr/>
          <p:nvPr/>
        </p:nvGrpSpPr>
        <p:grpSpPr>
          <a:xfrm>
            <a:off x="2139595"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1000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grpSp>
    </p:spTree>
    <p:extLst>
      <p:ext uri="{BB962C8B-B14F-4D97-AF65-F5344CB8AC3E}">
        <p14:creationId xmlns:p14="http://schemas.microsoft.com/office/powerpoint/2010/main" val="31069659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fontAlgn="base" hangingPunct="1">
              <a:spcBef>
                <a:spcPct val="50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fontAlgn="base" hangingPunct="1">
              <a:spcBef>
                <a:spcPct val="50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fontAlgn="base" hangingPunct="1">
              <a:spcBef>
                <a:spcPct val="50000"/>
              </a:spcBef>
              <a:spcAft>
                <a:spcPct val="0"/>
              </a:spcAft>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0" y="5695406"/>
            <a:ext cx="6607899" cy="461665"/>
          </a:xfrm>
          <a:prstGeom prst="rect">
            <a:avLst/>
          </a:prstGeom>
          <a:noFill/>
        </p:spPr>
        <p:txBody>
          <a:bodyPr wrap="none" rtlCol="0">
            <a:spAutoFit/>
          </a:bodyPr>
          <a:lstStyle/>
          <a:p>
            <a:r>
              <a:rPr lang="en-US" sz="2400" dirty="0" smtClean="0">
                <a:solidFill>
                  <a:srgbClr val="C00000"/>
                </a:solidFill>
                <a:latin typeface="Arial" panose="020B0604020202020204" pitchFamily="34" charset="0"/>
              </a:rPr>
              <a:t>Optimum: support thickness = crystal thickness</a:t>
            </a:r>
            <a:endParaRPr lang="en-US" sz="2400" dirty="0">
              <a:solidFill>
                <a:srgbClr val="C00000"/>
              </a:solidFill>
              <a:latin typeface="Arial" panose="020B0604020202020204" pitchFamily="34" charset="0"/>
            </a:endParaRPr>
          </a:p>
        </p:txBody>
      </p:sp>
    </p:spTree>
    <p:extLst>
      <p:ext uri="{BB962C8B-B14F-4D97-AF65-F5344CB8AC3E}">
        <p14:creationId xmlns:p14="http://schemas.microsoft.com/office/powerpoint/2010/main" val="28379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57429028"/>
              </p:ext>
            </p:extLst>
          </p:nvPr>
        </p:nvGraphicFramePr>
        <p:xfrm>
          <a:off x="384175" y="685799"/>
          <a:ext cx="8680450" cy="5580063"/>
        </p:xfrm>
        <a:graphic>
          <a:graphicData uri="http://schemas.openxmlformats.org/presentationml/2006/ole">
            <mc:AlternateContent xmlns:mc="http://schemas.openxmlformats.org/markup-compatibility/2006">
              <mc:Choice xmlns:v="urn:schemas-microsoft-com:vml" Requires="v">
                <p:oleObj spid="_x0000_s8235" name="Chart" r:id="rId3" imgW="7115057" imgH="4914810" progId="MSGraph.Chart.8">
                  <p:embed followColorScheme="full"/>
                </p:oleObj>
              </mc:Choice>
              <mc:Fallback>
                <p:oleObj name="Chart" r:id="rId3" imgW="7115057" imgH="4914810" progId="MSGraph.Chart.8">
                  <p:embed followColorScheme="full"/>
                  <p:pic>
                    <p:nvPicPr>
                      <p:cNvPr id="0" name=""/>
                      <p:cNvPicPr>
                        <a:picLocks noChangeAspect="1" noChangeArrowheads="1"/>
                      </p:cNvPicPr>
                      <p:nvPr/>
                    </p:nvPicPr>
                    <p:blipFill>
                      <a:blip r:embed="rId4"/>
                      <a:srcRect/>
                      <a:stretch>
                        <a:fillRect/>
                      </a:stretch>
                    </p:blipFill>
                    <p:spPr bwMode="auto">
                      <a:xfrm>
                        <a:off x="384175" y="685799"/>
                        <a:ext cx="8680450" cy="558006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749969" y="6057900"/>
            <a:ext cx="3780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X-ray beam size (</a:t>
            </a:r>
            <a:r>
              <a:rPr lang="el-GR" altLang="en-US" sz="2800" b="1" dirty="0" smtClean="0">
                <a:solidFill>
                  <a:prstClr val="black"/>
                </a:solidFill>
                <a:latin typeface="Arial" panose="020B0604020202020204" pitchFamily="34" charset="0"/>
              </a:rPr>
              <a:t>μ</a:t>
            </a:r>
            <a:r>
              <a:rPr lang="en-US" altLang="en-US" sz="2800" b="1" dirty="0" smtClean="0">
                <a:solidFill>
                  <a:prstClr val="black"/>
                </a:solidFill>
                <a:latin typeface="Arial" panose="020B0604020202020204" pitchFamily="34" charset="0"/>
              </a:rPr>
              <a:t>m)</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29" y="2784123"/>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a:solidFill>
                  <a:prstClr val="black"/>
                </a:solidFill>
                <a:latin typeface="Arial" panose="020B0604020202020204" pitchFamily="34" charset="0"/>
              </a:rPr>
              <a:t>R</a:t>
            </a:r>
            <a:r>
              <a:rPr lang="en-US" altLang="en-US" sz="2800" b="1" dirty="0" smtClean="0">
                <a:solidFill>
                  <a:prstClr val="black"/>
                </a:solidFill>
                <a:latin typeface="Arial" panose="020B0604020202020204" pitchFamily="34" charset="0"/>
              </a:rPr>
              <a:t>esolution (Å)</a:t>
            </a:r>
            <a:endParaRPr lang="en-US" altLang="en-US" sz="2800" b="1" dirty="0">
              <a:solidFill>
                <a:prstClr val="black"/>
              </a:solidFill>
              <a:latin typeface="Arial" panose="020B0604020202020204" pitchFamily="34" charset="0"/>
            </a:endParaRPr>
          </a:p>
        </p:txBody>
      </p:sp>
      <p:grpSp>
        <p:nvGrpSpPr>
          <p:cNvPr id="7" name="Group 6"/>
          <p:cNvGrpSpPr/>
          <p:nvPr/>
        </p:nvGrpSpPr>
        <p:grpSpPr>
          <a:xfrm>
            <a:off x="6574976" y="2975428"/>
            <a:ext cx="1436912" cy="2278744"/>
            <a:chOff x="6574976" y="2975428"/>
            <a:chExt cx="1436912" cy="2278744"/>
          </a:xfrm>
        </p:grpSpPr>
        <p:sp>
          <p:nvSpPr>
            <p:cNvPr id="20" name="Oval 19"/>
            <p:cNvSpPr/>
            <p:nvPr/>
          </p:nvSpPr>
          <p:spPr>
            <a:xfrm>
              <a:off x="6775448" y="3751942"/>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Can 21"/>
            <p:cNvSpPr/>
            <p:nvPr/>
          </p:nvSpPr>
          <p:spPr>
            <a:xfrm rot="16200000">
              <a:off x="6342746" y="3585031"/>
              <a:ext cx="1901371" cy="1436912"/>
            </a:xfrm>
            <a:prstGeom prst="can">
              <a:avLst>
                <a:gd name="adj" fmla="val 58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3" name="TextBox 12"/>
            <p:cNvSpPr txBox="1"/>
            <p:nvPr/>
          </p:nvSpPr>
          <p:spPr>
            <a:xfrm>
              <a:off x="6633029" y="2975428"/>
              <a:ext cx="1175657" cy="369332"/>
            </a:xfrm>
            <a:prstGeom prst="rect">
              <a:avLst/>
            </a:prstGeom>
            <a:noFill/>
          </p:spPr>
          <p:txBody>
            <a:bodyPr wrap="square" rtlCol="0">
              <a:spAutoFit/>
            </a:bodyPr>
            <a:lstStyle/>
            <a:p>
              <a:pPr algn="ctr"/>
              <a:r>
                <a:rPr lang="en-US" dirty="0" smtClean="0">
                  <a:solidFill>
                    <a:prstClr val="black"/>
                  </a:solidFill>
                  <a:latin typeface="Arial" panose="020B0604020202020204" pitchFamily="34" charset="0"/>
                </a:rPr>
                <a:t>too big</a:t>
              </a:r>
              <a:endParaRPr lang="en-US" dirty="0">
                <a:solidFill>
                  <a:prstClr val="black"/>
                </a:solidFill>
                <a:latin typeface="Arial" panose="020B0604020202020204" pitchFamily="34" charset="0"/>
              </a:endParaRPr>
            </a:p>
          </p:txBody>
        </p:sp>
      </p:grpSp>
      <p:grpSp>
        <p:nvGrpSpPr>
          <p:cNvPr id="14" name="Group 13"/>
          <p:cNvGrpSpPr/>
          <p:nvPr/>
        </p:nvGrpSpPr>
        <p:grpSpPr>
          <a:xfrm>
            <a:off x="2045041" y="3345542"/>
            <a:ext cx="1242444" cy="1525451"/>
            <a:chOff x="2045041" y="3345542"/>
            <a:chExt cx="1242444" cy="1525451"/>
          </a:xfrm>
        </p:grpSpPr>
        <p:grpSp>
          <p:nvGrpSpPr>
            <p:cNvPr id="12" name="Group 11"/>
            <p:cNvGrpSpPr/>
            <p:nvPr/>
          </p:nvGrpSpPr>
          <p:grpSpPr>
            <a:xfrm>
              <a:off x="2045041" y="3773713"/>
              <a:ext cx="1219402" cy="1097280"/>
              <a:chOff x="2378869" y="3265714"/>
              <a:chExt cx="1219402" cy="1097280"/>
            </a:xfrm>
          </p:grpSpPr>
          <p:sp>
            <p:nvSpPr>
              <p:cNvPr id="3" name="Arc 2"/>
              <p:cNvSpPr/>
              <p:nvPr/>
            </p:nvSpPr>
            <p:spPr>
              <a:xfrm>
                <a:off x="2924177" y="3271837"/>
                <a:ext cx="445294" cy="1064417"/>
              </a:xfrm>
              <a:prstGeom prst="arc">
                <a:avLst>
                  <a:gd name="adj1" fmla="val 16200000"/>
                  <a:gd name="adj2" fmla="val 5371115"/>
                </a:avLst>
              </a:prstGeom>
              <a:solidFill>
                <a:srgbClr val="FF9393"/>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11" name="Arc 10"/>
              <p:cNvSpPr/>
              <p:nvPr/>
            </p:nvSpPr>
            <p:spPr>
              <a:xfrm>
                <a:off x="2717000" y="3278980"/>
                <a:ext cx="445294" cy="1064417"/>
              </a:xfrm>
              <a:prstGeom prst="arc">
                <a:avLst>
                  <a:gd name="adj1" fmla="val 5381432"/>
                  <a:gd name="adj2" fmla="val 16198100"/>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4" name="Freeform 3"/>
              <p:cNvSpPr/>
              <p:nvPr/>
            </p:nvSpPr>
            <p:spPr>
              <a:xfrm>
                <a:off x="2814416" y="3267371"/>
                <a:ext cx="383622" cy="1085906"/>
              </a:xfrm>
              <a:custGeom>
                <a:avLst/>
                <a:gdLst>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0" fmla="*/ 359791 w 359791"/>
                  <a:gd name="connsiteY0" fmla="*/ 13991 h 1085906"/>
                  <a:gd name="connsiteX1" fmla="*/ 276448 w 359791"/>
                  <a:gd name="connsiteY1" fmla="*/ 4466 h 1085906"/>
                  <a:gd name="connsiteX2" fmla="*/ 231204 w 359791"/>
                  <a:gd name="connsiteY2" fmla="*/ 2085 h 1085906"/>
                  <a:gd name="connsiteX3" fmla="*/ 152623 w 359791"/>
                  <a:gd name="connsiteY3" fmla="*/ 2085 h 1085906"/>
                  <a:gd name="connsiteX4" fmla="*/ 93091 w 359791"/>
                  <a:gd name="connsiteY4" fmla="*/ 16373 h 1085906"/>
                  <a:gd name="connsiteX5" fmla="*/ 45466 w 359791"/>
                  <a:gd name="connsiteY5" fmla="*/ 164010 h 1085906"/>
                  <a:gd name="connsiteX6" fmla="*/ 223 w 359791"/>
                  <a:gd name="connsiteY6" fmla="*/ 595016 h 1085906"/>
                  <a:gd name="connsiteX7" fmla="*/ 31179 w 359791"/>
                  <a:gd name="connsiteY7" fmla="*/ 976016 h 1085906"/>
                  <a:gd name="connsiteX8" fmla="*/ 97854 w 359791"/>
                  <a:gd name="connsiteY8" fmla="*/ 1073648 h 1085906"/>
                  <a:gd name="connsiteX9" fmla="*/ 159766 w 359791"/>
                  <a:gd name="connsiteY9" fmla="*/ 1080791 h 1085906"/>
                  <a:gd name="connsiteX10" fmla="*/ 219298 w 359791"/>
                  <a:gd name="connsiteY10" fmla="*/ 1085554 h 1085906"/>
                  <a:gd name="connsiteX11" fmla="*/ 276448 w 359791"/>
                  <a:gd name="connsiteY11" fmla="*/ 1085554 h 1085906"/>
                  <a:gd name="connsiteX12" fmla="*/ 340741 w 359791"/>
                  <a:gd name="connsiteY12" fmla="*/ 1085554 h 1085906"/>
                  <a:gd name="connsiteX13" fmla="*/ 359791 w 359791"/>
                  <a:gd name="connsiteY13" fmla="*/ 1083173 h 1085906"/>
                  <a:gd name="connsiteX14" fmla="*/ 359791 w 359791"/>
                  <a:gd name="connsiteY14" fmla="*/ 13991 h 1085906"/>
                  <a:gd name="connsiteX0" fmla="*/ 359791 w 383622"/>
                  <a:gd name="connsiteY0" fmla="*/ 13991 h 1085906"/>
                  <a:gd name="connsiteX1" fmla="*/ 276448 w 383622"/>
                  <a:gd name="connsiteY1" fmla="*/ 4466 h 1085906"/>
                  <a:gd name="connsiteX2" fmla="*/ 231204 w 383622"/>
                  <a:gd name="connsiteY2" fmla="*/ 2085 h 1085906"/>
                  <a:gd name="connsiteX3" fmla="*/ 152623 w 383622"/>
                  <a:gd name="connsiteY3" fmla="*/ 2085 h 1085906"/>
                  <a:gd name="connsiteX4" fmla="*/ 93091 w 383622"/>
                  <a:gd name="connsiteY4" fmla="*/ 16373 h 1085906"/>
                  <a:gd name="connsiteX5" fmla="*/ 45466 w 383622"/>
                  <a:gd name="connsiteY5" fmla="*/ 164010 h 1085906"/>
                  <a:gd name="connsiteX6" fmla="*/ 223 w 383622"/>
                  <a:gd name="connsiteY6" fmla="*/ 595016 h 1085906"/>
                  <a:gd name="connsiteX7" fmla="*/ 31179 w 383622"/>
                  <a:gd name="connsiteY7" fmla="*/ 976016 h 1085906"/>
                  <a:gd name="connsiteX8" fmla="*/ 97854 w 383622"/>
                  <a:gd name="connsiteY8" fmla="*/ 1073648 h 1085906"/>
                  <a:gd name="connsiteX9" fmla="*/ 159766 w 383622"/>
                  <a:gd name="connsiteY9" fmla="*/ 1080791 h 1085906"/>
                  <a:gd name="connsiteX10" fmla="*/ 219298 w 383622"/>
                  <a:gd name="connsiteY10" fmla="*/ 1085554 h 1085906"/>
                  <a:gd name="connsiteX11" fmla="*/ 276448 w 383622"/>
                  <a:gd name="connsiteY11" fmla="*/ 1085554 h 1085906"/>
                  <a:gd name="connsiteX12" fmla="*/ 340741 w 383622"/>
                  <a:gd name="connsiteY12" fmla="*/ 1085554 h 1085906"/>
                  <a:gd name="connsiteX13" fmla="*/ 359791 w 383622"/>
                  <a:gd name="connsiteY13" fmla="*/ 1083173 h 1085906"/>
                  <a:gd name="connsiteX14" fmla="*/ 383604 w 383622"/>
                  <a:gd name="connsiteY14" fmla="*/ 466429 h 1085906"/>
                  <a:gd name="connsiteX15" fmla="*/ 359791 w 383622"/>
                  <a:gd name="connsiteY15" fmla="*/ 13991 h 108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622" h="1085906">
                    <a:moveTo>
                      <a:pt x="359791" y="13991"/>
                    </a:moveTo>
                    <a:lnTo>
                      <a:pt x="276448" y="4466"/>
                    </a:lnTo>
                    <a:cubicBezTo>
                      <a:pt x="255017" y="2482"/>
                      <a:pt x="251841" y="2482"/>
                      <a:pt x="231204" y="2085"/>
                    </a:cubicBezTo>
                    <a:cubicBezTo>
                      <a:pt x="210567" y="1688"/>
                      <a:pt x="175642" y="-296"/>
                      <a:pt x="152623" y="2085"/>
                    </a:cubicBezTo>
                    <a:cubicBezTo>
                      <a:pt x="129604" y="4466"/>
                      <a:pt x="110950" y="-10614"/>
                      <a:pt x="93091" y="16373"/>
                    </a:cubicBezTo>
                    <a:cubicBezTo>
                      <a:pt x="75232" y="43360"/>
                      <a:pt x="60944" y="67570"/>
                      <a:pt x="45466" y="164010"/>
                    </a:cubicBezTo>
                    <a:cubicBezTo>
                      <a:pt x="29988" y="260450"/>
                      <a:pt x="2604" y="459682"/>
                      <a:pt x="223" y="595016"/>
                    </a:cubicBezTo>
                    <a:cubicBezTo>
                      <a:pt x="-2158" y="730350"/>
                      <a:pt x="14907" y="896244"/>
                      <a:pt x="31179" y="976016"/>
                    </a:cubicBezTo>
                    <a:cubicBezTo>
                      <a:pt x="47451" y="1055788"/>
                      <a:pt x="76423" y="1056185"/>
                      <a:pt x="97854" y="1073648"/>
                    </a:cubicBezTo>
                    <a:cubicBezTo>
                      <a:pt x="119285" y="1091111"/>
                      <a:pt x="139525" y="1078807"/>
                      <a:pt x="159766" y="1080791"/>
                    </a:cubicBezTo>
                    <a:cubicBezTo>
                      <a:pt x="180007" y="1082775"/>
                      <a:pt x="199851" y="1084760"/>
                      <a:pt x="219298" y="1085554"/>
                    </a:cubicBezTo>
                    <a:cubicBezTo>
                      <a:pt x="238745" y="1086348"/>
                      <a:pt x="276448" y="1085554"/>
                      <a:pt x="276448" y="1085554"/>
                    </a:cubicBezTo>
                    <a:lnTo>
                      <a:pt x="340741" y="1085554"/>
                    </a:lnTo>
                    <a:cubicBezTo>
                      <a:pt x="354631" y="1085157"/>
                      <a:pt x="357211" y="1084165"/>
                      <a:pt x="359791" y="1083173"/>
                    </a:cubicBezTo>
                    <a:cubicBezTo>
                      <a:pt x="358997" y="875210"/>
                      <a:pt x="384398" y="674392"/>
                      <a:pt x="383604" y="466429"/>
                    </a:cubicBezTo>
                    <a:lnTo>
                      <a:pt x="359791" y="13991"/>
                    </a:lnTo>
                    <a:close/>
                  </a:path>
                </a:pathLst>
              </a:custGeom>
              <a:solidFill>
                <a:srgbClr val="FF9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Arc 8"/>
              <p:cNvSpPr/>
              <p:nvPr/>
            </p:nvSpPr>
            <p:spPr>
              <a:xfrm>
                <a:off x="2702714" y="3276599"/>
                <a:ext cx="423869" cy="1064417"/>
              </a:xfrm>
              <a:prstGeom prst="arc">
                <a:avLst>
                  <a:gd name="adj1" fmla="val 16200000"/>
                  <a:gd name="adj2" fmla="val 5371115"/>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10" name="Arc 9"/>
              <p:cNvSpPr/>
              <p:nvPr/>
            </p:nvSpPr>
            <p:spPr>
              <a:xfrm>
                <a:off x="2921795" y="3274218"/>
                <a:ext cx="445294" cy="1064417"/>
              </a:xfrm>
              <a:prstGeom prst="arc">
                <a:avLst>
                  <a:gd name="adj1" fmla="val 5340443"/>
                  <a:gd name="adj2" fmla="val 16483218"/>
                </a:avLst>
              </a:prstGeom>
              <a:solidFill>
                <a:srgbClr val="FF9393"/>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Arial" panose="020B0604020202020204" pitchFamily="34" charset="0"/>
                </a:endParaRPr>
              </a:p>
            </p:txBody>
          </p:sp>
          <p:sp>
            <p:nvSpPr>
              <p:cNvPr id="2" name="Oval 1"/>
              <p:cNvSpPr/>
              <p:nvPr/>
            </p:nvSpPr>
            <p:spPr>
              <a:xfrm>
                <a:off x="2500991" y="3265714"/>
                <a:ext cx="1097280" cy="109728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p:nvPr/>
            </p:nvSpPr>
            <p:spPr>
              <a:xfrm>
                <a:off x="2719388" y="3700463"/>
                <a:ext cx="200025" cy="2286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5" name="Can 4"/>
              <p:cNvSpPr/>
              <p:nvPr/>
            </p:nvSpPr>
            <p:spPr>
              <a:xfrm rot="16200000">
                <a:off x="2534841" y="3542110"/>
                <a:ext cx="235744" cy="547688"/>
              </a:xfrm>
              <a:prstGeom prst="can">
                <a:avLst>
                  <a:gd name="adj" fmla="val 93434"/>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27" name="TextBox 26"/>
            <p:cNvSpPr txBox="1"/>
            <p:nvPr/>
          </p:nvSpPr>
          <p:spPr>
            <a:xfrm>
              <a:off x="2111828" y="3345542"/>
              <a:ext cx="1175657" cy="369332"/>
            </a:xfrm>
            <a:prstGeom prst="rect">
              <a:avLst/>
            </a:prstGeom>
            <a:noFill/>
          </p:spPr>
          <p:txBody>
            <a:bodyPr wrap="square" rtlCol="0">
              <a:spAutoFit/>
            </a:bodyPr>
            <a:lstStyle/>
            <a:p>
              <a:pPr algn="ctr"/>
              <a:r>
                <a:rPr lang="en-US" dirty="0" smtClean="0">
                  <a:solidFill>
                    <a:prstClr val="black"/>
                  </a:solidFill>
                  <a:latin typeface="Arial" panose="020B0604020202020204" pitchFamily="34" charset="0"/>
                </a:rPr>
                <a:t>too small</a:t>
              </a:r>
              <a:endParaRPr lang="en-US" dirty="0">
                <a:solidFill>
                  <a:prstClr val="black"/>
                </a:solidFill>
                <a:latin typeface="Arial" panose="020B0604020202020204" pitchFamily="34" charset="0"/>
              </a:endParaRPr>
            </a:p>
          </p:txBody>
        </p:sp>
      </p:grpSp>
      <p:sp>
        <p:nvSpPr>
          <p:cNvPr id="24" name="Oval 23"/>
          <p:cNvSpPr/>
          <p:nvPr/>
        </p:nvSpPr>
        <p:spPr>
          <a:xfrm>
            <a:off x="4373334" y="3788227"/>
            <a:ext cx="1097280" cy="1097280"/>
          </a:xfrm>
          <a:prstGeom prst="ellipse">
            <a:avLst/>
          </a:prstGeom>
          <a:solidFill>
            <a:srgbClr val="FF939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5" name="Group 14"/>
          <p:cNvGrpSpPr/>
          <p:nvPr/>
        </p:nvGrpSpPr>
        <p:grpSpPr>
          <a:xfrm>
            <a:off x="4042235" y="3360057"/>
            <a:ext cx="1647372" cy="1531256"/>
            <a:chOff x="4042235" y="3360057"/>
            <a:chExt cx="1647372" cy="1531256"/>
          </a:xfrm>
        </p:grpSpPr>
        <p:sp>
          <p:nvSpPr>
            <p:cNvPr id="25" name="Can 24"/>
            <p:cNvSpPr/>
            <p:nvPr/>
          </p:nvSpPr>
          <p:spPr>
            <a:xfrm rot="16200000">
              <a:off x="4321635" y="3523342"/>
              <a:ext cx="1088571" cy="1647372"/>
            </a:xfrm>
            <a:prstGeom prst="can">
              <a:avLst>
                <a:gd name="adj" fmla="val 70036"/>
              </a:avLst>
            </a:prstGeom>
            <a:solidFill>
              <a:srgbClr val="69A12B">
                <a:alpha val="50196"/>
              </a:srgb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8" name="TextBox 27"/>
            <p:cNvSpPr txBox="1"/>
            <p:nvPr/>
          </p:nvSpPr>
          <p:spPr>
            <a:xfrm>
              <a:off x="4288972" y="3360057"/>
              <a:ext cx="1175657" cy="369332"/>
            </a:xfrm>
            <a:prstGeom prst="rect">
              <a:avLst/>
            </a:prstGeom>
            <a:noFill/>
          </p:spPr>
          <p:txBody>
            <a:bodyPr wrap="square" rtlCol="0">
              <a:spAutoFit/>
            </a:bodyPr>
            <a:lstStyle/>
            <a:p>
              <a:pPr algn="ctr"/>
              <a:r>
                <a:rPr lang="en-US" dirty="0">
                  <a:solidFill>
                    <a:prstClr val="black"/>
                  </a:solidFill>
                  <a:latin typeface="Arial" panose="020B0604020202020204" pitchFamily="34" charset="0"/>
                </a:rPr>
                <a:t>j</a:t>
              </a:r>
              <a:r>
                <a:rPr lang="en-US" dirty="0" smtClean="0">
                  <a:solidFill>
                    <a:prstClr val="black"/>
                  </a:solidFill>
                  <a:latin typeface="Arial" panose="020B0604020202020204" pitchFamily="34" charset="0"/>
                </a:rPr>
                <a:t>ust right</a:t>
              </a:r>
              <a:endParaRPr lang="en-US" dirty="0">
                <a:solidFill>
                  <a:prstClr val="black"/>
                </a:solidFill>
                <a:latin typeface="Arial" panose="020B0604020202020204" pitchFamily="34" charset="0"/>
              </a:endParaRPr>
            </a:p>
          </p:txBody>
        </p:sp>
      </p:grpSp>
      <p:sp>
        <p:nvSpPr>
          <p:cNvPr id="23" name="Title 1"/>
          <p:cNvSpPr>
            <a:spLocks noGrp="1"/>
          </p:cNvSpPr>
          <p:nvPr>
            <p:ph type="title"/>
          </p:nvPr>
        </p:nvSpPr>
        <p:spPr>
          <a:xfrm>
            <a:off x="0" y="0"/>
            <a:ext cx="9144000" cy="978794"/>
          </a:xfrm>
        </p:spPr>
        <p:txBody>
          <a:bodyPr>
            <a:normAutofit/>
          </a:bodyPr>
          <a:lstStyle/>
          <a:p>
            <a:r>
              <a:rPr lang="en-US" dirty="0" smtClean="0">
                <a:cs typeface="Arial" panose="020B0604020202020204" pitchFamily="34" charset="0"/>
              </a:rPr>
              <a:t>Match crystal to beam</a:t>
            </a:r>
            <a:endParaRPr lang="en-US" dirty="0">
              <a:cs typeface="Arial" panose="020B0604020202020204" pitchFamily="34" charset="0"/>
            </a:endParaRPr>
          </a:p>
        </p:txBody>
      </p:sp>
    </p:spTree>
    <p:extLst>
      <p:ext uri="{BB962C8B-B14F-4D97-AF65-F5344CB8AC3E}">
        <p14:creationId xmlns:p14="http://schemas.microsoft.com/office/powerpoint/2010/main" val="4004901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143000"/>
          </a:xfrm>
        </p:spPr>
        <p:txBody>
          <a:bodyPr>
            <a:normAutofit/>
          </a:bodyPr>
          <a:lstStyle/>
          <a:p>
            <a:r>
              <a:rPr lang="en-US" dirty="0" smtClean="0"/>
              <a:t>“8-shooter” adjustable beam size</a:t>
            </a:r>
            <a:endParaRPr lang="en-US" dirty="0"/>
          </a:p>
        </p:txBody>
      </p:sp>
      <p:pic>
        <p:nvPicPr>
          <p:cNvPr id="11266" name="Picture 2" descr="C:\Users\JMHolton\AppData\Local\Temp\IMG_0010.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98" t="34339" r="11783" b="35277"/>
          <a:stretch/>
        </p:blipFill>
        <p:spPr bwMode="auto">
          <a:xfrm rot="10800000">
            <a:off x="4038600" y="1107336"/>
            <a:ext cx="4916855" cy="33528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317751" y="3787415"/>
            <a:ext cx="1670049" cy="203200"/>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 name="Oval 3"/>
          <p:cNvSpPr/>
          <p:nvPr/>
        </p:nvSpPr>
        <p:spPr>
          <a:xfrm>
            <a:off x="1651000" y="1552215"/>
            <a:ext cx="1284051" cy="2743200"/>
          </a:xfrm>
          <a:prstGeom prst="ellipse">
            <a:avLst/>
          </a:prstGeom>
          <a:gradFill>
            <a:gsLst>
              <a:gs pos="10000">
                <a:srgbClr val="CBCBCB"/>
              </a:gs>
              <a:gs pos="12000">
                <a:srgbClr val="5F5F5F"/>
              </a:gs>
              <a:gs pos="26000">
                <a:srgbClr val="5F5F5F"/>
              </a:gs>
              <a:gs pos="42000">
                <a:schemeClr val="bg1">
                  <a:lumMod val="65000"/>
                </a:schemeClr>
              </a:gs>
              <a:gs pos="48000">
                <a:srgbClr val="B2B2B2"/>
              </a:gs>
              <a:gs pos="64000">
                <a:schemeClr val="bg1">
                  <a:lumMod val="75000"/>
                </a:schemeClr>
              </a:gs>
              <a:gs pos="90000">
                <a:srgbClr val="777777"/>
              </a:gs>
              <a:gs pos="100000">
                <a:srgbClr val="EAEAEA"/>
              </a:gs>
            </a:gsLst>
            <a:lin ang="1800000" scaled="0"/>
          </a:gradFill>
          <a:effectLst>
            <a:outerShdw dist="50800" algn="l"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 name="Oval 8"/>
          <p:cNvSpPr>
            <a:spLocks noChangeAspect="1"/>
          </p:cNvSpPr>
          <p:nvPr/>
        </p:nvSpPr>
        <p:spPr>
          <a:xfrm>
            <a:off x="1789854" y="2783736"/>
            <a:ext cx="131136" cy="28015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 name="Oval 7"/>
          <p:cNvSpPr>
            <a:spLocks noChangeAspect="1"/>
          </p:cNvSpPr>
          <p:nvPr/>
        </p:nvSpPr>
        <p:spPr>
          <a:xfrm>
            <a:off x="1923070" y="2150466"/>
            <a:ext cx="98353" cy="21011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 name="Oval 9"/>
          <p:cNvSpPr>
            <a:spLocks noChangeAspect="1"/>
          </p:cNvSpPr>
          <p:nvPr/>
        </p:nvSpPr>
        <p:spPr>
          <a:xfrm>
            <a:off x="1890284" y="3376151"/>
            <a:ext cx="163921" cy="350196"/>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1" name="Oval 10"/>
          <p:cNvSpPr>
            <a:spLocks noChangeAspect="1"/>
          </p:cNvSpPr>
          <p:nvPr/>
        </p:nvSpPr>
        <p:spPr>
          <a:xfrm>
            <a:off x="2252046" y="1880527"/>
            <a:ext cx="81960" cy="17509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Oval 13"/>
          <p:cNvSpPr>
            <a:spLocks noChangeAspect="1"/>
          </p:cNvSpPr>
          <p:nvPr/>
        </p:nvSpPr>
        <p:spPr>
          <a:xfrm>
            <a:off x="2705235" y="2853776"/>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7" name="Oval 16"/>
          <p:cNvSpPr>
            <a:spLocks noChangeAspect="1"/>
          </p:cNvSpPr>
          <p:nvPr/>
        </p:nvSpPr>
        <p:spPr>
          <a:xfrm>
            <a:off x="2592319" y="2189134"/>
            <a:ext cx="65568" cy="14007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8" name="Oval 17"/>
          <p:cNvSpPr>
            <a:spLocks noChangeAspect="1"/>
          </p:cNvSpPr>
          <p:nvPr/>
        </p:nvSpPr>
        <p:spPr>
          <a:xfrm>
            <a:off x="2608711" y="3516230"/>
            <a:ext cx="32784" cy="70039"/>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2" name="TextBox 31"/>
          <p:cNvSpPr txBox="1"/>
          <p:nvPr/>
        </p:nvSpPr>
        <p:spPr>
          <a:xfrm>
            <a:off x="304800" y="945438"/>
            <a:ext cx="1418978" cy="3785652"/>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rotary </a:t>
            </a:r>
          </a:p>
          <a:p>
            <a:r>
              <a:rPr lang="en-US" sz="2400" dirty="0">
                <a:solidFill>
                  <a:prstClr val="black"/>
                </a:solidFill>
                <a:latin typeface="Arial" panose="020B0604020202020204" pitchFamily="34" charset="0"/>
                <a:cs typeface="Arial" panose="020B0604020202020204" pitchFamily="34" charset="0"/>
              </a:rPr>
              <a:t>pinholes:</a:t>
            </a:r>
          </a:p>
          <a:p>
            <a:r>
              <a:rPr lang="en-US" sz="2400" dirty="0">
                <a:solidFill>
                  <a:prstClr val="black"/>
                </a:solidFill>
                <a:latin typeface="Arial" panose="020B0604020202020204" pitchFamily="34" charset="0"/>
                <a:cs typeface="Arial" panose="020B0604020202020204" pitchFamily="34" charset="0"/>
              </a:rPr>
              <a:t>300</a:t>
            </a:r>
          </a:p>
          <a:p>
            <a:r>
              <a:rPr lang="en-US" sz="2400" dirty="0">
                <a:solidFill>
                  <a:prstClr val="black"/>
                </a:solidFill>
                <a:latin typeface="Arial" panose="020B0604020202020204" pitchFamily="34" charset="0"/>
                <a:cs typeface="Arial" panose="020B0604020202020204" pitchFamily="34" charset="0"/>
              </a:rPr>
              <a:t>100</a:t>
            </a:r>
          </a:p>
          <a:p>
            <a:r>
              <a:rPr lang="en-US" sz="2400" dirty="0">
                <a:solidFill>
                  <a:prstClr val="black"/>
                </a:solidFill>
                <a:latin typeface="Arial" panose="020B0604020202020204" pitchFamily="34" charset="0"/>
                <a:cs typeface="Arial" panose="020B0604020202020204" pitchFamily="34" charset="0"/>
              </a:rPr>
              <a:t>75</a:t>
            </a:r>
          </a:p>
          <a:p>
            <a:r>
              <a:rPr lang="en-US" sz="2400" dirty="0">
                <a:solidFill>
                  <a:prstClr val="black"/>
                </a:solidFill>
                <a:latin typeface="Arial" panose="020B0604020202020204" pitchFamily="34" charset="0"/>
                <a:cs typeface="Arial" panose="020B0604020202020204" pitchFamily="34" charset="0"/>
              </a:rPr>
              <a:t>50</a:t>
            </a:r>
          </a:p>
          <a:p>
            <a:r>
              <a:rPr lang="en-US" sz="2400" dirty="0">
                <a:solidFill>
                  <a:prstClr val="black"/>
                </a:solidFill>
                <a:latin typeface="Arial" panose="020B0604020202020204" pitchFamily="34" charset="0"/>
                <a:cs typeface="Arial" panose="020B0604020202020204" pitchFamily="34" charset="0"/>
              </a:rPr>
              <a:t>30</a:t>
            </a:r>
          </a:p>
          <a:p>
            <a:r>
              <a:rPr lang="en-US" sz="2400" dirty="0">
                <a:solidFill>
                  <a:prstClr val="black"/>
                </a:solidFill>
                <a:latin typeface="Arial" panose="020B0604020202020204" pitchFamily="34" charset="0"/>
                <a:cs typeface="Arial" panose="020B0604020202020204" pitchFamily="34" charset="0"/>
              </a:rPr>
              <a:t>25</a:t>
            </a:r>
          </a:p>
          <a:p>
            <a:r>
              <a:rPr lang="en-US" sz="2400" dirty="0" smtClean="0">
                <a:solidFill>
                  <a:prstClr val="black"/>
                </a:solidFill>
                <a:latin typeface="Arial" panose="020B0604020202020204" pitchFamily="34" charset="0"/>
                <a:cs typeface="Arial" panose="020B0604020202020204" pitchFamily="34" charset="0"/>
              </a:rPr>
              <a:t>15</a:t>
            </a:r>
            <a:endParaRPr lang="en-US" sz="2400" dirty="0">
              <a:solidFill>
                <a:prstClr val="black"/>
              </a:solidFill>
              <a:latin typeface="Arial" panose="020B0604020202020204" pitchFamily="34" charset="0"/>
              <a:cs typeface="Arial" panose="020B0604020202020204" pitchFamily="34" charset="0"/>
            </a:endParaRPr>
          </a:p>
          <a:p>
            <a:endParaRPr lang="en-US" sz="2400" dirty="0">
              <a:solidFill>
                <a:prstClr val="black"/>
              </a:solidFill>
              <a:latin typeface="Arial" panose="020B0604020202020204" pitchFamily="34" charset="0"/>
              <a:cs typeface="Arial" panose="020B0604020202020204" pitchFamily="34" charset="0"/>
            </a:endParaRPr>
          </a:p>
        </p:txBody>
      </p:sp>
      <p:sp>
        <p:nvSpPr>
          <p:cNvPr id="26" name="Oval 25"/>
          <p:cNvSpPr>
            <a:spLocks noChangeAspect="1"/>
          </p:cNvSpPr>
          <p:nvPr/>
        </p:nvSpPr>
        <p:spPr>
          <a:xfrm>
            <a:off x="2282823" y="3857051"/>
            <a:ext cx="22393" cy="47837"/>
          </a:xfrm>
          <a:prstGeom prst="ellipse">
            <a:avLst/>
          </a:prstGeom>
          <a:solidFill>
            <a:schemeClr val="bg1"/>
          </a:solidFill>
          <a:effectLst>
            <a:innerShdw dist="50800" dir="10800000">
              <a:schemeClr val="tx1">
                <a:lumMod val="50000"/>
                <a:lumOff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2" name="Rectangle 21"/>
          <p:cNvSpPr/>
          <p:nvPr/>
        </p:nvSpPr>
        <p:spPr>
          <a:xfrm flipH="1">
            <a:off x="125129" y="3851712"/>
            <a:ext cx="2183101" cy="60959"/>
          </a:xfrm>
          <a:prstGeom prst="rect">
            <a:avLst/>
          </a:prstGeom>
          <a:solidFill>
            <a:srgbClr val="00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pic>
        <p:nvPicPr>
          <p:cNvPr id="20482" name="Picture 2" descr="http://bl831.als.lbl.gov/~mcfuser/shi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1423" y="4578571"/>
            <a:ext cx="5304397" cy="211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87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48"/>
            <a:ext cx="8229600" cy="1143000"/>
          </a:xfrm>
        </p:spPr>
        <p:txBody>
          <a:bodyPr/>
          <a:lstStyle/>
          <a:p>
            <a:r>
              <a:rPr lang="en-US" dirty="0" smtClean="0"/>
              <a:t>Crystal lifetime vs pinhole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559116"/>
              </p:ext>
            </p:extLst>
          </p:nvPr>
        </p:nvGraphicFramePr>
        <p:xfrm>
          <a:off x="413656" y="1306278"/>
          <a:ext cx="8229600" cy="51206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r>
                        <a:rPr lang="en-US" sz="3200" dirty="0" smtClean="0">
                          <a:latin typeface="Arial" panose="020B0604020202020204" pitchFamily="34" charset="0"/>
                          <a:cs typeface="Arial" panose="020B0604020202020204" pitchFamily="34" charset="0"/>
                        </a:rPr>
                        <a:t>pinhole</a:t>
                      </a:r>
                    </a:p>
                    <a:p>
                      <a:pPr algn="ctr"/>
                      <a:r>
                        <a:rPr lang="en-US" sz="3200" dirty="0" smtClean="0">
                          <a:latin typeface="Arial" panose="020B0604020202020204" pitchFamily="34" charset="0"/>
                          <a:cs typeface="Arial" panose="020B0604020202020204" pitchFamily="34" charset="0"/>
                        </a:rPr>
                        <a:t>(µm)</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beam size</a:t>
                      </a:r>
                      <a:r>
                        <a:rPr lang="en-US" sz="3200" baseline="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err="1" smtClean="0">
                          <a:latin typeface="Arial" panose="020B0604020202020204" pitchFamily="34" charset="0"/>
                          <a:cs typeface="Arial" panose="020B0604020202020204" pitchFamily="34" charset="0"/>
                        </a:rPr>
                        <a:t>Cryo</a:t>
                      </a:r>
                      <a:r>
                        <a:rPr lang="en-US" sz="3200" dirty="0" smtClean="0">
                          <a:latin typeface="Arial" panose="020B0604020202020204" pitchFamily="34" charset="0"/>
                          <a:cs typeface="Arial" panose="020B0604020202020204" pitchFamily="34" charset="0"/>
                        </a:rPr>
                        <a:t> (min)</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Room T</a:t>
                      </a:r>
                    </a:p>
                    <a:p>
                      <a:pPr algn="ctr"/>
                      <a:r>
                        <a:rPr lang="en-US" sz="3200" dirty="0" smtClean="0">
                          <a:latin typeface="Arial" panose="020B0604020202020204" pitchFamily="34" charset="0"/>
                          <a:cs typeface="Arial" panose="020B0604020202020204" pitchFamily="34" charset="0"/>
                        </a:rPr>
                        <a:t> (s)</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60x80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1.7</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75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60x78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50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60x54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30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54x34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2.3</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44x24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40x19</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2.8</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34x14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4.1</a:t>
                      </a:r>
                      <a:endParaRPr lang="en-US" sz="3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814940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cs typeface="Arial" charset="0"/>
              </a:rPr>
              <a:t>Holton (2009) </a:t>
            </a:r>
            <a:r>
              <a:rPr lang="en-US" altLang="en-US" i="1">
                <a:solidFill>
                  <a:srgbClr val="000000"/>
                </a:solidFill>
                <a:cs typeface="Arial" charset="0"/>
              </a:rPr>
              <a:t>J. Synchrotron Rad.</a:t>
            </a:r>
            <a:r>
              <a:rPr lang="en-US" altLang="en-US">
                <a:solidFill>
                  <a:srgbClr val="000000"/>
                </a:solidFill>
                <a:cs typeface="Arial" charset="0"/>
              </a:rPr>
              <a:t> </a:t>
            </a:r>
            <a:r>
              <a:rPr lang="en-US" altLang="en-US" b="1">
                <a:solidFill>
                  <a:srgbClr val="000000"/>
                </a:solidFill>
                <a:cs typeface="Arial" charset="0"/>
              </a:rPr>
              <a:t>16</a:t>
            </a:r>
            <a:r>
              <a:rPr lang="en-US" altLang="en-US">
                <a:solidFill>
                  <a:srgbClr val="000000"/>
                </a:solidFill>
                <a:cs typeface="Arial" charset="0"/>
              </a:rPr>
              <a:t> 133-42</a:t>
            </a:r>
          </a:p>
        </p:txBody>
      </p:sp>
      <p:sp>
        <p:nvSpPr>
          <p:cNvPr id="301059" name="Text Box 3"/>
          <p:cNvSpPr txBox="1">
            <a:spLocks noChangeArrowheads="1"/>
          </p:cNvSpPr>
          <p:nvPr/>
        </p:nvSpPr>
        <p:spPr bwMode="auto">
          <a:xfrm>
            <a:off x="0" y="0"/>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400" dirty="0">
                <a:solidFill>
                  <a:srgbClr val="000000"/>
                </a:solidFill>
                <a:cs typeface="Arial" charset="0"/>
              </a:rPr>
              <a:t>Radiation Damage World Records</a:t>
            </a:r>
          </a:p>
        </p:txBody>
      </p:sp>
      <p:sp>
        <p:nvSpPr>
          <p:cNvPr id="301060" name="Text Box 4"/>
          <p:cNvSpPr txBox="1">
            <a:spLocks noChangeArrowheads="1"/>
          </p:cNvSpPr>
          <p:nvPr/>
        </p:nvSpPr>
        <p:spPr bwMode="auto">
          <a:xfrm>
            <a:off x="622300" y="-16656"/>
            <a:ext cx="8064500"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endParaRPr lang="en-US" altLang="en-US" sz="3600" dirty="0">
              <a:solidFill>
                <a:srgbClr val="000000"/>
              </a:solidFill>
              <a:cs typeface="Arial" charset="0"/>
            </a:endParaRPr>
          </a:p>
          <a:p>
            <a:pPr fontAlgn="base">
              <a:spcBef>
                <a:spcPct val="0"/>
              </a:spcBef>
              <a:spcAft>
                <a:spcPct val="0"/>
              </a:spcAft>
            </a:pPr>
            <a:endParaRPr lang="en-US" altLang="en-US" sz="2400" dirty="0">
              <a:solidFill>
                <a:srgbClr val="000000"/>
              </a:solidFill>
              <a:cs typeface="Arial" charset="0"/>
            </a:endParaRPr>
          </a:p>
          <a:p>
            <a:pPr fontAlgn="base">
              <a:spcBef>
                <a:spcPct val="0"/>
              </a:spcBef>
              <a:spcAft>
                <a:spcPct val="0"/>
              </a:spcAft>
            </a:pPr>
            <a:r>
              <a:rPr lang="en-US" altLang="en-US" sz="2000" dirty="0" err="1">
                <a:solidFill>
                  <a:srgbClr val="000000"/>
                </a:solidFill>
                <a:cs typeface="Arial" charset="0"/>
              </a:rPr>
              <a:t>MGy</a:t>
            </a:r>
            <a:r>
              <a:rPr lang="en-US" altLang="en-US" sz="2000" dirty="0">
                <a:solidFill>
                  <a:srgbClr val="000000"/>
                </a:solidFill>
                <a:cs typeface="Arial" charset="0"/>
              </a:rPr>
              <a:t>	reaction			reference</a:t>
            </a:r>
          </a:p>
          <a:p>
            <a:pPr fontAlgn="base">
              <a:spcBef>
                <a:spcPct val="0"/>
              </a:spcBef>
              <a:spcAft>
                <a:spcPct val="0"/>
              </a:spcAft>
            </a:pPr>
            <a:endParaRPr lang="en-US" altLang="en-US" sz="2000" dirty="0">
              <a:solidFill>
                <a:srgbClr val="000000"/>
              </a:solidFill>
              <a:cs typeface="Arial" charset="0"/>
            </a:endParaRPr>
          </a:p>
          <a:p>
            <a:pPr fontAlgn="base">
              <a:lnSpc>
                <a:spcPct val="130000"/>
              </a:lnSpc>
              <a:spcBef>
                <a:spcPct val="0"/>
              </a:spcBef>
              <a:spcAft>
                <a:spcPct val="0"/>
              </a:spcAft>
            </a:pPr>
            <a:r>
              <a:rPr lang="en-US" altLang="en-US" sz="2000" dirty="0">
                <a:solidFill>
                  <a:srgbClr val="000000"/>
                </a:solidFill>
                <a:cs typeface="Arial" charset="0"/>
              </a:rPr>
              <a:t>~45	global damage		Owen </a:t>
            </a:r>
            <a:r>
              <a:rPr lang="en-US" altLang="en-US" sz="2000" i="1" dirty="0">
                <a:solidFill>
                  <a:srgbClr val="000000"/>
                </a:solidFill>
                <a:cs typeface="Arial" charset="0"/>
              </a:rPr>
              <a:t>et al.</a:t>
            </a:r>
            <a:r>
              <a:rPr lang="en-US" altLang="en-US" sz="2000" dirty="0">
                <a:solidFill>
                  <a:srgbClr val="000000"/>
                </a:solidFill>
                <a:cs typeface="Arial" charset="0"/>
              </a:rPr>
              <a:t> (2006)</a:t>
            </a:r>
          </a:p>
          <a:p>
            <a:pPr fontAlgn="base">
              <a:lnSpc>
                <a:spcPct val="130000"/>
              </a:lnSpc>
              <a:spcBef>
                <a:spcPct val="0"/>
              </a:spcBef>
              <a:spcAft>
                <a:spcPct val="0"/>
              </a:spcAft>
            </a:pPr>
            <a:r>
              <a:rPr lang="en-US" altLang="en-US" sz="2000" dirty="0">
                <a:solidFill>
                  <a:srgbClr val="0070C0"/>
                </a:solidFill>
                <a:cs typeface="Arial" charset="0"/>
              </a:rPr>
              <a:t>10/Å	global damage</a:t>
            </a:r>
            <a:r>
              <a:rPr lang="en-US" altLang="en-US" sz="2000" dirty="0">
                <a:solidFill>
                  <a:srgbClr val="000000"/>
                </a:solidFill>
                <a:cs typeface="Arial" charset="0"/>
              </a:rPr>
              <a:t>		Howells et al. (2009)</a:t>
            </a:r>
          </a:p>
          <a:p>
            <a:pPr fontAlgn="base">
              <a:lnSpc>
                <a:spcPct val="130000"/>
              </a:lnSpc>
              <a:spcBef>
                <a:spcPct val="0"/>
              </a:spcBef>
              <a:spcAft>
                <a:spcPct val="0"/>
              </a:spcAft>
            </a:pPr>
            <a:r>
              <a:rPr lang="en-US" altLang="en-US" sz="2000" dirty="0">
                <a:solidFill>
                  <a:srgbClr val="000000"/>
                </a:solidFill>
                <a:cs typeface="Arial" charset="0"/>
              </a:rPr>
              <a:t>5	Se</a:t>
            </a:r>
            <a:r>
              <a:rPr lang="en-US" altLang="en-US" sz="2000" dirty="0">
                <a:solidFill>
                  <a:srgbClr val="FF0000"/>
                </a:solidFill>
                <a:cs typeface="Arial" charset="0"/>
              </a:rPr>
              <a:t>-</a:t>
            </a:r>
            <a:r>
              <a:rPr lang="en-US" altLang="en-US" sz="2000" dirty="0">
                <a:solidFill>
                  <a:srgbClr val="000000"/>
                </a:solidFill>
                <a:cs typeface="Arial" charset="0"/>
              </a:rPr>
              <a:t>Met			Holton (2007)</a:t>
            </a:r>
          </a:p>
          <a:p>
            <a:pPr fontAlgn="base">
              <a:lnSpc>
                <a:spcPct val="130000"/>
              </a:lnSpc>
              <a:spcBef>
                <a:spcPct val="0"/>
              </a:spcBef>
              <a:spcAft>
                <a:spcPct val="0"/>
              </a:spcAft>
            </a:pPr>
            <a:r>
              <a:rPr lang="en-US" altLang="en-US" sz="2000" dirty="0">
                <a:solidFill>
                  <a:srgbClr val="000000"/>
                </a:solidFill>
                <a:cs typeface="Arial" charset="0"/>
              </a:rPr>
              <a:t>4	Hg</a:t>
            </a:r>
            <a:r>
              <a:rPr lang="en-US" altLang="en-US" sz="2000" dirty="0">
                <a:solidFill>
                  <a:srgbClr val="FF0000"/>
                </a:solidFill>
                <a:cs typeface="Arial" charset="0"/>
              </a:rPr>
              <a:t>-</a:t>
            </a:r>
            <a:r>
              <a:rPr lang="en-US" altLang="en-US" sz="2000" dirty="0">
                <a:solidFill>
                  <a:srgbClr val="000000"/>
                </a:solidFill>
                <a:cs typeface="Arial" charset="0"/>
              </a:rPr>
              <a:t>S			</a:t>
            </a:r>
            <a:r>
              <a:rPr lang="en-US" altLang="en-US" sz="2000" dirty="0" err="1">
                <a:solidFill>
                  <a:srgbClr val="000000"/>
                </a:solidFill>
                <a:cs typeface="Arial" charset="0"/>
              </a:rPr>
              <a:t>Ramagopal</a:t>
            </a:r>
            <a:r>
              <a:rPr lang="en-US" altLang="en-US" sz="2000" dirty="0">
                <a:solidFill>
                  <a:srgbClr val="000000"/>
                </a:solidFill>
                <a:cs typeface="Arial" charset="0"/>
              </a:rPr>
              <a:t> </a:t>
            </a:r>
            <a:r>
              <a:rPr lang="en-US" altLang="en-US" i="1" dirty="0">
                <a:solidFill>
                  <a:srgbClr val="000000"/>
                </a:solidFill>
                <a:cs typeface="Arial" charset="0"/>
              </a:rPr>
              <a:t>et al.</a:t>
            </a:r>
            <a:r>
              <a:rPr lang="en-US" altLang="en-US" dirty="0">
                <a:solidFill>
                  <a:srgbClr val="000000"/>
                </a:solidFill>
                <a:cs typeface="Arial" charset="0"/>
              </a:rPr>
              <a:t> </a:t>
            </a:r>
            <a:r>
              <a:rPr lang="en-US" altLang="en-US" sz="2000" dirty="0">
                <a:solidFill>
                  <a:srgbClr val="000000"/>
                </a:solidFill>
                <a:cs typeface="Arial" charset="0"/>
              </a:rPr>
              <a:t>(2004)</a:t>
            </a:r>
          </a:p>
          <a:p>
            <a:pPr fontAlgn="base">
              <a:lnSpc>
                <a:spcPct val="130000"/>
              </a:lnSpc>
              <a:spcBef>
                <a:spcPct val="0"/>
              </a:spcBef>
              <a:spcAft>
                <a:spcPct val="0"/>
              </a:spcAft>
            </a:pPr>
            <a:r>
              <a:rPr lang="en-US" altLang="en-US" sz="2000" dirty="0">
                <a:solidFill>
                  <a:srgbClr val="000000"/>
                </a:solidFill>
                <a:cs typeface="Arial" charset="0"/>
              </a:rPr>
              <a:t>4	R-C</a:t>
            </a:r>
            <a:r>
              <a:rPr lang="en-US" altLang="en-US" sz="2000" dirty="0">
                <a:solidFill>
                  <a:srgbClr val="FF0000"/>
                </a:solidFill>
                <a:cs typeface="Arial" charset="0"/>
              </a:rPr>
              <a:t>-</a:t>
            </a:r>
            <a:r>
              <a:rPr lang="en-US" altLang="en-US" sz="2000" dirty="0">
                <a:solidFill>
                  <a:srgbClr val="000000"/>
                </a:solidFill>
                <a:cs typeface="Arial" charset="0"/>
              </a:rPr>
              <a:t>COOH		Garman et al. (2015)</a:t>
            </a:r>
          </a:p>
          <a:p>
            <a:pPr fontAlgn="base">
              <a:lnSpc>
                <a:spcPct val="130000"/>
              </a:lnSpc>
              <a:spcBef>
                <a:spcPct val="0"/>
              </a:spcBef>
              <a:spcAft>
                <a:spcPct val="0"/>
              </a:spcAft>
            </a:pPr>
            <a:r>
              <a:rPr lang="en-US" altLang="en-US" sz="2000" dirty="0">
                <a:solidFill>
                  <a:srgbClr val="000000"/>
                </a:solidFill>
                <a:cs typeface="Arial" charset="0"/>
              </a:rPr>
              <a:t>3	S</a:t>
            </a:r>
            <a:r>
              <a:rPr lang="en-US" altLang="en-US" sz="2000" dirty="0">
                <a:solidFill>
                  <a:srgbClr val="FF0000"/>
                </a:solidFill>
                <a:cs typeface="Arial" charset="0"/>
              </a:rPr>
              <a:t>-</a:t>
            </a:r>
            <a:r>
              <a:rPr lang="en-US" altLang="en-US" sz="2000" dirty="0">
                <a:solidFill>
                  <a:srgbClr val="000000"/>
                </a:solidFill>
                <a:cs typeface="Arial" charset="0"/>
              </a:rPr>
              <a:t>S			Murray </a:t>
            </a:r>
            <a:r>
              <a:rPr lang="en-US" altLang="en-US" sz="2000" i="1" dirty="0">
                <a:solidFill>
                  <a:srgbClr val="000000"/>
                </a:solidFill>
                <a:cs typeface="Arial" charset="0"/>
              </a:rPr>
              <a:t>et al.</a:t>
            </a:r>
            <a:r>
              <a:rPr lang="en-US" altLang="en-US" sz="2000" dirty="0">
                <a:solidFill>
                  <a:srgbClr val="000000"/>
                </a:solidFill>
                <a:cs typeface="Arial" charset="0"/>
              </a:rPr>
              <a:t> (2002)</a:t>
            </a:r>
          </a:p>
          <a:p>
            <a:pPr fontAlgn="base">
              <a:lnSpc>
                <a:spcPct val="130000"/>
              </a:lnSpc>
              <a:spcBef>
                <a:spcPct val="0"/>
              </a:spcBef>
              <a:spcAft>
                <a:spcPct val="0"/>
              </a:spcAft>
            </a:pPr>
            <a:r>
              <a:rPr lang="en-US" altLang="en-US" sz="2000" dirty="0">
                <a:solidFill>
                  <a:srgbClr val="000000"/>
                </a:solidFill>
                <a:cs typeface="Arial" charset="0"/>
              </a:rPr>
              <a:t>1	Br</a:t>
            </a:r>
            <a:r>
              <a:rPr lang="en-US" altLang="en-US" sz="2000" dirty="0">
                <a:solidFill>
                  <a:srgbClr val="FF0000"/>
                </a:solidFill>
                <a:cs typeface="Arial" charset="0"/>
              </a:rPr>
              <a:t>-</a:t>
            </a:r>
            <a:r>
              <a:rPr lang="en-US" altLang="en-US" sz="2000" dirty="0">
                <a:solidFill>
                  <a:srgbClr val="000000"/>
                </a:solidFill>
                <a:cs typeface="Arial" charset="0"/>
              </a:rPr>
              <a:t>RNA			</a:t>
            </a:r>
            <a:r>
              <a:rPr lang="en-US" altLang="en-US" sz="2000" dirty="0" err="1">
                <a:solidFill>
                  <a:srgbClr val="000000"/>
                </a:solidFill>
                <a:cs typeface="Arial" charset="0"/>
              </a:rPr>
              <a:t>Olieric</a:t>
            </a:r>
            <a:r>
              <a:rPr lang="en-US" altLang="en-US" sz="2000" dirty="0">
                <a:solidFill>
                  <a:srgbClr val="000000"/>
                </a:solidFill>
                <a:cs typeface="Arial" charset="0"/>
              </a:rPr>
              <a:t> </a:t>
            </a:r>
            <a:r>
              <a:rPr lang="en-US" altLang="en-US" sz="2000" i="1" dirty="0">
                <a:solidFill>
                  <a:srgbClr val="000000"/>
                </a:solidFill>
                <a:cs typeface="Arial" charset="0"/>
              </a:rPr>
              <a:t>et al.</a:t>
            </a:r>
            <a:r>
              <a:rPr lang="en-US" altLang="en-US" sz="2000" dirty="0">
                <a:solidFill>
                  <a:srgbClr val="000000"/>
                </a:solidFill>
                <a:cs typeface="Arial" charset="0"/>
              </a:rPr>
              <a:t> (2007)</a:t>
            </a:r>
          </a:p>
          <a:p>
            <a:pPr fontAlgn="base">
              <a:lnSpc>
                <a:spcPct val="130000"/>
              </a:lnSpc>
              <a:spcBef>
                <a:spcPct val="0"/>
              </a:spcBef>
              <a:spcAft>
                <a:spcPct val="0"/>
              </a:spcAft>
            </a:pPr>
            <a:r>
              <a:rPr lang="en-US" altLang="en-US" sz="2000" dirty="0">
                <a:solidFill>
                  <a:srgbClr val="000000"/>
                </a:solidFill>
                <a:cs typeface="Arial" charset="0"/>
              </a:rPr>
              <a:t>~1?	Cl</a:t>
            </a:r>
            <a:r>
              <a:rPr lang="en-US" altLang="en-US" sz="2000" dirty="0">
                <a:solidFill>
                  <a:srgbClr val="FF0000"/>
                </a:solidFill>
                <a:cs typeface="Arial" charset="0"/>
              </a:rPr>
              <a:t>-</a:t>
            </a:r>
            <a:r>
              <a:rPr lang="en-US" altLang="en-US" sz="2000" dirty="0">
                <a:solidFill>
                  <a:srgbClr val="000000"/>
                </a:solidFill>
                <a:cs typeface="Arial" charset="0"/>
              </a:rPr>
              <a:t>C			???</a:t>
            </a:r>
          </a:p>
          <a:p>
            <a:pPr fontAlgn="base">
              <a:lnSpc>
                <a:spcPct val="130000"/>
              </a:lnSpc>
              <a:spcBef>
                <a:spcPct val="0"/>
              </a:spcBef>
              <a:spcAft>
                <a:spcPct val="0"/>
              </a:spcAft>
            </a:pPr>
            <a:r>
              <a:rPr lang="en-US" altLang="en-US" sz="2000" dirty="0">
                <a:solidFill>
                  <a:srgbClr val="000000"/>
                </a:solidFill>
                <a:cs typeface="Arial" charset="0"/>
              </a:rPr>
              <a:t>0.5	</a:t>
            </a:r>
            <a:r>
              <a:rPr lang="en-US" altLang="en-US" sz="2000" dirty="0" err="1">
                <a:solidFill>
                  <a:srgbClr val="000000"/>
                </a:solidFill>
                <a:cs typeface="Arial" charset="0"/>
              </a:rPr>
              <a:t>Mn</a:t>
            </a:r>
            <a:r>
              <a:rPr lang="en-US" altLang="en-US" sz="2000" dirty="0">
                <a:solidFill>
                  <a:srgbClr val="FF0000"/>
                </a:solidFill>
                <a:cs typeface="Arial" charset="0"/>
              </a:rPr>
              <a:t> in </a:t>
            </a:r>
            <a:r>
              <a:rPr lang="en-US" altLang="en-US" sz="2000" dirty="0">
                <a:solidFill>
                  <a:srgbClr val="000000"/>
                </a:solidFill>
                <a:cs typeface="Arial" charset="0"/>
              </a:rPr>
              <a:t>PS II		Yano </a:t>
            </a:r>
            <a:r>
              <a:rPr lang="en-US" altLang="en-US" sz="2000" i="1" dirty="0">
                <a:solidFill>
                  <a:srgbClr val="000000"/>
                </a:solidFill>
                <a:cs typeface="Arial" charset="0"/>
              </a:rPr>
              <a:t>et al. </a:t>
            </a:r>
            <a:r>
              <a:rPr lang="en-US" altLang="en-US" sz="2000" dirty="0">
                <a:solidFill>
                  <a:srgbClr val="000000"/>
                </a:solidFill>
                <a:cs typeface="Arial" charset="0"/>
              </a:rPr>
              <a:t>(2005)</a:t>
            </a:r>
          </a:p>
          <a:p>
            <a:pPr fontAlgn="base">
              <a:lnSpc>
                <a:spcPct val="130000"/>
              </a:lnSpc>
              <a:spcBef>
                <a:spcPct val="0"/>
              </a:spcBef>
              <a:spcAft>
                <a:spcPct val="0"/>
              </a:spcAft>
            </a:pPr>
            <a:r>
              <a:rPr lang="en-US" altLang="en-US" sz="2000" dirty="0">
                <a:solidFill>
                  <a:srgbClr val="000000"/>
                </a:solidFill>
                <a:cs typeface="Arial" charset="0"/>
              </a:rPr>
              <a:t>0.06	</a:t>
            </a:r>
            <a:r>
              <a:rPr lang="en-US" altLang="en-US" sz="2000" dirty="0" err="1">
                <a:solidFill>
                  <a:srgbClr val="000000"/>
                </a:solidFill>
                <a:cs typeface="Arial" charset="0"/>
              </a:rPr>
              <a:t>putidaredoxin</a:t>
            </a:r>
            <a:r>
              <a:rPr lang="en-US" altLang="en-US" sz="2000" dirty="0">
                <a:solidFill>
                  <a:srgbClr val="000000"/>
                </a:solidFill>
                <a:cs typeface="Arial" charset="0"/>
              </a:rPr>
              <a:t>		Corbett </a:t>
            </a:r>
            <a:r>
              <a:rPr lang="en-US" altLang="en-US" sz="2000" i="1" dirty="0">
                <a:solidFill>
                  <a:srgbClr val="000000"/>
                </a:solidFill>
                <a:cs typeface="Arial" charset="0"/>
              </a:rPr>
              <a:t>et al. </a:t>
            </a:r>
            <a:r>
              <a:rPr lang="en-US" altLang="en-US" sz="2000" dirty="0">
                <a:solidFill>
                  <a:srgbClr val="000000"/>
                </a:solidFill>
                <a:cs typeface="Arial" charset="0"/>
              </a:rPr>
              <a:t>(2007)</a:t>
            </a:r>
          </a:p>
          <a:p>
            <a:pPr fontAlgn="base">
              <a:lnSpc>
                <a:spcPct val="130000"/>
              </a:lnSpc>
              <a:spcBef>
                <a:spcPct val="0"/>
              </a:spcBef>
              <a:spcAft>
                <a:spcPct val="0"/>
              </a:spcAft>
            </a:pPr>
            <a:r>
              <a:rPr lang="en-US" altLang="en-US" sz="2000" dirty="0">
                <a:solidFill>
                  <a:srgbClr val="000000"/>
                </a:solidFill>
                <a:cs typeface="Arial" charset="0"/>
              </a:rPr>
              <a:t>0.02	Fe</a:t>
            </a:r>
            <a:r>
              <a:rPr lang="en-US" altLang="en-US" sz="2000" dirty="0">
                <a:solidFill>
                  <a:srgbClr val="FF0000"/>
                </a:solidFill>
                <a:cs typeface="Arial" charset="0"/>
              </a:rPr>
              <a:t> in </a:t>
            </a:r>
            <a:r>
              <a:rPr lang="en-US" altLang="en-US" sz="2000" dirty="0">
                <a:solidFill>
                  <a:srgbClr val="000000"/>
                </a:solidFill>
                <a:cs typeface="Arial" charset="0"/>
              </a:rPr>
              <a:t>myoglobin		Denisov </a:t>
            </a:r>
            <a:r>
              <a:rPr lang="en-US" altLang="en-US" sz="2000" i="1" dirty="0">
                <a:solidFill>
                  <a:srgbClr val="000000"/>
                </a:solidFill>
                <a:cs typeface="Arial" charset="0"/>
              </a:rPr>
              <a:t>et al.</a:t>
            </a:r>
            <a:r>
              <a:rPr lang="en-US" altLang="en-US" sz="2000" dirty="0">
                <a:solidFill>
                  <a:srgbClr val="000000"/>
                </a:solidFill>
                <a:cs typeface="Arial" charset="0"/>
              </a:rPr>
              <a:t> (2007)</a:t>
            </a:r>
          </a:p>
        </p:txBody>
      </p:sp>
      <p:sp>
        <p:nvSpPr>
          <p:cNvPr id="301061" name="Line 5"/>
          <p:cNvSpPr>
            <a:spLocks noChangeShapeType="1"/>
          </p:cNvSpPr>
          <p:nvPr/>
        </p:nvSpPr>
        <p:spPr bwMode="auto">
          <a:xfrm>
            <a:off x="500063"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2189695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8" y="791852"/>
            <a:ext cx="8086725" cy="5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Holton &amp; Frankel (2010) </a:t>
            </a:r>
            <a:r>
              <a:rPr lang="en-US" altLang="en-US" i="1">
                <a:solidFill>
                  <a:srgbClr val="000000"/>
                </a:solidFill>
              </a:rPr>
              <a:t>Acta D</a:t>
            </a:r>
            <a:r>
              <a:rPr lang="en-US" altLang="en-US">
                <a:solidFill>
                  <a:srgbClr val="000000"/>
                </a:solidFill>
              </a:rPr>
              <a:t> </a:t>
            </a:r>
            <a:r>
              <a:rPr lang="en-US" altLang="en-US" b="1">
                <a:solidFill>
                  <a:srgbClr val="000000"/>
                </a:solidFill>
              </a:rPr>
              <a:t>66</a:t>
            </a:r>
            <a:r>
              <a:rPr lang="en-US" altLang="en-US">
                <a:solidFill>
                  <a:srgbClr val="000000"/>
                </a:solidFill>
              </a:rPr>
              <a:t> 393-408.</a:t>
            </a:r>
          </a:p>
        </p:txBody>
      </p:sp>
      <p:sp>
        <p:nvSpPr>
          <p:cNvPr id="149508" name="Oval 4"/>
          <p:cNvSpPr>
            <a:spLocks noChangeArrowheads="1"/>
          </p:cNvSpPr>
          <p:nvPr/>
        </p:nvSpPr>
        <p:spPr bwMode="auto">
          <a:xfrm>
            <a:off x="1506440" y="5774459"/>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 name="TextBox 1"/>
          <p:cNvSpPr txBox="1"/>
          <p:nvPr/>
        </p:nvSpPr>
        <p:spPr>
          <a:xfrm>
            <a:off x="1718159" y="79285"/>
            <a:ext cx="5874493" cy="646331"/>
          </a:xfrm>
          <a:prstGeom prst="rect">
            <a:avLst/>
          </a:prstGeom>
          <a:noFill/>
        </p:spPr>
        <p:txBody>
          <a:bodyPr wrap="none" rtlCol="0">
            <a:spAutoFit/>
          </a:bodyPr>
          <a:lstStyle/>
          <a:p>
            <a:pPr fontAlgn="base">
              <a:spcBef>
                <a:spcPct val="0"/>
              </a:spcBef>
              <a:spcAft>
                <a:spcPct val="0"/>
              </a:spcAft>
            </a:pPr>
            <a:r>
              <a:rPr lang="en-US" sz="3600" b="1" dirty="0">
                <a:solidFill>
                  <a:srgbClr val="000000"/>
                </a:solidFill>
              </a:rPr>
              <a:t>Will my experiment work?</a:t>
            </a:r>
          </a:p>
        </p:txBody>
      </p:sp>
    </p:spTree>
    <p:extLst>
      <p:ext uri="{BB962C8B-B14F-4D97-AF65-F5344CB8AC3E}">
        <p14:creationId xmlns:p14="http://schemas.microsoft.com/office/powerpoint/2010/main" val="1586332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238898" y="6334780"/>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cs typeface="Arial" charset="0"/>
              </a:rPr>
              <a:t>time</a:t>
            </a:r>
            <a:endParaRPr lang="en-US" altLang="en-US" sz="2800" b="1" dirty="0">
              <a:solidFill>
                <a:srgbClr val="000000"/>
              </a:solidFill>
              <a:cs typeface="Arial" charset="0"/>
            </a:endParaRPr>
          </a:p>
        </p:txBody>
      </p:sp>
      <p:sp>
        <p:nvSpPr>
          <p:cNvPr id="3077" name="Text Box 5"/>
          <p:cNvSpPr txBox="1">
            <a:spLocks noChangeArrowheads="1"/>
          </p:cNvSpPr>
          <p:nvPr/>
        </p:nvSpPr>
        <p:spPr bwMode="auto">
          <a:xfrm rot="-5400000">
            <a:off x="391396" y="3753207"/>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cs typeface="Arial" charset="0"/>
              </a:rPr>
              <a:t>intensity</a:t>
            </a:r>
            <a:endParaRPr lang="en-US" altLang="en-US" sz="2800" b="1" dirty="0">
              <a:solidFill>
                <a:srgbClr val="000000"/>
              </a:solidFill>
              <a:cs typeface="Arial" charset="0"/>
            </a:endParaRPr>
          </a:p>
        </p:txBody>
      </p:sp>
      <p:sp>
        <p:nvSpPr>
          <p:cNvPr id="6" name="Freeform 6"/>
          <p:cNvSpPr>
            <a:spLocks/>
          </p:cNvSpPr>
          <p:nvPr/>
        </p:nvSpPr>
        <p:spPr bwMode="auto">
          <a:xfrm>
            <a:off x="1770967" y="2511366"/>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solidFill>
                <a:srgbClr val="000000"/>
              </a:solidFill>
              <a:cs typeface="Arial" charset="0"/>
            </a:endParaRPr>
          </a:p>
        </p:txBody>
      </p:sp>
      <p:grpSp>
        <p:nvGrpSpPr>
          <p:cNvPr id="4" name="Group 3"/>
          <p:cNvGrpSpPr/>
          <p:nvPr/>
        </p:nvGrpSpPr>
        <p:grpSpPr>
          <a:xfrm>
            <a:off x="4069724" y="1886739"/>
            <a:ext cx="1314784" cy="3953814"/>
            <a:chOff x="4069724" y="1326524"/>
            <a:chExt cx="1314784" cy="3953814"/>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p:cNvSpPr txBox="1"/>
            <p:nvPr/>
          </p:nvSpPr>
          <p:spPr>
            <a:xfrm>
              <a:off x="4069724" y="1326524"/>
              <a:ext cx="1314784" cy="461665"/>
            </a:xfrm>
            <a:prstGeom prst="rect">
              <a:avLst/>
            </a:prstGeom>
            <a:noFill/>
          </p:spPr>
          <p:txBody>
            <a:bodyPr wrap="none" rtlCol="0">
              <a:spAutoFit/>
            </a:bodyPr>
            <a:lstStyle/>
            <a:p>
              <a:r>
                <a:rPr lang="en-US" sz="2400" b="1" dirty="0" smtClean="0">
                  <a:solidFill>
                    <a:srgbClr val="FF0000"/>
                  </a:solidFill>
                  <a:cs typeface="Arial" charset="0"/>
                </a:rPr>
                <a:t>2.03 </a:t>
              </a:r>
              <a:r>
                <a:rPr lang="en-US" sz="2400" b="1" dirty="0" err="1" smtClean="0">
                  <a:solidFill>
                    <a:srgbClr val="FF0000"/>
                  </a:solidFill>
                  <a:cs typeface="Arial" charset="0"/>
                </a:rPr>
                <a:t>ms</a:t>
              </a:r>
              <a:endParaRPr lang="en-US" sz="2400" b="1" dirty="0">
                <a:solidFill>
                  <a:srgbClr val="FF0000"/>
                </a:solidFill>
                <a:cs typeface="Arial" charset="0"/>
              </a:endParaRPr>
            </a:p>
          </p:txBody>
        </p:sp>
      </p:grpSp>
      <p:sp>
        <p:nvSpPr>
          <p:cNvPr id="11"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Tree>
    <p:extLst>
      <p:ext uri="{BB962C8B-B14F-4D97-AF65-F5344CB8AC3E}">
        <p14:creationId xmlns:p14="http://schemas.microsoft.com/office/powerpoint/2010/main" val="3115763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559B5F-3BBF-324F-83DB-ED8C2AA9E817}"/>
              </a:ext>
            </a:extLst>
          </p:cNvPr>
          <p:cNvSpPr>
            <a:spLocks noGrp="1"/>
          </p:cNvSpPr>
          <p:nvPr>
            <p:ph type="title"/>
          </p:nvPr>
        </p:nvSpPr>
        <p:spPr>
          <a:xfrm>
            <a:off x="0" y="0"/>
            <a:ext cx="9144000" cy="1143000"/>
          </a:xfrm>
        </p:spPr>
        <p:txBody>
          <a:bodyPr/>
          <a:lstStyle/>
          <a:p>
            <a:r>
              <a:rPr lang="en-US" dirty="0"/>
              <a:t>ALS-ENABLE site and data access</a:t>
            </a:r>
          </a:p>
        </p:txBody>
      </p:sp>
      <p:sp>
        <p:nvSpPr>
          <p:cNvPr id="3" name="Content Placeholder 2">
            <a:extLst>
              <a:ext uri="{FF2B5EF4-FFF2-40B4-BE49-F238E27FC236}">
                <a16:creationId xmlns="" xmlns:a16="http://schemas.microsoft.com/office/drawing/2014/main" id="{ADCA0BF9-78FB-DE47-BA8B-4163BA34284C}"/>
              </a:ext>
            </a:extLst>
          </p:cNvPr>
          <p:cNvSpPr>
            <a:spLocks noGrp="1"/>
          </p:cNvSpPr>
          <p:nvPr>
            <p:ph idx="1"/>
          </p:nvPr>
        </p:nvSpPr>
        <p:spPr>
          <a:xfrm>
            <a:off x="455030" y="1246891"/>
            <a:ext cx="7886700" cy="4351338"/>
          </a:xfrm>
        </p:spPr>
        <p:txBody>
          <a:bodyPr/>
          <a:lstStyle/>
          <a:p>
            <a:r>
              <a:rPr lang="en-US" dirty="0"/>
              <a:t>Applying for beamtime</a:t>
            </a:r>
          </a:p>
          <a:p>
            <a:r>
              <a:rPr lang="en-US" dirty="0"/>
              <a:t>Data archiving</a:t>
            </a:r>
          </a:p>
          <a:p>
            <a:r>
              <a:rPr lang="en-US" dirty="0"/>
              <a:t>Data portal</a:t>
            </a:r>
          </a:p>
        </p:txBody>
      </p:sp>
      <p:pic>
        <p:nvPicPr>
          <p:cNvPr id="6" name="Picture 5">
            <a:extLst>
              <a:ext uri="{FF2B5EF4-FFF2-40B4-BE49-F238E27FC236}">
                <a16:creationId xmlns="" xmlns:a16="http://schemas.microsoft.com/office/drawing/2014/main" id="{3C585287-D1E4-E141-AE46-790932CFDB60}"/>
              </a:ext>
            </a:extLst>
          </p:cNvPr>
          <p:cNvPicPr>
            <a:picLocks noChangeAspect="1"/>
          </p:cNvPicPr>
          <p:nvPr/>
        </p:nvPicPr>
        <p:blipFill>
          <a:blip r:embed="rId2"/>
          <a:stretch>
            <a:fillRect/>
          </a:stretch>
        </p:blipFill>
        <p:spPr>
          <a:xfrm>
            <a:off x="149150" y="3088046"/>
            <a:ext cx="3877394" cy="2801730"/>
          </a:xfrm>
          <a:prstGeom prst="rect">
            <a:avLst/>
          </a:prstGeom>
        </p:spPr>
      </p:pic>
      <p:pic>
        <p:nvPicPr>
          <p:cNvPr id="8" name="Picture 7">
            <a:extLst>
              <a:ext uri="{FF2B5EF4-FFF2-40B4-BE49-F238E27FC236}">
                <a16:creationId xmlns="" xmlns:a16="http://schemas.microsoft.com/office/drawing/2014/main" id="{5E8FC9EA-44D5-114F-B102-27C0DACAFD6E}"/>
              </a:ext>
            </a:extLst>
          </p:cNvPr>
          <p:cNvPicPr>
            <a:picLocks noChangeAspect="1"/>
          </p:cNvPicPr>
          <p:nvPr/>
        </p:nvPicPr>
        <p:blipFill>
          <a:blip r:embed="rId3"/>
          <a:stretch>
            <a:fillRect/>
          </a:stretch>
        </p:blipFill>
        <p:spPr>
          <a:xfrm>
            <a:off x="2620213" y="4456074"/>
            <a:ext cx="6574679" cy="1371539"/>
          </a:xfrm>
          <a:prstGeom prst="rect">
            <a:avLst/>
          </a:prstGeom>
        </p:spPr>
      </p:pic>
      <p:sp>
        <p:nvSpPr>
          <p:cNvPr id="9" name="Oval 8">
            <a:extLst>
              <a:ext uri="{FF2B5EF4-FFF2-40B4-BE49-F238E27FC236}">
                <a16:creationId xmlns="" xmlns:a16="http://schemas.microsoft.com/office/drawing/2014/main" id="{746A2DF1-6FDE-CF42-935D-6F67B8AC38D4}"/>
              </a:ext>
            </a:extLst>
          </p:cNvPr>
          <p:cNvSpPr/>
          <p:nvPr/>
        </p:nvSpPr>
        <p:spPr>
          <a:xfrm>
            <a:off x="331304" y="4916556"/>
            <a:ext cx="1577009" cy="3313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Arrow Connector 10">
            <a:extLst>
              <a:ext uri="{FF2B5EF4-FFF2-40B4-BE49-F238E27FC236}">
                <a16:creationId xmlns="" xmlns:a16="http://schemas.microsoft.com/office/drawing/2014/main" id="{3B533655-58E0-E944-974C-4F9B915ABC86}"/>
              </a:ext>
            </a:extLst>
          </p:cNvPr>
          <p:cNvCxnSpPr>
            <a:stCxn id="9" idx="6"/>
          </p:cNvCxnSpPr>
          <p:nvPr/>
        </p:nvCxnSpPr>
        <p:spPr>
          <a:xfrm>
            <a:off x="1908313" y="5082208"/>
            <a:ext cx="76862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48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dirty="0" smtClean="0"/>
              <a:t>Optimal exposure time</a:t>
            </a:r>
            <a:r>
              <a:rPr lang="en-US" altLang="en-US" sz="4000" dirty="0" smtClean="0"/>
              <a:t/>
            </a:r>
            <a:br>
              <a:rPr lang="en-US" altLang="en-US" sz="4000" dirty="0" smtClean="0"/>
            </a:br>
            <a:r>
              <a:rPr lang="en-US" altLang="en-US" sz="2800" dirty="0" smtClean="0"/>
              <a:t>(anomalous on a PAD)</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aphicFrame>
        <p:nvGraphicFramePr>
          <p:cNvPr id="209925" name="Object 5"/>
          <p:cNvGraphicFramePr>
            <a:graphicFrameLocks noChangeAspect="1"/>
          </p:cNvGraphicFramePr>
          <p:nvPr>
            <p:extLst>
              <p:ext uri="{D42A27DB-BD31-4B8C-83A1-F6EECF244321}">
                <p14:modId xmlns:p14="http://schemas.microsoft.com/office/powerpoint/2010/main" val="1861608969"/>
              </p:ext>
            </p:extLst>
          </p:nvPr>
        </p:nvGraphicFramePr>
        <p:xfrm>
          <a:off x="3001963" y="2447925"/>
          <a:ext cx="3011487" cy="795338"/>
        </p:xfrm>
        <a:graphic>
          <a:graphicData uri="http://schemas.openxmlformats.org/presentationml/2006/ole">
            <mc:AlternateContent xmlns:mc="http://schemas.openxmlformats.org/markup-compatibility/2006">
              <mc:Choice xmlns:v="urn:schemas-microsoft-com:vml" Requires="v">
                <p:oleObj spid="_x0000_s21521"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srcRect/>
                      <a:stretch>
                        <a:fillRect/>
                      </a:stretch>
                    </p:blipFill>
                    <p:spPr bwMode="auto">
                      <a:xfrm>
                        <a:off x="3001963" y="2447925"/>
                        <a:ext cx="3011487"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522611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mad</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Optimal exposure time </a:t>
            </a:r>
            <a:r>
              <a:rPr lang="en-US" altLang="en-US" sz="2800" dirty="0" smtClean="0">
                <a:solidFill>
                  <a:srgbClr val="000000"/>
                </a:solidFill>
                <a:latin typeface="Arial"/>
                <a:cs typeface="Arial" pitchFamily="34" charset="0"/>
              </a:rPr>
              <a:t>(</a:t>
            </a:r>
            <a:r>
              <a:rPr lang="en-US" altLang="en-US" sz="2800" dirty="0">
                <a:solidFill>
                  <a:srgbClr val="000000"/>
                </a:solidFill>
                <a:latin typeface="Arial"/>
                <a:cs typeface="Arial" pitchFamily="34" charset="0"/>
              </a:rPr>
              <a:t>s)</a:t>
            </a:r>
          </a:p>
          <a:p>
            <a:pPr eaLnBrk="1" fontAlgn="base" hangingPunct="1">
              <a:spcBef>
                <a:spcPct val="0"/>
              </a:spcBef>
              <a:spcAft>
                <a:spcPct val="0"/>
              </a:spcAft>
              <a:buFontTx/>
              <a:buNone/>
            </a:pPr>
            <a:r>
              <a:rPr lang="en-US" altLang="en-US" sz="2800" i="1" dirty="0" err="1" smtClean="0">
                <a:solidFill>
                  <a:srgbClr val="000000"/>
                </a:solidFill>
                <a:latin typeface="Arial"/>
                <a:cs typeface="Arial" pitchFamily="34" charset="0"/>
              </a:rPr>
              <a:t>t</a:t>
            </a:r>
            <a:r>
              <a:rPr lang="en-US" altLang="en-US" sz="2800" i="1" baseline="-25000" dirty="0" err="1" smtClean="0">
                <a:solidFill>
                  <a:srgbClr val="000000"/>
                </a:solidFill>
                <a:latin typeface="Arial"/>
                <a:cs typeface="Arial" pitchFamily="34" charset="0"/>
              </a:rPr>
              <a:t>ro</a:t>
            </a:r>
            <a:r>
              <a:rPr lang="en-US" altLang="en-US" sz="2800" i="1"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read-out time (s) </a:t>
            </a:r>
          </a:p>
          <a:p>
            <a:pPr eaLnBrk="1" fontAlgn="base" hangingPunct="1">
              <a:spcBef>
                <a:spcPct val="0"/>
              </a:spcBef>
              <a:spcAft>
                <a:spcPct val="0"/>
              </a:spcAft>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2.03 </a:t>
            </a:r>
            <a:r>
              <a:rPr lang="en-US" altLang="en-US" sz="2800" dirty="0" err="1" smtClean="0">
                <a:solidFill>
                  <a:srgbClr val="000000"/>
                </a:solidFill>
                <a:latin typeface="Arial"/>
                <a:cs typeface="Arial" pitchFamily="34" charset="0"/>
              </a:rPr>
              <a:t>ms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a:t>
            </a:r>
            <a:r>
              <a:rPr lang="en-US" altLang="en-US" sz="2800" dirty="0">
                <a:solidFill>
                  <a:srgbClr val="000000"/>
                </a:solidFill>
                <a:latin typeface="Arial"/>
                <a:cs typeface="Arial" pitchFamily="34" charset="0"/>
              </a:rPr>
              <a:t>S</a:t>
            </a:r>
            <a:endParaRPr lang="en-US" altLang="en-US" sz="2800" dirty="0" smtClean="0">
              <a:solidFill>
                <a:srgbClr val="000000"/>
              </a:solidFill>
              <a:latin typeface="Arial"/>
              <a:cs typeface="Arial" pitchFamily="34" charset="0"/>
            </a:endParaRPr>
          </a:p>
          <a:p>
            <a:pPr eaLnBrk="1" fontAlgn="base" hangingPunct="1">
              <a:spcBef>
                <a:spcPct val="0"/>
              </a:spcBef>
              <a:spcAft>
                <a:spcPct val="0"/>
              </a:spcAft>
              <a:buFontTx/>
              <a:buNone/>
            </a:pPr>
            <a:r>
              <a:rPr lang="en-US" altLang="en-US" sz="2800" dirty="0">
                <a:solidFill>
                  <a:srgbClr val="000000"/>
                </a:solidFill>
                <a:latin typeface="Arial"/>
                <a:cs typeface="Arial" pitchFamily="34" charset="0"/>
              </a:rPr>
              <a:t>	</a:t>
            </a:r>
            <a:r>
              <a:rPr lang="en-US" altLang="en-US" sz="2800" dirty="0" smtClean="0">
                <a:solidFill>
                  <a:srgbClr val="000000"/>
                </a:solidFill>
                <a:latin typeface="Arial"/>
                <a:cs typeface="Arial" pitchFamily="34" charset="0"/>
              </a:rPr>
              <a:t>0.95 </a:t>
            </a:r>
            <a:r>
              <a:rPr lang="en-US" altLang="en-US" sz="2800" dirty="0" err="1">
                <a:solidFill>
                  <a:srgbClr val="000000"/>
                </a:solidFill>
                <a:latin typeface="Arial"/>
                <a:cs typeface="Arial" pitchFamily="34" charset="0"/>
              </a:rPr>
              <a:t>m</a:t>
            </a:r>
            <a:r>
              <a:rPr lang="en-US" altLang="en-US" sz="2800" dirty="0" err="1" smtClean="0">
                <a:solidFill>
                  <a:srgbClr val="000000"/>
                </a:solidFill>
                <a:latin typeface="Arial"/>
                <a:cs typeface="Arial" pitchFamily="34" charset="0"/>
              </a:rPr>
              <a:t>s</a:t>
            </a:r>
            <a:r>
              <a:rPr lang="en-US" altLang="en-US" sz="2800" dirty="0" smtClean="0">
                <a:solidFill>
                  <a:srgbClr val="000000"/>
                </a:solidFill>
                <a:latin typeface="Arial"/>
                <a:cs typeface="Arial" pitchFamily="34" charset="0"/>
              </a:rPr>
              <a:t> on Pilatus</a:t>
            </a:r>
            <a:r>
              <a:rPr lang="en-US" altLang="en-US" sz="2800" baseline="30000" dirty="0" smtClean="0">
                <a:solidFill>
                  <a:srgbClr val="000000"/>
                </a:solidFill>
                <a:latin typeface="Arial"/>
                <a:cs typeface="Arial" pitchFamily="34" charset="0"/>
              </a:rPr>
              <a:t>3</a:t>
            </a:r>
            <a:r>
              <a:rPr lang="en-US" altLang="en-US" sz="2800" dirty="0" smtClean="0">
                <a:solidFill>
                  <a:srgbClr val="000000"/>
                </a:solidFill>
                <a:latin typeface="Arial"/>
                <a:cs typeface="Arial" pitchFamily="34" charset="0"/>
              </a:rPr>
              <a:t> X</a:t>
            </a:r>
            <a:endParaRPr lang="en-US" altLang="en-US" sz="2800" dirty="0">
              <a:solidFill>
                <a:srgbClr val="000000"/>
              </a:solidFill>
              <a:latin typeface="Arial"/>
              <a:cs typeface="Arial" pitchFamily="34" charset="0"/>
            </a:endParaRPr>
          </a:p>
        </p:txBody>
      </p:sp>
      <p:sp>
        <p:nvSpPr>
          <p:cNvPr id="2" name="TextBox 1"/>
          <p:cNvSpPr txBox="1"/>
          <p:nvPr/>
        </p:nvSpPr>
        <p:spPr>
          <a:xfrm>
            <a:off x="6019800" y="3200400"/>
            <a:ext cx="2273379" cy="1815882"/>
          </a:xfrm>
          <a:prstGeom prst="rect">
            <a:avLst/>
          </a:prstGeom>
          <a:noFill/>
        </p:spPr>
        <p:txBody>
          <a:bodyPr wrap="none" rtlCol="0">
            <a:spAutoFit/>
          </a:bodyPr>
          <a:lstStyle/>
          <a:p>
            <a:pPr fontAlgn="base">
              <a:spcBef>
                <a:spcPct val="0"/>
              </a:spcBef>
              <a:spcAft>
                <a:spcPct val="0"/>
              </a:spcAft>
            </a:pPr>
            <a:r>
              <a:rPr lang="en-US" sz="2800" b="1" dirty="0" smtClean="0">
                <a:solidFill>
                  <a:srgbClr val="000000"/>
                </a:solidFill>
                <a:cs typeface="Arial" charset="0"/>
              </a:rPr>
              <a:t>Pilatus S</a:t>
            </a:r>
          </a:p>
          <a:p>
            <a:pPr fontAlgn="base">
              <a:spcBef>
                <a:spcPct val="0"/>
              </a:spcBef>
              <a:spcAft>
                <a:spcPct val="0"/>
              </a:spcAft>
            </a:pPr>
            <a:r>
              <a:rPr lang="en-US" sz="2800" b="1" dirty="0" smtClean="0">
                <a:solidFill>
                  <a:srgbClr val="FF0000"/>
                </a:solidFill>
                <a:cs typeface="Arial" charset="0"/>
              </a:rPr>
              <a:t>&gt;0.2 s/frame</a:t>
            </a:r>
          </a:p>
          <a:p>
            <a:pPr fontAlgn="base">
              <a:spcBef>
                <a:spcPct val="0"/>
              </a:spcBef>
              <a:spcAft>
                <a:spcPct val="0"/>
              </a:spcAft>
            </a:pPr>
            <a:r>
              <a:rPr lang="en-US" sz="2800" b="1" dirty="0" smtClean="0">
                <a:solidFill>
                  <a:srgbClr val="000000"/>
                </a:solidFill>
                <a:cs typeface="Arial" charset="0"/>
              </a:rPr>
              <a:t>Upgrade:</a:t>
            </a:r>
          </a:p>
          <a:p>
            <a:pPr fontAlgn="base">
              <a:spcBef>
                <a:spcPct val="0"/>
              </a:spcBef>
              <a:spcAft>
                <a:spcPct val="0"/>
              </a:spcAft>
            </a:pPr>
            <a:r>
              <a:rPr lang="en-US" sz="2800" b="1" dirty="0" smtClean="0">
                <a:solidFill>
                  <a:srgbClr val="FF0000"/>
                </a:solidFill>
                <a:cs typeface="Arial" charset="0"/>
              </a:rPr>
              <a:t>&gt;0.1 s/frame</a:t>
            </a:r>
          </a:p>
        </p:txBody>
      </p:sp>
      <p:sp>
        <p:nvSpPr>
          <p:cNvPr id="7" name="TextBox 6"/>
          <p:cNvSpPr txBox="1"/>
          <p:nvPr/>
        </p:nvSpPr>
        <p:spPr>
          <a:xfrm>
            <a:off x="6096000" y="5105400"/>
            <a:ext cx="2600392" cy="954107"/>
          </a:xfrm>
          <a:prstGeom prst="rect">
            <a:avLst/>
          </a:prstGeom>
          <a:noFill/>
        </p:spPr>
        <p:txBody>
          <a:bodyPr wrap="none" rtlCol="0">
            <a:spAutoFit/>
          </a:bodyPr>
          <a:lstStyle/>
          <a:p>
            <a:pPr fontAlgn="base">
              <a:spcBef>
                <a:spcPct val="0"/>
              </a:spcBef>
              <a:spcAft>
                <a:spcPct val="0"/>
              </a:spcAft>
            </a:pPr>
            <a:r>
              <a:rPr lang="en-US" sz="2800" b="1" dirty="0" smtClean="0">
                <a:solidFill>
                  <a:srgbClr val="000000"/>
                </a:solidFill>
                <a:cs typeface="Arial" charset="0"/>
              </a:rPr>
              <a:t>8.3.1 is too</a:t>
            </a:r>
          </a:p>
          <a:p>
            <a:pPr fontAlgn="base">
              <a:spcBef>
                <a:spcPct val="0"/>
              </a:spcBef>
              <a:spcAft>
                <a:spcPct val="0"/>
              </a:spcAft>
            </a:pPr>
            <a:r>
              <a:rPr lang="en-US" sz="2800" b="1" dirty="0">
                <a:solidFill>
                  <a:srgbClr val="000000"/>
                </a:solidFill>
                <a:cs typeface="Arial" charset="0"/>
              </a:rPr>
              <a:t>h</a:t>
            </a:r>
            <a:r>
              <a:rPr lang="en-US" sz="2800" b="1" dirty="0" smtClean="0">
                <a:solidFill>
                  <a:srgbClr val="000000"/>
                </a:solidFill>
                <a:cs typeface="Arial" charset="0"/>
              </a:rPr>
              <a:t>ot for Pilatus</a:t>
            </a:r>
          </a:p>
        </p:txBody>
      </p:sp>
      <p:sp>
        <p:nvSpPr>
          <p:cNvPr id="8" name="TextBox 7"/>
          <p:cNvSpPr txBox="1"/>
          <p:nvPr/>
        </p:nvSpPr>
        <p:spPr>
          <a:xfrm>
            <a:off x="5485198" y="6096000"/>
            <a:ext cx="3342582" cy="523220"/>
          </a:xfrm>
          <a:prstGeom prst="rect">
            <a:avLst/>
          </a:prstGeom>
          <a:noFill/>
        </p:spPr>
        <p:txBody>
          <a:bodyPr wrap="none" rtlCol="0">
            <a:spAutoFit/>
          </a:bodyPr>
          <a:lstStyle/>
          <a:p>
            <a:pPr fontAlgn="base">
              <a:spcBef>
                <a:spcPct val="0"/>
              </a:spcBef>
              <a:spcAft>
                <a:spcPct val="0"/>
              </a:spcAft>
            </a:pPr>
            <a:r>
              <a:rPr lang="en-US" sz="2800" b="1" dirty="0" smtClean="0">
                <a:solidFill>
                  <a:srgbClr val="C00000"/>
                </a:solidFill>
                <a:cs typeface="Arial" charset="0"/>
              </a:rPr>
              <a:t>Attenuate for MAD</a:t>
            </a:r>
          </a:p>
        </p:txBody>
      </p:sp>
    </p:spTree>
    <p:extLst>
      <p:ext uri="{BB962C8B-B14F-4D97-AF65-F5344CB8AC3E}">
        <p14:creationId xmlns:p14="http://schemas.microsoft.com/office/powerpoint/2010/main" val="126839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 exposure_time.com</a:t>
            </a:r>
            <a:endParaRPr lang="en-US" dirty="0"/>
          </a:p>
        </p:txBody>
      </p:sp>
      <p:sp>
        <p:nvSpPr>
          <p:cNvPr id="4" name="Rectangle 3"/>
          <p:cNvSpPr/>
          <p:nvPr/>
        </p:nvSpPr>
        <p:spPr>
          <a:xfrm>
            <a:off x="125896" y="1726908"/>
            <a:ext cx="8753061" cy="4801314"/>
          </a:xfrm>
          <a:prstGeom prst="rect">
            <a:avLst/>
          </a:prstGeom>
        </p:spPr>
        <p:txBody>
          <a:bodyPr wrap="square">
            <a:spAutoFit/>
          </a:bodyPr>
          <a:lstStyle/>
          <a:p>
            <a:pPr fontAlgn="base">
              <a:spcBef>
                <a:spcPct val="0"/>
              </a:spcBef>
              <a:spcAft>
                <a:spcPct val="0"/>
              </a:spcAft>
            </a:pPr>
            <a:r>
              <a:rPr lang="en-US" dirty="0">
                <a:solidFill>
                  <a:srgbClr val="000000"/>
                </a:solidFill>
                <a:cs typeface="Arial" charset="0"/>
              </a:rPr>
              <a:t>  The last tune up was at  11111.0 eV (1.11587 A) </a:t>
            </a:r>
            <a:r>
              <a:rPr lang="en-US" dirty="0" err="1">
                <a:solidFill>
                  <a:srgbClr val="000000"/>
                </a:solidFill>
                <a:cs typeface="Arial" charset="0"/>
              </a:rPr>
              <a:t>convergance</a:t>
            </a:r>
            <a:r>
              <a:rPr lang="en-US" dirty="0">
                <a:solidFill>
                  <a:srgbClr val="000000"/>
                </a:solidFill>
                <a:cs typeface="Arial" charset="0"/>
              </a:rPr>
              <a:t>: 2 x 0.35 </a:t>
            </a:r>
          </a:p>
          <a:p>
            <a:pPr fontAlgn="base">
              <a:spcBef>
                <a:spcPct val="0"/>
              </a:spcBef>
              <a:spcAft>
                <a:spcPct val="0"/>
              </a:spcAft>
            </a:pPr>
            <a:r>
              <a:rPr lang="en-US" dirty="0" smtClean="0">
                <a:solidFill>
                  <a:srgbClr val="000000"/>
                </a:solidFill>
                <a:cs typeface="Arial" charset="0"/>
              </a:rPr>
              <a:t>with </a:t>
            </a:r>
            <a:r>
              <a:rPr lang="en-US" dirty="0">
                <a:solidFill>
                  <a:srgbClr val="C00000"/>
                </a:solidFill>
                <a:cs typeface="Arial" charset="0"/>
              </a:rPr>
              <a:t>Dose Rate  47280  </a:t>
            </a:r>
            <a:r>
              <a:rPr lang="en-US" dirty="0" err="1">
                <a:solidFill>
                  <a:srgbClr val="C00000"/>
                </a:solidFill>
                <a:cs typeface="Arial" charset="0"/>
              </a:rPr>
              <a:t>Gy</a:t>
            </a:r>
            <a:r>
              <a:rPr lang="en-US" dirty="0">
                <a:solidFill>
                  <a:srgbClr val="C00000"/>
                </a:solidFill>
                <a:cs typeface="Arial" charset="0"/>
              </a:rPr>
              <a:t>/s</a:t>
            </a:r>
          </a:p>
          <a:p>
            <a:pPr fontAlgn="base">
              <a:spcBef>
                <a:spcPct val="0"/>
              </a:spcBef>
              <a:spcAft>
                <a:spcPct val="0"/>
              </a:spcAft>
            </a:pPr>
            <a:r>
              <a:rPr lang="en-US" dirty="0">
                <a:solidFill>
                  <a:srgbClr val="000000"/>
                </a:solidFill>
                <a:cs typeface="Arial" charset="0"/>
              </a:rPr>
              <a:t>Based on a Dose Rate of 4.73e+04 Grays/Sec at 2 </a:t>
            </a:r>
            <a:r>
              <a:rPr lang="en-US" dirty="0" err="1">
                <a:solidFill>
                  <a:srgbClr val="000000"/>
                </a:solidFill>
                <a:cs typeface="Arial" charset="0"/>
              </a:rPr>
              <a:t>mRad</a:t>
            </a:r>
            <a:r>
              <a:rPr lang="en-US" dirty="0">
                <a:solidFill>
                  <a:srgbClr val="000000"/>
                </a:solidFill>
                <a:cs typeface="Arial" charset="0"/>
              </a:rPr>
              <a:t> with slits 100.00% flux, the Dose Rate now at 2.0000 </a:t>
            </a:r>
            <a:r>
              <a:rPr lang="en-US" dirty="0" err="1">
                <a:solidFill>
                  <a:srgbClr val="000000"/>
                </a:solidFill>
                <a:cs typeface="Arial" charset="0"/>
              </a:rPr>
              <a:t>mRad</a:t>
            </a:r>
            <a:r>
              <a:rPr lang="en-US" dirty="0">
                <a:solidFill>
                  <a:srgbClr val="000000"/>
                </a:solidFill>
                <a:cs typeface="Arial" charset="0"/>
              </a:rPr>
              <a:t>, or 100.00% flux, is 4.73e+04 Grays/Sec</a:t>
            </a:r>
          </a:p>
          <a:p>
            <a:pPr fontAlgn="base">
              <a:spcBef>
                <a:spcPct val="0"/>
              </a:spcBef>
              <a:spcAft>
                <a:spcPct val="0"/>
              </a:spcAft>
            </a:pPr>
            <a:r>
              <a:rPr lang="en-US" dirty="0">
                <a:solidFill>
                  <a:srgbClr val="000000"/>
                </a:solidFill>
                <a:cs typeface="Arial" charset="0"/>
              </a:rPr>
              <a:t>What is the current, or expected dose rate (</a:t>
            </a:r>
            <a:r>
              <a:rPr lang="en-US" dirty="0" err="1">
                <a:solidFill>
                  <a:srgbClr val="000000"/>
                </a:solidFill>
                <a:cs typeface="Arial" charset="0"/>
              </a:rPr>
              <a:t>Gy</a:t>
            </a:r>
            <a:r>
              <a:rPr lang="en-US" dirty="0">
                <a:solidFill>
                  <a:srgbClr val="000000"/>
                </a:solidFill>
                <a:cs typeface="Arial" charset="0"/>
              </a:rPr>
              <a:t>/s) [4.73e+04] : --&gt; </a:t>
            </a:r>
          </a:p>
          <a:p>
            <a:pPr fontAlgn="base">
              <a:spcBef>
                <a:spcPct val="0"/>
              </a:spcBef>
              <a:spcAft>
                <a:spcPct val="0"/>
              </a:spcAft>
            </a:pPr>
            <a:r>
              <a:rPr lang="en-US" dirty="0">
                <a:solidFill>
                  <a:srgbClr val="000000"/>
                </a:solidFill>
                <a:cs typeface="Arial" charset="0"/>
              </a:rPr>
              <a:t>Expected 1/2 life dose of typical protein crystals</a:t>
            </a:r>
          </a:p>
          <a:p>
            <a:pPr fontAlgn="base">
              <a:spcBef>
                <a:spcPct val="0"/>
              </a:spcBef>
              <a:spcAft>
                <a:spcPct val="0"/>
              </a:spcAft>
            </a:pPr>
            <a:r>
              <a:rPr lang="en-US" dirty="0">
                <a:solidFill>
                  <a:srgbClr val="C00000"/>
                </a:solidFill>
                <a:cs typeface="Arial" charset="0"/>
              </a:rPr>
              <a:t>Native    2e+7</a:t>
            </a:r>
          </a:p>
          <a:p>
            <a:pPr fontAlgn="base">
              <a:spcBef>
                <a:spcPct val="0"/>
              </a:spcBef>
              <a:spcAft>
                <a:spcPct val="0"/>
              </a:spcAft>
            </a:pPr>
            <a:r>
              <a:rPr lang="en-US" dirty="0">
                <a:solidFill>
                  <a:srgbClr val="000000"/>
                </a:solidFill>
                <a:cs typeface="Arial" charset="0"/>
              </a:rPr>
              <a:t>MAD       5e+6 </a:t>
            </a:r>
          </a:p>
          <a:p>
            <a:pPr fontAlgn="base">
              <a:spcBef>
                <a:spcPct val="0"/>
              </a:spcBef>
              <a:spcAft>
                <a:spcPct val="0"/>
              </a:spcAft>
            </a:pPr>
            <a:r>
              <a:rPr lang="en-US" dirty="0">
                <a:solidFill>
                  <a:srgbClr val="000000"/>
                </a:solidFill>
                <a:cs typeface="Arial" charset="0"/>
              </a:rPr>
              <a:t>S SAD     3e+6 </a:t>
            </a:r>
          </a:p>
          <a:p>
            <a:pPr fontAlgn="base">
              <a:spcBef>
                <a:spcPct val="0"/>
              </a:spcBef>
              <a:spcAft>
                <a:spcPct val="0"/>
              </a:spcAft>
            </a:pPr>
            <a:r>
              <a:rPr lang="en-US" dirty="0">
                <a:solidFill>
                  <a:srgbClr val="000000"/>
                </a:solidFill>
                <a:cs typeface="Arial" charset="0"/>
              </a:rPr>
              <a:t>Br/I/RNA  1e+6</a:t>
            </a:r>
          </a:p>
          <a:p>
            <a:pPr fontAlgn="base">
              <a:spcBef>
                <a:spcPct val="0"/>
              </a:spcBef>
              <a:spcAft>
                <a:spcPct val="0"/>
              </a:spcAft>
            </a:pPr>
            <a:r>
              <a:rPr lang="en-US" dirty="0">
                <a:solidFill>
                  <a:srgbClr val="000000"/>
                </a:solidFill>
                <a:cs typeface="Arial" charset="0"/>
              </a:rPr>
              <a:t>RT        2e+5</a:t>
            </a:r>
          </a:p>
          <a:p>
            <a:pPr fontAlgn="base">
              <a:spcBef>
                <a:spcPct val="0"/>
              </a:spcBef>
              <a:spcAft>
                <a:spcPct val="0"/>
              </a:spcAft>
            </a:pPr>
            <a:endParaRPr lang="en-US" dirty="0">
              <a:solidFill>
                <a:srgbClr val="000000"/>
              </a:solidFill>
              <a:cs typeface="Arial" charset="0"/>
            </a:endParaRPr>
          </a:p>
          <a:p>
            <a:pPr fontAlgn="base">
              <a:spcBef>
                <a:spcPct val="0"/>
              </a:spcBef>
              <a:spcAft>
                <a:spcPct val="0"/>
              </a:spcAft>
            </a:pPr>
            <a:r>
              <a:rPr lang="en-US" dirty="0">
                <a:solidFill>
                  <a:srgbClr val="000000"/>
                </a:solidFill>
                <a:cs typeface="Arial" charset="0"/>
              </a:rPr>
              <a:t>What is the Max total dose YOU want: [2e+7] --&gt; </a:t>
            </a:r>
          </a:p>
          <a:p>
            <a:pPr fontAlgn="base">
              <a:spcBef>
                <a:spcPct val="0"/>
              </a:spcBef>
              <a:spcAft>
                <a:spcPct val="0"/>
              </a:spcAft>
            </a:pPr>
            <a:r>
              <a:rPr lang="en-US" dirty="0">
                <a:solidFill>
                  <a:srgbClr val="000000"/>
                </a:solidFill>
                <a:cs typeface="Arial" charset="0"/>
              </a:rPr>
              <a:t>Total time for dataset must not exceed </a:t>
            </a:r>
            <a:r>
              <a:rPr lang="en-US" dirty="0">
                <a:solidFill>
                  <a:srgbClr val="C00000"/>
                </a:solidFill>
                <a:cs typeface="Arial" charset="0"/>
              </a:rPr>
              <a:t>422.8</a:t>
            </a:r>
            <a:r>
              <a:rPr lang="en-US" dirty="0">
                <a:solidFill>
                  <a:srgbClr val="000000"/>
                </a:solidFill>
                <a:cs typeface="Arial" charset="0"/>
              </a:rPr>
              <a:t> seconds</a:t>
            </a:r>
          </a:p>
          <a:p>
            <a:pPr fontAlgn="base">
              <a:spcBef>
                <a:spcPct val="0"/>
              </a:spcBef>
              <a:spcAft>
                <a:spcPct val="0"/>
              </a:spcAft>
            </a:pPr>
            <a:r>
              <a:rPr lang="en-US" dirty="0">
                <a:solidFill>
                  <a:srgbClr val="000000"/>
                </a:solidFill>
                <a:cs typeface="Arial" charset="0"/>
              </a:rPr>
              <a:t>How many frames will be in this data set [</a:t>
            </a:r>
            <a:r>
              <a:rPr lang="en-US" dirty="0">
                <a:solidFill>
                  <a:srgbClr val="C00000"/>
                </a:solidFill>
                <a:cs typeface="Arial" charset="0"/>
              </a:rPr>
              <a:t>1800</a:t>
            </a:r>
            <a:r>
              <a:rPr lang="en-US" dirty="0">
                <a:solidFill>
                  <a:srgbClr val="000000"/>
                </a:solidFill>
                <a:cs typeface="Arial" charset="0"/>
              </a:rPr>
              <a:t>]: --&gt; </a:t>
            </a:r>
          </a:p>
          <a:p>
            <a:pPr fontAlgn="base">
              <a:spcBef>
                <a:spcPct val="0"/>
              </a:spcBef>
              <a:spcAft>
                <a:spcPct val="0"/>
              </a:spcAft>
            </a:pPr>
            <a:r>
              <a:rPr lang="en-US" dirty="0">
                <a:solidFill>
                  <a:srgbClr val="000000"/>
                </a:solidFill>
                <a:cs typeface="Arial" charset="0"/>
              </a:rPr>
              <a:t>   Based on these parameters, the exposure time can be up to </a:t>
            </a:r>
            <a:r>
              <a:rPr lang="en-US" dirty="0">
                <a:solidFill>
                  <a:srgbClr val="C00000"/>
                </a:solidFill>
                <a:cs typeface="Arial" charset="0"/>
              </a:rPr>
              <a:t>0.235 seconds/frame</a:t>
            </a:r>
            <a:r>
              <a:rPr lang="en-US" dirty="0">
                <a:solidFill>
                  <a:srgbClr val="000000"/>
                </a:solidFill>
                <a:cs typeface="Arial" charset="0"/>
              </a:rPr>
              <a:t>, or 4.73e+04 </a:t>
            </a:r>
            <a:r>
              <a:rPr lang="en-US" dirty="0" err="1">
                <a:solidFill>
                  <a:srgbClr val="000000"/>
                </a:solidFill>
                <a:cs typeface="Arial" charset="0"/>
              </a:rPr>
              <a:t>Gy</a:t>
            </a:r>
            <a:r>
              <a:rPr lang="en-US" dirty="0">
                <a:solidFill>
                  <a:srgbClr val="000000"/>
                </a:solidFill>
                <a:cs typeface="Arial" charset="0"/>
              </a:rPr>
              <a:t>/s</a:t>
            </a:r>
          </a:p>
        </p:txBody>
      </p:sp>
    </p:spTree>
    <p:extLst>
      <p:ext uri="{BB962C8B-B14F-4D97-AF65-F5344CB8AC3E}">
        <p14:creationId xmlns:p14="http://schemas.microsoft.com/office/powerpoint/2010/main" val="4202847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578" y="105562"/>
            <a:ext cx="6472766" cy="6639019"/>
          </a:xfrm>
          <a:prstGeom prst="rect">
            <a:avLst/>
          </a:prstGeom>
        </p:spPr>
      </p:pic>
      <p:sp>
        <p:nvSpPr>
          <p:cNvPr id="5" name="TextBox 4"/>
          <p:cNvSpPr txBox="1"/>
          <p:nvPr/>
        </p:nvSpPr>
        <p:spPr>
          <a:xfrm>
            <a:off x="214489" y="587022"/>
            <a:ext cx="184731" cy="369332"/>
          </a:xfrm>
          <a:prstGeom prst="rect">
            <a:avLst/>
          </a:prstGeom>
          <a:noFill/>
        </p:spPr>
        <p:txBody>
          <a:bodyPr wrap="none" rtlCol="0">
            <a:spAutoFit/>
          </a:bodyPr>
          <a:lstStyle/>
          <a:p>
            <a:endParaRPr lang="en-US" dirty="0"/>
          </a:p>
        </p:txBody>
      </p:sp>
      <p:grpSp>
        <p:nvGrpSpPr>
          <p:cNvPr id="6" name="Group 5"/>
          <p:cNvGrpSpPr/>
          <p:nvPr/>
        </p:nvGrpSpPr>
        <p:grpSpPr>
          <a:xfrm>
            <a:off x="335346" y="4489387"/>
            <a:ext cx="1743364" cy="1477328"/>
            <a:chOff x="72556" y="3222925"/>
            <a:chExt cx="1743364" cy="1477328"/>
          </a:xfrm>
        </p:grpSpPr>
        <p:sp>
          <p:nvSpPr>
            <p:cNvPr id="7" name="Rectangle 6"/>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latin typeface="Arial" panose="020B0604020202020204" pitchFamily="34" charset="0"/>
                </a:rPr>
                <a:t>1% high</a:t>
              </a:r>
            </a:p>
            <a:p>
              <a:pPr>
                <a:lnSpc>
                  <a:spcPct val="150000"/>
                </a:lnSpc>
              </a:pPr>
              <a:r>
                <a:rPr lang="en-US" sz="2000" dirty="0" smtClean="0">
                  <a:latin typeface="Arial" panose="020B0604020202020204" pitchFamily="34" charset="0"/>
                </a:rPr>
                <a:t>average</a:t>
              </a:r>
            </a:p>
            <a:p>
              <a:pPr>
                <a:lnSpc>
                  <a:spcPct val="150000"/>
                </a:lnSpc>
              </a:pPr>
              <a:r>
                <a:rPr lang="en-US" sz="2000" dirty="0" smtClean="0">
                  <a:latin typeface="Arial" panose="020B0604020202020204" pitchFamily="34" charset="0"/>
                </a:rPr>
                <a:t>1% low</a:t>
              </a:r>
            </a:p>
          </p:txBody>
        </p:sp>
        <p:cxnSp>
          <p:nvCxnSpPr>
            <p:cNvPr id="9" name="Straight Connector 8"/>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13" name="TextBox 12"/>
          <p:cNvSpPr txBox="1"/>
          <p:nvPr/>
        </p:nvSpPr>
        <p:spPr>
          <a:xfrm>
            <a:off x="124177" y="139428"/>
            <a:ext cx="2340705" cy="3416320"/>
          </a:xfrm>
          <a:prstGeom prst="rect">
            <a:avLst/>
          </a:prstGeom>
          <a:noFill/>
        </p:spPr>
        <p:txBody>
          <a:bodyPr wrap="none" rtlCol="0">
            <a:spAutoFit/>
          </a:bodyPr>
          <a:lstStyle/>
          <a:p>
            <a:r>
              <a:rPr lang="en-US" sz="2400" dirty="0" smtClean="0"/>
              <a:t>Relative Pixel</a:t>
            </a:r>
          </a:p>
          <a:p>
            <a:r>
              <a:rPr lang="en-US" sz="2400" dirty="0" smtClean="0"/>
              <a:t>Calibration</a:t>
            </a:r>
          </a:p>
          <a:p>
            <a:endParaRPr lang="en-US" sz="2400" dirty="0"/>
          </a:p>
          <a:p>
            <a:r>
              <a:rPr lang="en-US" sz="2400" dirty="0" smtClean="0"/>
              <a:t>ALS 8.3.1</a:t>
            </a:r>
          </a:p>
          <a:p>
            <a:r>
              <a:rPr lang="en-US" sz="2400" dirty="0" smtClean="0"/>
              <a:t>Pilatus3 6M </a:t>
            </a:r>
          </a:p>
          <a:p>
            <a:endParaRPr lang="en-US" sz="2400" dirty="0" smtClean="0"/>
          </a:p>
          <a:p>
            <a:r>
              <a:rPr lang="en-US" sz="2400" dirty="0" smtClean="0"/>
              <a:t>0.9793 Å x-rays</a:t>
            </a:r>
          </a:p>
          <a:p>
            <a:endParaRPr lang="en-US" sz="2400" dirty="0"/>
          </a:p>
          <a:p>
            <a:r>
              <a:rPr lang="en-US" sz="2400" dirty="0" smtClean="0"/>
              <a:t>RMS = </a:t>
            </a:r>
            <a:r>
              <a:rPr lang="en-US" sz="2400" dirty="0" smtClean="0">
                <a:solidFill>
                  <a:srgbClr val="669900"/>
                </a:solidFill>
              </a:rPr>
              <a:t>0.8%</a:t>
            </a:r>
          </a:p>
        </p:txBody>
      </p:sp>
    </p:spTree>
    <p:extLst>
      <p:ext uri="{BB962C8B-B14F-4D97-AF65-F5344CB8AC3E}">
        <p14:creationId xmlns:p14="http://schemas.microsoft.com/office/powerpoint/2010/main" val="3363074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80237776"/>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3355" name="Chart" r:id="rId3" imgW="7115057" imgH="4629150" progId="MSGraph.Chart.8">
                  <p:embed followColorScheme="full"/>
                </p:oleObj>
              </mc:Choice>
              <mc:Fallback>
                <p:oleObj name="Chart" r:id="rId3" imgW="7115057" imgH="4629150"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CCD</a:t>
              </a:r>
            </a:p>
            <a:p>
              <a:pPr algn="ctr"/>
              <a:r>
                <a:rPr lang="en-US" sz="2000" b="1" dirty="0">
                  <a:solidFill>
                    <a:prstClr val="black"/>
                  </a:solidFill>
                  <a:latin typeface="Arial" panose="020B0604020202020204" pitchFamily="34" charset="0"/>
                  <a:cs typeface="Arial" panose="020B0604020202020204" pitchFamily="34" charset="0"/>
                </a:rPr>
                <a:t>o</a:t>
              </a:r>
              <a:r>
                <a:rPr lang="en-US" sz="2000" b="1" dirty="0" smtClean="0">
                  <a:solidFill>
                    <a:prstClr val="black"/>
                  </a:solidFill>
                  <a:latin typeface="Arial" panose="020B0604020202020204" pitchFamily="34" charset="0"/>
                  <a:cs typeface="Arial" panose="020B0604020202020204" pitchFamily="34" charset="0"/>
                </a:rPr>
                <a:t>ld Pilatus</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latin typeface="Arial" panose="020B0604020202020204" pitchFamily="34" charset="0"/>
                <a:cs typeface="Arial" panose="020B0604020202020204" pitchFamily="34" charset="0"/>
              </a:rPr>
              <a:t>Threshold of a revolution in phasing</a:t>
            </a:r>
            <a:endParaRPr lang="en-US" sz="4400" dirty="0">
              <a:solidFill>
                <a:srgbClr val="000000"/>
              </a:solidFill>
              <a:latin typeface="Arial" panose="020B0604020202020204" pitchFamily="34" charset="0"/>
              <a:cs typeface="Arial" panose="020B0604020202020204" pitchFamily="34" charset="0"/>
            </a:endParaRPr>
          </a:p>
        </p:txBody>
      </p:sp>
      <p:grpSp>
        <p:nvGrpSpPr>
          <p:cNvPr id="6" name="Group 5"/>
          <p:cNvGrpSpPr/>
          <p:nvPr/>
        </p:nvGrpSpPr>
        <p:grpSpPr>
          <a:xfrm>
            <a:off x="4640043" y="2893367"/>
            <a:ext cx="2317017" cy="1864102"/>
            <a:chOff x="4640043" y="2893367"/>
            <a:chExt cx="2317017" cy="1864102"/>
          </a:xfrm>
        </p:grpSpPr>
        <p:sp>
          <p:nvSpPr>
            <p:cNvPr id="16" name="TextBox 15"/>
            <p:cNvSpPr txBox="1"/>
            <p:nvPr/>
          </p:nvSpPr>
          <p:spPr>
            <a:xfrm>
              <a:off x="4777740" y="3926472"/>
              <a:ext cx="2179320" cy="830997"/>
            </a:xfrm>
            <a:prstGeom prst="rect">
              <a:avLst/>
            </a:prstGeom>
            <a:solidFill>
              <a:schemeClr val="bg1"/>
            </a:solid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8.3.1’s Pilatus</a:t>
              </a:r>
            </a:p>
          </p:txBody>
        </p:sp>
        <p:cxnSp>
          <p:nvCxnSpPr>
            <p:cNvPr id="17" name="Straight Arrow Connector 16"/>
            <p:cNvCxnSpPr/>
            <p:nvPr/>
          </p:nvCxnSpPr>
          <p:spPr>
            <a:xfrm flipH="1" flipV="1">
              <a:off x="4640043" y="2893367"/>
              <a:ext cx="631869" cy="11932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2803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6" y="2781711"/>
            <a:ext cx="2809461" cy="1200329"/>
          </a:xfrm>
          <a:prstGeom prst="rect">
            <a:avLst/>
          </a:prstGeom>
        </p:spPr>
        <p:txBody>
          <a:bodyPr wrap="square">
            <a:spAutoFit/>
          </a:bodyPr>
          <a:lstStyle/>
          <a:p>
            <a:pPr fontAlgn="base">
              <a:spcBef>
                <a:spcPct val="0"/>
              </a:spcBef>
              <a:spcAft>
                <a:spcPct val="0"/>
              </a:spcAft>
            </a:pPr>
            <a:r>
              <a:rPr lang="en-US" dirty="0" smtClean="0">
                <a:solidFill>
                  <a:srgbClr val="000000"/>
                </a:solidFill>
                <a:cs typeface="Arial" charset="0"/>
              </a:rPr>
              <a:t>Knott </a:t>
            </a:r>
            <a:r>
              <a:rPr lang="en-US" i="1" dirty="0" smtClean="0">
                <a:solidFill>
                  <a:srgbClr val="000000"/>
                </a:solidFill>
                <a:cs typeface="Arial" charset="0"/>
              </a:rPr>
              <a:t>et al. </a:t>
            </a:r>
            <a:r>
              <a:rPr lang="en-US" dirty="0" smtClean="0">
                <a:solidFill>
                  <a:srgbClr val="000000"/>
                </a:solidFill>
                <a:cs typeface="Arial" charset="0"/>
              </a:rPr>
              <a:t>(2017</a:t>
            </a:r>
            <a:r>
              <a:rPr lang="en-US" dirty="0">
                <a:solidFill>
                  <a:srgbClr val="000000"/>
                </a:solidFill>
                <a:cs typeface="Arial" charset="0"/>
              </a:rPr>
              <a:t>). "Guide-bound </a:t>
            </a:r>
            <a:r>
              <a:rPr lang="en-US" dirty="0" smtClean="0">
                <a:solidFill>
                  <a:srgbClr val="000000"/>
                </a:solidFill>
                <a:cs typeface="Arial" charset="0"/>
              </a:rPr>
              <a:t>CRISPR-Cas13a." </a:t>
            </a:r>
            <a:r>
              <a:rPr lang="en-US" u="sng" dirty="0">
                <a:solidFill>
                  <a:srgbClr val="000000"/>
                </a:solidFill>
                <a:cs typeface="Arial" charset="0"/>
              </a:rPr>
              <a:t>Nature </a:t>
            </a:r>
            <a:r>
              <a:rPr lang="en-US" u="sng" dirty="0" smtClean="0">
                <a:solidFill>
                  <a:srgbClr val="000000"/>
                </a:solidFill>
                <a:cs typeface="Arial" charset="0"/>
              </a:rPr>
              <a:t>S&amp;MB </a:t>
            </a:r>
            <a:r>
              <a:rPr lang="en-US" b="1" u="sng" dirty="0" smtClean="0">
                <a:solidFill>
                  <a:srgbClr val="000000"/>
                </a:solidFill>
                <a:cs typeface="Arial" charset="0"/>
              </a:rPr>
              <a:t>online</a:t>
            </a:r>
            <a:endParaRPr lang="en-US" dirty="0">
              <a:solidFill>
                <a:srgbClr val="000000"/>
              </a:solidFill>
              <a:cs typeface="Arial" charset="0"/>
            </a:endParaRPr>
          </a:p>
        </p:txBody>
      </p:sp>
      <p:sp>
        <p:nvSpPr>
          <p:cNvPr id="5" name="Oval 4"/>
          <p:cNvSpPr/>
          <p:nvPr/>
        </p:nvSpPr>
        <p:spPr>
          <a:xfrm>
            <a:off x="6513048" y="5128789"/>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7958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1"/>
          <p:cNvGraphicFramePr>
            <a:graphicFrameLocks noChangeAspect="1"/>
          </p:cNvGraphicFramePr>
          <p:nvPr>
            <p:extLst>
              <p:ext uri="{D42A27DB-BD31-4B8C-83A1-F6EECF244321}">
                <p14:modId xmlns:p14="http://schemas.microsoft.com/office/powerpoint/2010/main" val="3344686447"/>
              </p:ext>
            </p:extLst>
          </p:nvPr>
        </p:nvGraphicFramePr>
        <p:xfrm>
          <a:off x="434396" y="727403"/>
          <a:ext cx="9268345" cy="5592107"/>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713732" y="6177169"/>
            <a:ext cx="22236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observation</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397723" y="3030866"/>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intensity</a:t>
            </a:r>
            <a:endParaRPr lang="en-US" altLang="en-US" sz="2800" b="1" dirty="0">
              <a:solidFill>
                <a:prstClr val="black"/>
              </a:solidFill>
              <a:latin typeface="Arial" panose="020B0604020202020204" pitchFamily="34" charset="0"/>
              <a:cs typeface="Arial" charset="0"/>
            </a:endParaRPr>
          </a:p>
        </p:txBody>
      </p:sp>
      <p:sp>
        <p:nvSpPr>
          <p:cNvPr id="9" name="TextBox 8"/>
          <p:cNvSpPr txBox="1"/>
          <p:nvPr/>
        </p:nvSpPr>
        <p:spPr>
          <a:xfrm>
            <a:off x="0" y="228600"/>
            <a:ext cx="9144000" cy="769441"/>
          </a:xfrm>
          <a:prstGeom prst="rect">
            <a:avLst/>
          </a:prstGeom>
          <a:noFill/>
        </p:spPr>
        <p:txBody>
          <a:bodyPr wrap="square" rtlCol="0">
            <a:spAutoFit/>
          </a:bodyPr>
          <a:lstStyle/>
          <a:p>
            <a:pPr algn="ctr"/>
            <a:r>
              <a:rPr lang="en-US" sz="4400" dirty="0" smtClean="0">
                <a:solidFill>
                  <a:srgbClr val="000000"/>
                </a:solidFill>
                <a:cs typeface="Arial" panose="020B0604020202020204" pitchFamily="34" charset="0"/>
              </a:rPr>
              <a:t>Systematic vs random error</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65788613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ALS 8.3.1 capabilities</a:t>
            </a:r>
            <a:endParaRPr lang="en-US" dirty="0">
              <a:solidFill>
                <a:srgbClr val="0070C0"/>
              </a:solidFill>
            </a:endParaRPr>
          </a:p>
        </p:txBody>
      </p:sp>
      <p:sp>
        <p:nvSpPr>
          <p:cNvPr id="3" name="Content Placeholder 2"/>
          <p:cNvSpPr>
            <a:spLocks noGrp="1"/>
          </p:cNvSpPr>
          <p:nvPr>
            <p:ph idx="1"/>
          </p:nvPr>
        </p:nvSpPr>
        <p:spPr>
          <a:xfrm>
            <a:off x="1162756" y="1600200"/>
            <a:ext cx="7524044" cy="4525963"/>
          </a:xfrm>
        </p:spPr>
        <p:txBody>
          <a:bodyPr/>
          <a:lstStyle/>
          <a:p>
            <a:r>
              <a:rPr lang="en-US" sz="2800" dirty="0" smtClean="0"/>
              <a:t>200s data sets in </a:t>
            </a:r>
            <a:r>
              <a:rPr lang="en-US" sz="2800" dirty="0" err="1" smtClean="0"/>
              <a:t>shutterless</a:t>
            </a:r>
            <a:r>
              <a:rPr lang="en-US" sz="2800" dirty="0" smtClean="0"/>
              <a:t> mode</a:t>
            </a:r>
          </a:p>
          <a:p>
            <a:r>
              <a:rPr lang="en-US" sz="2800" dirty="0" smtClean="0"/>
              <a:t>Support for room temperature</a:t>
            </a:r>
          </a:p>
          <a:p>
            <a:r>
              <a:rPr lang="en-US" sz="2800" i="1" dirty="0" smtClean="0"/>
              <a:t>in-situ</a:t>
            </a:r>
            <a:r>
              <a:rPr lang="en-US" sz="2800" dirty="0" smtClean="0"/>
              <a:t> screening from trays</a:t>
            </a:r>
          </a:p>
          <a:p>
            <a:r>
              <a:rPr lang="en-US" sz="2800" dirty="0" smtClean="0"/>
              <a:t>15-100 </a:t>
            </a:r>
            <a:r>
              <a:rPr lang="el-GR" sz="2800" dirty="0" smtClean="0"/>
              <a:t>μ</a:t>
            </a:r>
            <a:r>
              <a:rPr lang="en-US" sz="2800" dirty="0" smtClean="0"/>
              <a:t>m beam sizes</a:t>
            </a:r>
          </a:p>
          <a:p>
            <a:r>
              <a:rPr lang="en-US" sz="2800" dirty="0" smtClean="0"/>
              <a:t>True BLU-ICE interface</a:t>
            </a:r>
          </a:p>
          <a:p>
            <a:r>
              <a:rPr lang="en-US" sz="2800" dirty="0" smtClean="0"/>
              <a:t>Excellent detector calibration</a:t>
            </a:r>
          </a:p>
          <a:p>
            <a:r>
              <a:rPr lang="en-US" sz="2800" dirty="0" smtClean="0"/>
              <a:t>Infinite capacity sample carousel</a:t>
            </a:r>
          </a:p>
          <a:p>
            <a:r>
              <a:rPr lang="en-US" sz="2800" dirty="0" smtClean="0"/>
              <a:t>Automated data backup</a:t>
            </a:r>
          </a:p>
          <a:p>
            <a:r>
              <a:rPr lang="en-US" sz="2800" dirty="0" smtClean="0">
                <a:solidFill>
                  <a:srgbClr val="C00000"/>
                </a:solidFill>
              </a:rPr>
              <a:t>Remote operation</a:t>
            </a:r>
          </a:p>
          <a:p>
            <a:endParaRPr lang="en-US" dirty="0"/>
          </a:p>
        </p:txBody>
      </p:sp>
    </p:spTree>
    <p:extLst>
      <p:ext uri="{BB962C8B-B14F-4D97-AF65-F5344CB8AC3E}">
        <p14:creationId xmlns:p14="http://schemas.microsoft.com/office/powerpoint/2010/main" val="21951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How do I get time on ALS 8.3.1?</a:t>
            </a:r>
            <a:endParaRPr lang="en-US" sz="4800" dirty="0"/>
          </a:p>
        </p:txBody>
      </p:sp>
      <p:pic>
        <p:nvPicPr>
          <p:cNvPr id="3074" name="Picture 2" descr="http://bl1231.als.lbl.gov/mugshots/Tanamachi_200x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24200"/>
            <a:ext cx="3048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1295400"/>
            <a:ext cx="8839200" cy="1477328"/>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Check for available shifts </a:t>
            </a:r>
            <a:r>
              <a:rPr lang="en-US" sz="3200" dirty="0" smtClean="0">
                <a:latin typeface="Arial" panose="020B0604020202020204" pitchFamily="34" charset="0"/>
                <a:cs typeface="Arial" panose="020B0604020202020204" pitchFamily="34" charset="0"/>
              </a:rPr>
              <a:t>on the schedule:</a:t>
            </a:r>
            <a:endParaRPr lang="en-US" sz="3200" dirty="0">
              <a:latin typeface="Arial" panose="020B0604020202020204" pitchFamily="34" charset="0"/>
              <a:cs typeface="Arial" panose="020B0604020202020204" pitchFamily="34" charset="0"/>
            </a:endParaRPr>
          </a:p>
          <a:p>
            <a:r>
              <a:rPr lang="en-US" sz="4000" b="1" dirty="0">
                <a:latin typeface="Courier New" panose="02070309020205020404" pitchFamily="49" charset="0"/>
                <a:cs typeface="Courier New" panose="02070309020205020404" pitchFamily="49" charset="0"/>
              </a:rPr>
              <a:t>http://</a:t>
            </a:r>
            <a:r>
              <a:rPr lang="en-US" sz="4000" b="1" dirty="0" smtClean="0">
                <a:latin typeface="Courier New" panose="02070309020205020404" pitchFamily="49" charset="0"/>
                <a:cs typeface="Courier New" panose="02070309020205020404" pitchFamily="49" charset="0"/>
              </a:rPr>
              <a:t>bl831.als.lbl.gov/</a:t>
            </a:r>
            <a:endParaRPr lang="en-US" sz="4000" b="1" dirty="0">
              <a:latin typeface="Courier New" panose="02070309020205020404" pitchFamily="49" charset="0"/>
              <a:cs typeface="Courier New" panose="02070309020205020404" pitchFamily="49" charset="0"/>
            </a:endParaRPr>
          </a:p>
        </p:txBody>
      </p:sp>
      <p:sp>
        <p:nvSpPr>
          <p:cNvPr id="6" name="TextBox 5"/>
          <p:cNvSpPr txBox="1"/>
          <p:nvPr/>
        </p:nvSpPr>
        <p:spPr>
          <a:xfrm>
            <a:off x="4038600" y="3124200"/>
            <a:ext cx="4419600" cy="2985433"/>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Contact Jane </a:t>
            </a:r>
            <a:r>
              <a:rPr lang="en-US" sz="2800" dirty="0" err="1" smtClean="0">
                <a:latin typeface="Arial" panose="020B0604020202020204" pitchFamily="34" charset="0"/>
                <a:cs typeface="Arial" panose="020B0604020202020204" pitchFamily="34" charset="0"/>
              </a:rPr>
              <a:t>Tanamachi</a:t>
            </a:r>
            <a:r>
              <a:rPr lang="en-US" sz="2800" dirty="0" smtClean="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JTanamachi@LBL.GOV</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510-495-2404</a:t>
            </a:r>
          </a:p>
          <a:p>
            <a:endParaRPr lang="en-US" sz="28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No proposals, no reviews, no kidding</a:t>
            </a:r>
          </a:p>
        </p:txBody>
      </p:sp>
    </p:spTree>
    <p:extLst>
      <p:ext uri="{BB962C8B-B14F-4D97-AF65-F5344CB8AC3E}">
        <p14:creationId xmlns:p14="http://schemas.microsoft.com/office/powerpoint/2010/main" val="290282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BL8.3.1 online schedule</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6350"/>
            <a:ext cx="9163979" cy="689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3306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147638"/>
            <a:ext cx="8229600" cy="825500"/>
          </a:xfrm>
        </p:spPr>
        <p:txBody>
          <a:bodyPr>
            <a:normAutofit/>
          </a:bodyPr>
          <a:lstStyle/>
          <a:p>
            <a:pPr eaLnBrk="1" hangingPunct="1"/>
            <a:r>
              <a:rPr lang="en-US" sz="3600" b="1" dirty="0" smtClean="0">
                <a:cs typeface="Arial" panose="020B0604020202020204" pitchFamily="34" charset="0"/>
              </a:rPr>
              <a:t>ALS 8.3.1 beam time allocation</a:t>
            </a:r>
            <a:endParaRPr lang="en-US" sz="3600" b="1" dirty="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55918542"/>
              </p:ext>
            </p:extLst>
          </p:nvPr>
        </p:nvGraphicFramePr>
        <p:xfrm>
          <a:off x="152400" y="1066800"/>
          <a:ext cx="8763003" cy="5129285"/>
        </p:xfrm>
        <a:graphic>
          <a:graphicData uri="http://schemas.openxmlformats.org/drawingml/2006/table">
            <a:tbl>
              <a:tblPr/>
              <a:tblGrid>
                <a:gridCol w="2209800"/>
                <a:gridCol w="2133600"/>
                <a:gridCol w="4419603"/>
              </a:tblGrid>
              <a:tr h="732755">
                <a:tc>
                  <a:txBody>
                    <a:bodyPr/>
                    <a:lstStyle/>
                    <a:p>
                      <a:pPr algn="r"/>
                      <a:r>
                        <a:rPr lang="en-US" sz="2400" dirty="0" smtClean="0">
                          <a:latin typeface="Arial" panose="020B0604020202020204" pitchFamily="34" charset="0"/>
                          <a:cs typeface="Arial" panose="020B0604020202020204" pitchFamily="34" charset="0"/>
                        </a:rPr>
                        <a:t>PRT Member</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allocation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Details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2755">
                <a:tc>
                  <a:txBody>
                    <a:bodyPr/>
                    <a:lstStyle/>
                    <a:p>
                      <a:pPr algn="r"/>
                      <a:r>
                        <a:rPr lang="en-US" sz="2400" dirty="0" smtClean="0">
                          <a:latin typeface="Arial" panose="020B0604020202020204" pitchFamily="34" charset="0"/>
                          <a:cs typeface="Arial" panose="020B0604020202020204" pitchFamily="34" charset="0"/>
                        </a:rPr>
                        <a:t>General Users</a:t>
                      </a:r>
                      <a:endParaRPr lang="en-US" sz="2400" dirty="0">
                        <a:latin typeface="Arial" panose="020B0604020202020204" pitchFamily="34" charset="0"/>
                        <a:cs typeface="Arial" panose="020B0604020202020204" pitchFamily="34" charset="0"/>
                      </a:endParaRPr>
                    </a:p>
                  </a:txBody>
                  <a:tcPr anchor="ct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c>
                  <a:txBody>
                    <a:bodyPr/>
                    <a:lstStyle/>
                    <a:p>
                      <a:r>
                        <a:rPr lang="en-US" sz="2400" dirty="0" smtClean="0">
                          <a:latin typeface="Arial" panose="020B0604020202020204" pitchFamily="34" charset="0"/>
                          <a:cs typeface="Arial" panose="020B0604020202020204" pitchFamily="34" charset="0"/>
                        </a:rPr>
                        <a:t>Mandated</a:t>
                      </a:r>
                      <a:r>
                        <a:rPr lang="en-US" sz="2400" baseline="0" dirty="0" smtClean="0">
                          <a:latin typeface="Arial" panose="020B0604020202020204" pitchFamily="34" charset="0"/>
                          <a:cs typeface="Arial" panose="020B0604020202020204" pitchFamily="34" charset="0"/>
                        </a:rPr>
                        <a:t> by DOE</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EFFFC"/>
                    </a:solidFill>
                  </a:tcPr>
                </a:tc>
              </a:tr>
              <a:tr h="732755">
                <a:tc>
                  <a:txBody>
                    <a:bodyPr/>
                    <a:lstStyle/>
                    <a:p>
                      <a:pPr algn="r"/>
                      <a:r>
                        <a:rPr lang="en-US" sz="2400" dirty="0" smtClean="0">
                          <a:latin typeface="Arial" panose="020B0604020202020204" pitchFamily="34" charset="0"/>
                          <a:cs typeface="Arial" panose="020B0604020202020204" pitchFamily="34" charset="0"/>
                        </a:rPr>
                        <a:t>Staff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pPr algn="ctr"/>
                      <a:r>
                        <a:rPr lang="en-US" sz="2400" dirty="0" smtClean="0">
                          <a:latin typeface="Arial" panose="020B0604020202020204" pitchFamily="34" charset="0"/>
                          <a:cs typeface="Arial" panose="020B0604020202020204" pitchFamily="34" charset="0"/>
                        </a:rPr>
                        <a:t>9%</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c>
                  <a:txBody>
                    <a:bodyPr/>
                    <a:lstStyle/>
                    <a:p>
                      <a:r>
                        <a:rPr lang="en-US" sz="2400" baseline="0" dirty="0" smtClean="0">
                          <a:latin typeface="Arial" panose="020B0604020202020204" pitchFamily="34" charset="0"/>
                          <a:cs typeface="Arial" panose="020B0604020202020204" pitchFamily="34" charset="0"/>
                        </a:rPr>
                        <a:t>development &amp; testing</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CFC2B"/>
                    </a:solidFill>
                  </a:tcPr>
                </a:tc>
              </a:tr>
              <a:tr h="732755">
                <a:tc>
                  <a:txBody>
                    <a:bodyPr/>
                    <a:lstStyle/>
                    <a:p>
                      <a:pPr algn="r"/>
                      <a:r>
                        <a:rPr lang="en-US" sz="2400" dirty="0" err="1" smtClean="0">
                          <a:latin typeface="Arial" panose="020B0604020202020204" pitchFamily="34" charset="0"/>
                          <a:cs typeface="Arial" panose="020B0604020202020204" pitchFamily="34" charset="0"/>
                        </a:rPr>
                        <a:t>Plexxikon</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pPr algn="ctr"/>
                      <a:r>
                        <a:rPr lang="en-US" sz="2400" dirty="0" smtClean="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c>
                  <a:txBody>
                    <a:bodyPr/>
                    <a:lstStyle/>
                    <a:p>
                      <a:r>
                        <a:rPr lang="en-US" sz="2400" dirty="0" smtClean="0">
                          <a:latin typeface="Arial" panose="020B0604020202020204" pitchFamily="34" charset="0"/>
                          <a:cs typeface="Arial" panose="020B0604020202020204" pitchFamily="34" charset="0"/>
                        </a:rPr>
                        <a:t>5-year</a:t>
                      </a:r>
                      <a:r>
                        <a:rPr lang="en-US" sz="2400" baseline="0" dirty="0" smtClean="0">
                          <a:latin typeface="Arial" panose="020B0604020202020204" pitchFamily="34" charset="0"/>
                          <a:cs typeface="Arial" panose="020B0604020202020204" pitchFamily="34" charset="0"/>
                        </a:rPr>
                        <a:t> contract just renewed</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2A2A2"/>
                    </a:solidFill>
                  </a:tcPr>
                </a:tc>
              </a:tr>
              <a:tr h="732755">
                <a:tc>
                  <a:txBody>
                    <a:bodyPr/>
                    <a:lstStyle/>
                    <a:p>
                      <a:pPr algn="r"/>
                      <a:r>
                        <a:rPr lang="en-US" sz="2400" dirty="0" smtClean="0">
                          <a:latin typeface="Arial" panose="020B0604020202020204" pitchFamily="34" charset="0"/>
                          <a:cs typeface="Arial" panose="020B0604020202020204" pitchFamily="34" charset="0"/>
                        </a:rPr>
                        <a:t>UC</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c>
                  <a:txBody>
                    <a:bodyPr/>
                    <a:lstStyle/>
                    <a:p>
                      <a:pPr algn="ctr"/>
                      <a:r>
                        <a:rPr lang="en-US" sz="2400" dirty="0" smtClean="0">
                          <a:latin typeface="Arial" panose="020B0604020202020204" pitchFamily="34" charset="0"/>
                          <a:cs typeface="Arial" panose="020B0604020202020204" pitchFamily="34" charset="0"/>
                        </a:rPr>
                        <a:t>36% 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669900"/>
                    </a:solidFill>
                  </a:tcPr>
                </a:tc>
                <a:tc>
                  <a:txBody>
                    <a:bodyPr/>
                    <a:lstStyle/>
                    <a:p>
                      <a:r>
                        <a:rPr lang="en-US" sz="2400" baseline="0" dirty="0" smtClean="0">
                          <a:latin typeface="Arial" panose="020B0604020202020204" pitchFamily="34" charset="0"/>
                          <a:cs typeface="Arial" panose="020B0604020202020204" pitchFamily="34" charset="0"/>
                        </a:rPr>
                        <a:t>7.2% each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9900"/>
                    </a:solidFill>
                  </a:tcPr>
                </a:tc>
              </a:tr>
              <a:tr h="732755">
                <a:tc>
                  <a:txBody>
                    <a:bodyPr/>
                    <a:lstStyle/>
                    <a:p>
                      <a:pPr algn="r"/>
                      <a:r>
                        <a:rPr lang="en-US" sz="2400" dirty="0" smtClean="0">
                          <a:latin typeface="Arial" panose="020B0604020202020204" pitchFamily="34" charset="0"/>
                          <a:cs typeface="Arial" panose="020B0604020202020204" pitchFamily="34" charset="0"/>
                        </a:rPr>
                        <a:t>UCSF</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c>
                  <a:txBody>
                    <a:bodyPr/>
                    <a:lstStyle/>
                    <a:p>
                      <a:pPr algn="ctr"/>
                      <a:r>
                        <a:rPr lang="en-US" sz="2400" dirty="0" smtClean="0">
                          <a:latin typeface="Arial" panose="020B0604020202020204" pitchFamily="34" charset="0"/>
                          <a:cs typeface="Arial" panose="020B0604020202020204" pitchFamily="34" charset="0"/>
                        </a:rPr>
                        <a:t>25%</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885C6"/>
                    </a:solidFill>
                  </a:tcPr>
                </a:tc>
                <a:tc>
                  <a:txBody>
                    <a:bodyPr/>
                    <a:lstStyle/>
                    <a:p>
                      <a:r>
                        <a:rPr lang="en-US" sz="2400" baseline="0" dirty="0" smtClean="0">
                          <a:latin typeface="Arial" panose="020B0604020202020204" pitchFamily="34" charset="0"/>
                          <a:cs typeface="Arial" panose="020B0604020202020204" pitchFamily="34" charset="0"/>
                        </a:rPr>
                        <a:t>Sandler, ETAC &amp; NIH</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85C6"/>
                    </a:solidFill>
                  </a:tcPr>
                </a:tc>
              </a:tr>
              <a:tr h="732755">
                <a:tc>
                  <a:txBody>
                    <a:bodyPr/>
                    <a:lstStyle/>
                    <a:p>
                      <a:pPr algn="r"/>
                      <a:r>
                        <a:rPr lang="en-US" sz="2400" dirty="0" smtClean="0">
                          <a:latin typeface="Arial" panose="020B0604020202020204" pitchFamily="34" charset="0"/>
                          <a:cs typeface="Arial" panose="020B0604020202020204" pitchFamily="34" charset="0"/>
                        </a:rPr>
                        <a:t>Total</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600 shifts</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anose="020B0604020202020204" pitchFamily="34" charset="0"/>
                          <a:cs typeface="Arial" panose="020B0604020202020204" pitchFamily="34" charset="0"/>
                        </a:rPr>
                        <a:t>200</a:t>
                      </a:r>
                      <a:r>
                        <a:rPr lang="en-US" sz="2400" baseline="0" dirty="0" smtClean="0">
                          <a:latin typeface="Arial" panose="020B0604020202020204" pitchFamily="34" charset="0"/>
                          <a:cs typeface="Arial" panose="020B0604020202020204" pitchFamily="34" charset="0"/>
                        </a:rPr>
                        <a:t> days/year</a:t>
                      </a:r>
                      <a:endParaRPr lang="en-US" sz="24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31052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31" r="45581" b="17054"/>
          <a:stretch/>
        </p:blipFill>
        <p:spPr bwMode="auto">
          <a:xfrm>
            <a:off x="-1" y="85060"/>
            <a:ext cx="9090837" cy="741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3158" y="1386308"/>
            <a:ext cx="6340197" cy="5016758"/>
          </a:xfrm>
          <a:prstGeom prst="rect">
            <a:avLst/>
          </a:prstGeom>
          <a:solidFill>
            <a:schemeClr val="bg1"/>
          </a:solidFill>
        </p:spPr>
        <p:txBody>
          <a:bodyPr wrap="none" rtlCol="0">
            <a:spAutoFit/>
          </a:bodyPr>
          <a:lstStyle/>
          <a:p>
            <a:r>
              <a:rPr lang="en-US" sz="8000" b="1" dirty="0" err="1">
                <a:latin typeface="Courier New" panose="02070309020205020404" pitchFamily="49" charset="0"/>
                <a:cs typeface="Courier New" panose="02070309020205020404" pitchFamily="49" charset="0"/>
              </a:rPr>
              <a:t>b</a:t>
            </a:r>
            <a:r>
              <a:rPr lang="en-US" sz="8000" b="1" dirty="0" err="1" smtClean="0">
                <a:latin typeface="Courier New" panose="02070309020205020404" pitchFamily="49" charset="0"/>
                <a:cs typeface="Courier New" panose="02070309020205020404" pitchFamily="49" charset="0"/>
              </a:rPr>
              <a:t>er</a:t>
            </a:r>
            <a:endParaRPr lang="en-US" sz="8000" b="1" dirty="0" smtClean="0">
              <a:latin typeface="Courier New" panose="02070309020205020404" pitchFamily="49" charset="0"/>
              <a:cs typeface="Courier New" panose="02070309020205020404" pitchFamily="49" charset="0"/>
            </a:endParaRPr>
          </a:p>
          <a:p>
            <a:r>
              <a:rPr lang="en-US" sz="8000" b="1" dirty="0">
                <a:latin typeface="Courier New" panose="02070309020205020404" pitchFamily="49" charset="0"/>
                <a:cs typeface="Courier New" panose="02070309020205020404" pitchFamily="49" charset="0"/>
              </a:rPr>
              <a:t>s</a:t>
            </a:r>
            <a:r>
              <a:rPr lang="en-US" sz="8000" b="1" dirty="0" smtClean="0">
                <a:latin typeface="Courier New" panose="02070309020205020404" pitchFamily="49" charset="0"/>
                <a:cs typeface="Courier New" panose="02070309020205020404" pitchFamily="49" charset="0"/>
              </a:rPr>
              <a:t>tructural</a:t>
            </a:r>
          </a:p>
          <a:p>
            <a:r>
              <a:rPr lang="en-US" sz="8000" b="1" dirty="0">
                <a:latin typeface="Courier New" panose="02070309020205020404" pitchFamily="49" charset="0"/>
                <a:cs typeface="Courier New" panose="02070309020205020404" pitchFamily="49" charset="0"/>
              </a:rPr>
              <a:t>b</a:t>
            </a:r>
            <a:r>
              <a:rPr lang="en-US" sz="8000" b="1" dirty="0" smtClean="0">
                <a:latin typeface="Courier New" panose="02070309020205020404" pitchFamily="49" charset="0"/>
                <a:cs typeface="Courier New" panose="02070309020205020404" pitchFamily="49" charset="0"/>
              </a:rPr>
              <a:t>io</a:t>
            </a:r>
          </a:p>
          <a:p>
            <a:r>
              <a:rPr lang="en-US" sz="8000" b="1" dirty="0" smtClean="0">
                <a:latin typeface="Courier New" panose="02070309020205020404" pitchFamily="49" charset="0"/>
                <a:cs typeface="Courier New" panose="02070309020205020404" pitchFamily="49" charset="0"/>
              </a:rPr>
              <a:t>portal.org</a:t>
            </a:r>
            <a:endParaRPr lang="en-US" sz="88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7870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Please Acknowledge!</a:t>
            </a:r>
            <a:endParaRPr lang="en-US" sz="6000" dirty="0"/>
          </a:p>
        </p:txBody>
      </p:sp>
      <p:sp>
        <p:nvSpPr>
          <p:cNvPr id="4" name="Rectangle 3"/>
          <p:cNvSpPr/>
          <p:nvPr/>
        </p:nvSpPr>
        <p:spPr>
          <a:xfrm>
            <a:off x="609600" y="1607024"/>
            <a:ext cx="7924800" cy="5016758"/>
          </a:xfrm>
          <a:prstGeom prst="rect">
            <a:avLst/>
          </a:prstGeom>
          <a:solidFill>
            <a:srgbClr val="FFFF00"/>
          </a:solidFill>
        </p:spPr>
        <p:txBody>
          <a:bodyPr wrap="square">
            <a:spAutoFit/>
          </a:bodyPr>
          <a:lstStyle/>
          <a:p>
            <a:r>
              <a:rPr lang="en-US" sz="3200" dirty="0" smtClean="0">
                <a:latin typeface="Arial" panose="020B0604020202020204" pitchFamily="34" charset="0"/>
              </a:rPr>
              <a:t>UCOP MRPI </a:t>
            </a:r>
            <a:r>
              <a:rPr lang="en-US" sz="3200" dirty="0">
                <a:latin typeface="Arial" panose="020B0604020202020204" pitchFamily="34" charset="0"/>
              </a:rPr>
              <a:t>grant </a:t>
            </a:r>
            <a:r>
              <a:rPr lang="en-US" sz="3200" dirty="0" smtClean="0">
                <a:latin typeface="Arial" panose="020B0604020202020204" pitchFamily="34" charset="0"/>
              </a:rPr>
              <a:t>MR‐15‐328599</a:t>
            </a:r>
            <a:endParaRPr lang="en-US" sz="3200" dirty="0">
              <a:latin typeface="Arial" panose="020B0604020202020204" pitchFamily="34" charset="0"/>
            </a:endParaRPr>
          </a:p>
          <a:p>
            <a:endParaRPr lang="en-US" sz="3200" dirty="0" smtClean="0">
              <a:latin typeface="Arial" panose="020B0604020202020204" pitchFamily="34" charset="0"/>
            </a:endParaRPr>
          </a:p>
          <a:p>
            <a:r>
              <a:rPr lang="en-US" sz="3200" dirty="0" smtClean="0">
                <a:latin typeface="Arial" panose="020B0604020202020204" pitchFamily="34" charset="0"/>
              </a:rPr>
              <a:t> </a:t>
            </a:r>
            <a:r>
              <a:rPr lang="en-US" sz="3200" dirty="0">
                <a:latin typeface="Arial" panose="020B0604020202020204" pitchFamily="34" charset="0"/>
              </a:rPr>
              <a:t>and </a:t>
            </a:r>
            <a:r>
              <a:rPr lang="en-US" sz="3200" dirty="0" smtClean="0">
                <a:latin typeface="Arial" panose="020B0604020202020204" pitchFamily="34" charset="0"/>
              </a:rPr>
              <a:t>the </a:t>
            </a:r>
            <a:r>
              <a:rPr lang="en-US" sz="3200" dirty="0">
                <a:latin typeface="Arial" panose="020B0604020202020204" pitchFamily="34" charset="0"/>
              </a:rPr>
              <a:t>“Program for Breakthrough Biomedical </a:t>
            </a:r>
            <a:r>
              <a:rPr lang="en-US" sz="3200" dirty="0" smtClean="0">
                <a:latin typeface="Arial" panose="020B0604020202020204" pitchFamily="34" charset="0"/>
              </a:rPr>
              <a:t>Research (PBBR), </a:t>
            </a:r>
            <a:r>
              <a:rPr lang="en-US" sz="3200" dirty="0">
                <a:latin typeface="Arial" panose="020B0604020202020204" pitchFamily="34" charset="0"/>
              </a:rPr>
              <a:t>which is partially funded by the Sandler Foundation” </a:t>
            </a:r>
            <a:endParaRPr lang="en-US" sz="3200" dirty="0" smtClean="0">
              <a:latin typeface="Arial" panose="020B0604020202020204" pitchFamily="34" charset="0"/>
            </a:endParaRPr>
          </a:p>
          <a:p>
            <a:endParaRPr lang="en-US" sz="3200" dirty="0" smtClean="0">
              <a:latin typeface="Arial" panose="020B0604020202020204" pitchFamily="34" charset="0"/>
            </a:endParaRPr>
          </a:p>
          <a:p>
            <a:r>
              <a:rPr lang="en-US" sz="3200" dirty="0" smtClean="0">
                <a:latin typeface="Arial" panose="020B0604020202020204" pitchFamily="34" charset="0"/>
              </a:rPr>
              <a:t>NIH grants</a:t>
            </a:r>
            <a:r>
              <a:rPr lang="en-US" sz="3200" dirty="0">
                <a:latin typeface="Arial" panose="020B0604020202020204" pitchFamily="34" charset="0"/>
              </a:rPr>
              <a:t>: </a:t>
            </a:r>
            <a:r>
              <a:rPr lang="en-US" sz="3200" dirty="0" smtClean="0">
                <a:latin typeface="Arial" panose="020B0604020202020204" pitchFamily="34" charset="0"/>
              </a:rPr>
              <a:t>P50 GM082250 </a:t>
            </a:r>
          </a:p>
          <a:p>
            <a:r>
              <a:rPr lang="en-US" sz="3200" dirty="0" smtClean="0">
                <a:latin typeface="Arial" panose="020B0604020202020204" pitchFamily="34" charset="0"/>
              </a:rPr>
              <a:t>	           R01 GM124149 </a:t>
            </a:r>
          </a:p>
          <a:p>
            <a:r>
              <a:rPr lang="en-US" sz="3200" dirty="0" smtClean="0">
                <a:latin typeface="Arial" panose="020B0604020202020204" pitchFamily="34" charset="0"/>
              </a:rPr>
              <a:t>                   P30 GM124169</a:t>
            </a:r>
            <a:endParaRPr lang="en-US" sz="3200" dirty="0">
              <a:latin typeface="Arial" panose="020B0604020202020204" pitchFamily="34" charset="0"/>
            </a:endParaRPr>
          </a:p>
        </p:txBody>
      </p:sp>
    </p:spTree>
    <p:extLst>
      <p:ext uri="{BB962C8B-B14F-4D97-AF65-F5344CB8AC3E}">
        <p14:creationId xmlns:p14="http://schemas.microsoft.com/office/powerpoint/2010/main" val="4015364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335155" y="2297430"/>
            <a:ext cx="8469358" cy="2400300"/>
            <a:chOff x="335155" y="3059430"/>
            <a:chExt cx="8469358" cy="2400300"/>
          </a:xfrm>
        </p:grpSpPr>
        <p:pic>
          <p:nvPicPr>
            <p:cNvPr id="1028" name="Picture 4" descr="three-bend-nine-bend-achromat"/>
            <p:cNvPicPr>
              <a:picLocks noChangeAspect="1" noChangeArrowheads="1"/>
            </p:cNvPicPr>
            <p:nvPr/>
          </p:nvPicPr>
          <p:blipFill rotWithShape="1">
            <a:blip r:embed="rId2">
              <a:extLst>
                <a:ext uri="{28A0092B-C50C-407E-A947-70E740481C1C}">
                  <a14:useLocalDpi xmlns:a14="http://schemas.microsoft.com/office/drawing/2010/main" val="0"/>
                </a:ext>
              </a:extLst>
            </a:blip>
            <a:srcRect r="50854"/>
            <a:stretch/>
          </p:blipFill>
          <p:spPr bwMode="auto">
            <a:xfrm>
              <a:off x="335155" y="3059430"/>
              <a:ext cx="8469358" cy="240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558" y="3185853"/>
              <a:ext cx="700940" cy="461665"/>
            </a:xfrm>
            <a:prstGeom prst="rect">
              <a:avLst/>
            </a:prstGeom>
            <a:solidFill>
              <a:schemeClr val="bg1"/>
            </a:solidFill>
          </p:spPr>
          <p:txBody>
            <a:bodyPr wrap="square" rtlCol="0">
              <a:spAutoFit/>
            </a:bodyPr>
            <a:lstStyle/>
            <a:p>
              <a:r>
                <a:rPr lang="en-US" sz="2400" dirty="0" smtClean="0">
                  <a:solidFill>
                    <a:prstClr val="black"/>
                  </a:solidFill>
                </a:rPr>
                <a:t>ALS</a:t>
              </a:r>
              <a:endParaRPr lang="en-US" sz="2400" dirty="0">
                <a:solidFill>
                  <a:prstClr val="black"/>
                </a:solidFill>
              </a:endParaRPr>
            </a:p>
          </p:txBody>
        </p:sp>
      </p:grpSp>
      <p:grpSp>
        <p:nvGrpSpPr>
          <p:cNvPr id="13" name="Group 12"/>
          <p:cNvGrpSpPr/>
          <p:nvPr/>
        </p:nvGrpSpPr>
        <p:grpSpPr>
          <a:xfrm>
            <a:off x="4160275" y="2419696"/>
            <a:ext cx="702929" cy="1028700"/>
            <a:chOff x="4099560" y="2030730"/>
            <a:chExt cx="702929" cy="1028700"/>
          </a:xfrm>
        </p:grpSpPr>
        <p:sp>
          <p:nvSpPr>
            <p:cNvPr id="8" name="Freeform 7"/>
            <p:cNvSpPr/>
            <p:nvPr/>
          </p:nvSpPr>
          <p:spPr>
            <a:xfrm>
              <a:off x="4139549" y="2030730"/>
              <a:ext cx="662940" cy="415290"/>
            </a:xfrm>
            <a:custGeom>
              <a:avLst/>
              <a:gdLst>
                <a:gd name="connsiteX0" fmla="*/ 0 w 662940"/>
                <a:gd name="connsiteY0" fmla="*/ 0 h 415290"/>
                <a:gd name="connsiteX1" fmla="*/ 647700 w 662940"/>
                <a:gd name="connsiteY1" fmla="*/ 30480 h 415290"/>
                <a:gd name="connsiteX2" fmla="*/ 662940 w 662940"/>
                <a:gd name="connsiteY2" fmla="*/ 415290 h 415290"/>
                <a:gd name="connsiteX3" fmla="*/ 0 w 662940"/>
                <a:gd name="connsiteY3" fmla="*/ 392430 h 415290"/>
                <a:gd name="connsiteX0" fmla="*/ 0 w 662940"/>
                <a:gd name="connsiteY0" fmla="*/ 0 h 415290"/>
                <a:gd name="connsiteX1" fmla="*/ 647700 w 662940"/>
                <a:gd name="connsiteY1" fmla="*/ 30480 h 415290"/>
                <a:gd name="connsiteX2" fmla="*/ 662940 w 662940"/>
                <a:gd name="connsiteY2" fmla="*/ 415290 h 415290"/>
                <a:gd name="connsiteX3" fmla="*/ 0 w 662940"/>
                <a:gd name="connsiteY3" fmla="*/ 392430 h 415290"/>
                <a:gd name="connsiteX4" fmla="*/ 0 w 662940"/>
                <a:gd name="connsiteY4" fmla="*/ 0 h 415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40" h="415290">
                  <a:moveTo>
                    <a:pt x="0" y="0"/>
                  </a:moveTo>
                  <a:lnTo>
                    <a:pt x="647700" y="30480"/>
                  </a:lnTo>
                  <a:lnTo>
                    <a:pt x="662940" y="415290"/>
                  </a:lnTo>
                  <a:lnTo>
                    <a:pt x="0" y="392430"/>
                  </a:lnTo>
                  <a:lnTo>
                    <a:pt x="0" y="0"/>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4099560" y="2419350"/>
              <a:ext cx="701040" cy="640080"/>
            </a:xfrm>
            <a:custGeom>
              <a:avLst/>
              <a:gdLst>
                <a:gd name="connsiteX0" fmla="*/ 0 w 678180"/>
                <a:gd name="connsiteY0" fmla="*/ 262890 h 285750"/>
                <a:gd name="connsiteX1" fmla="*/ 30480 w 678180"/>
                <a:gd name="connsiteY1" fmla="*/ 0 h 285750"/>
                <a:gd name="connsiteX2" fmla="*/ 678180 w 678180"/>
                <a:gd name="connsiteY2" fmla="*/ 26670 h 285750"/>
                <a:gd name="connsiteX3" fmla="*/ 636270 w 678180"/>
                <a:gd name="connsiteY3" fmla="*/ 285750 h 285750"/>
                <a:gd name="connsiteX0" fmla="*/ 0 w 678180"/>
                <a:gd name="connsiteY0" fmla="*/ 262890 h 285750"/>
                <a:gd name="connsiteX1" fmla="*/ 30480 w 678180"/>
                <a:gd name="connsiteY1" fmla="*/ 0 h 285750"/>
                <a:gd name="connsiteX2" fmla="*/ 678180 w 678180"/>
                <a:gd name="connsiteY2" fmla="*/ 26670 h 285750"/>
                <a:gd name="connsiteX3" fmla="*/ 636270 w 678180"/>
                <a:gd name="connsiteY3" fmla="*/ 285750 h 285750"/>
                <a:gd name="connsiteX4" fmla="*/ 0 w 678180"/>
                <a:gd name="connsiteY4" fmla="*/ 262890 h 285750"/>
                <a:gd name="connsiteX0" fmla="*/ 0 w 701040"/>
                <a:gd name="connsiteY0" fmla="*/ 262890 h 285750"/>
                <a:gd name="connsiteX1" fmla="*/ 30480 w 701040"/>
                <a:gd name="connsiteY1" fmla="*/ 0 h 285750"/>
                <a:gd name="connsiteX2" fmla="*/ 701040 w 701040"/>
                <a:gd name="connsiteY2" fmla="*/ 1822 h 285750"/>
                <a:gd name="connsiteX3" fmla="*/ 636270 w 701040"/>
                <a:gd name="connsiteY3" fmla="*/ 285750 h 285750"/>
                <a:gd name="connsiteX4" fmla="*/ 0 w 701040"/>
                <a:gd name="connsiteY4" fmla="*/ 262890 h 285750"/>
                <a:gd name="connsiteX0" fmla="*/ 0 w 701040"/>
                <a:gd name="connsiteY0" fmla="*/ 275314 h 298174"/>
                <a:gd name="connsiteX1" fmla="*/ 30480 w 701040"/>
                <a:gd name="connsiteY1" fmla="*/ 0 h 298174"/>
                <a:gd name="connsiteX2" fmla="*/ 701040 w 701040"/>
                <a:gd name="connsiteY2" fmla="*/ 14246 h 298174"/>
                <a:gd name="connsiteX3" fmla="*/ 636270 w 701040"/>
                <a:gd name="connsiteY3" fmla="*/ 298174 h 298174"/>
                <a:gd name="connsiteX4" fmla="*/ 0 w 701040"/>
                <a:gd name="connsiteY4" fmla="*/ 275314 h 298174"/>
                <a:gd name="connsiteX0" fmla="*/ 0 w 701040"/>
                <a:gd name="connsiteY0" fmla="*/ 287738 h 298174"/>
                <a:gd name="connsiteX1" fmla="*/ 30480 w 701040"/>
                <a:gd name="connsiteY1" fmla="*/ 0 h 298174"/>
                <a:gd name="connsiteX2" fmla="*/ 701040 w 701040"/>
                <a:gd name="connsiteY2" fmla="*/ 14246 h 298174"/>
                <a:gd name="connsiteX3" fmla="*/ 636270 w 701040"/>
                <a:gd name="connsiteY3" fmla="*/ 298174 h 298174"/>
                <a:gd name="connsiteX4" fmla="*/ 0 w 701040"/>
                <a:gd name="connsiteY4" fmla="*/ 287738 h 29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040" h="298174">
                  <a:moveTo>
                    <a:pt x="0" y="287738"/>
                  </a:moveTo>
                  <a:lnTo>
                    <a:pt x="30480" y="0"/>
                  </a:lnTo>
                  <a:lnTo>
                    <a:pt x="701040" y="14246"/>
                  </a:lnTo>
                  <a:lnTo>
                    <a:pt x="636270" y="298174"/>
                  </a:lnTo>
                  <a:lnTo>
                    <a:pt x="0" y="287738"/>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30" name="Picture 10" descr="Image result for superman logo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0815" y="2529642"/>
              <a:ext cx="558529" cy="4194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457200" y="0"/>
            <a:ext cx="8229600" cy="1656080"/>
          </a:xfrm>
        </p:spPr>
        <p:txBody>
          <a:bodyPr>
            <a:normAutofit/>
          </a:bodyPr>
          <a:lstStyle/>
          <a:p>
            <a:r>
              <a:rPr lang="en-US" dirty="0" smtClean="0">
                <a:latin typeface="Arial" panose="020B0604020202020204" pitchFamily="34" charset="0"/>
                <a:cs typeface="Arial" panose="020B0604020202020204" pitchFamily="34" charset="0"/>
              </a:rPr>
              <a:t>Multi-bend </a:t>
            </a:r>
            <a:r>
              <a:rPr lang="en-US" dirty="0" err="1" smtClean="0">
                <a:latin typeface="Arial" panose="020B0604020202020204" pitchFamily="34" charset="0"/>
                <a:cs typeface="Arial" panose="020B0604020202020204" pitchFamily="34" charset="0"/>
              </a:rPr>
              <a:t>Achromat</a:t>
            </a:r>
            <a:r>
              <a:rPr lang="en-US" dirty="0" smtClean="0">
                <a:latin typeface="Arial" panose="020B0604020202020204" pitchFamily="34" charset="0"/>
                <a:cs typeface="Arial" panose="020B0604020202020204" pitchFamily="34" charset="0"/>
              </a:rPr>
              <a:t> (MBA)</a:t>
            </a:r>
            <a:br>
              <a:rPr lang="en-US"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gradual bend = smaller beam</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3898653" y="6505694"/>
            <a:ext cx="5245347" cy="338554"/>
          </a:xfrm>
          <a:prstGeom prst="rect">
            <a:avLst/>
          </a:prstGeom>
        </p:spPr>
        <p:txBody>
          <a:bodyPr wrap="none">
            <a:spAutoFit/>
          </a:bodyPr>
          <a:lstStyle/>
          <a:p>
            <a:r>
              <a:rPr lang="en-US" sz="1600" b="1" dirty="0">
                <a:solidFill>
                  <a:prstClr val="black"/>
                </a:solidFill>
                <a:latin typeface="Courier New" panose="02070309020205020404" pitchFamily="49" charset="0"/>
                <a:cs typeface="Courier New" panose="02070309020205020404" pitchFamily="49" charset="0"/>
              </a:rPr>
              <a:t>https://als.lbl.gov/als-u/als-u-approach/</a:t>
            </a:r>
          </a:p>
        </p:txBody>
      </p:sp>
      <p:sp>
        <p:nvSpPr>
          <p:cNvPr id="10" name="AutoShape 2" descr="Image result for superman logo transparent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6" descr="Image result for superman logo transparent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07864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p:cNvGrpSpPr/>
          <p:nvPr/>
        </p:nvGrpSpPr>
        <p:grpSpPr>
          <a:xfrm>
            <a:off x="335155" y="2297430"/>
            <a:ext cx="8469358" cy="2400300"/>
            <a:chOff x="335155" y="3059430"/>
            <a:chExt cx="8469358" cy="2400300"/>
          </a:xfrm>
        </p:grpSpPr>
        <p:pic>
          <p:nvPicPr>
            <p:cNvPr id="1028" name="Picture 4" descr="three-bend-nine-bend-achromat"/>
            <p:cNvPicPr>
              <a:picLocks noChangeAspect="1" noChangeArrowheads="1"/>
            </p:cNvPicPr>
            <p:nvPr/>
          </p:nvPicPr>
          <p:blipFill rotWithShape="1">
            <a:blip r:embed="rId2">
              <a:extLst>
                <a:ext uri="{28A0092B-C50C-407E-A947-70E740481C1C}">
                  <a14:useLocalDpi xmlns:a14="http://schemas.microsoft.com/office/drawing/2010/main" val="0"/>
                </a:ext>
              </a:extLst>
            </a:blip>
            <a:srcRect r="50854"/>
            <a:stretch/>
          </p:blipFill>
          <p:spPr bwMode="auto">
            <a:xfrm>
              <a:off x="335155" y="3059430"/>
              <a:ext cx="8469358" cy="2400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558" y="3185853"/>
              <a:ext cx="700940" cy="461665"/>
            </a:xfrm>
            <a:prstGeom prst="rect">
              <a:avLst/>
            </a:prstGeom>
            <a:solidFill>
              <a:schemeClr val="bg1"/>
            </a:solidFill>
          </p:spPr>
          <p:txBody>
            <a:bodyPr wrap="square" rtlCol="0">
              <a:spAutoFit/>
            </a:bodyPr>
            <a:lstStyle/>
            <a:p>
              <a:r>
                <a:rPr lang="en-US" sz="2400" dirty="0" smtClean="0">
                  <a:solidFill>
                    <a:prstClr val="black"/>
                  </a:solidFill>
                </a:rPr>
                <a:t>ALS</a:t>
              </a:r>
              <a:endParaRPr lang="en-US" sz="2400" dirty="0">
                <a:solidFill>
                  <a:prstClr val="black"/>
                </a:solidFill>
              </a:endParaRPr>
            </a:p>
          </p:txBody>
        </p:sp>
      </p:grpSp>
      <p:grpSp>
        <p:nvGrpSpPr>
          <p:cNvPr id="14" name="Group 13"/>
          <p:cNvGrpSpPr/>
          <p:nvPr/>
        </p:nvGrpSpPr>
        <p:grpSpPr>
          <a:xfrm>
            <a:off x="199390" y="2190172"/>
            <a:ext cx="8408643" cy="2286000"/>
            <a:chOff x="304798" y="4343400"/>
            <a:chExt cx="8408643" cy="2286000"/>
          </a:xfrm>
        </p:grpSpPr>
        <p:pic>
          <p:nvPicPr>
            <p:cNvPr id="1026" name="Picture 2" descr="three-bend-nine-bend-achromat"/>
            <p:cNvPicPr>
              <a:picLocks noChangeAspect="1" noChangeArrowheads="1"/>
            </p:cNvPicPr>
            <p:nvPr/>
          </p:nvPicPr>
          <p:blipFill rotWithShape="1">
            <a:blip r:embed="rId2">
              <a:extLst>
                <a:ext uri="{28A0092B-C50C-407E-A947-70E740481C1C}">
                  <a14:useLocalDpi xmlns:a14="http://schemas.microsoft.com/office/drawing/2010/main" val="0"/>
                </a:ext>
              </a:extLst>
            </a:blip>
            <a:srcRect l="48766"/>
            <a:stretch/>
          </p:blipFill>
          <p:spPr bwMode="auto">
            <a:xfrm>
              <a:off x="304798" y="4343400"/>
              <a:ext cx="840864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4415135"/>
              <a:ext cx="925253" cy="461665"/>
            </a:xfrm>
            <a:prstGeom prst="rect">
              <a:avLst/>
            </a:prstGeom>
            <a:solidFill>
              <a:schemeClr val="bg1"/>
            </a:solidFill>
          </p:spPr>
          <p:txBody>
            <a:bodyPr wrap="none" rtlCol="0">
              <a:spAutoFit/>
            </a:bodyPr>
            <a:lstStyle/>
            <a:p>
              <a:r>
                <a:rPr lang="en-US" sz="2400" dirty="0" smtClean="0">
                  <a:solidFill>
                    <a:prstClr val="black"/>
                  </a:solidFill>
                </a:rPr>
                <a:t>ALS-U</a:t>
              </a:r>
              <a:endParaRPr lang="en-US" sz="2400" dirty="0">
                <a:solidFill>
                  <a:prstClr val="black"/>
                </a:solidFill>
              </a:endParaRPr>
            </a:p>
          </p:txBody>
        </p:sp>
      </p:grpSp>
      <p:sp>
        <p:nvSpPr>
          <p:cNvPr id="2" name="Title 1"/>
          <p:cNvSpPr>
            <a:spLocks noGrp="1"/>
          </p:cNvSpPr>
          <p:nvPr>
            <p:ph type="title"/>
          </p:nvPr>
        </p:nvSpPr>
        <p:spPr>
          <a:xfrm>
            <a:off x="457200" y="0"/>
            <a:ext cx="8229600" cy="1656080"/>
          </a:xfrm>
        </p:spPr>
        <p:txBody>
          <a:bodyPr>
            <a:normAutofit/>
          </a:bodyPr>
          <a:lstStyle/>
          <a:p>
            <a:r>
              <a:rPr lang="en-US" dirty="0" smtClean="0">
                <a:latin typeface="Arial" panose="020B0604020202020204" pitchFamily="34" charset="0"/>
                <a:cs typeface="Arial" panose="020B0604020202020204" pitchFamily="34" charset="0"/>
              </a:rPr>
              <a:t>Multi-bend </a:t>
            </a:r>
            <a:r>
              <a:rPr lang="en-US" dirty="0" err="1" smtClean="0">
                <a:latin typeface="Arial" panose="020B0604020202020204" pitchFamily="34" charset="0"/>
                <a:cs typeface="Arial" panose="020B0604020202020204" pitchFamily="34" charset="0"/>
              </a:rPr>
              <a:t>Achromat</a:t>
            </a:r>
            <a:r>
              <a:rPr lang="en-US" dirty="0" smtClean="0">
                <a:latin typeface="Arial" panose="020B0604020202020204" pitchFamily="34" charset="0"/>
                <a:cs typeface="Arial" panose="020B0604020202020204" pitchFamily="34" charset="0"/>
              </a:rPr>
              <a:t> (MBA)</a:t>
            </a:r>
            <a:br>
              <a:rPr lang="en-US"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gradual bend = smaller beam</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3898653" y="6505694"/>
            <a:ext cx="5245347" cy="338554"/>
          </a:xfrm>
          <a:prstGeom prst="rect">
            <a:avLst/>
          </a:prstGeom>
        </p:spPr>
        <p:txBody>
          <a:bodyPr wrap="none">
            <a:spAutoFit/>
          </a:bodyPr>
          <a:lstStyle/>
          <a:p>
            <a:r>
              <a:rPr lang="en-US" sz="1600" b="1" dirty="0">
                <a:solidFill>
                  <a:prstClr val="black"/>
                </a:solidFill>
                <a:latin typeface="Courier New" panose="02070309020205020404" pitchFamily="49" charset="0"/>
                <a:cs typeface="Courier New" panose="02070309020205020404" pitchFamily="49" charset="0"/>
              </a:rPr>
              <a:t>https://als.lbl.gov/als-u/als-u-approach/</a:t>
            </a:r>
          </a:p>
        </p:txBody>
      </p:sp>
      <p:sp>
        <p:nvSpPr>
          <p:cNvPr id="10" name="AutoShape 2" descr="Image result for superman logo transparent backgrou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6" descr="Image result for superman logo transparent backgrou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425057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celerator-complex-comparison"/>
          <p:cNvPicPr>
            <a:picLocks noChangeAspect="1" noChangeArrowheads="1"/>
          </p:cNvPicPr>
          <p:nvPr/>
        </p:nvPicPr>
        <p:blipFill rotWithShape="1">
          <a:blip r:embed="rId2">
            <a:extLst>
              <a:ext uri="{28A0092B-C50C-407E-A947-70E740481C1C}">
                <a14:useLocalDpi xmlns:a14="http://schemas.microsoft.com/office/drawing/2010/main" val="0"/>
              </a:ext>
            </a:extLst>
          </a:blip>
          <a:srcRect t="54762" r="48599"/>
          <a:stretch/>
        </p:blipFill>
        <p:spPr bwMode="auto">
          <a:xfrm>
            <a:off x="0" y="467359"/>
            <a:ext cx="9212210" cy="81076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6013" y="6505694"/>
            <a:ext cx="5245347" cy="338554"/>
          </a:xfrm>
          <a:prstGeom prst="rect">
            <a:avLst/>
          </a:prstGeom>
        </p:spPr>
        <p:txBody>
          <a:bodyPr wrap="none">
            <a:spAutoFit/>
          </a:bodyPr>
          <a:lstStyle/>
          <a:p>
            <a:r>
              <a:rPr lang="en-US" sz="1600" b="1" dirty="0">
                <a:solidFill>
                  <a:prstClr val="black"/>
                </a:solidFill>
                <a:latin typeface="Courier New" panose="02070309020205020404" pitchFamily="49" charset="0"/>
                <a:cs typeface="Courier New" panose="02070309020205020404" pitchFamily="49" charset="0"/>
              </a:rPr>
              <a:t>https://als.lbl.gov/als-u/als-u-approach/</a:t>
            </a:r>
          </a:p>
        </p:txBody>
      </p:sp>
      <p:sp>
        <p:nvSpPr>
          <p:cNvPr id="3" name="Rectangle 2"/>
          <p:cNvSpPr/>
          <p:nvPr/>
        </p:nvSpPr>
        <p:spPr>
          <a:xfrm>
            <a:off x="-223520" y="40639"/>
            <a:ext cx="115824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p:cNvSpPr>
            <a:spLocks noGrp="1"/>
          </p:cNvSpPr>
          <p:nvPr>
            <p:ph type="title"/>
          </p:nvPr>
        </p:nvSpPr>
        <p:spPr>
          <a:xfrm>
            <a:off x="1162228" y="0"/>
            <a:ext cx="7026732" cy="1170774"/>
          </a:xfrm>
          <a:gradFill flip="none" rotWithShape="1">
            <a:gsLst>
              <a:gs pos="0">
                <a:schemeClr val="bg1"/>
              </a:gs>
              <a:gs pos="51000">
                <a:schemeClr val="bg1"/>
              </a:gs>
              <a:gs pos="87000">
                <a:srgbClr val="FFFFFF">
                  <a:alpha val="52000"/>
                </a:srgbClr>
              </a:gs>
              <a:gs pos="100000">
                <a:schemeClr val="bg1">
                  <a:alpha val="0"/>
                </a:schemeClr>
              </a:gs>
            </a:gsLst>
            <a:lin ang="5400000" scaled="0"/>
            <a:tileRect/>
          </a:gradFill>
        </p:spPr>
        <p:txBody>
          <a:bodyPr>
            <a:normAutofit fontScale="90000"/>
          </a:bodyPr>
          <a:lstStyle/>
          <a:p>
            <a:r>
              <a:rPr lang="en-US" dirty="0" smtClean="0">
                <a:latin typeface="Arial" panose="020B0604020202020204" pitchFamily="34" charset="0"/>
                <a:cs typeface="Arial" panose="020B0604020202020204" pitchFamily="34" charset="0"/>
              </a:rPr>
              <a:t>Multi-bend </a:t>
            </a:r>
            <a:r>
              <a:rPr lang="en-US" dirty="0" err="1" smtClean="0">
                <a:latin typeface="Arial" panose="020B0604020202020204" pitchFamily="34" charset="0"/>
                <a:cs typeface="Arial" panose="020B0604020202020204" pitchFamily="34" charset="0"/>
              </a:rPr>
              <a:t>Achromat</a:t>
            </a:r>
            <a:r>
              <a:rPr lang="en-US" dirty="0" smtClean="0">
                <a:latin typeface="Arial" panose="020B0604020202020204" pitchFamily="34" charset="0"/>
                <a:cs typeface="Arial" panose="020B0604020202020204" pitchFamily="34" charset="0"/>
              </a:rPr>
              <a:t> (MBA)</a:t>
            </a:r>
            <a:br>
              <a:rPr lang="en-US"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gradual bend = smaller beam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840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celerator-complex-comparison"/>
          <p:cNvPicPr>
            <a:picLocks noChangeAspect="1" noChangeArrowheads="1"/>
          </p:cNvPicPr>
          <p:nvPr/>
        </p:nvPicPr>
        <p:blipFill rotWithShape="1">
          <a:blip r:embed="rId2">
            <a:extLst>
              <a:ext uri="{28A0092B-C50C-407E-A947-70E740481C1C}">
                <a14:useLocalDpi xmlns:a14="http://schemas.microsoft.com/office/drawing/2010/main" val="0"/>
              </a:ext>
            </a:extLst>
          </a:blip>
          <a:srcRect t="54762" r="48599"/>
          <a:stretch/>
        </p:blipFill>
        <p:spPr bwMode="auto">
          <a:xfrm>
            <a:off x="0" y="467359"/>
            <a:ext cx="9212210" cy="8107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ccelerator-complex-comparison"/>
          <p:cNvPicPr>
            <a:picLocks noChangeAspect="1" noChangeArrowheads="1"/>
          </p:cNvPicPr>
          <p:nvPr/>
        </p:nvPicPr>
        <p:blipFill rotWithShape="1">
          <a:blip r:embed="rId2">
            <a:extLst>
              <a:ext uri="{28A0092B-C50C-407E-A947-70E740481C1C}">
                <a14:useLocalDpi xmlns:a14="http://schemas.microsoft.com/office/drawing/2010/main" val="0"/>
              </a:ext>
            </a:extLst>
          </a:blip>
          <a:srcRect l="52462" t="54762" r="257"/>
          <a:stretch/>
        </p:blipFill>
        <p:spPr bwMode="auto">
          <a:xfrm>
            <a:off x="-91440" y="467358"/>
            <a:ext cx="8280400" cy="79679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6013" y="6505694"/>
            <a:ext cx="5245347" cy="338554"/>
          </a:xfrm>
          <a:prstGeom prst="rect">
            <a:avLst/>
          </a:prstGeom>
        </p:spPr>
        <p:txBody>
          <a:bodyPr wrap="none">
            <a:spAutoFit/>
          </a:bodyPr>
          <a:lstStyle/>
          <a:p>
            <a:r>
              <a:rPr lang="en-US" sz="1600" b="1" dirty="0">
                <a:solidFill>
                  <a:prstClr val="black"/>
                </a:solidFill>
                <a:latin typeface="Courier New" panose="02070309020205020404" pitchFamily="49" charset="0"/>
                <a:cs typeface="Courier New" panose="02070309020205020404" pitchFamily="49" charset="0"/>
              </a:rPr>
              <a:t>https://als.lbl.gov/als-u/als-u-approach/</a:t>
            </a:r>
          </a:p>
        </p:txBody>
      </p:sp>
      <p:sp>
        <p:nvSpPr>
          <p:cNvPr id="7" name="Title 1"/>
          <p:cNvSpPr>
            <a:spLocks noGrp="1"/>
          </p:cNvSpPr>
          <p:nvPr>
            <p:ph type="title"/>
          </p:nvPr>
        </p:nvSpPr>
        <p:spPr>
          <a:xfrm>
            <a:off x="1162228" y="0"/>
            <a:ext cx="7026732" cy="1170774"/>
          </a:xfrm>
          <a:gradFill flip="none" rotWithShape="1">
            <a:gsLst>
              <a:gs pos="0">
                <a:schemeClr val="bg1"/>
              </a:gs>
              <a:gs pos="51000">
                <a:schemeClr val="bg1"/>
              </a:gs>
              <a:gs pos="87000">
                <a:srgbClr val="FFFFFF">
                  <a:alpha val="52000"/>
                </a:srgbClr>
              </a:gs>
              <a:gs pos="100000">
                <a:schemeClr val="bg1">
                  <a:alpha val="0"/>
                </a:schemeClr>
              </a:gs>
            </a:gsLst>
            <a:lin ang="5400000" scaled="0"/>
            <a:tileRect/>
          </a:gradFill>
        </p:spPr>
        <p:txBody>
          <a:bodyPr>
            <a:normAutofit fontScale="90000"/>
          </a:bodyPr>
          <a:lstStyle/>
          <a:p>
            <a:r>
              <a:rPr lang="en-US" dirty="0" smtClean="0">
                <a:latin typeface="Arial" panose="020B0604020202020204" pitchFamily="34" charset="0"/>
                <a:cs typeface="Arial" panose="020B0604020202020204" pitchFamily="34" charset="0"/>
              </a:rPr>
              <a:t>Multi-bend </a:t>
            </a:r>
            <a:r>
              <a:rPr lang="en-US" dirty="0" err="1" smtClean="0">
                <a:latin typeface="Arial" panose="020B0604020202020204" pitchFamily="34" charset="0"/>
                <a:cs typeface="Arial" panose="020B0604020202020204" pitchFamily="34" charset="0"/>
              </a:rPr>
              <a:t>Achromat</a:t>
            </a:r>
            <a:r>
              <a:rPr lang="en-US" dirty="0" smtClean="0">
                <a:latin typeface="Arial" panose="020B0604020202020204" pitchFamily="34" charset="0"/>
                <a:cs typeface="Arial" panose="020B0604020202020204" pitchFamily="34" charset="0"/>
              </a:rPr>
              <a:t> (MBA)</a:t>
            </a:r>
            <a:br>
              <a:rPr lang="en-US"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gradual bend = smaller beam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380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72" y="886168"/>
            <a:ext cx="7951828" cy="5972707"/>
          </a:xfrm>
          <a:prstGeom prst="rect">
            <a:avLst/>
          </a:prstGeom>
        </p:spPr>
      </p:pic>
      <p:pic>
        <p:nvPicPr>
          <p:cNvPr id="38914" name="Picture 2" descr="https://als.lbl.gov/wp-content/uploads/2018/09/alsu-coherent-flux-2018-450x338.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3372" y="846556"/>
            <a:ext cx="7951828" cy="59727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4486" y="0"/>
            <a:ext cx="8229600" cy="1143000"/>
          </a:xfrm>
        </p:spPr>
        <p:txBody>
          <a:bodyPr/>
          <a:lstStyle/>
          <a:p>
            <a:r>
              <a:rPr lang="en-US" dirty="0" smtClean="0">
                <a:latin typeface="Arial" panose="020B0604020202020204" pitchFamily="34" charset="0"/>
                <a:cs typeface="Arial" panose="020B0604020202020204" pitchFamily="34" charset="0"/>
              </a:rPr>
              <a:t>ALS-U priority: soft X-rays</a:t>
            </a:r>
            <a:endParaRPr lang="en-US" dirty="0">
              <a:latin typeface="Arial" panose="020B0604020202020204" pitchFamily="34" charset="0"/>
              <a:cs typeface="Arial" panose="020B0604020202020204" pitchFamily="34" charset="0"/>
            </a:endParaRPr>
          </a:p>
        </p:txBody>
      </p:sp>
      <p:grpSp>
        <p:nvGrpSpPr>
          <p:cNvPr id="12" name="Group 11"/>
          <p:cNvGrpSpPr/>
          <p:nvPr/>
        </p:nvGrpSpPr>
        <p:grpSpPr>
          <a:xfrm>
            <a:off x="5770880" y="2245360"/>
            <a:ext cx="1505540" cy="2753360"/>
            <a:chOff x="5770880" y="2245360"/>
            <a:chExt cx="1505540" cy="2753360"/>
          </a:xfrm>
        </p:grpSpPr>
        <p:cxnSp>
          <p:nvCxnSpPr>
            <p:cNvPr id="5" name="Straight Connector 4"/>
            <p:cNvCxnSpPr/>
            <p:nvPr/>
          </p:nvCxnSpPr>
          <p:spPr>
            <a:xfrm flipV="1">
              <a:off x="6522720" y="2814320"/>
              <a:ext cx="0" cy="2184400"/>
            </a:xfrm>
            <a:prstGeom prst="line">
              <a:avLst/>
            </a:prstGeom>
            <a:ln w="76200">
              <a:solidFill>
                <a:schemeClr val="tx2">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70880" y="2245360"/>
              <a:ext cx="1505540" cy="584775"/>
            </a:xfrm>
            <a:prstGeom prst="rect">
              <a:avLst/>
            </a:prstGeom>
            <a:noFill/>
          </p:spPr>
          <p:txBody>
            <a:bodyPr wrap="none" rtlCol="0">
              <a:spAutoFit/>
            </a:bodyPr>
            <a:lstStyle/>
            <a:p>
              <a:r>
                <a:rPr lang="en-US" sz="3200" b="1" dirty="0" smtClean="0">
                  <a:solidFill>
                    <a:srgbClr val="1F497D">
                      <a:lumMod val="75000"/>
                    </a:srgbClr>
                  </a:solidFill>
                  <a:latin typeface="Arial" panose="020B0604020202020204" pitchFamily="34" charset="0"/>
                  <a:cs typeface="Arial" panose="020B0604020202020204" pitchFamily="34" charset="0"/>
                </a:rPr>
                <a:t>Se Met</a:t>
              </a:r>
              <a:endParaRPr lang="en-US" sz="3200" b="1" dirty="0">
                <a:solidFill>
                  <a:srgbClr val="1F497D">
                    <a:lumMod val="75000"/>
                  </a:srgb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8473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04" y="0"/>
            <a:ext cx="8229600" cy="1143000"/>
          </a:xfrm>
        </p:spPr>
        <p:txBody>
          <a:bodyPr>
            <a:normAutofit fontScale="90000"/>
          </a:bodyPr>
          <a:lstStyle/>
          <a:p>
            <a:r>
              <a:rPr lang="en-US" dirty="0" smtClean="0"/>
              <a:t>Flux at 8.3.1  before &amp; after “upgrade”</a:t>
            </a:r>
            <a:endParaRPr lang="en-US" dirty="0"/>
          </a:p>
        </p:txBody>
      </p:sp>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839" t="11969" r="18704" b="2731"/>
          <a:stretch/>
        </p:blipFill>
        <p:spPr bwMode="auto">
          <a:xfrm>
            <a:off x="1071563" y="1066193"/>
            <a:ext cx="7516044" cy="538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915664" y="1019646"/>
            <a:ext cx="811441"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1.4e12</a:t>
            </a:r>
          </a:p>
        </p:txBody>
      </p:sp>
      <p:sp>
        <p:nvSpPr>
          <p:cNvPr id="15" name="TextBox 14"/>
          <p:cNvSpPr txBox="1"/>
          <p:nvPr/>
        </p:nvSpPr>
        <p:spPr>
          <a:xfrm>
            <a:off x="915664" y="1466965"/>
            <a:ext cx="811441"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1.3e12</a:t>
            </a:r>
          </a:p>
        </p:txBody>
      </p:sp>
      <p:sp>
        <p:nvSpPr>
          <p:cNvPr id="16" name="TextBox 15"/>
          <p:cNvSpPr txBox="1"/>
          <p:nvPr/>
        </p:nvSpPr>
        <p:spPr>
          <a:xfrm>
            <a:off x="915664" y="1914284"/>
            <a:ext cx="811441"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1.1e12</a:t>
            </a:r>
            <a:endParaRPr lang="en-US" sz="16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915664" y="2361603"/>
            <a:ext cx="811441"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1.0e12</a:t>
            </a:r>
          </a:p>
        </p:txBody>
      </p:sp>
      <p:sp>
        <p:nvSpPr>
          <p:cNvPr id="18" name="TextBox 17"/>
          <p:cNvSpPr txBox="1"/>
          <p:nvPr/>
        </p:nvSpPr>
        <p:spPr>
          <a:xfrm>
            <a:off x="923294" y="2808922"/>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8.5e11</a:t>
            </a:r>
          </a:p>
        </p:txBody>
      </p:sp>
      <p:sp>
        <p:nvSpPr>
          <p:cNvPr id="19" name="TextBox 18"/>
          <p:cNvSpPr txBox="1"/>
          <p:nvPr/>
        </p:nvSpPr>
        <p:spPr>
          <a:xfrm>
            <a:off x="923294" y="3256241"/>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7.1e11</a:t>
            </a:r>
          </a:p>
        </p:txBody>
      </p:sp>
      <p:sp>
        <p:nvSpPr>
          <p:cNvPr id="20" name="TextBox 19"/>
          <p:cNvSpPr txBox="1"/>
          <p:nvPr/>
        </p:nvSpPr>
        <p:spPr>
          <a:xfrm>
            <a:off x="923294" y="3703560"/>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5.7e11</a:t>
            </a:r>
          </a:p>
        </p:txBody>
      </p:sp>
      <p:sp>
        <p:nvSpPr>
          <p:cNvPr id="21" name="TextBox 20"/>
          <p:cNvSpPr txBox="1"/>
          <p:nvPr/>
        </p:nvSpPr>
        <p:spPr>
          <a:xfrm>
            <a:off x="923294" y="4150879"/>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4.3e11</a:t>
            </a:r>
          </a:p>
        </p:txBody>
      </p:sp>
      <p:sp>
        <p:nvSpPr>
          <p:cNvPr id="22" name="TextBox 21"/>
          <p:cNvSpPr txBox="1"/>
          <p:nvPr/>
        </p:nvSpPr>
        <p:spPr>
          <a:xfrm>
            <a:off x="923294" y="4598198"/>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2.9e11</a:t>
            </a:r>
          </a:p>
        </p:txBody>
      </p:sp>
      <p:sp>
        <p:nvSpPr>
          <p:cNvPr id="23" name="TextBox 22"/>
          <p:cNvSpPr txBox="1"/>
          <p:nvPr/>
        </p:nvSpPr>
        <p:spPr>
          <a:xfrm>
            <a:off x="923294" y="5045513"/>
            <a:ext cx="796180" cy="335989"/>
          </a:xfrm>
          <a:prstGeom prst="rect">
            <a:avLst/>
          </a:prstGeom>
          <a:solidFill>
            <a:schemeClr val="bg1"/>
          </a:solidFill>
        </p:spPr>
        <p:txBody>
          <a:bodyPr wrap="none" rtlCol="0">
            <a:spAutoFit/>
          </a:bodyPr>
          <a:lstStyle/>
          <a:p>
            <a:pPr>
              <a:lnSpc>
                <a:spcPts val="1940"/>
              </a:lnSpc>
            </a:pPr>
            <a:r>
              <a:rPr lang="en-US" sz="1600" dirty="0" smtClean="0">
                <a:solidFill>
                  <a:prstClr val="black"/>
                </a:solidFill>
                <a:latin typeface="Arial" panose="020B0604020202020204" pitchFamily="34" charset="0"/>
                <a:cs typeface="Arial" panose="020B0604020202020204" pitchFamily="34" charset="0"/>
              </a:rPr>
              <a:t>1.4e11</a:t>
            </a:r>
            <a:endParaRPr lang="en-US" sz="16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rot="16200000">
            <a:off x="-624490" y="3351394"/>
            <a:ext cx="2229328" cy="369332"/>
          </a:xfrm>
          <a:prstGeom prst="rect">
            <a:avLst/>
          </a:prstGeom>
          <a:noFill/>
        </p:spPr>
        <p:txBody>
          <a:bodyPr wrap="none" rtlCol="0">
            <a:spAutoFit/>
          </a:bodyPr>
          <a:lstStyle/>
          <a:p>
            <a:r>
              <a:rPr lang="en-US" dirty="0" smtClean="0">
                <a:solidFill>
                  <a:prstClr val="black"/>
                </a:solidFill>
              </a:rPr>
              <a:t>Photons/s on sample</a:t>
            </a:r>
            <a:endParaRPr lang="en-US" dirty="0">
              <a:solidFill>
                <a:prstClr val="black"/>
              </a:solidFill>
            </a:endParaRPr>
          </a:p>
        </p:txBody>
      </p:sp>
      <p:grpSp>
        <p:nvGrpSpPr>
          <p:cNvPr id="38" name="Group 37"/>
          <p:cNvGrpSpPr/>
          <p:nvPr/>
        </p:nvGrpSpPr>
        <p:grpSpPr>
          <a:xfrm>
            <a:off x="3486151" y="1573527"/>
            <a:ext cx="3825869" cy="788076"/>
            <a:chOff x="3486151" y="1573527"/>
            <a:chExt cx="3825869" cy="788076"/>
          </a:xfrm>
        </p:grpSpPr>
        <p:cxnSp>
          <p:nvCxnSpPr>
            <p:cNvPr id="9" name="Straight Arrow Connector 8"/>
            <p:cNvCxnSpPr>
              <a:stCxn id="24" idx="1"/>
            </p:cNvCxnSpPr>
            <p:nvPr/>
          </p:nvCxnSpPr>
          <p:spPr>
            <a:xfrm flipH="1">
              <a:off x="3486151" y="1896693"/>
              <a:ext cx="1807368" cy="46491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93519" y="1573527"/>
              <a:ext cx="2018501" cy="646331"/>
            </a:xfrm>
            <a:prstGeom prst="rect">
              <a:avLst/>
            </a:prstGeom>
            <a:solidFill>
              <a:schemeClr val="bg1"/>
            </a:solidFill>
          </p:spPr>
          <p:txBody>
            <a:bodyPr wrap="none" rtlCol="0">
              <a:spAutoFit/>
            </a:bodyPr>
            <a:lstStyle/>
            <a:p>
              <a:r>
                <a:rPr lang="en-US" dirty="0" smtClean="0">
                  <a:solidFill>
                    <a:srgbClr val="00B050"/>
                  </a:solidFill>
                  <a:latin typeface="Arial" panose="020B0604020202020204" pitchFamily="34" charset="0"/>
                  <a:cs typeface="Arial" panose="020B0604020202020204" pitchFamily="34" charset="0"/>
                </a:rPr>
                <a:t>6% better</a:t>
              </a:r>
            </a:p>
            <a:p>
              <a:r>
                <a:rPr lang="en-US" dirty="0" smtClean="0">
                  <a:solidFill>
                    <a:srgbClr val="00B050"/>
                  </a:solidFill>
                  <a:latin typeface="Arial" panose="020B0604020202020204" pitchFamily="34" charset="0"/>
                  <a:cs typeface="Arial" panose="020B0604020202020204" pitchFamily="34" charset="0"/>
                </a:rPr>
                <a:t>needs justification</a:t>
              </a:r>
              <a:endParaRPr lang="en-US" dirty="0">
                <a:solidFill>
                  <a:srgbClr val="00B050"/>
                </a:solidFill>
                <a:latin typeface="Arial" panose="020B0604020202020204" pitchFamily="34" charset="0"/>
                <a:cs typeface="Arial" panose="020B0604020202020204" pitchFamily="34" charset="0"/>
              </a:endParaRPr>
            </a:p>
          </p:txBody>
        </p:sp>
      </p:grpSp>
      <p:sp>
        <p:nvSpPr>
          <p:cNvPr id="36" name="Freeform 35"/>
          <p:cNvSpPr/>
          <p:nvPr/>
        </p:nvSpPr>
        <p:spPr>
          <a:xfrm>
            <a:off x="2476500" y="1818587"/>
            <a:ext cx="5768340" cy="3549704"/>
          </a:xfrm>
          <a:custGeom>
            <a:avLst/>
            <a:gdLst>
              <a:gd name="connsiteX0" fmla="*/ 0 w 4565564"/>
              <a:gd name="connsiteY0" fmla="*/ 149569 h 3281389"/>
              <a:gd name="connsiteX1" fmla="*/ 106680 w 4565564"/>
              <a:gd name="connsiteY1" fmla="*/ 42889 h 3281389"/>
              <a:gd name="connsiteX2" fmla="*/ 259080 w 4565564"/>
              <a:gd name="connsiteY2" fmla="*/ 4789 h 3281389"/>
              <a:gd name="connsiteX3" fmla="*/ 365760 w 4565564"/>
              <a:gd name="connsiteY3" fmla="*/ 12409 h 3281389"/>
              <a:gd name="connsiteX4" fmla="*/ 552450 w 4565564"/>
              <a:gd name="connsiteY4" fmla="*/ 111469 h 3281389"/>
              <a:gd name="connsiteX5" fmla="*/ 670560 w 4565564"/>
              <a:gd name="connsiteY5" fmla="*/ 210529 h 3281389"/>
              <a:gd name="connsiteX6" fmla="*/ 788670 w 4565564"/>
              <a:gd name="connsiteY6" fmla="*/ 301969 h 3281389"/>
              <a:gd name="connsiteX7" fmla="*/ 887730 w 4565564"/>
              <a:gd name="connsiteY7" fmla="*/ 397219 h 3281389"/>
              <a:gd name="connsiteX8" fmla="*/ 1005840 w 4565564"/>
              <a:gd name="connsiteY8" fmla="*/ 515329 h 3281389"/>
              <a:gd name="connsiteX9" fmla="*/ 1070610 w 4565564"/>
              <a:gd name="connsiteY9" fmla="*/ 625819 h 3281389"/>
              <a:gd name="connsiteX10" fmla="*/ 1127760 w 4565564"/>
              <a:gd name="connsiteY10" fmla="*/ 705829 h 3281389"/>
              <a:gd name="connsiteX11" fmla="*/ 1234440 w 4565564"/>
              <a:gd name="connsiteY11" fmla="*/ 804889 h 3281389"/>
              <a:gd name="connsiteX12" fmla="*/ 1363980 w 4565564"/>
              <a:gd name="connsiteY12" fmla="*/ 972529 h 3281389"/>
              <a:gd name="connsiteX13" fmla="*/ 1520190 w 4565564"/>
              <a:gd name="connsiteY13" fmla="*/ 1159219 h 3281389"/>
              <a:gd name="connsiteX14" fmla="*/ 1630680 w 4565564"/>
              <a:gd name="connsiteY14" fmla="*/ 1265899 h 3281389"/>
              <a:gd name="connsiteX15" fmla="*/ 1798320 w 4565564"/>
              <a:gd name="connsiteY15" fmla="*/ 1452589 h 3281389"/>
              <a:gd name="connsiteX16" fmla="*/ 1931670 w 4565564"/>
              <a:gd name="connsiteY16" fmla="*/ 1597369 h 3281389"/>
              <a:gd name="connsiteX17" fmla="*/ 2053590 w 4565564"/>
              <a:gd name="connsiteY17" fmla="*/ 1738339 h 3281389"/>
              <a:gd name="connsiteX18" fmla="*/ 2194560 w 4565564"/>
              <a:gd name="connsiteY18" fmla="*/ 1871689 h 3281389"/>
              <a:gd name="connsiteX19" fmla="*/ 2324100 w 4565564"/>
              <a:gd name="connsiteY19" fmla="*/ 1982179 h 3281389"/>
              <a:gd name="connsiteX20" fmla="*/ 2644140 w 4565564"/>
              <a:gd name="connsiteY20" fmla="*/ 2271739 h 3281389"/>
              <a:gd name="connsiteX21" fmla="*/ 3070860 w 4565564"/>
              <a:gd name="connsiteY21" fmla="*/ 2580349 h 3281389"/>
              <a:gd name="connsiteX22" fmla="*/ 3417570 w 4565564"/>
              <a:gd name="connsiteY22" fmla="*/ 2793709 h 3281389"/>
              <a:gd name="connsiteX23" fmla="*/ 3920490 w 4565564"/>
              <a:gd name="connsiteY23" fmla="*/ 3041359 h 3281389"/>
              <a:gd name="connsiteX24" fmla="*/ 4507230 w 4565564"/>
              <a:gd name="connsiteY24" fmla="*/ 3243289 h 3281389"/>
              <a:gd name="connsiteX25" fmla="*/ 4545330 w 4565564"/>
              <a:gd name="connsiteY25" fmla="*/ 3281389 h 3281389"/>
              <a:gd name="connsiteX0" fmla="*/ 0 w 5319784"/>
              <a:gd name="connsiteY0" fmla="*/ 149569 h 3281389"/>
              <a:gd name="connsiteX1" fmla="*/ 106680 w 5319784"/>
              <a:gd name="connsiteY1" fmla="*/ 42889 h 3281389"/>
              <a:gd name="connsiteX2" fmla="*/ 259080 w 5319784"/>
              <a:gd name="connsiteY2" fmla="*/ 4789 h 3281389"/>
              <a:gd name="connsiteX3" fmla="*/ 365760 w 5319784"/>
              <a:gd name="connsiteY3" fmla="*/ 12409 h 3281389"/>
              <a:gd name="connsiteX4" fmla="*/ 552450 w 5319784"/>
              <a:gd name="connsiteY4" fmla="*/ 111469 h 3281389"/>
              <a:gd name="connsiteX5" fmla="*/ 670560 w 5319784"/>
              <a:gd name="connsiteY5" fmla="*/ 210529 h 3281389"/>
              <a:gd name="connsiteX6" fmla="*/ 788670 w 5319784"/>
              <a:gd name="connsiteY6" fmla="*/ 301969 h 3281389"/>
              <a:gd name="connsiteX7" fmla="*/ 887730 w 5319784"/>
              <a:gd name="connsiteY7" fmla="*/ 397219 h 3281389"/>
              <a:gd name="connsiteX8" fmla="*/ 1005840 w 5319784"/>
              <a:gd name="connsiteY8" fmla="*/ 515329 h 3281389"/>
              <a:gd name="connsiteX9" fmla="*/ 1070610 w 5319784"/>
              <a:gd name="connsiteY9" fmla="*/ 625819 h 3281389"/>
              <a:gd name="connsiteX10" fmla="*/ 1127760 w 5319784"/>
              <a:gd name="connsiteY10" fmla="*/ 705829 h 3281389"/>
              <a:gd name="connsiteX11" fmla="*/ 1234440 w 5319784"/>
              <a:gd name="connsiteY11" fmla="*/ 804889 h 3281389"/>
              <a:gd name="connsiteX12" fmla="*/ 1363980 w 5319784"/>
              <a:gd name="connsiteY12" fmla="*/ 972529 h 3281389"/>
              <a:gd name="connsiteX13" fmla="*/ 1520190 w 5319784"/>
              <a:gd name="connsiteY13" fmla="*/ 1159219 h 3281389"/>
              <a:gd name="connsiteX14" fmla="*/ 1630680 w 5319784"/>
              <a:gd name="connsiteY14" fmla="*/ 1265899 h 3281389"/>
              <a:gd name="connsiteX15" fmla="*/ 1798320 w 5319784"/>
              <a:gd name="connsiteY15" fmla="*/ 1452589 h 3281389"/>
              <a:gd name="connsiteX16" fmla="*/ 1931670 w 5319784"/>
              <a:gd name="connsiteY16" fmla="*/ 1597369 h 3281389"/>
              <a:gd name="connsiteX17" fmla="*/ 2053590 w 5319784"/>
              <a:gd name="connsiteY17" fmla="*/ 1738339 h 3281389"/>
              <a:gd name="connsiteX18" fmla="*/ 2194560 w 5319784"/>
              <a:gd name="connsiteY18" fmla="*/ 1871689 h 3281389"/>
              <a:gd name="connsiteX19" fmla="*/ 2324100 w 5319784"/>
              <a:gd name="connsiteY19" fmla="*/ 1982179 h 3281389"/>
              <a:gd name="connsiteX20" fmla="*/ 2644140 w 5319784"/>
              <a:gd name="connsiteY20" fmla="*/ 2271739 h 3281389"/>
              <a:gd name="connsiteX21" fmla="*/ 3070860 w 5319784"/>
              <a:gd name="connsiteY21" fmla="*/ 2580349 h 3281389"/>
              <a:gd name="connsiteX22" fmla="*/ 3417570 w 5319784"/>
              <a:gd name="connsiteY22" fmla="*/ 2793709 h 3281389"/>
              <a:gd name="connsiteX23" fmla="*/ 3920490 w 5319784"/>
              <a:gd name="connsiteY23" fmla="*/ 3041359 h 3281389"/>
              <a:gd name="connsiteX24" fmla="*/ 5311140 w 5319784"/>
              <a:gd name="connsiteY24" fmla="*/ 3189949 h 3281389"/>
              <a:gd name="connsiteX25" fmla="*/ 4545330 w 5319784"/>
              <a:gd name="connsiteY25" fmla="*/ 3281389 h 32813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7570 w 5768340"/>
              <a:gd name="connsiteY22" fmla="*/ 2793709 h 3548089"/>
              <a:gd name="connsiteX23" fmla="*/ 3920490 w 5768340"/>
              <a:gd name="connsiteY23" fmla="*/ 3041359 h 3548089"/>
              <a:gd name="connsiteX24" fmla="*/ 5311140 w 5768340"/>
              <a:gd name="connsiteY24" fmla="*/ 3189949 h 3548089"/>
              <a:gd name="connsiteX25" fmla="*/ 5768340 w 5768340"/>
              <a:gd name="connsiteY25"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7570 w 5768340"/>
              <a:gd name="connsiteY22" fmla="*/ 2793709 h 3548089"/>
              <a:gd name="connsiteX23" fmla="*/ 3920490 w 5768340"/>
              <a:gd name="connsiteY23" fmla="*/ 3041359 h 3548089"/>
              <a:gd name="connsiteX24" fmla="*/ 5311140 w 5768340"/>
              <a:gd name="connsiteY24" fmla="*/ 3189949 h 3548089"/>
              <a:gd name="connsiteX25" fmla="*/ 5768340 w 5768340"/>
              <a:gd name="connsiteY25"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7570 w 5768340"/>
              <a:gd name="connsiteY22" fmla="*/ 2793709 h 3548089"/>
              <a:gd name="connsiteX23" fmla="*/ 3920490 w 5768340"/>
              <a:gd name="connsiteY23" fmla="*/ 3041359 h 3548089"/>
              <a:gd name="connsiteX24" fmla="*/ 5021580 w 5768340"/>
              <a:gd name="connsiteY24" fmla="*/ 3403309 h 3548089"/>
              <a:gd name="connsiteX25" fmla="*/ 5768340 w 5768340"/>
              <a:gd name="connsiteY25"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7570 w 5768340"/>
              <a:gd name="connsiteY22" fmla="*/ 2793709 h 3548089"/>
              <a:gd name="connsiteX23" fmla="*/ 3920490 w 5768340"/>
              <a:gd name="connsiteY23" fmla="*/ 304135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7570 w 5768340"/>
              <a:gd name="connsiteY22" fmla="*/ 2793709 h 3548089"/>
              <a:gd name="connsiteX23" fmla="*/ 3920490 w 5768340"/>
              <a:gd name="connsiteY23" fmla="*/ 305278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46145 w 5768340"/>
              <a:gd name="connsiteY22" fmla="*/ 2671789 h 3548089"/>
              <a:gd name="connsiteX23" fmla="*/ 3920490 w 5768340"/>
              <a:gd name="connsiteY23" fmla="*/ 305278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194560 w 5768340"/>
              <a:gd name="connsiteY18" fmla="*/ 187168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5665 w 5768340"/>
              <a:gd name="connsiteY22" fmla="*/ 2789899 h 3548089"/>
              <a:gd name="connsiteX23" fmla="*/ 3920490 w 5768340"/>
              <a:gd name="connsiteY23" fmla="*/ 305278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1005840 w 5768340"/>
              <a:gd name="connsiteY8" fmla="*/ 51532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202180 w 5768340"/>
              <a:gd name="connsiteY18" fmla="*/ 186787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5665 w 5768340"/>
              <a:gd name="connsiteY22" fmla="*/ 2789899 h 3548089"/>
              <a:gd name="connsiteX23" fmla="*/ 3920490 w 5768340"/>
              <a:gd name="connsiteY23" fmla="*/ 305278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887730 w 5768340"/>
              <a:gd name="connsiteY7" fmla="*/ 397219 h 3548089"/>
              <a:gd name="connsiteX8" fmla="*/ 996315 w 5768340"/>
              <a:gd name="connsiteY8" fmla="*/ 526759 h 3548089"/>
              <a:gd name="connsiteX9" fmla="*/ 1070610 w 5768340"/>
              <a:gd name="connsiteY9" fmla="*/ 625819 h 3548089"/>
              <a:gd name="connsiteX10" fmla="*/ 1127760 w 5768340"/>
              <a:gd name="connsiteY10" fmla="*/ 705829 h 3548089"/>
              <a:gd name="connsiteX11" fmla="*/ 1234440 w 5768340"/>
              <a:gd name="connsiteY11" fmla="*/ 804889 h 3548089"/>
              <a:gd name="connsiteX12" fmla="*/ 1363980 w 5768340"/>
              <a:gd name="connsiteY12" fmla="*/ 972529 h 3548089"/>
              <a:gd name="connsiteX13" fmla="*/ 1520190 w 5768340"/>
              <a:gd name="connsiteY13" fmla="*/ 1159219 h 3548089"/>
              <a:gd name="connsiteX14" fmla="*/ 1630680 w 5768340"/>
              <a:gd name="connsiteY14" fmla="*/ 1265899 h 3548089"/>
              <a:gd name="connsiteX15" fmla="*/ 1798320 w 5768340"/>
              <a:gd name="connsiteY15" fmla="*/ 1452589 h 3548089"/>
              <a:gd name="connsiteX16" fmla="*/ 1931670 w 5768340"/>
              <a:gd name="connsiteY16" fmla="*/ 1597369 h 3548089"/>
              <a:gd name="connsiteX17" fmla="*/ 2053590 w 5768340"/>
              <a:gd name="connsiteY17" fmla="*/ 1738339 h 3548089"/>
              <a:gd name="connsiteX18" fmla="*/ 2202180 w 5768340"/>
              <a:gd name="connsiteY18" fmla="*/ 1867879 h 3548089"/>
              <a:gd name="connsiteX19" fmla="*/ 2324100 w 5768340"/>
              <a:gd name="connsiteY19" fmla="*/ 1982179 h 3548089"/>
              <a:gd name="connsiteX20" fmla="*/ 2644140 w 5768340"/>
              <a:gd name="connsiteY20" fmla="*/ 2271739 h 3548089"/>
              <a:gd name="connsiteX21" fmla="*/ 3070860 w 5768340"/>
              <a:gd name="connsiteY21" fmla="*/ 2580349 h 3548089"/>
              <a:gd name="connsiteX22" fmla="*/ 3415665 w 5768340"/>
              <a:gd name="connsiteY22" fmla="*/ 2789899 h 3548089"/>
              <a:gd name="connsiteX23" fmla="*/ 3920490 w 5768340"/>
              <a:gd name="connsiteY23" fmla="*/ 3052789 h 3548089"/>
              <a:gd name="connsiteX24" fmla="*/ 4251960 w 5768340"/>
              <a:gd name="connsiteY24" fmla="*/ 3174709 h 3548089"/>
              <a:gd name="connsiteX25" fmla="*/ 5021580 w 5768340"/>
              <a:gd name="connsiteY25" fmla="*/ 3403309 h 3548089"/>
              <a:gd name="connsiteX26" fmla="*/ 5768340 w 5768340"/>
              <a:gd name="connsiteY26"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670560 w 5768340"/>
              <a:gd name="connsiteY5" fmla="*/ 210529 h 3548089"/>
              <a:gd name="connsiteX6" fmla="*/ 788670 w 5768340"/>
              <a:gd name="connsiteY6" fmla="*/ 301969 h 3548089"/>
              <a:gd name="connsiteX7" fmla="*/ 996315 w 5768340"/>
              <a:gd name="connsiteY7" fmla="*/ 526759 h 3548089"/>
              <a:gd name="connsiteX8" fmla="*/ 1070610 w 5768340"/>
              <a:gd name="connsiteY8" fmla="*/ 625819 h 3548089"/>
              <a:gd name="connsiteX9" fmla="*/ 1127760 w 5768340"/>
              <a:gd name="connsiteY9" fmla="*/ 705829 h 3548089"/>
              <a:gd name="connsiteX10" fmla="*/ 1234440 w 5768340"/>
              <a:gd name="connsiteY10" fmla="*/ 804889 h 3548089"/>
              <a:gd name="connsiteX11" fmla="*/ 1363980 w 5768340"/>
              <a:gd name="connsiteY11" fmla="*/ 972529 h 3548089"/>
              <a:gd name="connsiteX12" fmla="*/ 1520190 w 5768340"/>
              <a:gd name="connsiteY12" fmla="*/ 1159219 h 3548089"/>
              <a:gd name="connsiteX13" fmla="*/ 1630680 w 5768340"/>
              <a:gd name="connsiteY13" fmla="*/ 1265899 h 3548089"/>
              <a:gd name="connsiteX14" fmla="*/ 1798320 w 5768340"/>
              <a:gd name="connsiteY14" fmla="*/ 1452589 h 3548089"/>
              <a:gd name="connsiteX15" fmla="*/ 1931670 w 5768340"/>
              <a:gd name="connsiteY15" fmla="*/ 1597369 h 3548089"/>
              <a:gd name="connsiteX16" fmla="*/ 2053590 w 5768340"/>
              <a:gd name="connsiteY16" fmla="*/ 1738339 h 3548089"/>
              <a:gd name="connsiteX17" fmla="*/ 2202180 w 5768340"/>
              <a:gd name="connsiteY17" fmla="*/ 1867879 h 3548089"/>
              <a:gd name="connsiteX18" fmla="*/ 2324100 w 5768340"/>
              <a:gd name="connsiteY18" fmla="*/ 1982179 h 3548089"/>
              <a:gd name="connsiteX19" fmla="*/ 2644140 w 5768340"/>
              <a:gd name="connsiteY19" fmla="*/ 2271739 h 3548089"/>
              <a:gd name="connsiteX20" fmla="*/ 3070860 w 5768340"/>
              <a:gd name="connsiteY20" fmla="*/ 2580349 h 3548089"/>
              <a:gd name="connsiteX21" fmla="*/ 3415665 w 5768340"/>
              <a:gd name="connsiteY21" fmla="*/ 2789899 h 3548089"/>
              <a:gd name="connsiteX22" fmla="*/ 3920490 w 5768340"/>
              <a:gd name="connsiteY22" fmla="*/ 3052789 h 3548089"/>
              <a:gd name="connsiteX23" fmla="*/ 4251960 w 5768340"/>
              <a:gd name="connsiteY23" fmla="*/ 3174709 h 3548089"/>
              <a:gd name="connsiteX24" fmla="*/ 5021580 w 5768340"/>
              <a:gd name="connsiteY24" fmla="*/ 3403309 h 3548089"/>
              <a:gd name="connsiteX25" fmla="*/ 5768340 w 5768340"/>
              <a:gd name="connsiteY25"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788670 w 5768340"/>
              <a:gd name="connsiteY5" fmla="*/ 301969 h 3548089"/>
              <a:gd name="connsiteX6" fmla="*/ 996315 w 5768340"/>
              <a:gd name="connsiteY6" fmla="*/ 526759 h 3548089"/>
              <a:gd name="connsiteX7" fmla="*/ 1070610 w 5768340"/>
              <a:gd name="connsiteY7" fmla="*/ 625819 h 3548089"/>
              <a:gd name="connsiteX8" fmla="*/ 1127760 w 5768340"/>
              <a:gd name="connsiteY8" fmla="*/ 705829 h 3548089"/>
              <a:gd name="connsiteX9" fmla="*/ 1234440 w 5768340"/>
              <a:gd name="connsiteY9" fmla="*/ 804889 h 3548089"/>
              <a:gd name="connsiteX10" fmla="*/ 1363980 w 5768340"/>
              <a:gd name="connsiteY10" fmla="*/ 972529 h 3548089"/>
              <a:gd name="connsiteX11" fmla="*/ 1520190 w 5768340"/>
              <a:gd name="connsiteY11" fmla="*/ 1159219 h 3548089"/>
              <a:gd name="connsiteX12" fmla="*/ 1630680 w 5768340"/>
              <a:gd name="connsiteY12" fmla="*/ 1265899 h 3548089"/>
              <a:gd name="connsiteX13" fmla="*/ 1798320 w 5768340"/>
              <a:gd name="connsiteY13" fmla="*/ 1452589 h 3548089"/>
              <a:gd name="connsiteX14" fmla="*/ 1931670 w 5768340"/>
              <a:gd name="connsiteY14" fmla="*/ 1597369 h 3548089"/>
              <a:gd name="connsiteX15" fmla="*/ 2053590 w 5768340"/>
              <a:gd name="connsiteY15" fmla="*/ 1738339 h 3548089"/>
              <a:gd name="connsiteX16" fmla="*/ 2202180 w 5768340"/>
              <a:gd name="connsiteY16" fmla="*/ 1867879 h 3548089"/>
              <a:gd name="connsiteX17" fmla="*/ 2324100 w 5768340"/>
              <a:gd name="connsiteY17" fmla="*/ 1982179 h 3548089"/>
              <a:gd name="connsiteX18" fmla="*/ 2644140 w 5768340"/>
              <a:gd name="connsiteY18" fmla="*/ 2271739 h 3548089"/>
              <a:gd name="connsiteX19" fmla="*/ 3070860 w 5768340"/>
              <a:gd name="connsiteY19" fmla="*/ 2580349 h 3548089"/>
              <a:gd name="connsiteX20" fmla="*/ 3415665 w 5768340"/>
              <a:gd name="connsiteY20" fmla="*/ 2789899 h 3548089"/>
              <a:gd name="connsiteX21" fmla="*/ 3920490 w 5768340"/>
              <a:gd name="connsiteY21" fmla="*/ 3052789 h 3548089"/>
              <a:gd name="connsiteX22" fmla="*/ 4251960 w 5768340"/>
              <a:gd name="connsiteY22" fmla="*/ 3174709 h 3548089"/>
              <a:gd name="connsiteX23" fmla="*/ 5021580 w 5768340"/>
              <a:gd name="connsiteY23" fmla="*/ 3403309 h 3548089"/>
              <a:gd name="connsiteX24" fmla="*/ 5768340 w 5768340"/>
              <a:gd name="connsiteY24" fmla="*/ 3548089 h 3548089"/>
              <a:gd name="connsiteX0" fmla="*/ 0 w 5768340"/>
              <a:gd name="connsiteY0" fmla="*/ 149569 h 3548089"/>
              <a:gd name="connsiteX1" fmla="*/ 106680 w 5768340"/>
              <a:gd name="connsiteY1" fmla="*/ 42889 h 3548089"/>
              <a:gd name="connsiteX2" fmla="*/ 259080 w 5768340"/>
              <a:gd name="connsiteY2" fmla="*/ 4789 h 3548089"/>
              <a:gd name="connsiteX3" fmla="*/ 365760 w 5768340"/>
              <a:gd name="connsiteY3" fmla="*/ 12409 h 3548089"/>
              <a:gd name="connsiteX4" fmla="*/ 552450 w 5768340"/>
              <a:gd name="connsiteY4" fmla="*/ 111469 h 3548089"/>
              <a:gd name="connsiteX5" fmla="*/ 788670 w 5768340"/>
              <a:gd name="connsiteY5" fmla="*/ 305779 h 3548089"/>
              <a:gd name="connsiteX6" fmla="*/ 996315 w 5768340"/>
              <a:gd name="connsiteY6" fmla="*/ 526759 h 3548089"/>
              <a:gd name="connsiteX7" fmla="*/ 1070610 w 5768340"/>
              <a:gd name="connsiteY7" fmla="*/ 625819 h 3548089"/>
              <a:gd name="connsiteX8" fmla="*/ 1127760 w 5768340"/>
              <a:gd name="connsiteY8" fmla="*/ 705829 h 3548089"/>
              <a:gd name="connsiteX9" fmla="*/ 1234440 w 5768340"/>
              <a:gd name="connsiteY9" fmla="*/ 804889 h 3548089"/>
              <a:gd name="connsiteX10" fmla="*/ 1363980 w 5768340"/>
              <a:gd name="connsiteY10" fmla="*/ 972529 h 3548089"/>
              <a:gd name="connsiteX11" fmla="*/ 1520190 w 5768340"/>
              <a:gd name="connsiteY11" fmla="*/ 1159219 h 3548089"/>
              <a:gd name="connsiteX12" fmla="*/ 1630680 w 5768340"/>
              <a:gd name="connsiteY12" fmla="*/ 1265899 h 3548089"/>
              <a:gd name="connsiteX13" fmla="*/ 1798320 w 5768340"/>
              <a:gd name="connsiteY13" fmla="*/ 1452589 h 3548089"/>
              <a:gd name="connsiteX14" fmla="*/ 1931670 w 5768340"/>
              <a:gd name="connsiteY14" fmla="*/ 1597369 h 3548089"/>
              <a:gd name="connsiteX15" fmla="*/ 2053590 w 5768340"/>
              <a:gd name="connsiteY15" fmla="*/ 1738339 h 3548089"/>
              <a:gd name="connsiteX16" fmla="*/ 2202180 w 5768340"/>
              <a:gd name="connsiteY16" fmla="*/ 1867879 h 3548089"/>
              <a:gd name="connsiteX17" fmla="*/ 2324100 w 5768340"/>
              <a:gd name="connsiteY17" fmla="*/ 1982179 h 3548089"/>
              <a:gd name="connsiteX18" fmla="*/ 2644140 w 5768340"/>
              <a:gd name="connsiteY18" fmla="*/ 2271739 h 3548089"/>
              <a:gd name="connsiteX19" fmla="*/ 3070860 w 5768340"/>
              <a:gd name="connsiteY19" fmla="*/ 2580349 h 3548089"/>
              <a:gd name="connsiteX20" fmla="*/ 3415665 w 5768340"/>
              <a:gd name="connsiteY20" fmla="*/ 2789899 h 3548089"/>
              <a:gd name="connsiteX21" fmla="*/ 3920490 w 5768340"/>
              <a:gd name="connsiteY21" fmla="*/ 3052789 h 3548089"/>
              <a:gd name="connsiteX22" fmla="*/ 4251960 w 5768340"/>
              <a:gd name="connsiteY22" fmla="*/ 3174709 h 3548089"/>
              <a:gd name="connsiteX23" fmla="*/ 5021580 w 5768340"/>
              <a:gd name="connsiteY23" fmla="*/ 3403309 h 3548089"/>
              <a:gd name="connsiteX24" fmla="*/ 5768340 w 5768340"/>
              <a:gd name="connsiteY24" fmla="*/ 3548089 h 3548089"/>
              <a:gd name="connsiteX0" fmla="*/ 0 w 5768340"/>
              <a:gd name="connsiteY0" fmla="*/ 147604 h 3546124"/>
              <a:gd name="connsiteX1" fmla="*/ 106680 w 5768340"/>
              <a:gd name="connsiteY1" fmla="*/ 40924 h 3546124"/>
              <a:gd name="connsiteX2" fmla="*/ 259080 w 5768340"/>
              <a:gd name="connsiteY2" fmla="*/ 2824 h 3546124"/>
              <a:gd name="connsiteX3" fmla="*/ 552450 w 5768340"/>
              <a:gd name="connsiteY3" fmla="*/ 109504 h 3546124"/>
              <a:gd name="connsiteX4" fmla="*/ 788670 w 5768340"/>
              <a:gd name="connsiteY4" fmla="*/ 303814 h 3546124"/>
              <a:gd name="connsiteX5" fmla="*/ 996315 w 5768340"/>
              <a:gd name="connsiteY5" fmla="*/ 524794 h 3546124"/>
              <a:gd name="connsiteX6" fmla="*/ 1070610 w 5768340"/>
              <a:gd name="connsiteY6" fmla="*/ 623854 h 3546124"/>
              <a:gd name="connsiteX7" fmla="*/ 1127760 w 5768340"/>
              <a:gd name="connsiteY7" fmla="*/ 703864 h 3546124"/>
              <a:gd name="connsiteX8" fmla="*/ 1234440 w 5768340"/>
              <a:gd name="connsiteY8" fmla="*/ 802924 h 3546124"/>
              <a:gd name="connsiteX9" fmla="*/ 1363980 w 5768340"/>
              <a:gd name="connsiteY9" fmla="*/ 970564 h 3546124"/>
              <a:gd name="connsiteX10" fmla="*/ 1520190 w 5768340"/>
              <a:gd name="connsiteY10" fmla="*/ 1157254 h 3546124"/>
              <a:gd name="connsiteX11" fmla="*/ 1630680 w 5768340"/>
              <a:gd name="connsiteY11" fmla="*/ 1263934 h 3546124"/>
              <a:gd name="connsiteX12" fmla="*/ 1798320 w 5768340"/>
              <a:gd name="connsiteY12" fmla="*/ 1450624 h 3546124"/>
              <a:gd name="connsiteX13" fmla="*/ 1931670 w 5768340"/>
              <a:gd name="connsiteY13" fmla="*/ 1595404 h 3546124"/>
              <a:gd name="connsiteX14" fmla="*/ 2053590 w 5768340"/>
              <a:gd name="connsiteY14" fmla="*/ 1736374 h 3546124"/>
              <a:gd name="connsiteX15" fmla="*/ 2202180 w 5768340"/>
              <a:gd name="connsiteY15" fmla="*/ 1865914 h 3546124"/>
              <a:gd name="connsiteX16" fmla="*/ 2324100 w 5768340"/>
              <a:gd name="connsiteY16" fmla="*/ 1980214 h 3546124"/>
              <a:gd name="connsiteX17" fmla="*/ 2644140 w 5768340"/>
              <a:gd name="connsiteY17" fmla="*/ 2269774 h 3546124"/>
              <a:gd name="connsiteX18" fmla="*/ 3070860 w 5768340"/>
              <a:gd name="connsiteY18" fmla="*/ 2578384 h 3546124"/>
              <a:gd name="connsiteX19" fmla="*/ 3415665 w 5768340"/>
              <a:gd name="connsiteY19" fmla="*/ 2787934 h 3546124"/>
              <a:gd name="connsiteX20" fmla="*/ 3920490 w 5768340"/>
              <a:gd name="connsiteY20" fmla="*/ 3050824 h 3546124"/>
              <a:gd name="connsiteX21" fmla="*/ 4251960 w 5768340"/>
              <a:gd name="connsiteY21" fmla="*/ 3172744 h 3546124"/>
              <a:gd name="connsiteX22" fmla="*/ 5021580 w 5768340"/>
              <a:gd name="connsiteY22" fmla="*/ 3401344 h 3546124"/>
              <a:gd name="connsiteX23" fmla="*/ 5768340 w 5768340"/>
              <a:gd name="connsiteY23" fmla="*/ 3546124 h 354612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070610 w 5768340"/>
              <a:gd name="connsiteY6" fmla="*/ 627434 h 3549704"/>
              <a:gd name="connsiteX7" fmla="*/ 1127760 w 5768340"/>
              <a:gd name="connsiteY7" fmla="*/ 707444 h 3549704"/>
              <a:gd name="connsiteX8" fmla="*/ 1234440 w 5768340"/>
              <a:gd name="connsiteY8" fmla="*/ 806504 h 3549704"/>
              <a:gd name="connsiteX9" fmla="*/ 1363980 w 5768340"/>
              <a:gd name="connsiteY9" fmla="*/ 974144 h 3549704"/>
              <a:gd name="connsiteX10" fmla="*/ 1520190 w 5768340"/>
              <a:gd name="connsiteY10" fmla="*/ 1160834 h 3549704"/>
              <a:gd name="connsiteX11" fmla="*/ 1630680 w 5768340"/>
              <a:gd name="connsiteY11" fmla="*/ 1267514 h 3549704"/>
              <a:gd name="connsiteX12" fmla="*/ 1798320 w 5768340"/>
              <a:gd name="connsiteY12" fmla="*/ 1454204 h 3549704"/>
              <a:gd name="connsiteX13" fmla="*/ 1931670 w 5768340"/>
              <a:gd name="connsiteY13" fmla="*/ 1598984 h 3549704"/>
              <a:gd name="connsiteX14" fmla="*/ 2053590 w 5768340"/>
              <a:gd name="connsiteY14" fmla="*/ 1739954 h 3549704"/>
              <a:gd name="connsiteX15" fmla="*/ 2202180 w 5768340"/>
              <a:gd name="connsiteY15" fmla="*/ 1869494 h 3549704"/>
              <a:gd name="connsiteX16" fmla="*/ 2324100 w 5768340"/>
              <a:gd name="connsiteY16" fmla="*/ 1983794 h 3549704"/>
              <a:gd name="connsiteX17" fmla="*/ 2644140 w 5768340"/>
              <a:gd name="connsiteY17" fmla="*/ 2273354 h 3549704"/>
              <a:gd name="connsiteX18" fmla="*/ 3070860 w 5768340"/>
              <a:gd name="connsiteY18" fmla="*/ 2581964 h 3549704"/>
              <a:gd name="connsiteX19" fmla="*/ 3415665 w 5768340"/>
              <a:gd name="connsiteY19" fmla="*/ 2791514 h 3549704"/>
              <a:gd name="connsiteX20" fmla="*/ 3920490 w 5768340"/>
              <a:gd name="connsiteY20" fmla="*/ 3054404 h 3549704"/>
              <a:gd name="connsiteX21" fmla="*/ 4251960 w 5768340"/>
              <a:gd name="connsiteY21" fmla="*/ 3176324 h 3549704"/>
              <a:gd name="connsiteX22" fmla="*/ 5021580 w 5768340"/>
              <a:gd name="connsiteY22" fmla="*/ 3404924 h 3549704"/>
              <a:gd name="connsiteX23" fmla="*/ 5768340 w 5768340"/>
              <a:gd name="connsiteY23" fmla="*/ 3549704 h 354970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127760 w 5768340"/>
              <a:gd name="connsiteY6" fmla="*/ 707444 h 3549704"/>
              <a:gd name="connsiteX7" fmla="*/ 1234440 w 5768340"/>
              <a:gd name="connsiteY7" fmla="*/ 806504 h 3549704"/>
              <a:gd name="connsiteX8" fmla="*/ 1363980 w 5768340"/>
              <a:gd name="connsiteY8" fmla="*/ 974144 h 3549704"/>
              <a:gd name="connsiteX9" fmla="*/ 1520190 w 5768340"/>
              <a:gd name="connsiteY9" fmla="*/ 1160834 h 3549704"/>
              <a:gd name="connsiteX10" fmla="*/ 1630680 w 5768340"/>
              <a:gd name="connsiteY10" fmla="*/ 1267514 h 3549704"/>
              <a:gd name="connsiteX11" fmla="*/ 1798320 w 5768340"/>
              <a:gd name="connsiteY11" fmla="*/ 1454204 h 3549704"/>
              <a:gd name="connsiteX12" fmla="*/ 1931670 w 5768340"/>
              <a:gd name="connsiteY12" fmla="*/ 1598984 h 3549704"/>
              <a:gd name="connsiteX13" fmla="*/ 2053590 w 5768340"/>
              <a:gd name="connsiteY13" fmla="*/ 1739954 h 3549704"/>
              <a:gd name="connsiteX14" fmla="*/ 2202180 w 5768340"/>
              <a:gd name="connsiteY14" fmla="*/ 1869494 h 3549704"/>
              <a:gd name="connsiteX15" fmla="*/ 2324100 w 5768340"/>
              <a:gd name="connsiteY15" fmla="*/ 1983794 h 3549704"/>
              <a:gd name="connsiteX16" fmla="*/ 2644140 w 5768340"/>
              <a:gd name="connsiteY16" fmla="*/ 2273354 h 3549704"/>
              <a:gd name="connsiteX17" fmla="*/ 3070860 w 5768340"/>
              <a:gd name="connsiteY17" fmla="*/ 2581964 h 3549704"/>
              <a:gd name="connsiteX18" fmla="*/ 3415665 w 5768340"/>
              <a:gd name="connsiteY18" fmla="*/ 2791514 h 3549704"/>
              <a:gd name="connsiteX19" fmla="*/ 3920490 w 5768340"/>
              <a:gd name="connsiteY19" fmla="*/ 3054404 h 3549704"/>
              <a:gd name="connsiteX20" fmla="*/ 4251960 w 5768340"/>
              <a:gd name="connsiteY20" fmla="*/ 3176324 h 3549704"/>
              <a:gd name="connsiteX21" fmla="*/ 5021580 w 5768340"/>
              <a:gd name="connsiteY21" fmla="*/ 3404924 h 3549704"/>
              <a:gd name="connsiteX22" fmla="*/ 5768340 w 5768340"/>
              <a:gd name="connsiteY22" fmla="*/ 3549704 h 354970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133475 w 5768340"/>
              <a:gd name="connsiteY6" fmla="*/ 703634 h 3549704"/>
              <a:gd name="connsiteX7" fmla="*/ 1234440 w 5768340"/>
              <a:gd name="connsiteY7" fmla="*/ 806504 h 3549704"/>
              <a:gd name="connsiteX8" fmla="*/ 1363980 w 5768340"/>
              <a:gd name="connsiteY8" fmla="*/ 974144 h 3549704"/>
              <a:gd name="connsiteX9" fmla="*/ 1520190 w 5768340"/>
              <a:gd name="connsiteY9" fmla="*/ 1160834 h 3549704"/>
              <a:gd name="connsiteX10" fmla="*/ 1630680 w 5768340"/>
              <a:gd name="connsiteY10" fmla="*/ 1267514 h 3549704"/>
              <a:gd name="connsiteX11" fmla="*/ 1798320 w 5768340"/>
              <a:gd name="connsiteY11" fmla="*/ 1454204 h 3549704"/>
              <a:gd name="connsiteX12" fmla="*/ 1931670 w 5768340"/>
              <a:gd name="connsiteY12" fmla="*/ 1598984 h 3549704"/>
              <a:gd name="connsiteX13" fmla="*/ 2053590 w 5768340"/>
              <a:gd name="connsiteY13" fmla="*/ 1739954 h 3549704"/>
              <a:gd name="connsiteX14" fmla="*/ 2202180 w 5768340"/>
              <a:gd name="connsiteY14" fmla="*/ 1869494 h 3549704"/>
              <a:gd name="connsiteX15" fmla="*/ 2324100 w 5768340"/>
              <a:gd name="connsiteY15" fmla="*/ 1983794 h 3549704"/>
              <a:gd name="connsiteX16" fmla="*/ 2644140 w 5768340"/>
              <a:gd name="connsiteY16" fmla="*/ 2273354 h 3549704"/>
              <a:gd name="connsiteX17" fmla="*/ 3070860 w 5768340"/>
              <a:gd name="connsiteY17" fmla="*/ 2581964 h 3549704"/>
              <a:gd name="connsiteX18" fmla="*/ 3415665 w 5768340"/>
              <a:gd name="connsiteY18" fmla="*/ 2791514 h 3549704"/>
              <a:gd name="connsiteX19" fmla="*/ 3920490 w 5768340"/>
              <a:gd name="connsiteY19" fmla="*/ 3054404 h 3549704"/>
              <a:gd name="connsiteX20" fmla="*/ 4251960 w 5768340"/>
              <a:gd name="connsiteY20" fmla="*/ 3176324 h 3549704"/>
              <a:gd name="connsiteX21" fmla="*/ 5021580 w 5768340"/>
              <a:gd name="connsiteY21" fmla="*/ 3404924 h 3549704"/>
              <a:gd name="connsiteX22" fmla="*/ 5768340 w 5768340"/>
              <a:gd name="connsiteY22" fmla="*/ 3549704 h 354970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133475 w 5768340"/>
              <a:gd name="connsiteY6" fmla="*/ 703634 h 3549704"/>
              <a:gd name="connsiteX7" fmla="*/ 1363980 w 5768340"/>
              <a:gd name="connsiteY7" fmla="*/ 974144 h 3549704"/>
              <a:gd name="connsiteX8" fmla="*/ 1520190 w 5768340"/>
              <a:gd name="connsiteY8" fmla="*/ 1160834 h 3549704"/>
              <a:gd name="connsiteX9" fmla="*/ 1630680 w 5768340"/>
              <a:gd name="connsiteY9" fmla="*/ 1267514 h 3549704"/>
              <a:gd name="connsiteX10" fmla="*/ 1798320 w 5768340"/>
              <a:gd name="connsiteY10" fmla="*/ 1454204 h 3549704"/>
              <a:gd name="connsiteX11" fmla="*/ 1931670 w 5768340"/>
              <a:gd name="connsiteY11" fmla="*/ 1598984 h 3549704"/>
              <a:gd name="connsiteX12" fmla="*/ 2053590 w 5768340"/>
              <a:gd name="connsiteY12" fmla="*/ 1739954 h 3549704"/>
              <a:gd name="connsiteX13" fmla="*/ 2202180 w 5768340"/>
              <a:gd name="connsiteY13" fmla="*/ 1869494 h 3549704"/>
              <a:gd name="connsiteX14" fmla="*/ 2324100 w 5768340"/>
              <a:gd name="connsiteY14" fmla="*/ 1983794 h 3549704"/>
              <a:gd name="connsiteX15" fmla="*/ 2644140 w 5768340"/>
              <a:gd name="connsiteY15" fmla="*/ 2273354 h 3549704"/>
              <a:gd name="connsiteX16" fmla="*/ 3070860 w 5768340"/>
              <a:gd name="connsiteY16" fmla="*/ 2581964 h 3549704"/>
              <a:gd name="connsiteX17" fmla="*/ 3415665 w 5768340"/>
              <a:gd name="connsiteY17" fmla="*/ 2791514 h 3549704"/>
              <a:gd name="connsiteX18" fmla="*/ 3920490 w 5768340"/>
              <a:gd name="connsiteY18" fmla="*/ 3054404 h 3549704"/>
              <a:gd name="connsiteX19" fmla="*/ 4251960 w 5768340"/>
              <a:gd name="connsiteY19" fmla="*/ 3176324 h 3549704"/>
              <a:gd name="connsiteX20" fmla="*/ 5021580 w 5768340"/>
              <a:gd name="connsiteY20" fmla="*/ 3404924 h 3549704"/>
              <a:gd name="connsiteX21" fmla="*/ 5768340 w 5768340"/>
              <a:gd name="connsiteY21" fmla="*/ 3549704 h 354970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146810 w 5768340"/>
              <a:gd name="connsiteY6" fmla="*/ 711254 h 3549704"/>
              <a:gd name="connsiteX7" fmla="*/ 1363980 w 5768340"/>
              <a:gd name="connsiteY7" fmla="*/ 974144 h 3549704"/>
              <a:gd name="connsiteX8" fmla="*/ 1520190 w 5768340"/>
              <a:gd name="connsiteY8" fmla="*/ 1160834 h 3549704"/>
              <a:gd name="connsiteX9" fmla="*/ 1630680 w 5768340"/>
              <a:gd name="connsiteY9" fmla="*/ 1267514 h 3549704"/>
              <a:gd name="connsiteX10" fmla="*/ 1798320 w 5768340"/>
              <a:gd name="connsiteY10" fmla="*/ 1454204 h 3549704"/>
              <a:gd name="connsiteX11" fmla="*/ 1931670 w 5768340"/>
              <a:gd name="connsiteY11" fmla="*/ 1598984 h 3549704"/>
              <a:gd name="connsiteX12" fmla="*/ 2053590 w 5768340"/>
              <a:gd name="connsiteY12" fmla="*/ 1739954 h 3549704"/>
              <a:gd name="connsiteX13" fmla="*/ 2202180 w 5768340"/>
              <a:gd name="connsiteY13" fmla="*/ 1869494 h 3549704"/>
              <a:gd name="connsiteX14" fmla="*/ 2324100 w 5768340"/>
              <a:gd name="connsiteY14" fmla="*/ 1983794 h 3549704"/>
              <a:gd name="connsiteX15" fmla="*/ 2644140 w 5768340"/>
              <a:gd name="connsiteY15" fmla="*/ 2273354 h 3549704"/>
              <a:gd name="connsiteX16" fmla="*/ 3070860 w 5768340"/>
              <a:gd name="connsiteY16" fmla="*/ 2581964 h 3549704"/>
              <a:gd name="connsiteX17" fmla="*/ 3415665 w 5768340"/>
              <a:gd name="connsiteY17" fmla="*/ 2791514 h 3549704"/>
              <a:gd name="connsiteX18" fmla="*/ 3920490 w 5768340"/>
              <a:gd name="connsiteY18" fmla="*/ 3054404 h 3549704"/>
              <a:gd name="connsiteX19" fmla="*/ 4251960 w 5768340"/>
              <a:gd name="connsiteY19" fmla="*/ 3176324 h 3549704"/>
              <a:gd name="connsiteX20" fmla="*/ 5021580 w 5768340"/>
              <a:gd name="connsiteY20" fmla="*/ 3404924 h 3549704"/>
              <a:gd name="connsiteX21" fmla="*/ 5768340 w 5768340"/>
              <a:gd name="connsiteY21" fmla="*/ 3549704 h 3549704"/>
              <a:gd name="connsiteX0" fmla="*/ 0 w 5768340"/>
              <a:gd name="connsiteY0" fmla="*/ 151184 h 3549704"/>
              <a:gd name="connsiteX1" fmla="*/ 106680 w 5768340"/>
              <a:gd name="connsiteY1" fmla="*/ 44504 h 3549704"/>
              <a:gd name="connsiteX2" fmla="*/ 327660 w 5768340"/>
              <a:gd name="connsiteY2" fmla="*/ 2594 h 3549704"/>
              <a:gd name="connsiteX3" fmla="*/ 552450 w 5768340"/>
              <a:gd name="connsiteY3" fmla="*/ 113084 h 3549704"/>
              <a:gd name="connsiteX4" fmla="*/ 788670 w 5768340"/>
              <a:gd name="connsiteY4" fmla="*/ 307394 h 3549704"/>
              <a:gd name="connsiteX5" fmla="*/ 996315 w 5768340"/>
              <a:gd name="connsiteY5" fmla="*/ 528374 h 3549704"/>
              <a:gd name="connsiteX6" fmla="*/ 1146810 w 5768340"/>
              <a:gd name="connsiteY6" fmla="*/ 711254 h 3549704"/>
              <a:gd name="connsiteX7" fmla="*/ 1363980 w 5768340"/>
              <a:gd name="connsiteY7" fmla="*/ 974144 h 3549704"/>
              <a:gd name="connsiteX8" fmla="*/ 1630680 w 5768340"/>
              <a:gd name="connsiteY8" fmla="*/ 1267514 h 3549704"/>
              <a:gd name="connsiteX9" fmla="*/ 1798320 w 5768340"/>
              <a:gd name="connsiteY9" fmla="*/ 1454204 h 3549704"/>
              <a:gd name="connsiteX10" fmla="*/ 1931670 w 5768340"/>
              <a:gd name="connsiteY10" fmla="*/ 1598984 h 3549704"/>
              <a:gd name="connsiteX11" fmla="*/ 2053590 w 5768340"/>
              <a:gd name="connsiteY11" fmla="*/ 1739954 h 3549704"/>
              <a:gd name="connsiteX12" fmla="*/ 2202180 w 5768340"/>
              <a:gd name="connsiteY12" fmla="*/ 1869494 h 3549704"/>
              <a:gd name="connsiteX13" fmla="*/ 2324100 w 5768340"/>
              <a:gd name="connsiteY13" fmla="*/ 1983794 h 3549704"/>
              <a:gd name="connsiteX14" fmla="*/ 2644140 w 5768340"/>
              <a:gd name="connsiteY14" fmla="*/ 2273354 h 3549704"/>
              <a:gd name="connsiteX15" fmla="*/ 3070860 w 5768340"/>
              <a:gd name="connsiteY15" fmla="*/ 2581964 h 3549704"/>
              <a:gd name="connsiteX16" fmla="*/ 3415665 w 5768340"/>
              <a:gd name="connsiteY16" fmla="*/ 2791514 h 3549704"/>
              <a:gd name="connsiteX17" fmla="*/ 3920490 w 5768340"/>
              <a:gd name="connsiteY17" fmla="*/ 3054404 h 3549704"/>
              <a:gd name="connsiteX18" fmla="*/ 4251960 w 5768340"/>
              <a:gd name="connsiteY18" fmla="*/ 3176324 h 3549704"/>
              <a:gd name="connsiteX19" fmla="*/ 5021580 w 5768340"/>
              <a:gd name="connsiteY19" fmla="*/ 3404924 h 3549704"/>
              <a:gd name="connsiteX20" fmla="*/ 5768340 w 5768340"/>
              <a:gd name="connsiteY20" fmla="*/ 3549704 h 354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68340" h="3549704">
                <a:moveTo>
                  <a:pt x="0" y="151184"/>
                </a:moveTo>
                <a:cubicBezTo>
                  <a:pt x="31750" y="109909"/>
                  <a:pt x="52070" y="69269"/>
                  <a:pt x="106680" y="44504"/>
                </a:cubicBezTo>
                <a:cubicBezTo>
                  <a:pt x="161290" y="19739"/>
                  <a:pt x="253365" y="-8836"/>
                  <a:pt x="327660" y="2594"/>
                </a:cubicBezTo>
                <a:cubicBezTo>
                  <a:pt x="401955" y="14024"/>
                  <a:pt x="475615" y="62284"/>
                  <a:pt x="552450" y="113084"/>
                </a:cubicBezTo>
                <a:cubicBezTo>
                  <a:pt x="629285" y="163884"/>
                  <a:pt x="714693" y="238179"/>
                  <a:pt x="788670" y="307394"/>
                </a:cubicBezTo>
                <a:cubicBezTo>
                  <a:pt x="862647" y="376609"/>
                  <a:pt x="936625" y="461064"/>
                  <a:pt x="996315" y="528374"/>
                </a:cubicBezTo>
                <a:cubicBezTo>
                  <a:pt x="1056005" y="595684"/>
                  <a:pt x="1085533" y="636959"/>
                  <a:pt x="1146810" y="711254"/>
                </a:cubicBezTo>
                <a:lnTo>
                  <a:pt x="1363980" y="974144"/>
                </a:lnTo>
                <a:cubicBezTo>
                  <a:pt x="1444625" y="1066854"/>
                  <a:pt x="1558290" y="1187504"/>
                  <a:pt x="1630680" y="1267514"/>
                </a:cubicBezTo>
                <a:lnTo>
                  <a:pt x="1798320" y="1454204"/>
                </a:lnTo>
                <a:cubicBezTo>
                  <a:pt x="1848485" y="1509449"/>
                  <a:pt x="1889125" y="1551359"/>
                  <a:pt x="1931670" y="1598984"/>
                </a:cubicBezTo>
                <a:cubicBezTo>
                  <a:pt x="1974215" y="1646609"/>
                  <a:pt x="2008505" y="1694869"/>
                  <a:pt x="2053590" y="1739954"/>
                </a:cubicBezTo>
                <a:cubicBezTo>
                  <a:pt x="2098675" y="1785039"/>
                  <a:pt x="2157095" y="1828854"/>
                  <a:pt x="2202180" y="1869494"/>
                </a:cubicBezTo>
                <a:cubicBezTo>
                  <a:pt x="2247265" y="1910134"/>
                  <a:pt x="2250440" y="1916484"/>
                  <a:pt x="2324100" y="1983794"/>
                </a:cubicBezTo>
                <a:cubicBezTo>
                  <a:pt x="2397760" y="2051104"/>
                  <a:pt x="2519680" y="2173659"/>
                  <a:pt x="2644140" y="2273354"/>
                </a:cubicBezTo>
                <a:cubicBezTo>
                  <a:pt x="2768600" y="2373049"/>
                  <a:pt x="2942273" y="2495604"/>
                  <a:pt x="3070860" y="2581964"/>
                </a:cubicBezTo>
                <a:cubicBezTo>
                  <a:pt x="3199447" y="2668324"/>
                  <a:pt x="3274060" y="2712774"/>
                  <a:pt x="3415665" y="2791514"/>
                </a:cubicBezTo>
                <a:cubicBezTo>
                  <a:pt x="3557270" y="2870254"/>
                  <a:pt x="3781108" y="2990269"/>
                  <a:pt x="3920490" y="3054404"/>
                </a:cubicBezTo>
                <a:cubicBezTo>
                  <a:pt x="4059872" y="3118539"/>
                  <a:pt x="4068445" y="3115999"/>
                  <a:pt x="4251960" y="3176324"/>
                </a:cubicBezTo>
                <a:cubicBezTo>
                  <a:pt x="4435475" y="3236649"/>
                  <a:pt x="4768850" y="3342694"/>
                  <a:pt x="5021580" y="3404924"/>
                </a:cubicBezTo>
                <a:cubicBezTo>
                  <a:pt x="5274310" y="3467154"/>
                  <a:pt x="5561330" y="3533194"/>
                  <a:pt x="5768340" y="3549704"/>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p:cNvGrpSpPr/>
          <p:nvPr/>
        </p:nvGrpSpPr>
        <p:grpSpPr>
          <a:xfrm>
            <a:off x="3471863" y="2542923"/>
            <a:ext cx="3903822" cy="923330"/>
            <a:chOff x="3471863" y="2542923"/>
            <a:chExt cx="3903822" cy="923330"/>
          </a:xfrm>
        </p:grpSpPr>
        <p:cxnSp>
          <p:nvCxnSpPr>
            <p:cNvPr id="29" name="Straight Arrow Connector 28"/>
            <p:cNvCxnSpPr/>
            <p:nvPr/>
          </p:nvCxnSpPr>
          <p:spPr>
            <a:xfrm flipH="1">
              <a:off x="3479007" y="2976916"/>
              <a:ext cx="1945480" cy="2238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471863" y="3100740"/>
              <a:ext cx="1952624" cy="294919"/>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511072" y="2542923"/>
              <a:ext cx="1864613" cy="923330"/>
            </a:xfrm>
            <a:prstGeom prst="rect">
              <a:avLst/>
            </a:prstGeom>
            <a:solidFill>
              <a:schemeClr val="bg1"/>
            </a:solid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15%-30% worse</a:t>
              </a:r>
            </a:p>
            <a:p>
              <a:r>
                <a:rPr lang="en-US" dirty="0" smtClean="0">
                  <a:solidFill>
                    <a:srgbClr val="C00000"/>
                  </a:solidFill>
                  <a:latin typeface="Arial" panose="020B0604020202020204" pitchFamily="34" charset="0"/>
                  <a:cs typeface="Arial" panose="020B0604020202020204" pitchFamily="34" charset="0"/>
                </a:rPr>
                <a:t>Will happen if </a:t>
              </a:r>
            </a:p>
            <a:p>
              <a:r>
                <a:rPr lang="en-US" dirty="0" smtClean="0">
                  <a:solidFill>
                    <a:srgbClr val="C00000"/>
                  </a:solidFill>
                  <a:latin typeface="Arial" panose="020B0604020202020204" pitchFamily="34" charset="0"/>
                  <a:cs typeface="Arial" panose="020B0604020202020204" pitchFamily="34" charset="0"/>
                </a:rPr>
                <a:t>we remain quiet</a:t>
              </a:r>
              <a:endParaRPr lang="en-US" dirty="0">
                <a:solidFill>
                  <a:srgbClr val="C00000"/>
                </a:solidFill>
                <a:latin typeface="Arial" panose="020B0604020202020204" pitchFamily="34" charset="0"/>
                <a:cs typeface="Arial" panose="020B0604020202020204" pitchFamily="34" charset="0"/>
              </a:endParaRPr>
            </a:p>
          </p:txBody>
        </p:sp>
      </p:grpSp>
      <p:sp>
        <p:nvSpPr>
          <p:cNvPr id="3" name="TextBox 2"/>
          <p:cNvSpPr txBox="1"/>
          <p:nvPr/>
        </p:nvSpPr>
        <p:spPr>
          <a:xfrm>
            <a:off x="4119073" y="2548824"/>
            <a:ext cx="1129027" cy="369332"/>
          </a:xfrm>
          <a:prstGeom prst="rect">
            <a:avLst/>
          </a:prstGeom>
          <a:solidFill>
            <a:schemeClr val="bg1"/>
          </a:solidFill>
        </p:spPr>
        <p:txBody>
          <a:bodyPr wrap="none" rtlCol="0">
            <a:spAutoFit/>
          </a:bodyPr>
          <a:lstStyle/>
          <a:p>
            <a:r>
              <a:rPr lang="en-US" dirty="0" smtClean="0"/>
              <a:t>Right now</a:t>
            </a:r>
            <a:endParaRPr lang="en-US" dirty="0"/>
          </a:p>
        </p:txBody>
      </p:sp>
    </p:spTree>
    <p:extLst>
      <p:ext uri="{BB962C8B-B14F-4D97-AF65-F5344CB8AC3E}">
        <p14:creationId xmlns:p14="http://schemas.microsoft.com/office/powerpoint/2010/main" val="12584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r>
              <a:rPr lang="en-US" sz="7200" dirty="0" smtClean="0">
                <a:solidFill>
                  <a:srgbClr val="00B050"/>
                </a:solidFill>
              </a:rPr>
              <a:t>ALS-U:  July 2024</a:t>
            </a:r>
            <a:endParaRPr lang="en-US" sz="7200" dirty="0">
              <a:solidFill>
                <a:srgbClr val="00B050"/>
              </a:solidFill>
            </a:endParaRPr>
          </a:p>
        </p:txBody>
      </p:sp>
      <p:sp>
        <p:nvSpPr>
          <p:cNvPr id="3" name="TextBox 2"/>
          <p:cNvSpPr txBox="1"/>
          <p:nvPr/>
        </p:nvSpPr>
        <p:spPr>
          <a:xfrm>
            <a:off x="1461331" y="1768979"/>
            <a:ext cx="6759723" cy="433965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~$300M project</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$5M awarded FY17 (Critical Decision 0)</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$30M awarded FY18 (CD1)</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CD2 is next. DOE Instructions:</a:t>
            </a:r>
          </a:p>
          <a:p>
            <a:pPr lvl="1"/>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Prioritize bend beamline and super bend investment taking into </a:t>
            </a:r>
            <a:r>
              <a:rPr lang="en-US" dirty="0" smtClean="0">
                <a:latin typeface="Arial" panose="020B0604020202020204" pitchFamily="34" charset="0"/>
                <a:cs typeface="Arial" panose="020B0604020202020204" pitchFamily="34" charset="0"/>
              </a:rPr>
              <a:t>consideration realignment </a:t>
            </a:r>
            <a:r>
              <a:rPr lang="en-US" dirty="0">
                <a:latin typeface="Arial" panose="020B0604020202020204" pitchFamily="34" charset="0"/>
                <a:cs typeface="Arial" panose="020B0604020202020204" pitchFamily="34" charset="0"/>
              </a:rPr>
              <a:t>team access, resource limitations, and beamline scientific </a:t>
            </a:r>
            <a:r>
              <a:rPr lang="en-US" dirty="0" smtClean="0">
                <a:latin typeface="Arial" panose="020B0604020202020204" pitchFamily="34" charset="0"/>
                <a:cs typeface="Arial" panose="020B0604020202020204" pitchFamily="34" charset="0"/>
              </a:rPr>
              <a:t>productivity and </a:t>
            </a:r>
            <a:r>
              <a:rPr lang="en-US" dirty="0">
                <a:latin typeface="Arial" panose="020B0604020202020204" pitchFamily="34" charset="0"/>
                <a:cs typeface="Arial" panose="020B0604020202020204" pitchFamily="34" charset="0"/>
              </a:rPr>
              <a:t>competitiveness in a post ALS-U synchrotron environment, due June 1, </a:t>
            </a:r>
            <a:r>
              <a:rPr lang="en-US" dirty="0" smtClean="0">
                <a:latin typeface="Arial" panose="020B0604020202020204" pitchFamily="34" charset="0"/>
                <a:cs typeface="Arial" panose="020B0604020202020204" pitchFamily="34" charset="0"/>
              </a:rPr>
              <a:t>2019.”</a:t>
            </a:r>
          </a:p>
          <a:p>
            <a:pPr lvl="1"/>
            <a:endParaRPr lang="en-US"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Feb 13 2019  9am  Workshop: </a:t>
            </a:r>
            <a:r>
              <a:rPr lang="en-US" sz="2400" dirty="0" err="1" smtClean="0">
                <a:latin typeface="Arial" panose="020B0604020202020204" pitchFamily="34" charset="0"/>
                <a:cs typeface="Arial" panose="020B0604020202020204" pitchFamily="34" charset="0"/>
              </a:rPr>
              <a:t>BioSci</a:t>
            </a:r>
            <a:r>
              <a:rPr lang="en-US" sz="2400" dirty="0" smtClean="0">
                <a:latin typeface="Arial" panose="020B0604020202020204" pitchFamily="34" charset="0"/>
                <a:cs typeface="Arial" panose="020B0604020202020204" pitchFamily="34" charset="0"/>
              </a:rPr>
              <a:t> @ ALS</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LBL  Building 15 Room 235CR</a:t>
            </a:r>
          </a:p>
          <a:p>
            <a:pPr lvl="1"/>
            <a:r>
              <a:rPr lang="en-US" sz="2400" dirty="0"/>
              <a:t>https://lbl.zoom.us/J/5104864225</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902125" y="3041681"/>
            <a:ext cx="1188720" cy="1188720"/>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What is the “best” beam size?</a:t>
            </a:r>
            <a:endParaRPr lang="en-US" dirty="0">
              <a:latin typeface="Arial" panose="020B0604020202020204" pitchFamily="34" charset="0"/>
              <a:cs typeface="Arial" panose="020B0604020202020204" pitchFamily="34" charset="0"/>
            </a:endParaRPr>
          </a:p>
        </p:txBody>
      </p:sp>
      <p:sp>
        <p:nvSpPr>
          <p:cNvPr id="2" name="Rectangle 1"/>
          <p:cNvSpPr/>
          <p:nvPr/>
        </p:nvSpPr>
        <p:spPr>
          <a:xfrm rot="1882101">
            <a:off x="3914028" y="3532951"/>
            <a:ext cx="1178350" cy="179109"/>
          </a:xfrm>
          <a:prstGeom prst="rect">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3972610" y="3258851"/>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1" name="Oval 10"/>
          <p:cNvSpPr/>
          <p:nvPr/>
        </p:nvSpPr>
        <p:spPr>
          <a:xfrm>
            <a:off x="4141012" y="3364007"/>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2" name="Oval 11"/>
          <p:cNvSpPr/>
          <p:nvPr/>
        </p:nvSpPr>
        <p:spPr>
          <a:xfrm>
            <a:off x="4309414" y="3469163"/>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3" name="Oval 12"/>
          <p:cNvSpPr/>
          <p:nvPr/>
        </p:nvSpPr>
        <p:spPr>
          <a:xfrm>
            <a:off x="4477816" y="3574319"/>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4" name="Oval 13"/>
          <p:cNvSpPr/>
          <p:nvPr/>
        </p:nvSpPr>
        <p:spPr>
          <a:xfrm>
            <a:off x="4814620" y="3784631"/>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5" name="Oval 14"/>
          <p:cNvSpPr/>
          <p:nvPr/>
        </p:nvSpPr>
        <p:spPr>
          <a:xfrm>
            <a:off x="4646218" y="3679475"/>
            <a:ext cx="206344" cy="206344"/>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01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P spid="2" grpId="1" animBg="1"/>
      <p:bldP spid="10" grpId="0" animBg="1"/>
      <p:bldP spid="11" grpId="0" animBg="1"/>
      <p:bldP spid="12"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title"/>
          </p:nvPr>
        </p:nvSpPr>
        <p:spPr/>
        <p:txBody>
          <a:bodyPr/>
          <a:lstStyle/>
          <a:p>
            <a:r>
              <a:rPr lang="en-US" altLang="en-US" dirty="0" smtClean="0"/>
              <a:t>“dose contrast” effects</a:t>
            </a:r>
            <a:endParaRPr lang="en-US" altLang="en-US" dirty="0"/>
          </a:p>
        </p:txBody>
      </p:sp>
      <p:pic>
        <p:nvPicPr>
          <p:cNvPr id="2310147" name="Picture 3" descr="dose_001_edge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4784" y="1270262"/>
            <a:ext cx="8045821"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0148" name="Text Box 4"/>
          <p:cNvSpPr txBox="1">
            <a:spLocks noChangeArrowheads="1"/>
          </p:cNvSpPr>
          <p:nvPr/>
        </p:nvSpPr>
        <p:spPr bwMode="auto">
          <a:xfrm>
            <a:off x="3935413" y="2025650"/>
            <a:ext cx="1273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0000"/>
                </a:solidFill>
              </a:rPr>
              <a:t>before</a:t>
            </a:r>
          </a:p>
        </p:txBody>
      </p:sp>
      <p:sp>
        <p:nvSpPr>
          <p:cNvPr id="6" name="Rectangle 5"/>
          <p:cNvSpPr/>
          <p:nvPr/>
        </p:nvSpPr>
        <p:spPr bwMode="auto">
          <a:xfrm>
            <a:off x="443059" y="1244338"/>
            <a:ext cx="8041064" cy="5476973"/>
          </a:xfrm>
          <a:prstGeom prst="rect">
            <a:avLst/>
          </a:prstGeom>
          <a:noFill/>
          <a:ln w="762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Tree>
    <p:extLst>
      <p:ext uri="{BB962C8B-B14F-4D97-AF65-F5344CB8AC3E}">
        <p14:creationId xmlns:p14="http://schemas.microsoft.com/office/powerpoint/2010/main" val="4060703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100902"/>
            <a:ext cx="8229600" cy="1143000"/>
          </a:xfrm>
        </p:spPr>
        <p:txBody>
          <a:bodyPr/>
          <a:lstStyle/>
          <a:p>
            <a:r>
              <a:rPr lang="en-US" dirty="0" smtClean="0">
                <a:solidFill>
                  <a:schemeClr val="accent1">
                    <a:lumMod val="75000"/>
                  </a:schemeClr>
                </a:solidFill>
                <a:latin typeface="Arial" panose="020B0604020202020204" pitchFamily="34" charset="0"/>
                <a:cs typeface="Arial" panose="020B0604020202020204" pitchFamily="34" charset="0"/>
              </a:rPr>
              <a:t>What is ALS Beamline 8.3.1 ?</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1168" y="1243584"/>
            <a:ext cx="7327163" cy="5315345"/>
          </a:xfrm>
        </p:spPr>
        <p:txBody>
          <a:bodyPr>
            <a:normAutofit fontScale="85000" lnSpcReduction="10000"/>
          </a:bodyPr>
          <a:lstStyle/>
          <a:p>
            <a:r>
              <a:rPr lang="en-US" b="1" dirty="0" smtClean="0">
                <a:latin typeface="Arial" panose="020B0604020202020204" pitchFamily="34" charset="0"/>
                <a:cs typeface="Arial" panose="020B0604020202020204" pitchFamily="34" charset="0"/>
              </a:rPr>
              <a:t>Macromolecular Crystallography (MX)</a:t>
            </a:r>
          </a:p>
          <a:p>
            <a:pPr lvl="1">
              <a:lnSpc>
                <a:spcPct val="120000"/>
              </a:lnSpc>
            </a:pPr>
            <a:r>
              <a:rPr lang="en-US" sz="2600" dirty="0" smtClean="0">
                <a:latin typeface="Arial" panose="020B0604020202020204" pitchFamily="34" charset="0"/>
                <a:cs typeface="Arial" panose="020B0604020202020204" pitchFamily="34" charset="0"/>
              </a:rPr>
              <a:t>MAD, 1x10</a:t>
            </a:r>
            <a:r>
              <a:rPr lang="en-US" sz="2600" baseline="30000" dirty="0" smtClean="0">
                <a:latin typeface="Arial" panose="020B0604020202020204" pitchFamily="34" charset="0"/>
                <a:cs typeface="Arial" panose="020B0604020202020204" pitchFamily="34" charset="0"/>
              </a:rPr>
              <a:t>12</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ph</a:t>
            </a:r>
            <a:r>
              <a:rPr lang="en-US" sz="2600" dirty="0" smtClean="0">
                <a:latin typeface="Arial" panose="020B0604020202020204" pitchFamily="34" charset="0"/>
                <a:cs typeface="Arial" panose="020B0604020202020204" pitchFamily="34" charset="0"/>
              </a:rPr>
              <a:t>/s, Pilatus 6M</a:t>
            </a:r>
          </a:p>
          <a:p>
            <a:pPr lvl="1">
              <a:lnSpc>
                <a:spcPct val="120000"/>
              </a:lnSpc>
            </a:pPr>
            <a:r>
              <a:rPr lang="en-US" sz="2600" dirty="0" smtClean="0">
                <a:latin typeface="Arial" panose="020B0604020202020204" pitchFamily="34" charset="0"/>
                <a:cs typeface="Arial" panose="020B0604020202020204" pitchFamily="34" charset="0"/>
              </a:rPr>
              <a:t>Technology development</a:t>
            </a:r>
          </a:p>
          <a:p>
            <a:pPr lvl="2">
              <a:lnSpc>
                <a:spcPct val="120000"/>
              </a:lnSpc>
            </a:pPr>
            <a:r>
              <a:rPr lang="en-US" sz="2200" dirty="0" smtClean="0">
                <a:latin typeface="Arial" panose="020B0604020202020204" pitchFamily="34" charset="0"/>
                <a:cs typeface="Arial" panose="020B0604020202020204" pitchFamily="34" charset="0"/>
              </a:rPr>
              <a:t>Room temp, Elves, multi-crystal</a:t>
            </a:r>
          </a:p>
          <a:p>
            <a:pPr lvl="1">
              <a:lnSpc>
                <a:spcPct val="120000"/>
              </a:lnSpc>
            </a:pPr>
            <a:r>
              <a:rPr lang="en-US" sz="2600" dirty="0" smtClean="0">
                <a:latin typeface="Arial" panose="020B0604020202020204" pitchFamily="34" charset="0"/>
                <a:cs typeface="Arial" panose="020B0604020202020204" pitchFamily="34" charset="0"/>
              </a:rPr>
              <a:t>Staff: Holton, </a:t>
            </a:r>
            <a:r>
              <a:rPr lang="en-US" sz="2600" dirty="0" err="1" smtClean="0">
                <a:latin typeface="Arial" panose="020B0604020202020204" pitchFamily="34" charset="0"/>
                <a:cs typeface="Arial" panose="020B0604020202020204" pitchFamily="34" charset="0"/>
              </a:rPr>
              <a:t>Meigs</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Tanamachi</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Classen</a:t>
            </a:r>
            <a:endParaRPr lang="en-US" sz="2600"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Landmark and highly productive facility</a:t>
            </a:r>
          </a:p>
          <a:p>
            <a:pPr lvl="1">
              <a:lnSpc>
                <a:spcPct val="120000"/>
              </a:lnSpc>
            </a:pPr>
            <a:r>
              <a:rPr lang="en-US" sz="2600" dirty="0" smtClean="0">
                <a:latin typeface="Arial" panose="020B0604020202020204" pitchFamily="34" charset="0"/>
                <a:cs typeface="Arial" panose="020B0604020202020204" pitchFamily="34" charset="0"/>
              </a:rPr>
              <a:t>1</a:t>
            </a:r>
            <a:r>
              <a:rPr lang="en-US" sz="2600" baseline="30000" dirty="0" smtClean="0">
                <a:latin typeface="Arial" panose="020B0604020202020204" pitchFamily="34" charset="0"/>
                <a:cs typeface="Arial" panose="020B0604020202020204" pitchFamily="34" charset="0"/>
              </a:rPr>
              <a:t>st</a:t>
            </a:r>
            <a:r>
              <a:rPr lang="en-US" sz="2600" dirty="0" smtClean="0">
                <a:latin typeface="Arial" panose="020B0604020202020204" pitchFamily="34" charset="0"/>
                <a:cs typeface="Arial" panose="020B0604020202020204" pitchFamily="34" charset="0"/>
              </a:rPr>
              <a:t> ALS </a:t>
            </a:r>
            <a:r>
              <a:rPr lang="en-US" sz="2600" dirty="0" err="1" smtClean="0">
                <a:latin typeface="Arial" panose="020B0604020202020204" pitchFamily="34" charset="0"/>
                <a:cs typeface="Arial" panose="020B0604020202020204" pitchFamily="34" charset="0"/>
              </a:rPr>
              <a:t>SuperBend</a:t>
            </a:r>
            <a:r>
              <a:rPr lang="en-US" sz="2600" dirty="0" smtClean="0">
                <a:latin typeface="Arial" panose="020B0604020202020204" pitchFamily="34" charset="0"/>
                <a:cs typeface="Arial" panose="020B0604020202020204" pitchFamily="34" charset="0"/>
              </a:rPr>
              <a:t> beamline – constructed 2001</a:t>
            </a:r>
          </a:p>
          <a:p>
            <a:pPr lvl="1">
              <a:lnSpc>
                <a:spcPct val="120000"/>
              </a:lnSpc>
            </a:pPr>
            <a:r>
              <a:rPr lang="en-US" sz="2600" dirty="0" smtClean="0">
                <a:latin typeface="Arial" panose="020B0604020202020204" pitchFamily="34" charset="0"/>
                <a:cs typeface="Arial" panose="020B0604020202020204" pitchFamily="34" charset="0"/>
              </a:rPr>
              <a:t>1 of 10 in USA with &gt;1000 PDBs/10 years running</a:t>
            </a:r>
          </a:p>
          <a:p>
            <a:pPr lvl="2">
              <a:lnSpc>
                <a:spcPct val="120000"/>
              </a:lnSpc>
            </a:pPr>
            <a:r>
              <a:rPr lang="en-US" sz="2200" dirty="0" smtClean="0">
                <a:latin typeface="Arial" panose="020B0604020202020204" pitchFamily="34" charset="0"/>
                <a:cs typeface="Arial" panose="020B0604020202020204" pitchFamily="34" charset="0"/>
              </a:rPr>
              <a:t>Others: 2 at SSRL, 7 at APS</a:t>
            </a:r>
          </a:p>
          <a:p>
            <a:pPr lvl="1">
              <a:lnSpc>
                <a:spcPct val="120000"/>
              </a:lnSpc>
            </a:pPr>
            <a:r>
              <a:rPr lang="en-US" sz="2600" dirty="0" smtClean="0">
                <a:solidFill>
                  <a:srgbClr val="006600"/>
                </a:solidFill>
                <a:latin typeface="Arial" panose="020B0604020202020204" pitchFamily="34" charset="0"/>
                <a:cs typeface="Arial" panose="020B0604020202020204" pitchFamily="34" charset="0"/>
              </a:rPr>
              <a:t>8% </a:t>
            </a:r>
            <a:r>
              <a:rPr lang="en-US" sz="2600" dirty="0" smtClean="0">
                <a:latin typeface="Arial" panose="020B0604020202020204" pitchFamily="34" charset="0"/>
                <a:cs typeface="Arial" panose="020B0604020202020204" pitchFamily="34" charset="0"/>
              </a:rPr>
              <a:t>of all membrane protein structures</a:t>
            </a:r>
          </a:p>
          <a:p>
            <a:pPr lvl="1">
              <a:lnSpc>
                <a:spcPct val="120000"/>
              </a:lnSpc>
            </a:pPr>
            <a:r>
              <a:rPr lang="en-US" sz="2600" dirty="0" smtClean="0">
                <a:latin typeface="Arial" panose="020B0604020202020204" pitchFamily="34" charset="0"/>
                <a:cs typeface="Arial" panose="020B0604020202020204" pitchFamily="34" charset="0"/>
              </a:rPr>
              <a:t>996 distinct users from 57 institutions</a:t>
            </a:r>
          </a:p>
          <a:p>
            <a:pPr lvl="1">
              <a:lnSpc>
                <a:spcPct val="120000"/>
              </a:lnSpc>
            </a:pPr>
            <a:r>
              <a:rPr lang="en-US" sz="2600" dirty="0" smtClean="0">
                <a:latin typeface="Arial" panose="020B0604020202020204" pitchFamily="34" charset="0"/>
                <a:cs typeface="Arial" panose="020B0604020202020204" pitchFamily="34" charset="0"/>
              </a:rPr>
              <a:t>1511 structures, 636 pubs, 227 high-impact</a:t>
            </a:r>
          </a:p>
        </p:txBody>
      </p:sp>
      <p:grpSp>
        <p:nvGrpSpPr>
          <p:cNvPr id="8" name="Group 7"/>
          <p:cNvGrpSpPr/>
          <p:nvPr/>
        </p:nvGrpSpPr>
        <p:grpSpPr>
          <a:xfrm>
            <a:off x="7631896" y="1247718"/>
            <a:ext cx="1255250" cy="1856625"/>
            <a:chOff x="7631896" y="1432385"/>
            <a:chExt cx="1255250" cy="1856625"/>
          </a:xfrm>
        </p:grpSpPr>
        <p:pic>
          <p:nvPicPr>
            <p:cNvPr id="4" name="Picture 4" descr="Picture 025"/>
            <p:cNvPicPr>
              <a:picLocks noChangeAspect="1" noChangeArrowheads="1"/>
            </p:cNvPicPr>
            <p:nvPr/>
          </p:nvPicPr>
          <p:blipFill rotWithShape="1">
            <a:blip r:embed="rId3" cstate="email">
              <a:lum bright="20000" contrast="20000"/>
              <a:extLst>
                <a:ext uri="{28A0092B-C50C-407E-A947-70E740481C1C}">
                  <a14:useLocalDpi xmlns:a14="http://schemas.microsoft.com/office/drawing/2010/main"/>
                </a:ext>
              </a:extLst>
            </a:blip>
            <a:srcRect/>
            <a:stretch/>
          </p:blipFill>
          <p:spPr bwMode="auto">
            <a:xfrm>
              <a:off x="7674319" y="1432385"/>
              <a:ext cx="1207802"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31896" y="2919678"/>
              <a:ext cx="1255250" cy="369332"/>
            </a:xfrm>
            <a:prstGeom prst="rect">
              <a:avLst/>
            </a:prstGeom>
            <a:noFill/>
          </p:spPr>
          <p:txBody>
            <a:bodyPr wrap="square" rtlCol="0">
              <a:spAutoFit/>
            </a:bodyPr>
            <a:lstStyle/>
            <a:p>
              <a:pPr algn="ctr" fontAlgn="base">
                <a:spcBef>
                  <a:spcPct val="0"/>
                </a:spcBef>
                <a:spcAft>
                  <a:spcPct val="0"/>
                </a:spcAft>
              </a:pPr>
              <a:r>
                <a:rPr lang="en-US" dirty="0" err="1" smtClean="0">
                  <a:solidFill>
                    <a:prstClr val="black"/>
                  </a:solidFill>
                  <a:latin typeface="Arial" charset="0"/>
                </a:rPr>
                <a:t>Meigs</a:t>
              </a:r>
              <a:endParaRPr lang="en-US" dirty="0">
                <a:solidFill>
                  <a:prstClr val="black"/>
                </a:solidFill>
                <a:latin typeface="Arial" charset="0"/>
              </a:endParaRPr>
            </a:p>
          </p:txBody>
        </p:sp>
      </p:grpSp>
      <p:grpSp>
        <p:nvGrpSpPr>
          <p:cNvPr id="9" name="Group 8"/>
          <p:cNvGrpSpPr/>
          <p:nvPr/>
        </p:nvGrpSpPr>
        <p:grpSpPr>
          <a:xfrm>
            <a:off x="7631896" y="3162711"/>
            <a:ext cx="1305537" cy="1832459"/>
            <a:chOff x="7631896" y="3507877"/>
            <a:chExt cx="1305537" cy="1832459"/>
          </a:xfrm>
        </p:grpSpPr>
        <p:pic>
          <p:nvPicPr>
            <p:cNvPr id="5" name="Picture 4" descr="Picture 025"/>
            <p:cNvPicPr>
              <a:picLocks noChangeAspect="1" noChangeArrowheads="1"/>
            </p:cNvPicPr>
            <p:nvPr/>
          </p:nvPicPr>
          <p:blipFill rotWithShape="1">
            <a:blip r:embed="rId4" cstate="email">
              <a:lum bright="20000" contrast="20000"/>
              <a:extLst>
                <a:ext uri="{28A0092B-C50C-407E-A947-70E740481C1C}">
                  <a14:useLocalDpi xmlns:a14="http://schemas.microsoft.com/office/drawing/2010/main"/>
                </a:ext>
              </a:extLst>
            </a:blip>
            <a:srcRect/>
            <a:stretch/>
          </p:blipFill>
          <p:spPr bwMode="auto">
            <a:xfrm>
              <a:off x="7631896" y="3507877"/>
              <a:ext cx="1292648"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37012" y="4971004"/>
              <a:ext cx="1300421" cy="369332"/>
            </a:xfrm>
            <a:prstGeom prst="rect">
              <a:avLst/>
            </a:prstGeom>
            <a:noFill/>
          </p:spPr>
          <p:txBody>
            <a:bodyPr wrap="none" rtlCol="0">
              <a:spAutoFit/>
            </a:bodyPr>
            <a:lstStyle/>
            <a:p>
              <a:pPr fontAlgn="base">
                <a:spcBef>
                  <a:spcPct val="0"/>
                </a:spcBef>
                <a:spcAft>
                  <a:spcPct val="0"/>
                </a:spcAft>
              </a:pPr>
              <a:r>
                <a:rPr lang="en-US" dirty="0" err="1" smtClean="0">
                  <a:solidFill>
                    <a:prstClr val="black"/>
                  </a:solidFill>
                  <a:latin typeface="Arial" charset="0"/>
                </a:rPr>
                <a:t>Tanamachi</a:t>
              </a:r>
              <a:endParaRPr lang="en-US" dirty="0">
                <a:solidFill>
                  <a:prstClr val="black"/>
                </a:solidFill>
                <a:latin typeface="Arial" charset="0"/>
              </a:endParaRPr>
            </a:p>
          </p:txBody>
        </p:sp>
      </p:grpSp>
      <p:grpSp>
        <p:nvGrpSpPr>
          <p:cNvPr id="11" name="Group 10"/>
          <p:cNvGrpSpPr/>
          <p:nvPr/>
        </p:nvGrpSpPr>
        <p:grpSpPr>
          <a:xfrm>
            <a:off x="7427562" y="4995170"/>
            <a:ext cx="1469858" cy="1840252"/>
            <a:chOff x="7427562" y="4995170"/>
            <a:chExt cx="1469858" cy="1840252"/>
          </a:xfrm>
        </p:grpSpPr>
        <p:pic>
          <p:nvPicPr>
            <p:cNvPr id="19458" name="Picture 2" descr="Scott Classen"/>
            <p:cNvPicPr>
              <a:picLocks noChangeAspect="1" noChangeArrowheads="1"/>
            </p:cNvPicPr>
            <p:nvPr/>
          </p:nvPicPr>
          <p:blipFill rotWithShape="1">
            <a:blip r:embed="rId5">
              <a:extLst>
                <a:ext uri="{28A0092B-C50C-407E-A947-70E740481C1C}">
                  <a14:useLocalDpi xmlns:a14="http://schemas.microsoft.com/office/drawing/2010/main" val="0"/>
                </a:ext>
              </a:extLst>
            </a:blip>
            <a:srcRect l="11389" r="21055" b="7478"/>
            <a:stretch/>
          </p:blipFill>
          <p:spPr bwMode="auto">
            <a:xfrm>
              <a:off x="7595188" y="4995170"/>
              <a:ext cx="1286933" cy="1501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7562" y="6466090"/>
              <a:ext cx="1469858" cy="369332"/>
            </a:xfrm>
            <a:prstGeom prst="rect">
              <a:avLst/>
            </a:prstGeom>
            <a:noFill/>
          </p:spPr>
          <p:txBody>
            <a:bodyPr wrap="square" rtlCol="0">
              <a:spAutoFit/>
            </a:bodyPr>
            <a:lstStyle/>
            <a:p>
              <a:pPr algn="ctr"/>
              <a:r>
                <a:rPr lang="en-US" dirty="0" err="1" smtClean="0"/>
                <a:t>Classen</a:t>
              </a:r>
              <a:endParaRPr lang="en-US" dirty="0"/>
            </a:p>
          </p:txBody>
        </p:sp>
      </p:grpSp>
    </p:spTree>
    <p:extLst>
      <p:ext uri="{BB962C8B-B14F-4D97-AF65-F5344CB8AC3E}">
        <p14:creationId xmlns:p14="http://schemas.microsoft.com/office/powerpoint/2010/main" val="20196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ChangeArrowheads="1"/>
          </p:cNvSpPr>
          <p:nvPr>
            <p:ph type="title"/>
          </p:nvPr>
        </p:nvSpPr>
        <p:spPr/>
        <p:txBody>
          <a:bodyPr/>
          <a:lstStyle/>
          <a:p>
            <a:r>
              <a:rPr lang="en-US" altLang="en-US" dirty="0"/>
              <a:t>“dose contrast” effects</a:t>
            </a:r>
          </a:p>
        </p:txBody>
      </p:sp>
      <p:pic>
        <p:nvPicPr>
          <p:cNvPr id="2311171" name="Picture 3" descr="dose_023_edge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7734" y="1219733"/>
            <a:ext cx="8045821"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1172" name="Text Box 4"/>
          <p:cNvSpPr txBox="1">
            <a:spLocks noChangeArrowheads="1"/>
          </p:cNvSpPr>
          <p:nvPr/>
        </p:nvSpPr>
        <p:spPr bwMode="auto">
          <a:xfrm>
            <a:off x="4092575" y="2025650"/>
            <a:ext cx="9572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0000"/>
                </a:solidFill>
              </a:rPr>
              <a:t>after</a:t>
            </a:r>
          </a:p>
        </p:txBody>
      </p:sp>
      <p:sp>
        <p:nvSpPr>
          <p:cNvPr id="7" name="Rectangle 6"/>
          <p:cNvSpPr/>
          <p:nvPr/>
        </p:nvSpPr>
        <p:spPr bwMode="auto">
          <a:xfrm>
            <a:off x="443059" y="1244338"/>
            <a:ext cx="8041064" cy="5476973"/>
          </a:xfrm>
          <a:prstGeom prst="rect">
            <a:avLst/>
          </a:prstGeom>
          <a:noFill/>
          <a:ln w="762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3900" smtClean="0">
              <a:solidFill>
                <a:srgbClr val="000000"/>
              </a:solidFill>
              <a:latin typeface="Comic Sans MS" pitchFamily="66" charset="0"/>
            </a:endParaRPr>
          </a:p>
        </p:txBody>
      </p:sp>
    </p:spTree>
    <p:extLst>
      <p:ext uri="{BB962C8B-B14F-4D97-AF65-F5344CB8AC3E}">
        <p14:creationId xmlns:p14="http://schemas.microsoft.com/office/powerpoint/2010/main" val="1800030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lstStyle/>
          <a:p>
            <a:r>
              <a:rPr lang="en-US" altLang="en-US" dirty="0"/>
              <a:t>“dose contrast” effects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72" y="1289114"/>
            <a:ext cx="8027238" cy="5473117"/>
          </a:xfrm>
          <a:prstGeom prst="rect">
            <a:avLst/>
          </a:prstGeom>
        </p:spPr>
      </p:pic>
    </p:spTree>
    <p:extLst>
      <p:ext uri="{BB962C8B-B14F-4D97-AF65-F5344CB8AC3E}">
        <p14:creationId xmlns:p14="http://schemas.microsoft.com/office/powerpoint/2010/main" val="2694970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lstStyle/>
          <a:p>
            <a:r>
              <a:rPr lang="en-US" altLang="en-US" dirty="0"/>
              <a:t>“dose contrast” effects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78" y="1246694"/>
            <a:ext cx="8229915" cy="5611306"/>
          </a:xfrm>
          <a:prstGeom prst="rect">
            <a:avLst/>
          </a:prstGeom>
        </p:spPr>
      </p:pic>
    </p:spTree>
    <p:extLst>
      <p:ext uri="{BB962C8B-B14F-4D97-AF65-F5344CB8AC3E}">
        <p14:creationId xmlns:p14="http://schemas.microsoft.com/office/powerpoint/2010/main" val="19433598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NaAc6_0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NaAc5_0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xtals_0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~0 MGy</a:t>
            </a:r>
          </a:p>
        </p:txBody>
      </p:sp>
      <p:sp>
        <p:nvSpPr>
          <p:cNvPr id="74765" name="Oval 13"/>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74768" name="Group 16"/>
          <p:cNvGrpSpPr>
            <a:grpSpLocks/>
          </p:cNvGrpSpPr>
          <p:nvPr/>
        </p:nvGrpSpPr>
        <p:grpSpPr bwMode="auto">
          <a:xfrm>
            <a:off x="573088" y="898525"/>
            <a:ext cx="3197225" cy="700088"/>
            <a:chOff x="361" y="566"/>
            <a:chExt cx="2014" cy="441"/>
          </a:xfrm>
        </p:grpSpPr>
        <p:sp>
          <p:nvSpPr>
            <p:cNvPr id="15375" name="Freeform 14"/>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6" name="Freeform 15"/>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69" name="Group 17"/>
          <p:cNvGrpSpPr>
            <a:grpSpLocks/>
          </p:cNvGrpSpPr>
          <p:nvPr/>
        </p:nvGrpSpPr>
        <p:grpSpPr bwMode="auto">
          <a:xfrm>
            <a:off x="3744913" y="901700"/>
            <a:ext cx="3197225" cy="700088"/>
            <a:chOff x="361" y="566"/>
            <a:chExt cx="2014" cy="441"/>
          </a:xfrm>
        </p:grpSpPr>
        <p:sp>
          <p:nvSpPr>
            <p:cNvPr id="15373"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4"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72" name="Group 20"/>
          <p:cNvGrpSpPr>
            <a:grpSpLocks/>
          </p:cNvGrpSpPr>
          <p:nvPr/>
        </p:nvGrpSpPr>
        <p:grpSpPr bwMode="auto">
          <a:xfrm>
            <a:off x="5811838" y="901700"/>
            <a:ext cx="3197225" cy="700088"/>
            <a:chOff x="361" y="566"/>
            <a:chExt cx="2014" cy="441"/>
          </a:xfrm>
        </p:grpSpPr>
        <p:sp>
          <p:nvSpPr>
            <p:cNvPr id="15371" name="Freeform 21"/>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5372" name="Freeform 22"/>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4775" name="Oval 23"/>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63084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7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47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47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4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5" grpId="0" animBg="1"/>
      <p:bldP spid="7477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endParaRPr lang="en-US" altLang="en-US" smtClean="0"/>
          </a:p>
        </p:txBody>
      </p:sp>
      <p:pic>
        <p:nvPicPr>
          <p:cNvPr id="16387" name="Picture 7" descr="NaAc6_5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NaAc5_5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xtals_5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    5 MGy</a:t>
            </a:r>
          </a:p>
        </p:txBody>
      </p:sp>
      <p:sp>
        <p:nvSpPr>
          <p:cNvPr id="16391" name="Oval 12"/>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6392" name="Group 13"/>
          <p:cNvGrpSpPr>
            <a:grpSpLocks/>
          </p:cNvGrpSpPr>
          <p:nvPr/>
        </p:nvGrpSpPr>
        <p:grpSpPr bwMode="auto">
          <a:xfrm>
            <a:off x="573088" y="898525"/>
            <a:ext cx="3197225" cy="700088"/>
            <a:chOff x="361" y="566"/>
            <a:chExt cx="2014" cy="441"/>
          </a:xfrm>
        </p:grpSpPr>
        <p:sp>
          <p:nvSpPr>
            <p:cNvPr id="16400" name="Freeform 14"/>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401" name="Freeform 15"/>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393" name="Group 16"/>
          <p:cNvGrpSpPr>
            <a:grpSpLocks/>
          </p:cNvGrpSpPr>
          <p:nvPr/>
        </p:nvGrpSpPr>
        <p:grpSpPr bwMode="auto">
          <a:xfrm>
            <a:off x="3744913" y="901700"/>
            <a:ext cx="3197225" cy="700088"/>
            <a:chOff x="361" y="566"/>
            <a:chExt cx="2014" cy="441"/>
          </a:xfrm>
        </p:grpSpPr>
        <p:sp>
          <p:nvSpPr>
            <p:cNvPr id="16398" name="Freeform 17"/>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399" name="Freeform 18"/>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394" name="Group 19"/>
          <p:cNvGrpSpPr>
            <a:grpSpLocks/>
          </p:cNvGrpSpPr>
          <p:nvPr/>
        </p:nvGrpSpPr>
        <p:grpSpPr bwMode="auto">
          <a:xfrm>
            <a:off x="5811838" y="901700"/>
            <a:ext cx="3197225" cy="700088"/>
            <a:chOff x="361" y="566"/>
            <a:chExt cx="2014" cy="441"/>
          </a:xfrm>
        </p:grpSpPr>
        <p:sp>
          <p:nvSpPr>
            <p:cNvPr id="16396" name="Freeform 20"/>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6397" name="Freeform 21"/>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6395" name="Oval 22"/>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7466521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5" descr="NaAc6_11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NaAc5_11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xtals_11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    11 MGy</a:t>
            </a:r>
          </a:p>
        </p:txBody>
      </p:sp>
      <p:sp>
        <p:nvSpPr>
          <p:cNvPr id="17416"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7417" name="Group 11"/>
          <p:cNvGrpSpPr>
            <a:grpSpLocks/>
          </p:cNvGrpSpPr>
          <p:nvPr/>
        </p:nvGrpSpPr>
        <p:grpSpPr bwMode="auto">
          <a:xfrm>
            <a:off x="573088" y="898525"/>
            <a:ext cx="3197225" cy="700088"/>
            <a:chOff x="361" y="566"/>
            <a:chExt cx="2014" cy="441"/>
          </a:xfrm>
        </p:grpSpPr>
        <p:sp>
          <p:nvSpPr>
            <p:cNvPr id="17425"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6"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7418" name="Group 14"/>
          <p:cNvGrpSpPr>
            <a:grpSpLocks/>
          </p:cNvGrpSpPr>
          <p:nvPr/>
        </p:nvGrpSpPr>
        <p:grpSpPr bwMode="auto">
          <a:xfrm>
            <a:off x="3744913" y="901700"/>
            <a:ext cx="3197225" cy="700088"/>
            <a:chOff x="361" y="566"/>
            <a:chExt cx="2014" cy="441"/>
          </a:xfrm>
        </p:grpSpPr>
        <p:sp>
          <p:nvSpPr>
            <p:cNvPr id="17423"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4"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7419" name="Group 17"/>
          <p:cNvGrpSpPr>
            <a:grpSpLocks/>
          </p:cNvGrpSpPr>
          <p:nvPr/>
        </p:nvGrpSpPr>
        <p:grpSpPr bwMode="auto">
          <a:xfrm>
            <a:off x="5811838" y="901700"/>
            <a:ext cx="3197225" cy="700088"/>
            <a:chOff x="361" y="566"/>
            <a:chExt cx="2014" cy="441"/>
          </a:xfrm>
        </p:grpSpPr>
        <p:sp>
          <p:nvSpPr>
            <p:cNvPr id="17421"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7422"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7420"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8467409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altLang="en-US" smtClean="0"/>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5" descr="NaAc6_1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descr="NaAc5_1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xtals_1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16 MGy</a:t>
            </a:r>
          </a:p>
        </p:txBody>
      </p:sp>
      <p:sp>
        <p:nvSpPr>
          <p:cNvPr id="18440"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8441" name="Group 11"/>
          <p:cNvGrpSpPr>
            <a:grpSpLocks/>
          </p:cNvGrpSpPr>
          <p:nvPr/>
        </p:nvGrpSpPr>
        <p:grpSpPr bwMode="auto">
          <a:xfrm>
            <a:off x="573088" y="898525"/>
            <a:ext cx="3197225" cy="700088"/>
            <a:chOff x="361" y="566"/>
            <a:chExt cx="2014" cy="441"/>
          </a:xfrm>
        </p:grpSpPr>
        <p:sp>
          <p:nvSpPr>
            <p:cNvPr id="18449"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50"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8442" name="Group 14"/>
          <p:cNvGrpSpPr>
            <a:grpSpLocks/>
          </p:cNvGrpSpPr>
          <p:nvPr/>
        </p:nvGrpSpPr>
        <p:grpSpPr bwMode="auto">
          <a:xfrm>
            <a:off x="3744913" y="901700"/>
            <a:ext cx="3197225" cy="700088"/>
            <a:chOff x="361" y="566"/>
            <a:chExt cx="2014" cy="441"/>
          </a:xfrm>
        </p:grpSpPr>
        <p:sp>
          <p:nvSpPr>
            <p:cNvPr id="18447"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48"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8443" name="Group 17"/>
          <p:cNvGrpSpPr>
            <a:grpSpLocks/>
          </p:cNvGrpSpPr>
          <p:nvPr/>
        </p:nvGrpSpPr>
        <p:grpSpPr bwMode="auto">
          <a:xfrm>
            <a:off x="5811838" y="901700"/>
            <a:ext cx="3197225" cy="700088"/>
            <a:chOff x="361" y="566"/>
            <a:chExt cx="2014" cy="441"/>
          </a:xfrm>
        </p:grpSpPr>
        <p:sp>
          <p:nvSpPr>
            <p:cNvPr id="18445"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46"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8444"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922688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endParaRPr lang="en-US" altLang="en-US" smtClean="0"/>
          </a:p>
        </p:txBody>
      </p:sp>
      <p:sp>
        <p:nvSpPr>
          <p:cNvPr id="19459" name="Rectangle 3"/>
          <p:cNvSpPr>
            <a:spLocks noGrp="1" noChangeArrowheads="1"/>
          </p:cNvSpPr>
          <p:nvPr>
            <p:ph type="body" idx="1"/>
          </p:nvPr>
        </p:nvSpPr>
        <p:spPr/>
        <p:txBody>
          <a:bodyPr/>
          <a:lstStyle/>
          <a:p>
            <a:pPr eaLnBrk="1" hangingPunct="1"/>
            <a:endParaRPr lang="en-US" altLang="en-US" smtClean="0"/>
          </a:p>
        </p:txBody>
      </p:sp>
      <p:pic>
        <p:nvPicPr>
          <p:cNvPr id="19460" name="Picture 5" descr="NaAc6_22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NaAc5_22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xtals_22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22 MGy</a:t>
            </a:r>
          </a:p>
        </p:txBody>
      </p:sp>
      <p:sp>
        <p:nvSpPr>
          <p:cNvPr id="19464"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465" name="Group 11"/>
          <p:cNvGrpSpPr>
            <a:grpSpLocks/>
          </p:cNvGrpSpPr>
          <p:nvPr/>
        </p:nvGrpSpPr>
        <p:grpSpPr bwMode="auto">
          <a:xfrm>
            <a:off x="573088" y="898525"/>
            <a:ext cx="3197225" cy="700088"/>
            <a:chOff x="361" y="566"/>
            <a:chExt cx="2014" cy="441"/>
          </a:xfrm>
        </p:grpSpPr>
        <p:sp>
          <p:nvSpPr>
            <p:cNvPr id="19473"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4"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466" name="Group 14"/>
          <p:cNvGrpSpPr>
            <a:grpSpLocks/>
          </p:cNvGrpSpPr>
          <p:nvPr/>
        </p:nvGrpSpPr>
        <p:grpSpPr bwMode="auto">
          <a:xfrm>
            <a:off x="3744913" y="901700"/>
            <a:ext cx="3197225" cy="700088"/>
            <a:chOff x="361" y="566"/>
            <a:chExt cx="2014" cy="441"/>
          </a:xfrm>
        </p:grpSpPr>
        <p:sp>
          <p:nvSpPr>
            <p:cNvPr id="19471"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2"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9467" name="Group 17"/>
          <p:cNvGrpSpPr>
            <a:grpSpLocks/>
          </p:cNvGrpSpPr>
          <p:nvPr/>
        </p:nvGrpSpPr>
        <p:grpSpPr bwMode="auto">
          <a:xfrm>
            <a:off x="5811838" y="901700"/>
            <a:ext cx="3197225" cy="700088"/>
            <a:chOff x="361" y="566"/>
            <a:chExt cx="2014" cy="441"/>
          </a:xfrm>
        </p:grpSpPr>
        <p:sp>
          <p:nvSpPr>
            <p:cNvPr id="19469"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9470"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9468"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22052255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ltLang="en-US" smtClean="0"/>
          </a:p>
        </p:txBody>
      </p:sp>
      <p:sp>
        <p:nvSpPr>
          <p:cNvPr id="20483" name="Rectangle 3"/>
          <p:cNvSpPr>
            <a:spLocks noGrp="1" noChangeArrowheads="1"/>
          </p:cNvSpPr>
          <p:nvPr>
            <p:ph type="body" idx="1"/>
          </p:nvPr>
        </p:nvSpPr>
        <p:spPr/>
        <p:txBody>
          <a:bodyPr/>
          <a:lstStyle/>
          <a:p>
            <a:pPr eaLnBrk="1" hangingPunct="1"/>
            <a:endParaRPr lang="en-US" altLang="en-US" smtClean="0"/>
          </a:p>
        </p:txBody>
      </p:sp>
      <p:pic>
        <p:nvPicPr>
          <p:cNvPr id="20484" name="Picture 5" descr="NaAc6_26M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NaAc5_26M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0"/>
            <a:ext cx="4762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descr="xtals_26M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82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4"/>
          <p:cNvSpPr txBox="1">
            <a:spLocks noChangeArrowheads="1"/>
          </p:cNvSpPr>
          <p:nvPr/>
        </p:nvSpPr>
        <p:spPr bwMode="auto">
          <a:xfrm>
            <a:off x="-325438" y="2740025"/>
            <a:ext cx="22907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r>
              <a:rPr lang="en-US" altLang="en-US" sz="3200" b="1">
                <a:solidFill>
                  <a:srgbClr val="000000"/>
                </a:solidFill>
              </a:rPr>
              <a:t>26 MGy</a:t>
            </a:r>
          </a:p>
        </p:txBody>
      </p:sp>
      <p:sp>
        <p:nvSpPr>
          <p:cNvPr id="20488" name="Oval 10"/>
          <p:cNvSpPr>
            <a:spLocks noChangeArrowheads="1"/>
          </p:cNvSpPr>
          <p:nvPr/>
        </p:nvSpPr>
        <p:spPr bwMode="auto">
          <a:xfrm>
            <a:off x="577850" y="1069975"/>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20489" name="Group 11"/>
          <p:cNvGrpSpPr>
            <a:grpSpLocks/>
          </p:cNvGrpSpPr>
          <p:nvPr/>
        </p:nvGrpSpPr>
        <p:grpSpPr bwMode="auto">
          <a:xfrm>
            <a:off x="573088" y="898525"/>
            <a:ext cx="3197225" cy="700088"/>
            <a:chOff x="361" y="566"/>
            <a:chExt cx="2014" cy="441"/>
          </a:xfrm>
        </p:grpSpPr>
        <p:sp>
          <p:nvSpPr>
            <p:cNvPr id="20497" name="Freeform 12"/>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8" name="Freeform 13"/>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0490" name="Group 14"/>
          <p:cNvGrpSpPr>
            <a:grpSpLocks/>
          </p:cNvGrpSpPr>
          <p:nvPr/>
        </p:nvGrpSpPr>
        <p:grpSpPr bwMode="auto">
          <a:xfrm>
            <a:off x="3744913" y="901700"/>
            <a:ext cx="3197225" cy="700088"/>
            <a:chOff x="361" y="566"/>
            <a:chExt cx="2014" cy="441"/>
          </a:xfrm>
        </p:grpSpPr>
        <p:sp>
          <p:nvSpPr>
            <p:cNvPr id="20495" name="Freeform 15"/>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6" name="Freeform 16"/>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0491" name="Group 17"/>
          <p:cNvGrpSpPr>
            <a:grpSpLocks/>
          </p:cNvGrpSpPr>
          <p:nvPr/>
        </p:nvGrpSpPr>
        <p:grpSpPr bwMode="auto">
          <a:xfrm>
            <a:off x="5811838" y="901700"/>
            <a:ext cx="3197225" cy="700088"/>
            <a:chOff x="361" y="566"/>
            <a:chExt cx="2014" cy="441"/>
          </a:xfrm>
        </p:grpSpPr>
        <p:sp>
          <p:nvSpPr>
            <p:cNvPr id="20493" name="Freeform 18"/>
            <p:cNvSpPr>
              <a:spLocks/>
            </p:cNvSpPr>
            <p:nvPr/>
          </p:nvSpPr>
          <p:spPr bwMode="auto">
            <a:xfrm>
              <a:off x="361"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0494" name="Freeform 19"/>
            <p:cNvSpPr>
              <a:spLocks/>
            </p:cNvSpPr>
            <p:nvPr/>
          </p:nvSpPr>
          <p:spPr bwMode="auto">
            <a:xfrm flipH="1">
              <a:off x="1367" y="566"/>
              <a:ext cx="1008" cy="441"/>
            </a:xfrm>
            <a:custGeom>
              <a:avLst/>
              <a:gdLst>
                <a:gd name="T0" fmla="*/ 0 w 3172"/>
                <a:gd name="T1" fmla="*/ 441 h 1389"/>
                <a:gd name="T2" fmla="*/ 140 w 3172"/>
                <a:gd name="T3" fmla="*/ 429 h 1389"/>
                <a:gd name="T4" fmla="*/ 258 w 3172"/>
                <a:gd name="T5" fmla="*/ 408 h 1389"/>
                <a:gd name="T6" fmla="*/ 414 w 3172"/>
                <a:gd name="T7" fmla="*/ 351 h 1389"/>
                <a:gd name="T8" fmla="*/ 567 w 3172"/>
                <a:gd name="T9" fmla="*/ 253 h 1389"/>
                <a:gd name="T10" fmla="*/ 690 w 3172"/>
                <a:gd name="T11" fmla="*/ 156 h 1389"/>
                <a:gd name="T12" fmla="*/ 797 w 3172"/>
                <a:gd name="T13" fmla="*/ 78 h 1389"/>
                <a:gd name="T14" fmla="*/ 885 w 3172"/>
                <a:gd name="T15" fmla="*/ 28 h 1389"/>
                <a:gd name="T16" fmla="*/ 958 w 3172"/>
                <a:gd name="T17" fmla="*/ 5 h 1389"/>
                <a:gd name="T18" fmla="*/ 1008 w 3172"/>
                <a:gd name="T19" fmla="*/ 0 h 1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2" h="1389">
                  <a:moveTo>
                    <a:pt x="0" y="1389"/>
                  </a:moveTo>
                  <a:cubicBezTo>
                    <a:pt x="153" y="1378"/>
                    <a:pt x="307" y="1367"/>
                    <a:pt x="442" y="1350"/>
                  </a:cubicBezTo>
                  <a:cubicBezTo>
                    <a:pt x="577" y="1333"/>
                    <a:pt x="670" y="1327"/>
                    <a:pt x="813" y="1286"/>
                  </a:cubicBezTo>
                  <a:cubicBezTo>
                    <a:pt x="956" y="1245"/>
                    <a:pt x="1141" y="1186"/>
                    <a:pt x="1302" y="1105"/>
                  </a:cubicBezTo>
                  <a:cubicBezTo>
                    <a:pt x="1463" y="1024"/>
                    <a:pt x="1638" y="900"/>
                    <a:pt x="1783" y="797"/>
                  </a:cubicBezTo>
                  <a:cubicBezTo>
                    <a:pt x="1928" y="694"/>
                    <a:pt x="2049" y="582"/>
                    <a:pt x="2170" y="490"/>
                  </a:cubicBezTo>
                  <a:cubicBezTo>
                    <a:pt x="2291" y="398"/>
                    <a:pt x="2406" y="312"/>
                    <a:pt x="2509" y="245"/>
                  </a:cubicBezTo>
                  <a:cubicBezTo>
                    <a:pt x="2612" y="178"/>
                    <a:pt x="2701" y="125"/>
                    <a:pt x="2785" y="87"/>
                  </a:cubicBezTo>
                  <a:cubicBezTo>
                    <a:pt x="2869" y="49"/>
                    <a:pt x="2950" y="30"/>
                    <a:pt x="3014" y="16"/>
                  </a:cubicBezTo>
                  <a:cubicBezTo>
                    <a:pt x="3078" y="2"/>
                    <a:pt x="3125" y="1"/>
                    <a:pt x="3172" y="0"/>
                  </a:cubicBezTo>
                </a:path>
              </a:pathLst>
            </a:custGeom>
            <a:noFill/>
            <a:ln w="4445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20492" name="Oval 20"/>
          <p:cNvSpPr>
            <a:spLocks noChangeArrowheads="1"/>
          </p:cNvSpPr>
          <p:nvPr/>
        </p:nvSpPr>
        <p:spPr bwMode="auto">
          <a:xfrm>
            <a:off x="5853113" y="1009650"/>
            <a:ext cx="1066800" cy="1066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377957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to find the 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54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It’s Official</a:t>
            </a:r>
            <a:endParaRPr lang="en-US" dirty="0"/>
          </a:p>
        </p:txBody>
      </p:sp>
      <p:pic>
        <p:nvPicPr>
          <p:cNvPr id="4" name="Chart Placeholder 3"/>
          <p:cNvPicPr>
            <a:picLocks noGrp="1" noChangeAspect="1"/>
          </p:cNvPicPr>
          <p:nvPr>
            <p:ph type="chart" idx="1"/>
          </p:nvPr>
        </p:nvPicPr>
        <p:blipFill>
          <a:blip r:embed="rId2" cstate="print">
            <a:extLst>
              <a:ext uri="{28A0092B-C50C-407E-A947-70E740481C1C}">
                <a14:useLocalDpi xmlns:a14="http://schemas.microsoft.com/office/drawing/2010/main" val="0"/>
              </a:ext>
            </a:extLst>
          </a:blip>
          <a:stretch>
            <a:fillRect/>
          </a:stretch>
        </p:blipFill>
        <p:spPr>
          <a:xfrm rot="10800000">
            <a:off x="0" y="1153407"/>
            <a:ext cx="9144000" cy="6858000"/>
          </a:xfrm>
        </p:spPr>
      </p:pic>
    </p:spTree>
    <p:extLst>
      <p:ext uri="{BB962C8B-B14F-4D97-AF65-F5344CB8AC3E}">
        <p14:creationId xmlns:p14="http://schemas.microsoft.com/office/powerpoint/2010/main" val="21755781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solidFill>
            <a:srgbClr val="00B050"/>
          </a:solidFill>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for flat dose</a:t>
            </a:r>
            <a:endParaRPr lang="en-US" dirty="0">
              <a:latin typeface="Arial" panose="020B0604020202020204" pitchFamily="34" charset="0"/>
              <a:cs typeface="Arial" panose="020B0604020202020204" pitchFamily="34" charset="0"/>
            </a:endParaRPr>
          </a:p>
        </p:txBody>
      </p:sp>
      <p:sp>
        <p:nvSpPr>
          <p:cNvPr id="2" name="Freeform 1"/>
          <p:cNvSpPr/>
          <p:nvPr/>
        </p:nvSpPr>
        <p:spPr>
          <a:xfrm>
            <a:off x="938664" y="1862962"/>
            <a:ext cx="5907413" cy="3421856"/>
          </a:xfrm>
          <a:custGeom>
            <a:avLst/>
            <a:gdLst>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65" fmla="*/ 927843 w 5907413"/>
              <a:gd name="connsiteY65"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588478 w 5907413"/>
              <a:gd name="connsiteY38" fmla="*/ 2690184 h 3421856"/>
              <a:gd name="connsiteX39" fmla="*/ 362235 w 5907413"/>
              <a:gd name="connsiteY39" fmla="*/ 2595916 h 3421856"/>
              <a:gd name="connsiteX40" fmla="*/ 277394 w 5907413"/>
              <a:gd name="connsiteY40" fmla="*/ 2416807 h 3421856"/>
              <a:gd name="connsiteX41" fmla="*/ 381089 w 5907413"/>
              <a:gd name="connsiteY41" fmla="*/ 2284832 h 3421856"/>
              <a:gd name="connsiteX42" fmla="*/ 296247 w 5907413"/>
              <a:gd name="connsiteY42" fmla="*/ 2247125 h 3421856"/>
              <a:gd name="connsiteX43" fmla="*/ 220833 w 5907413"/>
              <a:gd name="connsiteY43" fmla="*/ 2124576 h 3421856"/>
              <a:gd name="connsiteX44" fmla="*/ 286821 w 5907413"/>
              <a:gd name="connsiteY44" fmla="*/ 1992601 h 3421856"/>
              <a:gd name="connsiteX45" fmla="*/ 154845 w 5907413"/>
              <a:gd name="connsiteY45" fmla="*/ 1954894 h 3421856"/>
              <a:gd name="connsiteX46" fmla="*/ 60577 w 5907413"/>
              <a:gd name="connsiteY46" fmla="*/ 1794638 h 3421856"/>
              <a:gd name="connsiteX47" fmla="*/ 32297 w 5907413"/>
              <a:gd name="connsiteY47" fmla="*/ 1747504 h 3421856"/>
              <a:gd name="connsiteX48" fmla="*/ 154845 w 5907413"/>
              <a:gd name="connsiteY48" fmla="*/ 1568395 h 3421856"/>
              <a:gd name="connsiteX49" fmla="*/ 88858 w 5907413"/>
              <a:gd name="connsiteY49" fmla="*/ 1521261 h 3421856"/>
              <a:gd name="connsiteX50" fmla="*/ 4016 w 5907413"/>
              <a:gd name="connsiteY50" fmla="*/ 1417566 h 3421856"/>
              <a:gd name="connsiteX51" fmla="*/ 32297 w 5907413"/>
              <a:gd name="connsiteY51" fmla="*/ 1238457 h 3421856"/>
              <a:gd name="connsiteX52" fmla="*/ 192552 w 5907413"/>
              <a:gd name="connsiteY52" fmla="*/ 1163042 h 3421856"/>
              <a:gd name="connsiteX53" fmla="*/ 352808 w 5907413"/>
              <a:gd name="connsiteY53" fmla="*/ 1106481 h 3421856"/>
              <a:gd name="connsiteX54" fmla="*/ 315101 w 5907413"/>
              <a:gd name="connsiteY54" fmla="*/ 955652 h 3421856"/>
              <a:gd name="connsiteX55" fmla="*/ 399942 w 5907413"/>
              <a:gd name="connsiteY55" fmla="*/ 851958 h 3421856"/>
              <a:gd name="connsiteX56" fmla="*/ 475357 w 5907413"/>
              <a:gd name="connsiteY56" fmla="*/ 833104 h 3421856"/>
              <a:gd name="connsiteX57" fmla="*/ 371662 w 5907413"/>
              <a:gd name="connsiteY57" fmla="*/ 719982 h 3421856"/>
              <a:gd name="connsiteX58" fmla="*/ 333955 w 5907413"/>
              <a:gd name="connsiteY58" fmla="*/ 550300 h 3421856"/>
              <a:gd name="connsiteX59" fmla="*/ 428223 w 5907413"/>
              <a:gd name="connsiteY59" fmla="*/ 418325 h 3421856"/>
              <a:gd name="connsiteX60" fmla="*/ 616759 w 5907413"/>
              <a:gd name="connsiteY60" fmla="*/ 408898 h 3421856"/>
              <a:gd name="connsiteX61" fmla="*/ 588478 w 5907413"/>
              <a:gd name="connsiteY61" fmla="*/ 248642 h 3421856"/>
              <a:gd name="connsiteX62" fmla="*/ 673320 w 5907413"/>
              <a:gd name="connsiteY62" fmla="*/ 135520 h 3421856"/>
              <a:gd name="connsiteX63" fmla="*/ 824148 w 5907413"/>
              <a:gd name="connsiteY63" fmla="*/ 50679 h 3421856"/>
              <a:gd name="connsiteX64" fmla="*/ 927843 w 5907413"/>
              <a:gd name="connsiteY64" fmla="*/ 22399 h 34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07413" h="3421856">
                <a:moveTo>
                  <a:pt x="927843" y="22399"/>
                </a:moveTo>
                <a:cubicBezTo>
                  <a:pt x="1718909" y="403"/>
                  <a:pt x="2509975" y="-21593"/>
                  <a:pt x="2869765" y="41252"/>
                </a:cubicBezTo>
                <a:cubicBezTo>
                  <a:pt x="3229555" y="104097"/>
                  <a:pt x="3066156" y="324057"/>
                  <a:pt x="3086581" y="399471"/>
                </a:cubicBezTo>
                <a:cubicBezTo>
                  <a:pt x="3107006" y="474885"/>
                  <a:pt x="2973459" y="457603"/>
                  <a:pt x="2992313" y="493739"/>
                </a:cubicBezTo>
                <a:cubicBezTo>
                  <a:pt x="3011167" y="529875"/>
                  <a:pt x="3160425" y="577009"/>
                  <a:pt x="3199703" y="616287"/>
                </a:cubicBezTo>
                <a:cubicBezTo>
                  <a:pt x="3238981" y="655565"/>
                  <a:pt x="3160424" y="702700"/>
                  <a:pt x="3227983" y="729409"/>
                </a:cubicBezTo>
                <a:cubicBezTo>
                  <a:pt x="3295542" y="756118"/>
                  <a:pt x="3498219" y="737265"/>
                  <a:pt x="3605056" y="776543"/>
                </a:cubicBezTo>
                <a:cubicBezTo>
                  <a:pt x="3711893" y="815821"/>
                  <a:pt x="3826586" y="917945"/>
                  <a:pt x="3869006" y="965079"/>
                </a:cubicBezTo>
                <a:cubicBezTo>
                  <a:pt x="3911427" y="1012213"/>
                  <a:pt x="3854866" y="1024782"/>
                  <a:pt x="3859579" y="1059347"/>
                </a:cubicBezTo>
                <a:cubicBezTo>
                  <a:pt x="3864292" y="1093912"/>
                  <a:pt x="3845439" y="1153615"/>
                  <a:pt x="3897286" y="1172469"/>
                </a:cubicBezTo>
                <a:cubicBezTo>
                  <a:pt x="3949133" y="1191323"/>
                  <a:pt x="4106247" y="1153615"/>
                  <a:pt x="4170663" y="1172469"/>
                </a:cubicBezTo>
                <a:cubicBezTo>
                  <a:pt x="4235080" y="1191323"/>
                  <a:pt x="4247649" y="1243171"/>
                  <a:pt x="4283785" y="1285591"/>
                </a:cubicBezTo>
                <a:cubicBezTo>
                  <a:pt x="4319921" y="1328011"/>
                  <a:pt x="4288499" y="1400283"/>
                  <a:pt x="4387480" y="1426992"/>
                </a:cubicBezTo>
                <a:cubicBezTo>
                  <a:pt x="4486461" y="1453701"/>
                  <a:pt x="4748841" y="1411281"/>
                  <a:pt x="4877674" y="1445846"/>
                </a:cubicBezTo>
                <a:cubicBezTo>
                  <a:pt x="5006507" y="1480411"/>
                  <a:pt x="5124342" y="1566823"/>
                  <a:pt x="5160478" y="1634382"/>
                </a:cubicBezTo>
                <a:cubicBezTo>
                  <a:pt x="5196614" y="1701941"/>
                  <a:pt x="5102347" y="1804065"/>
                  <a:pt x="5094491" y="1851199"/>
                </a:cubicBezTo>
                <a:cubicBezTo>
                  <a:pt x="5086635" y="1898333"/>
                  <a:pt x="5103917" y="1860625"/>
                  <a:pt x="5113344" y="1917186"/>
                </a:cubicBezTo>
                <a:cubicBezTo>
                  <a:pt x="5122771" y="1973747"/>
                  <a:pt x="5086635" y="2141859"/>
                  <a:pt x="5151051" y="2190564"/>
                </a:cubicBezTo>
                <a:cubicBezTo>
                  <a:pt x="5215467" y="2239269"/>
                  <a:pt x="5408717" y="2203133"/>
                  <a:pt x="5499843" y="2209417"/>
                </a:cubicBezTo>
                <a:cubicBezTo>
                  <a:pt x="5590969" y="2215701"/>
                  <a:pt x="5649101" y="2212560"/>
                  <a:pt x="5697806" y="2228271"/>
                </a:cubicBezTo>
                <a:cubicBezTo>
                  <a:pt x="5746511" y="2243982"/>
                  <a:pt x="5774792" y="2265978"/>
                  <a:pt x="5792074" y="2303685"/>
                </a:cubicBezTo>
                <a:cubicBezTo>
                  <a:pt x="5809356" y="2341392"/>
                  <a:pt x="5818783" y="2402667"/>
                  <a:pt x="5801501" y="2454514"/>
                </a:cubicBezTo>
                <a:cubicBezTo>
                  <a:pt x="5784219" y="2506361"/>
                  <a:pt x="5678952" y="2580205"/>
                  <a:pt x="5688379" y="2614770"/>
                </a:cubicBezTo>
                <a:cubicBezTo>
                  <a:pt x="5697806" y="2649335"/>
                  <a:pt x="5823497" y="2617912"/>
                  <a:pt x="5858062" y="2661904"/>
                </a:cubicBezTo>
                <a:cubicBezTo>
                  <a:pt x="5892627" y="2705896"/>
                  <a:pt x="5925621" y="2811161"/>
                  <a:pt x="5895769" y="2878720"/>
                </a:cubicBezTo>
                <a:cubicBezTo>
                  <a:pt x="5865917" y="2946279"/>
                  <a:pt x="5733942" y="3035834"/>
                  <a:pt x="5678952" y="3067257"/>
                </a:cubicBezTo>
                <a:cubicBezTo>
                  <a:pt x="5623962" y="3098680"/>
                  <a:pt x="5803072" y="3065686"/>
                  <a:pt x="5565831" y="3067257"/>
                </a:cubicBezTo>
                <a:lnTo>
                  <a:pt x="4255505" y="3076683"/>
                </a:lnTo>
                <a:lnTo>
                  <a:pt x="3030021" y="3086110"/>
                </a:lnTo>
                <a:cubicBezTo>
                  <a:pt x="3000171" y="3185092"/>
                  <a:pt x="3037876" y="3169381"/>
                  <a:pt x="3011167" y="3208659"/>
                </a:cubicBezTo>
                <a:cubicBezTo>
                  <a:pt x="2984458" y="3247937"/>
                  <a:pt x="2924755" y="3291929"/>
                  <a:pt x="2869765" y="3321780"/>
                </a:cubicBezTo>
                <a:cubicBezTo>
                  <a:pt x="2814775" y="3351631"/>
                  <a:pt x="2956178" y="3373628"/>
                  <a:pt x="2681229" y="3387768"/>
                </a:cubicBezTo>
                <a:cubicBezTo>
                  <a:pt x="2406280" y="3401908"/>
                  <a:pt x="1512305" y="3444329"/>
                  <a:pt x="1220074" y="3406622"/>
                </a:cubicBezTo>
                <a:cubicBezTo>
                  <a:pt x="927843" y="3368915"/>
                  <a:pt x="976548" y="3216515"/>
                  <a:pt x="927843" y="3161525"/>
                </a:cubicBezTo>
                <a:cubicBezTo>
                  <a:pt x="879138" y="3106535"/>
                  <a:pt x="908989" y="3109677"/>
                  <a:pt x="927843" y="3076683"/>
                </a:cubicBezTo>
                <a:cubicBezTo>
                  <a:pt x="946697" y="3043689"/>
                  <a:pt x="1037823" y="2996556"/>
                  <a:pt x="1040965" y="2963562"/>
                </a:cubicBezTo>
                <a:cubicBezTo>
                  <a:pt x="1044107" y="2930568"/>
                  <a:pt x="967122" y="2916427"/>
                  <a:pt x="946697" y="2878720"/>
                </a:cubicBezTo>
                <a:cubicBezTo>
                  <a:pt x="926272" y="2841013"/>
                  <a:pt x="978119" y="2768741"/>
                  <a:pt x="918416" y="2737318"/>
                </a:cubicBezTo>
                <a:cubicBezTo>
                  <a:pt x="858713" y="2705895"/>
                  <a:pt x="681175" y="2713751"/>
                  <a:pt x="588478" y="2690184"/>
                </a:cubicBezTo>
                <a:cubicBezTo>
                  <a:pt x="495781" y="2666617"/>
                  <a:pt x="414082" y="2641479"/>
                  <a:pt x="362235" y="2595916"/>
                </a:cubicBezTo>
                <a:cubicBezTo>
                  <a:pt x="310388" y="2550353"/>
                  <a:pt x="274252" y="2468654"/>
                  <a:pt x="277394" y="2416807"/>
                </a:cubicBezTo>
                <a:cubicBezTo>
                  <a:pt x="280536" y="2364960"/>
                  <a:pt x="377947" y="2313112"/>
                  <a:pt x="381089" y="2284832"/>
                </a:cubicBezTo>
                <a:cubicBezTo>
                  <a:pt x="384231" y="2256552"/>
                  <a:pt x="322956" y="2273834"/>
                  <a:pt x="296247" y="2247125"/>
                </a:cubicBezTo>
                <a:cubicBezTo>
                  <a:pt x="269538" y="2220416"/>
                  <a:pt x="222404" y="2166997"/>
                  <a:pt x="220833" y="2124576"/>
                </a:cubicBezTo>
                <a:cubicBezTo>
                  <a:pt x="219262" y="2082155"/>
                  <a:pt x="297819" y="2020881"/>
                  <a:pt x="286821" y="1992601"/>
                </a:cubicBezTo>
                <a:cubicBezTo>
                  <a:pt x="275823" y="1964321"/>
                  <a:pt x="192552" y="1987888"/>
                  <a:pt x="154845" y="1954894"/>
                </a:cubicBezTo>
                <a:cubicBezTo>
                  <a:pt x="117138" y="1921900"/>
                  <a:pt x="81002" y="1829203"/>
                  <a:pt x="60577" y="1794638"/>
                </a:cubicBezTo>
                <a:cubicBezTo>
                  <a:pt x="40152" y="1760073"/>
                  <a:pt x="16586" y="1785211"/>
                  <a:pt x="32297" y="1747504"/>
                </a:cubicBezTo>
                <a:cubicBezTo>
                  <a:pt x="48008" y="1709797"/>
                  <a:pt x="145418" y="1606102"/>
                  <a:pt x="154845" y="1568395"/>
                </a:cubicBezTo>
                <a:cubicBezTo>
                  <a:pt x="164272" y="1530688"/>
                  <a:pt x="113996" y="1546399"/>
                  <a:pt x="88858" y="1521261"/>
                </a:cubicBezTo>
                <a:cubicBezTo>
                  <a:pt x="63720" y="1496123"/>
                  <a:pt x="13443" y="1464700"/>
                  <a:pt x="4016" y="1417566"/>
                </a:cubicBezTo>
                <a:cubicBezTo>
                  <a:pt x="-5411" y="1370432"/>
                  <a:pt x="874" y="1280878"/>
                  <a:pt x="32297" y="1238457"/>
                </a:cubicBezTo>
                <a:cubicBezTo>
                  <a:pt x="63720" y="1196036"/>
                  <a:pt x="139134" y="1185038"/>
                  <a:pt x="192552" y="1163042"/>
                </a:cubicBezTo>
                <a:cubicBezTo>
                  <a:pt x="245970" y="1141046"/>
                  <a:pt x="332383" y="1141046"/>
                  <a:pt x="352808" y="1106481"/>
                </a:cubicBezTo>
                <a:cubicBezTo>
                  <a:pt x="373233" y="1071916"/>
                  <a:pt x="307245" y="998073"/>
                  <a:pt x="315101" y="955652"/>
                </a:cubicBezTo>
                <a:cubicBezTo>
                  <a:pt x="322957" y="913232"/>
                  <a:pt x="373233" y="872383"/>
                  <a:pt x="399942" y="851958"/>
                </a:cubicBezTo>
                <a:cubicBezTo>
                  <a:pt x="426651" y="831533"/>
                  <a:pt x="480070" y="855100"/>
                  <a:pt x="475357" y="833104"/>
                </a:cubicBezTo>
                <a:cubicBezTo>
                  <a:pt x="470644" y="811108"/>
                  <a:pt x="395229" y="767116"/>
                  <a:pt x="371662" y="719982"/>
                </a:cubicBezTo>
                <a:cubicBezTo>
                  <a:pt x="348095" y="672848"/>
                  <a:pt x="324528" y="600576"/>
                  <a:pt x="333955" y="550300"/>
                </a:cubicBezTo>
                <a:cubicBezTo>
                  <a:pt x="343382" y="500024"/>
                  <a:pt x="381089" y="441892"/>
                  <a:pt x="428223" y="418325"/>
                </a:cubicBezTo>
                <a:cubicBezTo>
                  <a:pt x="475357" y="394758"/>
                  <a:pt x="590050" y="437178"/>
                  <a:pt x="616759" y="408898"/>
                </a:cubicBezTo>
                <a:cubicBezTo>
                  <a:pt x="643468" y="380618"/>
                  <a:pt x="579051" y="294205"/>
                  <a:pt x="588478" y="248642"/>
                </a:cubicBezTo>
                <a:cubicBezTo>
                  <a:pt x="597905" y="203079"/>
                  <a:pt x="634042" y="168514"/>
                  <a:pt x="673320" y="135520"/>
                </a:cubicBezTo>
                <a:cubicBezTo>
                  <a:pt x="712598" y="102526"/>
                  <a:pt x="768373" y="76602"/>
                  <a:pt x="824148" y="50679"/>
                </a:cubicBezTo>
                <a:lnTo>
                  <a:pt x="927843" y="22399"/>
                </a:lnTo>
                <a:close/>
              </a:path>
            </a:pathLst>
          </a:cu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437855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for virtual beam</a:t>
            </a:r>
            <a:endParaRPr lang="en-US" dirty="0">
              <a:latin typeface="Arial" panose="020B0604020202020204" pitchFamily="34" charset="0"/>
              <a:cs typeface="Arial" panose="020B0604020202020204" pitchFamily="34" charset="0"/>
            </a:endParaRPr>
          </a:p>
        </p:txBody>
      </p:sp>
      <p:sp>
        <p:nvSpPr>
          <p:cNvPr id="23" name="Oval 22"/>
          <p:cNvSpPr/>
          <p:nvPr/>
        </p:nvSpPr>
        <p:spPr>
          <a:xfrm>
            <a:off x="4171361" y="3313820"/>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4598709" y="364690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3744012" y="3348386"/>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3" name="Oval 32"/>
          <p:cNvSpPr/>
          <p:nvPr/>
        </p:nvSpPr>
        <p:spPr>
          <a:xfrm>
            <a:off x="3740871" y="2987025"/>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5817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rial" panose="020B0604020202020204" pitchFamily="34" charset="0"/>
                <a:cs typeface="Arial" panose="020B0604020202020204" pitchFamily="34" charset="0"/>
              </a:rPr>
              <a:t>How many images?</a:t>
            </a:r>
            <a:endParaRPr lang="en-US" sz="6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356701"/>
            <a:ext cx="8229600" cy="3769462"/>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360° / 0.1° * ( 100 µm / 1 µm )</a:t>
            </a:r>
            <a:r>
              <a:rPr lang="en-US" sz="4000" baseline="30000" dirty="0" smtClean="0">
                <a:latin typeface="Arial" panose="020B0604020202020204" pitchFamily="34" charset="0"/>
                <a:cs typeface="Arial" panose="020B0604020202020204" pitchFamily="34" charset="0"/>
              </a:rPr>
              <a:t>2</a:t>
            </a:r>
          </a:p>
          <a:p>
            <a:pPr marL="0" indent="0" algn="ctr">
              <a:buNone/>
            </a:pPr>
            <a:r>
              <a:rPr lang="en-US" sz="4000" baseline="30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36x10</a:t>
            </a:r>
            <a:r>
              <a:rPr lang="en-US" sz="4000" baseline="30000" dirty="0" smtClean="0">
                <a:latin typeface="Arial" panose="020B0604020202020204" pitchFamily="34" charset="0"/>
                <a:cs typeface="Arial" panose="020B0604020202020204" pitchFamily="34" charset="0"/>
              </a:rPr>
              <a:t>6</a:t>
            </a:r>
          </a:p>
          <a:p>
            <a:pPr marL="0" indent="0" algn="ctr">
              <a:buNone/>
            </a:pPr>
            <a:endParaRPr lang="en-US" sz="4000" dirty="0" smtClean="0">
              <a:latin typeface="Arial" panose="020B0604020202020204" pitchFamily="34" charset="0"/>
              <a:cs typeface="Arial" panose="020B0604020202020204" pitchFamily="34" charset="0"/>
            </a:endParaRPr>
          </a:p>
          <a:p>
            <a:pPr marL="0" indent="0" algn="ctr">
              <a:buNone/>
            </a:pPr>
            <a:r>
              <a:rPr lang="en-US" sz="4000" dirty="0" smtClean="0">
                <a:latin typeface="Arial" panose="020B0604020202020204" pitchFamily="34" charset="0"/>
                <a:cs typeface="Arial" panose="020B0604020202020204" pitchFamily="34" charset="0"/>
              </a:rPr>
              <a:t>28,000 </a:t>
            </a:r>
            <a:r>
              <a:rPr lang="en-US" sz="4000" dirty="0" err="1" smtClean="0">
                <a:latin typeface="Arial" panose="020B0604020202020204" pitchFamily="34" charset="0"/>
                <a:cs typeface="Arial" panose="020B0604020202020204" pitchFamily="34" charset="0"/>
              </a:rPr>
              <a:t>ph</a:t>
            </a:r>
            <a:r>
              <a:rPr lang="en-US" sz="4000" dirty="0" smtClean="0">
                <a:latin typeface="Arial" panose="020B0604020202020204" pitchFamily="34" charset="0"/>
                <a:cs typeface="Arial" panose="020B0604020202020204" pitchFamily="34" charset="0"/>
              </a:rPr>
              <a:t>/image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1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Entropy Limit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7973"/>
            <a:ext cx="8229600" cy="4476472"/>
          </a:xfrm>
        </p:spPr>
        <p:txBody>
          <a:bodyPr>
            <a:noAutofit/>
          </a:bodyPr>
          <a:lstStyle/>
          <a:p>
            <a:pPr marL="0" indent="0">
              <a:buNone/>
            </a:pP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log</a:t>
            </a:r>
            <a:r>
              <a:rPr lang="en-US" sz="2800" baseline="-25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r>
              <a:rPr lang="en-US" sz="2800" dirty="0" err="1" smtClean="0">
                <a:latin typeface="Arial" panose="020B0604020202020204" pitchFamily="34" charset="0"/>
                <a:cs typeface="Arial" panose="020B0604020202020204" pitchFamily="34" charset="0"/>
              </a:rPr>
              <a:t>N</a:t>
            </a:r>
            <a:r>
              <a:rPr lang="en-US" sz="2800" baseline="-25000" dirty="0" err="1" smtClean="0">
                <a:latin typeface="Arial" panose="020B0604020202020204" pitchFamily="34" charset="0"/>
                <a:cs typeface="Arial" panose="020B0604020202020204" pitchFamily="34" charset="0"/>
              </a:rPr>
              <a:t>pixels</a:t>
            </a:r>
            <a:r>
              <a:rPr lang="en-US" sz="2800" dirty="0" smtClean="0">
                <a:latin typeface="Arial" panose="020B0604020202020204" pitchFamily="34" charset="0"/>
                <a:cs typeface="Arial" panose="020B0604020202020204" pitchFamily="34" charset="0"/>
              </a:rPr>
              <a:t>) * flux * </a:t>
            </a:r>
            <a:r>
              <a:rPr lang="en-US" sz="2800" dirty="0" err="1" smtClean="0">
                <a:latin typeface="Arial" panose="020B0604020202020204" pitchFamily="34" charset="0"/>
                <a:cs typeface="Arial" panose="020B0604020202020204" pitchFamily="34" charset="0"/>
              </a:rPr>
              <a:t>t</a:t>
            </a:r>
            <a:r>
              <a:rPr lang="en-US" sz="2800" baseline="-25000" dirty="0" err="1" smtClean="0">
                <a:latin typeface="Arial" panose="020B0604020202020204" pitchFamily="34" charset="0"/>
                <a:cs typeface="Arial" panose="020B0604020202020204" pitchFamily="34" charset="0"/>
              </a:rPr>
              <a:t>sample</a:t>
            </a:r>
            <a:r>
              <a:rPr lang="en-US" sz="2800" baseline="-25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1.2x10</a:t>
            </a:r>
            <a:r>
              <a:rPr lang="en-US" sz="2800" baseline="30000" dirty="0" smtClean="0">
                <a:latin typeface="Arial" panose="020B0604020202020204" pitchFamily="34" charset="0"/>
                <a:cs typeface="Arial" panose="020B0604020202020204" pitchFamily="34" charset="0"/>
              </a:rPr>
              <a:t>-5</a:t>
            </a:r>
            <a:r>
              <a:rPr lang="en-US" sz="2800" dirty="0" smtClean="0">
                <a:latin typeface="Arial" panose="020B0604020202020204" pitchFamily="34" charset="0"/>
                <a:cs typeface="Arial" panose="020B0604020202020204" pitchFamily="34" charset="0"/>
              </a:rPr>
              <a:t> </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smtClean="0">
                <a:solidFill>
                  <a:srgbClr val="00B050"/>
                </a:solidFill>
                <a:latin typeface="Arial" panose="020B0604020202020204" pitchFamily="34" charset="0"/>
                <a:cs typeface="Arial" panose="020B0604020202020204" pitchFamily="34" charset="0"/>
              </a:rPr>
              <a:t>       minimum data rate with no information loss </a:t>
            </a:r>
            <a:endParaRPr lang="en-US" sz="2600" dirty="0" smtClean="0">
              <a:latin typeface="Arial" panose="020B0604020202020204" pitchFamily="34" charset="0"/>
              <a:cs typeface="Arial" panose="020B0604020202020204" pitchFamily="34" charset="0"/>
            </a:endParaRPr>
          </a:p>
          <a:p>
            <a:pPr marL="0" indent="0">
              <a:buNone/>
            </a:pPr>
            <a:r>
              <a:rPr lang="en-US" sz="2000" dirty="0" err="1" smtClean="0">
                <a:latin typeface="Arial" panose="020B0604020202020204" pitchFamily="34" charset="0"/>
                <a:cs typeface="Arial" panose="020B0604020202020204" pitchFamily="34" charset="0"/>
              </a:rPr>
              <a:t>N</a:t>
            </a:r>
            <a:r>
              <a:rPr lang="en-US" sz="2000" baseline="-25000" dirty="0" err="1" smtClean="0">
                <a:latin typeface="Arial" panose="020B0604020202020204" pitchFamily="34" charset="0"/>
                <a:cs typeface="Arial" panose="020B0604020202020204" pitchFamily="34" charset="0"/>
              </a:rPr>
              <a:t>pixels</a:t>
            </a:r>
            <a:r>
              <a:rPr lang="en-US" sz="2000" dirty="0" smtClean="0">
                <a:latin typeface="Arial" panose="020B0604020202020204" pitchFamily="34" charset="0"/>
                <a:cs typeface="Arial" panose="020B0604020202020204" pitchFamily="34" charset="0"/>
              </a:rPr>
              <a:t> 	= 4150*4371 for </a:t>
            </a:r>
            <a:r>
              <a:rPr lang="en-US" sz="2000" dirty="0" err="1" smtClean="0">
                <a:latin typeface="Arial" panose="020B0604020202020204" pitchFamily="34" charset="0"/>
                <a:cs typeface="Arial" panose="020B0604020202020204" pitchFamily="34" charset="0"/>
              </a:rPr>
              <a:t>Eiger</a:t>
            </a:r>
            <a:endParaRPr lang="en-US" sz="2000" dirty="0" smtClean="0">
              <a:latin typeface="Arial" panose="020B0604020202020204" pitchFamily="34" charset="0"/>
              <a:cs typeface="Arial" panose="020B0604020202020204" pitchFamily="34" charset="0"/>
            </a:endParaRPr>
          </a:p>
          <a:p>
            <a:pPr marL="0" indent="0">
              <a:buNone/>
            </a:pPr>
            <a:r>
              <a:rPr lang="en-US" sz="2000" dirty="0" smtClean="0">
                <a:latin typeface="Arial" panose="020B0604020202020204" pitchFamily="34" charset="0"/>
                <a:cs typeface="Arial" panose="020B0604020202020204" pitchFamily="34" charset="0"/>
              </a:rPr>
              <a:t>flux 	= photons/s onto the sample </a:t>
            </a:r>
          </a:p>
          <a:p>
            <a:pPr marL="0" indent="0">
              <a:buNone/>
            </a:pPr>
            <a:r>
              <a:rPr lang="en-US" sz="2000" dirty="0" err="1" smtClean="0">
                <a:latin typeface="Arial" panose="020B0604020202020204" pitchFamily="34" charset="0"/>
                <a:cs typeface="Arial" panose="020B0604020202020204" pitchFamily="34" charset="0"/>
              </a:rPr>
              <a:t>t</a:t>
            </a:r>
            <a:r>
              <a:rPr lang="en-US" sz="2000" baseline="-25000" dirty="0" err="1" smtClean="0">
                <a:latin typeface="Arial" panose="020B0604020202020204" pitchFamily="34" charset="0"/>
                <a:cs typeface="Arial" panose="020B0604020202020204" pitchFamily="34" charset="0"/>
              </a:rPr>
              <a:t>sample</a:t>
            </a:r>
            <a:r>
              <a:rPr lang="en-US" sz="2000" dirty="0" smtClean="0">
                <a:latin typeface="Arial" panose="020B0604020202020204" pitchFamily="34" charset="0"/>
                <a:cs typeface="Arial" panose="020B0604020202020204" pitchFamily="34" charset="0"/>
              </a:rPr>
              <a:t> 	= sample thickness in µm</a:t>
            </a:r>
          </a:p>
          <a:p>
            <a:pPr marL="0" indent="0">
              <a:buNone/>
            </a:pPr>
            <a:r>
              <a:rPr lang="en-US" sz="2000" dirty="0" smtClean="0">
                <a:latin typeface="Arial" panose="020B0604020202020204" pitchFamily="34" charset="0"/>
                <a:cs typeface="Arial" panose="020B0604020202020204" pitchFamily="34" charset="0"/>
              </a:rPr>
              <a:t>1.2x10</a:t>
            </a:r>
            <a:r>
              <a:rPr lang="en-US" sz="2000" baseline="30000" dirty="0" smtClean="0">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 </a:t>
            </a:r>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-4</a:t>
            </a:r>
            <a:r>
              <a:rPr lang="en-US" sz="1600" dirty="0" smtClean="0">
                <a:latin typeface="Arial" panose="020B0604020202020204" pitchFamily="34" charset="0"/>
                <a:cs typeface="Arial" panose="020B0604020202020204" pitchFamily="34" charset="0"/>
              </a:rPr>
              <a:t> cm/µm * cross section of oxygen (0.2 cm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/g)</a:t>
            </a:r>
            <a:endParaRPr lang="en-US" sz="2400" dirty="0">
              <a:latin typeface="Arial" panose="020B0604020202020204" pitchFamily="34" charset="0"/>
              <a:cs typeface="Arial" panose="020B0604020202020204" pitchFamily="34" charset="0"/>
            </a:endParaRPr>
          </a:p>
          <a:p>
            <a:pPr marL="0" indent="0">
              <a:buNone/>
            </a:pPr>
            <a:r>
              <a:rPr lang="en-US" sz="1600" dirty="0" smtClean="0">
                <a:latin typeface="Arial" panose="020B0604020202020204" pitchFamily="34" charset="0"/>
                <a:cs typeface="Arial" panose="020B0604020202020204" pitchFamily="34" charset="0"/>
              </a:rPr>
              <a:t>	    * density of protein crystal (1.2 g/cm</a:t>
            </a:r>
            <a:r>
              <a:rPr lang="en-US" sz="1600" baseline="30000" dirty="0" smtClean="0">
                <a:latin typeface="Arial" panose="020B0604020202020204" pitchFamily="34" charset="0"/>
                <a:cs typeface="Arial" panose="020B0604020202020204" pitchFamily="34" charset="0"/>
              </a:rPr>
              <a:t>3</a:t>
            </a:r>
            <a:r>
              <a:rPr lang="en-US" sz="1600" dirty="0" smtClean="0">
                <a:latin typeface="Arial" panose="020B0604020202020204" pitchFamily="34" charset="0"/>
                <a:cs typeface="Arial" panose="020B0604020202020204" pitchFamily="34" charset="0"/>
              </a:rPr>
              <a:t> )</a:t>
            </a:r>
          </a:p>
          <a:p>
            <a:pPr marL="0" indent="0">
              <a:buNone/>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 ~1/2 of total scattering intersects detector</a:t>
            </a:r>
          </a:p>
          <a:p>
            <a:pPr marL="0" indent="0">
              <a:buNone/>
            </a:pPr>
            <a:endParaRPr lang="en-US" sz="1600" dirty="0" smtClean="0">
              <a:latin typeface="Arial" panose="020B0604020202020204" pitchFamily="34" charset="0"/>
              <a:cs typeface="Arial" panose="020B0604020202020204" pitchFamily="34" charset="0"/>
            </a:endParaRPr>
          </a:p>
          <a:p>
            <a:pPr marL="0" indent="0">
              <a:buNone/>
            </a:pPr>
            <a:r>
              <a:rPr lang="en-US" sz="2400" dirty="0" smtClean="0">
                <a:solidFill>
                  <a:srgbClr val="C00000"/>
                </a:solidFill>
                <a:latin typeface="Arial" panose="020B0604020202020204" pitchFamily="34" charset="0"/>
                <a:cs typeface="Arial" panose="020B0604020202020204" pitchFamily="34" charset="0"/>
              </a:rPr>
              <a:t>E.G.  3.4 </a:t>
            </a:r>
            <a:r>
              <a:rPr lang="en-US" sz="2400" dirty="0" err="1" smtClean="0">
                <a:solidFill>
                  <a:srgbClr val="C00000"/>
                </a:solidFill>
                <a:latin typeface="Arial" panose="020B0604020202020204" pitchFamily="34" charset="0"/>
                <a:cs typeface="Arial" panose="020B0604020202020204" pitchFamily="34" charset="0"/>
              </a:rPr>
              <a:t>GByte</a:t>
            </a:r>
            <a:r>
              <a:rPr lang="en-US" sz="2400" dirty="0" smtClean="0">
                <a:solidFill>
                  <a:srgbClr val="C00000"/>
                </a:solidFill>
                <a:latin typeface="Arial" panose="020B0604020202020204" pitchFamily="34" charset="0"/>
                <a:cs typeface="Arial" panose="020B0604020202020204" pitchFamily="34" charset="0"/>
              </a:rPr>
              <a:t>/s   for 10</a:t>
            </a:r>
            <a:r>
              <a:rPr lang="en-US" sz="2400" baseline="30000" dirty="0" smtClean="0">
                <a:solidFill>
                  <a:srgbClr val="C00000"/>
                </a:solidFill>
                <a:latin typeface="Arial" panose="020B0604020202020204" pitchFamily="34" charset="0"/>
                <a:cs typeface="Arial" panose="020B0604020202020204" pitchFamily="34" charset="0"/>
              </a:rPr>
              <a:t>12</a:t>
            </a:r>
            <a:r>
              <a:rPr lang="en-US" sz="2400" dirty="0" smtClean="0">
                <a:solidFill>
                  <a:srgbClr val="C00000"/>
                </a:solidFill>
                <a:latin typeface="Arial" panose="020B0604020202020204" pitchFamily="34" charset="0"/>
                <a:cs typeface="Arial" panose="020B0604020202020204" pitchFamily="34" charset="0"/>
              </a:rPr>
              <a:t> photons/s and 100 µm thick</a:t>
            </a:r>
            <a:endParaRPr lang="en-US" sz="2800" dirty="0" smtClean="0">
              <a:solidFill>
                <a:srgbClr val="C00000"/>
              </a:solidFill>
              <a:latin typeface="Arial" panose="020B0604020202020204" pitchFamily="34" charset="0"/>
              <a:cs typeface="Arial" panose="020B0604020202020204" pitchFamily="34" charset="0"/>
            </a:endParaRPr>
          </a:p>
          <a:p>
            <a:pPr marL="1257300" lvl="3" indent="0">
              <a:buNone/>
            </a:pPr>
            <a:endParaRPr lang="en-US" sz="1900" dirty="0">
              <a:latin typeface="Arial" panose="020B0604020202020204" pitchFamily="34" charset="0"/>
              <a:cs typeface="Arial" panose="020B0604020202020204" pitchFamily="34" charset="0"/>
            </a:endParaRPr>
          </a:p>
        </p:txBody>
      </p:sp>
      <p:sp>
        <p:nvSpPr>
          <p:cNvPr id="4" name="Rectangle 3"/>
          <p:cNvSpPr/>
          <p:nvPr/>
        </p:nvSpPr>
        <p:spPr>
          <a:xfrm>
            <a:off x="1032235" y="1456144"/>
            <a:ext cx="862553" cy="954107"/>
          </a:xfrm>
          <a:prstGeom prst="rect">
            <a:avLst/>
          </a:prstGeom>
        </p:spPr>
        <p:txBody>
          <a:bodyPr wrap="square">
            <a:spAutoFit/>
          </a:bodyPr>
          <a:lstStyle/>
          <a:p>
            <a:r>
              <a:rPr lang="en-US" sz="2800" dirty="0" smtClean="0">
                <a:solidFill>
                  <a:prstClr val="black"/>
                </a:solidFill>
                <a:latin typeface="Arial" panose="020B0604020202020204" pitchFamily="34" charset="0"/>
                <a:cs typeface="Arial" panose="020B0604020202020204" pitchFamily="34" charset="0"/>
              </a:rPr>
              <a:t>bits</a:t>
            </a:r>
          </a:p>
          <a:p>
            <a:r>
              <a:rPr lang="en-US" sz="2800" dirty="0" smtClean="0">
                <a:solidFill>
                  <a:prstClr val="black"/>
                </a:solidFill>
                <a:latin typeface="Arial" panose="020B0604020202020204" pitchFamily="34" charset="0"/>
                <a:cs typeface="Arial" panose="020B0604020202020204" pitchFamily="34" charset="0"/>
              </a:rPr>
              <a:t>  s </a:t>
            </a:r>
          </a:p>
        </p:txBody>
      </p:sp>
      <p:cxnSp>
        <p:nvCxnSpPr>
          <p:cNvPr id="8" name="Straight Connector 7"/>
          <p:cNvCxnSpPr/>
          <p:nvPr/>
        </p:nvCxnSpPr>
        <p:spPr>
          <a:xfrm>
            <a:off x="1055802" y="1941922"/>
            <a:ext cx="6693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loose information</a:t>
            </a:r>
            <a:endParaRPr lang="en-US" dirty="0"/>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a:t>
            </a:r>
            <a:r>
              <a:rPr lang="en-US" dirty="0" smtClean="0"/>
              <a:t>slice</a:t>
            </a:r>
            <a:endParaRPr lang="en-US" dirty="0"/>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a:t>
            </a:r>
            <a:r>
              <a:rPr lang="en-US" sz="1900" dirty="0"/>
              <a:t>area</a:t>
            </a:r>
          </a:p>
          <a:p>
            <a:pPr marL="514350" indent="-514350">
              <a:buFont typeface="+mj-lt"/>
              <a:buAutoNum type="arabicPeriod"/>
            </a:pPr>
            <a:r>
              <a:rPr lang="en-US" dirty="0" smtClean="0"/>
              <a:t>Pink/divergent beam</a:t>
            </a:r>
            <a:endParaRPr lang="en-US" dirty="0"/>
          </a:p>
          <a:p>
            <a:pPr marL="400050" lvl="1" indent="0">
              <a:buNone/>
            </a:pPr>
            <a:r>
              <a:rPr lang="en-US" sz="1800" dirty="0"/>
              <a:t>	</a:t>
            </a:r>
            <a:r>
              <a:rPr lang="en-US" sz="1800" dirty="0" smtClean="0"/>
              <a:t>sum over lambda/angle </a:t>
            </a:r>
            <a:endParaRPr lang="en-US" sz="1800" dirty="0"/>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a:t>
            </a:r>
          </a:p>
        </p:txBody>
      </p:sp>
    </p:spTree>
    <p:extLst>
      <p:ext uri="{BB962C8B-B14F-4D97-AF65-F5344CB8AC3E}">
        <p14:creationId xmlns:p14="http://schemas.microsoft.com/office/powerpoint/2010/main" val="36339273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How long will it take?</a:t>
            </a:r>
            <a:endParaRPr lang="en-US" dirty="0"/>
          </a:p>
        </p:txBody>
      </p:sp>
      <p:sp>
        <p:nvSpPr>
          <p:cNvPr id="3" name="Content Placeholder 2"/>
          <p:cNvSpPr>
            <a:spLocks noGrp="1"/>
          </p:cNvSpPr>
          <p:nvPr>
            <p:ph idx="1"/>
          </p:nvPr>
        </p:nvSpPr>
        <p:spPr>
          <a:xfrm>
            <a:off x="457199" y="1524000"/>
            <a:ext cx="8541657" cy="4992914"/>
          </a:xfrm>
        </p:spPr>
        <p:txBody>
          <a:bodyPr>
            <a:normAutofit/>
          </a:bodyPr>
          <a:lstStyle/>
          <a:p>
            <a:pPr marL="0" indent="0">
              <a:buNone/>
            </a:pPr>
            <a:r>
              <a:rPr lang="en-US" sz="4400" dirty="0">
                <a:solidFill>
                  <a:srgbClr val="FF0000"/>
                </a:solidFill>
              </a:rPr>
              <a:t>Damage &amp; diffraction = flux / area</a:t>
            </a:r>
          </a:p>
          <a:p>
            <a:pPr marL="0" indent="0">
              <a:buNone/>
            </a:pPr>
            <a:r>
              <a:rPr lang="en-US" sz="5400" dirty="0" smtClean="0">
                <a:solidFill>
                  <a:schemeClr val="tx1">
                    <a:lumMod val="65000"/>
                    <a:lumOff val="35000"/>
                  </a:schemeClr>
                </a:solidFill>
              </a:rPr>
              <a:t>  </a:t>
            </a:r>
            <a:r>
              <a:rPr lang="en-US" sz="5400" dirty="0" err="1" smtClean="0">
                <a:solidFill>
                  <a:schemeClr val="tx1">
                    <a:lumMod val="65000"/>
                    <a:lumOff val="35000"/>
                  </a:schemeClr>
                </a:solidFill>
              </a:rPr>
              <a:t>Gy</a:t>
            </a:r>
            <a:r>
              <a:rPr lang="en-US" sz="5400" dirty="0" smtClean="0">
                <a:solidFill>
                  <a:schemeClr val="tx1">
                    <a:lumMod val="65000"/>
                    <a:lumOff val="35000"/>
                  </a:schemeClr>
                </a:solidFill>
              </a:rPr>
              <a:t>/s = </a:t>
            </a:r>
            <a:r>
              <a:rPr lang="en-US" sz="5400" dirty="0" err="1" smtClean="0">
                <a:solidFill>
                  <a:schemeClr val="tx1">
                    <a:lumMod val="65000"/>
                    <a:lumOff val="35000"/>
                  </a:schemeClr>
                </a:solidFill>
              </a:rPr>
              <a:t>ph</a:t>
            </a:r>
            <a:r>
              <a:rPr lang="en-US" sz="5400" dirty="0" smtClean="0">
                <a:solidFill>
                  <a:schemeClr val="tx1">
                    <a:lumMod val="65000"/>
                    <a:lumOff val="35000"/>
                  </a:schemeClr>
                </a:solidFill>
              </a:rPr>
              <a:t>/s /2000 / um</a:t>
            </a:r>
            <a:r>
              <a:rPr lang="en-US" sz="5400" baseline="30000" dirty="0" smtClean="0">
                <a:solidFill>
                  <a:schemeClr val="tx1">
                    <a:lumMod val="65000"/>
                    <a:lumOff val="35000"/>
                  </a:schemeClr>
                </a:solidFill>
              </a:rPr>
              <a:t>2</a:t>
            </a:r>
          </a:p>
          <a:p>
            <a:pPr marL="0" indent="0">
              <a:buNone/>
            </a:pPr>
            <a:endParaRPr lang="en-US" sz="2000" dirty="0" smtClean="0">
              <a:solidFill>
                <a:schemeClr val="tx1">
                  <a:lumMod val="65000"/>
                  <a:lumOff val="35000"/>
                </a:schemeClr>
              </a:solidFill>
            </a:endParaRPr>
          </a:p>
          <a:p>
            <a:pPr marL="0" indent="0">
              <a:buNone/>
            </a:pPr>
            <a:r>
              <a:rPr lang="en-US" sz="2800" b="1" dirty="0" smtClean="0">
                <a:solidFill>
                  <a:schemeClr val="accent3">
                    <a:lumMod val="50000"/>
                  </a:schemeClr>
                </a:solidFill>
              </a:rPr>
              <a:t>Example: </a:t>
            </a:r>
            <a:r>
              <a:rPr lang="en-US" sz="2800" dirty="0" smtClean="0">
                <a:solidFill>
                  <a:schemeClr val="accent3">
                    <a:lumMod val="50000"/>
                  </a:schemeClr>
                </a:solidFill>
              </a:rPr>
              <a:t>30 </a:t>
            </a:r>
            <a:r>
              <a:rPr lang="en-US" sz="2800" dirty="0" err="1" smtClean="0">
                <a:solidFill>
                  <a:schemeClr val="accent3">
                    <a:lumMod val="50000"/>
                  </a:schemeClr>
                </a:solidFill>
              </a:rPr>
              <a:t>MGy</a:t>
            </a:r>
            <a:r>
              <a:rPr lang="en-US" sz="2800" dirty="0" smtClean="0">
                <a:solidFill>
                  <a:schemeClr val="accent3">
                    <a:lumMod val="50000"/>
                  </a:schemeClr>
                </a:solidFill>
              </a:rPr>
              <a:t>, </a:t>
            </a:r>
            <a:r>
              <a:rPr lang="en-US" sz="2800" dirty="0">
                <a:solidFill>
                  <a:schemeClr val="accent3">
                    <a:lumMod val="50000"/>
                  </a:schemeClr>
                </a:solidFill>
              </a:rPr>
              <a:t>1 mm</a:t>
            </a:r>
            <a:r>
              <a:rPr lang="en-US" sz="2800" baseline="30000" dirty="0">
                <a:solidFill>
                  <a:schemeClr val="accent3">
                    <a:lumMod val="50000"/>
                  </a:schemeClr>
                </a:solidFill>
              </a:rPr>
              <a:t>2</a:t>
            </a:r>
            <a:r>
              <a:rPr lang="en-US" sz="2800" dirty="0">
                <a:solidFill>
                  <a:schemeClr val="accent3">
                    <a:lumMod val="50000"/>
                  </a:schemeClr>
                </a:solidFill>
              </a:rPr>
              <a:t> </a:t>
            </a:r>
            <a:r>
              <a:rPr lang="en-US" sz="2800" dirty="0" smtClean="0">
                <a:solidFill>
                  <a:schemeClr val="accent3">
                    <a:lumMod val="50000"/>
                  </a:schemeClr>
                </a:solidFill>
              </a:rPr>
              <a:t>area, flux= 10</a:t>
            </a:r>
            <a:r>
              <a:rPr lang="en-US" sz="2800" baseline="30000" dirty="0" smtClean="0">
                <a:solidFill>
                  <a:schemeClr val="accent3">
                    <a:lumMod val="50000"/>
                  </a:schemeClr>
                </a:solidFill>
              </a:rPr>
              <a:t>12</a:t>
            </a:r>
            <a:r>
              <a:rPr lang="en-US" sz="2800" dirty="0" smtClean="0">
                <a:solidFill>
                  <a:schemeClr val="accent3">
                    <a:lumMod val="50000"/>
                  </a:schemeClr>
                </a:solidFill>
              </a:rPr>
              <a:t> </a:t>
            </a:r>
            <a:r>
              <a:rPr lang="en-US" sz="2800" dirty="0" err="1" smtClean="0">
                <a:solidFill>
                  <a:schemeClr val="accent3">
                    <a:lumMod val="50000"/>
                  </a:schemeClr>
                </a:solidFill>
              </a:rPr>
              <a:t>ph</a:t>
            </a:r>
            <a:r>
              <a:rPr lang="en-US" sz="2800" dirty="0" smtClean="0">
                <a:solidFill>
                  <a:schemeClr val="accent3">
                    <a:lumMod val="50000"/>
                  </a:schemeClr>
                </a:solidFill>
              </a:rPr>
              <a:t>/s</a:t>
            </a:r>
          </a:p>
          <a:p>
            <a:pPr marL="0" indent="0">
              <a:buNone/>
            </a:pPr>
            <a:r>
              <a:rPr lang="en-US" sz="2600" dirty="0" smtClean="0">
                <a:solidFill>
                  <a:schemeClr val="accent3">
                    <a:lumMod val="50000"/>
                  </a:schemeClr>
                </a:solidFill>
              </a:rPr>
              <a:t>1x1 </a:t>
            </a:r>
            <a:r>
              <a:rPr lang="el-GR" sz="2600" dirty="0" smtClean="0">
                <a:solidFill>
                  <a:schemeClr val="accent3">
                    <a:lumMod val="50000"/>
                  </a:schemeClr>
                </a:solidFill>
              </a:rPr>
              <a:t>μ</a:t>
            </a:r>
            <a:r>
              <a:rPr lang="en-US" sz="2600" dirty="0" smtClean="0">
                <a:solidFill>
                  <a:schemeClr val="accent3">
                    <a:lumMod val="50000"/>
                  </a:schemeClr>
                </a:solidFill>
              </a:rPr>
              <a:t>m beam: 60 </a:t>
            </a:r>
            <a:r>
              <a:rPr lang="en-US" sz="2600" dirty="0" err="1" smtClean="0">
                <a:solidFill>
                  <a:schemeClr val="accent3">
                    <a:lumMod val="50000"/>
                  </a:schemeClr>
                </a:solidFill>
              </a:rPr>
              <a:t>ms</a:t>
            </a:r>
            <a:endParaRPr lang="en-US" sz="2600" dirty="0" smtClean="0">
              <a:solidFill>
                <a:srgbClr val="C00000"/>
              </a:solidFill>
            </a:endParaRPr>
          </a:p>
          <a:p>
            <a:pPr marL="0" indent="0">
              <a:buNone/>
            </a:pPr>
            <a:r>
              <a:rPr lang="en-US" sz="2600" dirty="0" smtClean="0">
                <a:solidFill>
                  <a:schemeClr val="accent3">
                    <a:lumMod val="50000"/>
                  </a:schemeClr>
                </a:solidFill>
              </a:rPr>
              <a:t>100x100 </a:t>
            </a:r>
            <a:r>
              <a:rPr lang="el-GR" sz="2600" dirty="0">
                <a:solidFill>
                  <a:schemeClr val="accent3">
                    <a:lumMod val="50000"/>
                  </a:schemeClr>
                </a:solidFill>
              </a:rPr>
              <a:t>μ</a:t>
            </a:r>
            <a:r>
              <a:rPr lang="en-US" sz="2600" dirty="0">
                <a:solidFill>
                  <a:schemeClr val="accent3">
                    <a:lumMod val="50000"/>
                  </a:schemeClr>
                </a:solidFill>
              </a:rPr>
              <a:t>m beam: </a:t>
            </a:r>
            <a:r>
              <a:rPr lang="en-US" sz="2600" dirty="0" smtClean="0">
                <a:solidFill>
                  <a:schemeClr val="accent3">
                    <a:lumMod val="50000"/>
                  </a:schemeClr>
                </a:solidFill>
              </a:rPr>
              <a:t>600 s x 10x10 shots =</a:t>
            </a:r>
            <a:endParaRPr lang="en-US" sz="2600" dirty="0" smtClean="0">
              <a:solidFill>
                <a:srgbClr val="C00000"/>
              </a:solidFill>
            </a:endParaRPr>
          </a:p>
          <a:p>
            <a:pPr marL="0" indent="0">
              <a:buNone/>
            </a:pPr>
            <a:r>
              <a:rPr lang="en-US" sz="2600" dirty="0" smtClean="0">
                <a:solidFill>
                  <a:schemeClr val="accent3">
                    <a:lumMod val="50000"/>
                  </a:schemeClr>
                </a:solidFill>
              </a:rPr>
              <a:t>1x1 </a:t>
            </a:r>
            <a:r>
              <a:rPr lang="en-US" sz="2600" dirty="0">
                <a:solidFill>
                  <a:schemeClr val="accent3">
                    <a:lumMod val="50000"/>
                  </a:schemeClr>
                </a:solidFill>
              </a:rPr>
              <a:t>m</a:t>
            </a:r>
            <a:r>
              <a:rPr lang="en-US" sz="2600" dirty="0" smtClean="0">
                <a:solidFill>
                  <a:schemeClr val="accent3">
                    <a:lumMod val="50000"/>
                  </a:schemeClr>
                </a:solidFill>
              </a:rPr>
              <a:t>m </a:t>
            </a:r>
            <a:r>
              <a:rPr lang="en-US" sz="2600" dirty="0">
                <a:solidFill>
                  <a:schemeClr val="accent3">
                    <a:lumMod val="50000"/>
                  </a:schemeClr>
                </a:solidFill>
              </a:rPr>
              <a:t>beam: </a:t>
            </a:r>
            <a:r>
              <a:rPr lang="en-US" sz="2600" dirty="0" smtClean="0">
                <a:solidFill>
                  <a:schemeClr val="accent3">
                    <a:lumMod val="50000"/>
                  </a:schemeClr>
                </a:solidFill>
              </a:rPr>
              <a:t>  60,000 </a:t>
            </a:r>
            <a:r>
              <a:rPr lang="en-US" sz="2600" dirty="0">
                <a:solidFill>
                  <a:schemeClr val="accent3">
                    <a:lumMod val="50000"/>
                  </a:schemeClr>
                </a:solidFill>
              </a:rPr>
              <a:t>s </a:t>
            </a:r>
            <a:r>
              <a:rPr lang="en-US" sz="2600" dirty="0" smtClean="0">
                <a:solidFill>
                  <a:schemeClr val="accent3">
                    <a:lumMod val="50000"/>
                  </a:schemeClr>
                </a:solidFill>
              </a:rPr>
              <a:t>   x   1 shot      = </a:t>
            </a:r>
            <a:r>
              <a:rPr lang="en-US" sz="2600" dirty="0" smtClean="0">
                <a:solidFill>
                  <a:srgbClr val="FF0000"/>
                </a:solidFill>
              </a:rPr>
              <a:t>17 hours</a:t>
            </a:r>
            <a:r>
              <a:rPr lang="en-US" sz="2600" dirty="0" smtClean="0">
                <a:solidFill>
                  <a:schemeClr val="accent3">
                    <a:lumMod val="50000"/>
                  </a:schemeClr>
                </a:solidFill>
              </a:rPr>
              <a:t>    </a:t>
            </a:r>
            <a:endParaRPr lang="en-US" sz="2600" dirty="0">
              <a:solidFill>
                <a:srgbClr val="C00000"/>
              </a:solidFill>
            </a:endParaRPr>
          </a:p>
          <a:p>
            <a:pPr marL="0" indent="0">
              <a:buNone/>
            </a:pPr>
            <a:r>
              <a:rPr lang="en-US" sz="2800" dirty="0" smtClean="0">
                <a:solidFill>
                  <a:schemeClr val="accent3">
                    <a:lumMod val="50000"/>
                  </a:schemeClr>
                </a:solidFill>
              </a:rPr>
              <a:t> </a:t>
            </a:r>
            <a:endParaRPr lang="en-US" sz="2800" dirty="0" smtClean="0">
              <a:solidFill>
                <a:schemeClr val="accent6">
                  <a:lumMod val="50000"/>
                </a:schemeClr>
              </a:solidFill>
            </a:endParaRPr>
          </a:p>
        </p:txBody>
      </p:sp>
      <p:sp>
        <p:nvSpPr>
          <p:cNvPr id="5" name="Rectangle 4"/>
          <p:cNvSpPr/>
          <p:nvPr/>
        </p:nvSpPr>
        <p:spPr>
          <a:xfrm>
            <a:off x="19358" y="5739441"/>
            <a:ext cx="3820277" cy="523220"/>
          </a:xfrm>
          <a:prstGeom prst="rect">
            <a:avLst/>
          </a:prstGeom>
        </p:spPr>
        <p:txBody>
          <a:bodyPr wrap="none">
            <a:spAutoFit/>
          </a:bodyPr>
          <a:lstStyle/>
          <a:p>
            <a:r>
              <a:rPr lang="en-US" sz="2800" dirty="0" smtClean="0">
                <a:solidFill>
                  <a:srgbClr val="F79646">
                    <a:lumMod val="50000"/>
                  </a:srgbClr>
                </a:solidFill>
                <a:latin typeface="Arial" panose="020B0604020202020204" pitchFamily="34" charset="0"/>
              </a:rPr>
              <a:t>10</a:t>
            </a:r>
            <a:r>
              <a:rPr lang="en-US" sz="2800" baseline="30000" dirty="0" smtClean="0">
                <a:solidFill>
                  <a:srgbClr val="F79646">
                    <a:lumMod val="50000"/>
                  </a:srgbClr>
                </a:solidFill>
                <a:latin typeface="Arial" panose="020B0604020202020204" pitchFamily="34" charset="0"/>
              </a:rPr>
              <a:t>13</a:t>
            </a:r>
            <a:r>
              <a:rPr lang="en-US" sz="2800" dirty="0" smtClean="0">
                <a:solidFill>
                  <a:srgbClr val="F79646">
                    <a:lumMod val="50000"/>
                  </a:srgbClr>
                </a:solidFill>
                <a:latin typeface="Arial" panose="020B0604020202020204" pitchFamily="34" charset="0"/>
              </a:rPr>
              <a:t> </a:t>
            </a:r>
            <a:r>
              <a:rPr lang="en-US" sz="2800" dirty="0" err="1">
                <a:solidFill>
                  <a:srgbClr val="F79646">
                    <a:lumMod val="50000"/>
                  </a:srgbClr>
                </a:solidFill>
                <a:latin typeface="Arial" panose="020B0604020202020204" pitchFamily="34" charset="0"/>
              </a:rPr>
              <a:t>ph</a:t>
            </a:r>
            <a:r>
              <a:rPr lang="en-US" sz="2800" dirty="0">
                <a:solidFill>
                  <a:srgbClr val="F79646">
                    <a:lumMod val="50000"/>
                  </a:srgbClr>
                </a:solidFill>
                <a:latin typeface="Arial" panose="020B0604020202020204" pitchFamily="34" charset="0"/>
              </a:rPr>
              <a:t>/s → </a:t>
            </a:r>
            <a:r>
              <a:rPr lang="en-US" sz="2800" dirty="0" smtClean="0">
                <a:solidFill>
                  <a:srgbClr val="C00000"/>
                </a:solidFill>
                <a:latin typeface="Arial" panose="020B0604020202020204" pitchFamily="34" charset="0"/>
              </a:rPr>
              <a:t>1.7 h/mm</a:t>
            </a:r>
            <a:r>
              <a:rPr lang="en-US" sz="2800" baseline="30000" dirty="0" smtClean="0">
                <a:solidFill>
                  <a:srgbClr val="C00000"/>
                </a:solidFill>
                <a:latin typeface="Arial" panose="020B0604020202020204" pitchFamily="34" charset="0"/>
              </a:rPr>
              <a:t>2</a:t>
            </a:r>
            <a:endParaRPr lang="en-US" baseline="30000" dirty="0">
              <a:solidFill>
                <a:srgbClr val="C00000"/>
              </a:solidFill>
              <a:latin typeface="Arial" panose="020B0604020202020204" pitchFamily="34" charset="0"/>
            </a:endParaRPr>
          </a:p>
        </p:txBody>
      </p:sp>
      <p:sp>
        <p:nvSpPr>
          <p:cNvPr id="6" name="Rectangle 5"/>
          <p:cNvSpPr/>
          <p:nvPr/>
        </p:nvSpPr>
        <p:spPr>
          <a:xfrm>
            <a:off x="1204686" y="6488668"/>
            <a:ext cx="7939314" cy="369332"/>
          </a:xfrm>
          <a:prstGeom prst="rect">
            <a:avLst/>
          </a:prstGeom>
        </p:spPr>
        <p:txBody>
          <a:bodyPr wrap="square">
            <a:spAutoFit/>
          </a:bodyPr>
          <a:lstStyle/>
          <a:p>
            <a:pPr algn="r"/>
            <a:r>
              <a:rPr lang="en-US" dirty="0">
                <a:solidFill>
                  <a:prstClr val="black"/>
                </a:solidFill>
                <a:latin typeface="Arial" panose="020B0604020202020204" pitchFamily="34" charset="0"/>
              </a:rPr>
              <a:t>Holton (2009)."beginner's guide rad dam", </a:t>
            </a:r>
            <a:r>
              <a:rPr lang="en-US" i="1" dirty="0">
                <a:solidFill>
                  <a:prstClr val="black"/>
                </a:solidFill>
                <a:latin typeface="Arial" panose="020B0604020202020204" pitchFamily="34" charset="0"/>
              </a:rPr>
              <a:t>J. Synch. Rad.</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16</a:t>
            </a:r>
            <a:r>
              <a:rPr lang="en-US" dirty="0">
                <a:solidFill>
                  <a:prstClr val="black"/>
                </a:solidFill>
                <a:latin typeface="Arial" panose="020B0604020202020204" pitchFamily="34" charset="0"/>
              </a:rPr>
              <a:t>, 133-142. </a:t>
            </a:r>
          </a:p>
        </p:txBody>
      </p:sp>
      <p:sp>
        <p:nvSpPr>
          <p:cNvPr id="9" name="Rectangle 8"/>
          <p:cNvSpPr/>
          <p:nvPr/>
        </p:nvSpPr>
        <p:spPr>
          <a:xfrm>
            <a:off x="6719149" y="4129251"/>
            <a:ext cx="1484702" cy="492443"/>
          </a:xfrm>
          <a:prstGeom prst="rect">
            <a:avLst/>
          </a:prstGeom>
        </p:spPr>
        <p:txBody>
          <a:bodyPr wrap="none">
            <a:spAutoFit/>
          </a:bodyPr>
          <a:lstStyle/>
          <a:p>
            <a:pPr>
              <a:spcBef>
                <a:spcPct val="20000"/>
              </a:spcBef>
            </a:pPr>
            <a:r>
              <a:rPr lang="en-US" sz="2600" dirty="0" smtClean="0">
                <a:solidFill>
                  <a:srgbClr val="C00000"/>
                </a:solidFill>
                <a:latin typeface="Arial" panose="020B0604020202020204" pitchFamily="34" charset="0"/>
              </a:rPr>
              <a:t>17 </a:t>
            </a:r>
            <a:r>
              <a:rPr lang="en-US" sz="2600" dirty="0">
                <a:solidFill>
                  <a:srgbClr val="C00000"/>
                </a:solidFill>
                <a:latin typeface="Arial" panose="020B0604020202020204" pitchFamily="34" charset="0"/>
              </a:rPr>
              <a:t>hours</a:t>
            </a:r>
          </a:p>
        </p:txBody>
      </p:sp>
      <p:sp>
        <p:nvSpPr>
          <p:cNvPr id="13" name="Rectangle 12"/>
          <p:cNvSpPr/>
          <p:nvPr/>
        </p:nvSpPr>
        <p:spPr>
          <a:xfrm>
            <a:off x="3620061" y="4129251"/>
            <a:ext cx="3369833" cy="492443"/>
          </a:xfrm>
          <a:prstGeom prst="rect">
            <a:avLst/>
          </a:prstGeom>
        </p:spPr>
        <p:txBody>
          <a:bodyPr wrap="none">
            <a:spAutoFit/>
          </a:bodyPr>
          <a:lstStyle/>
          <a:p>
            <a:r>
              <a:rPr lang="en-US" sz="2600" dirty="0">
                <a:solidFill>
                  <a:srgbClr val="9BBB59">
                    <a:lumMod val="50000"/>
                  </a:srgbClr>
                </a:solidFill>
                <a:latin typeface="Arial" panose="020B0604020202020204" pitchFamily="34" charset="0"/>
              </a:rPr>
              <a:t>x </a:t>
            </a:r>
            <a:r>
              <a:rPr lang="en-US" sz="2600" dirty="0" smtClean="0">
                <a:solidFill>
                  <a:srgbClr val="9BBB59">
                    <a:lumMod val="50000"/>
                  </a:srgbClr>
                </a:solidFill>
                <a:latin typeface="Arial" panose="020B0604020202020204" pitchFamily="34" charset="0"/>
              </a:rPr>
              <a:t>1000x1000 </a:t>
            </a:r>
            <a:r>
              <a:rPr lang="en-US" sz="2600" dirty="0">
                <a:solidFill>
                  <a:srgbClr val="9BBB59">
                    <a:lumMod val="50000"/>
                  </a:srgbClr>
                </a:solidFill>
                <a:latin typeface="Arial" panose="020B0604020202020204" pitchFamily="34" charset="0"/>
              </a:rPr>
              <a:t>shots = </a:t>
            </a:r>
            <a:endParaRPr lang="en-US" dirty="0">
              <a:solidFill>
                <a:prstClr val="black"/>
              </a:solidFill>
              <a:latin typeface="Arial" panose="020B0604020202020204" pitchFamily="34" charset="0"/>
            </a:endParaRPr>
          </a:p>
        </p:txBody>
      </p:sp>
      <p:sp>
        <p:nvSpPr>
          <p:cNvPr id="14" name="Rectangle 13"/>
          <p:cNvSpPr/>
          <p:nvPr/>
        </p:nvSpPr>
        <p:spPr>
          <a:xfrm>
            <a:off x="6705600" y="4614192"/>
            <a:ext cx="1484702" cy="492443"/>
          </a:xfrm>
          <a:prstGeom prst="rect">
            <a:avLst/>
          </a:prstGeom>
        </p:spPr>
        <p:txBody>
          <a:bodyPr wrap="none">
            <a:spAutoFit/>
          </a:bodyPr>
          <a:lstStyle/>
          <a:p>
            <a:pPr>
              <a:spcBef>
                <a:spcPct val="20000"/>
              </a:spcBef>
            </a:pPr>
            <a:r>
              <a:rPr lang="en-US" sz="2600" dirty="0" smtClean="0">
                <a:solidFill>
                  <a:srgbClr val="C00000"/>
                </a:solidFill>
                <a:latin typeface="Arial" panose="020B0604020202020204" pitchFamily="34" charset="0"/>
              </a:rPr>
              <a:t>17 </a:t>
            </a:r>
            <a:r>
              <a:rPr lang="en-US" sz="2600" dirty="0">
                <a:solidFill>
                  <a:srgbClr val="C00000"/>
                </a:solidFill>
                <a:latin typeface="Arial" panose="020B0604020202020204" pitchFamily="34" charset="0"/>
              </a:rPr>
              <a:t>hours</a:t>
            </a:r>
          </a:p>
        </p:txBody>
      </p:sp>
      <p:sp>
        <p:nvSpPr>
          <p:cNvPr id="10" name="Rectangle 9"/>
          <p:cNvSpPr/>
          <p:nvPr/>
        </p:nvSpPr>
        <p:spPr>
          <a:xfrm>
            <a:off x="4192172" y="5739441"/>
            <a:ext cx="4729052" cy="523220"/>
          </a:xfrm>
          <a:prstGeom prst="rect">
            <a:avLst/>
          </a:prstGeom>
        </p:spPr>
        <p:txBody>
          <a:bodyPr wrap="none">
            <a:spAutoFit/>
          </a:bodyPr>
          <a:lstStyle/>
          <a:p>
            <a:r>
              <a:rPr lang="en-US" sz="2800" dirty="0" smtClean="0">
                <a:solidFill>
                  <a:srgbClr val="F79646">
                    <a:lumMod val="50000"/>
                  </a:srgbClr>
                </a:solidFill>
                <a:latin typeface="Arial" panose="020B0604020202020204" pitchFamily="34" charset="0"/>
              </a:rPr>
              <a:t>10</a:t>
            </a:r>
            <a:r>
              <a:rPr lang="en-US" sz="2800" baseline="30000" dirty="0" smtClean="0">
                <a:solidFill>
                  <a:srgbClr val="F79646">
                    <a:lumMod val="50000"/>
                  </a:srgbClr>
                </a:solidFill>
                <a:latin typeface="Arial" panose="020B0604020202020204" pitchFamily="34" charset="0"/>
              </a:rPr>
              <a:t>13</a:t>
            </a:r>
            <a:r>
              <a:rPr lang="en-US" sz="2800" dirty="0" smtClean="0">
                <a:solidFill>
                  <a:srgbClr val="F79646">
                    <a:lumMod val="50000"/>
                  </a:srgbClr>
                </a:solidFill>
                <a:latin typeface="Arial" panose="020B0604020202020204" pitchFamily="34" charset="0"/>
              </a:rPr>
              <a:t> </a:t>
            </a:r>
            <a:r>
              <a:rPr lang="en-US" sz="2800" dirty="0" err="1" smtClean="0">
                <a:solidFill>
                  <a:srgbClr val="F79646">
                    <a:lumMod val="50000"/>
                  </a:srgbClr>
                </a:solidFill>
                <a:latin typeface="Arial" panose="020B0604020202020204" pitchFamily="34" charset="0"/>
              </a:rPr>
              <a:t>ph</a:t>
            </a:r>
            <a:r>
              <a:rPr lang="en-US" sz="2800" dirty="0" smtClean="0">
                <a:solidFill>
                  <a:srgbClr val="F79646">
                    <a:lumMod val="50000"/>
                  </a:srgbClr>
                </a:solidFill>
                <a:latin typeface="Arial" panose="020B0604020202020204" pitchFamily="34" charset="0"/>
              </a:rPr>
              <a:t>/s @ RT </a:t>
            </a:r>
            <a:r>
              <a:rPr lang="en-US" sz="2800" dirty="0">
                <a:solidFill>
                  <a:srgbClr val="F79646">
                    <a:lumMod val="50000"/>
                  </a:srgbClr>
                </a:solidFill>
                <a:latin typeface="Arial" panose="020B0604020202020204" pitchFamily="34" charset="0"/>
              </a:rPr>
              <a:t>→ </a:t>
            </a:r>
            <a:r>
              <a:rPr lang="en-US" sz="2800" dirty="0" smtClean="0">
                <a:solidFill>
                  <a:srgbClr val="C00000"/>
                </a:solidFill>
                <a:latin typeface="Arial" panose="020B0604020202020204" pitchFamily="34" charset="0"/>
              </a:rPr>
              <a:t>40 </a:t>
            </a:r>
            <a:r>
              <a:rPr lang="en-US" sz="2800" dirty="0">
                <a:solidFill>
                  <a:srgbClr val="C00000"/>
                </a:solidFill>
                <a:latin typeface="Arial" panose="020B0604020202020204" pitchFamily="34" charset="0"/>
              </a:rPr>
              <a:t>s</a:t>
            </a:r>
            <a:r>
              <a:rPr lang="en-US" sz="2800" dirty="0" smtClean="0">
                <a:solidFill>
                  <a:srgbClr val="C00000"/>
                </a:solidFill>
                <a:latin typeface="Arial" panose="020B0604020202020204" pitchFamily="34" charset="0"/>
              </a:rPr>
              <a:t>/mm</a:t>
            </a:r>
            <a:r>
              <a:rPr lang="en-US" sz="2800" baseline="30000" dirty="0" smtClean="0">
                <a:solidFill>
                  <a:srgbClr val="C00000"/>
                </a:solidFill>
                <a:latin typeface="Arial" panose="020B0604020202020204" pitchFamily="34" charset="0"/>
              </a:rPr>
              <a:t>2</a:t>
            </a:r>
            <a:endParaRPr lang="en-US" baseline="30000" dirty="0">
              <a:solidFill>
                <a:srgbClr val="C00000"/>
              </a:solidFill>
              <a:latin typeface="Arial" panose="020B0604020202020204" pitchFamily="34" charset="0"/>
            </a:endParaRPr>
          </a:p>
        </p:txBody>
      </p:sp>
    </p:spTree>
    <p:extLst>
      <p:ext uri="{BB962C8B-B14F-4D97-AF65-F5344CB8AC3E}">
        <p14:creationId xmlns:p14="http://schemas.microsoft.com/office/powerpoint/2010/main" val="187716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486826"/>
            <a:ext cx="8162925" cy="4044667"/>
          </a:xfrm>
        </p:spPr>
        <p:txBody>
          <a:bodyPr/>
          <a:lstStyle/>
          <a:p>
            <a:pPr algn="ctr" eaLnBrk="1" hangingPunct="1">
              <a:lnSpc>
                <a:spcPct val="130000"/>
              </a:lnSpc>
              <a:buFontTx/>
              <a:buNone/>
            </a:pPr>
            <a:r>
              <a:rPr lang="en-US" altLang="en-US" sz="2800" b="1" dirty="0" smtClean="0">
                <a:solidFill>
                  <a:srgbClr val="008000"/>
                </a:solidFill>
              </a:rPr>
              <a:t>ALS 8.3.1 at your service</a:t>
            </a:r>
          </a:p>
          <a:p>
            <a:pPr algn="ctr" eaLnBrk="1" hangingPunct="1">
              <a:lnSpc>
                <a:spcPct val="130000"/>
              </a:lnSpc>
              <a:buFontTx/>
              <a:buNone/>
            </a:pPr>
            <a:r>
              <a:rPr lang="en-US" altLang="en-US" sz="2800" b="1" dirty="0" smtClean="0">
                <a:solidFill>
                  <a:srgbClr val="008000"/>
                </a:solidFill>
              </a:rPr>
              <a:t>Native SAD phasing</a:t>
            </a:r>
          </a:p>
          <a:p>
            <a:pPr algn="ctr" eaLnBrk="1" hangingPunct="1">
              <a:lnSpc>
                <a:spcPct val="130000"/>
              </a:lnSpc>
              <a:buFontTx/>
              <a:buNone/>
            </a:pPr>
            <a:r>
              <a:rPr lang="en-US" altLang="en-US" sz="2800" b="1" dirty="0" smtClean="0">
                <a:solidFill>
                  <a:srgbClr val="008000"/>
                </a:solidFill>
              </a:rPr>
              <a:t>In-situ screening of trays</a:t>
            </a:r>
          </a:p>
          <a:p>
            <a:pPr algn="ctr" eaLnBrk="1" hangingPunct="1">
              <a:lnSpc>
                <a:spcPct val="130000"/>
              </a:lnSpc>
              <a:buFontTx/>
              <a:buNone/>
            </a:pPr>
            <a:r>
              <a:rPr lang="en-US" altLang="en-US" sz="2800" b="1" dirty="0" smtClean="0">
                <a:solidFill>
                  <a:srgbClr val="008000"/>
                </a:solidFill>
              </a:rPr>
              <a:t>Remote operation</a:t>
            </a:r>
          </a:p>
          <a:p>
            <a:pPr algn="ctr" eaLnBrk="1" hangingPunct="1">
              <a:lnSpc>
                <a:spcPct val="130000"/>
              </a:lnSpc>
              <a:buFontTx/>
              <a:buNone/>
            </a:pPr>
            <a:r>
              <a:rPr lang="en-US" altLang="en-US" sz="2800" b="1" dirty="0" smtClean="0">
                <a:solidFill>
                  <a:srgbClr val="008000"/>
                </a:solidFill>
                <a:cs typeface="Arial" pitchFamily="34" charset="0"/>
              </a:rPr>
              <a:t>ALS-U: get involved!</a:t>
            </a:r>
          </a:p>
          <a:p>
            <a:pPr algn="ctr" eaLnBrk="1" hangingPunct="1">
              <a:lnSpc>
                <a:spcPct val="130000"/>
              </a:lnSpc>
              <a:buFontTx/>
              <a:buNone/>
            </a:pPr>
            <a:r>
              <a:rPr lang="en-US" altLang="en-US" sz="2800" b="1" dirty="0" smtClean="0">
                <a:solidFill>
                  <a:srgbClr val="008000"/>
                </a:solidFill>
                <a:cs typeface="Arial" pitchFamily="34" charset="0"/>
              </a:rPr>
              <a:t>Future: “painting” with X-rays</a:t>
            </a:r>
            <a:endParaRPr lang="en-US" altLang="en-US" sz="2800" b="1" dirty="0" smtClean="0">
              <a:solidFill>
                <a:srgbClr val="008000"/>
              </a:solidFill>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Summary</a:t>
            </a:r>
          </a:p>
        </p:txBody>
      </p:sp>
      <p:sp>
        <p:nvSpPr>
          <p:cNvPr id="273412" name="Rectangle 4"/>
          <p:cNvSpPr>
            <a:spLocks noChangeArrowheads="1"/>
          </p:cNvSpPr>
          <p:nvPr/>
        </p:nvSpPr>
        <p:spPr bwMode="auto">
          <a:xfrm>
            <a:off x="498475" y="1185863"/>
            <a:ext cx="8645525"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30000"/>
              </a:lnSpc>
              <a:spcBef>
                <a:spcPct val="0"/>
              </a:spcBef>
              <a:buFontTx/>
              <a:buNone/>
            </a:pPr>
            <a:r>
              <a:rPr lang="en-US" altLang="en-US" sz="2400" b="1" dirty="0">
                <a:solidFill>
                  <a:srgbClr val="000000"/>
                </a:solidFill>
                <a:latin typeface="Courier New" pitchFamily="49" charset="0"/>
              </a:rPr>
              <a:t>http://bl831.als.lbl.gov/~jamesh/powerpoint/</a:t>
            </a:r>
          </a:p>
          <a:p>
            <a:pPr eaLnBrk="1" hangingPunct="1">
              <a:lnSpc>
                <a:spcPct val="130000"/>
              </a:lnSpc>
              <a:spcBef>
                <a:spcPct val="0"/>
              </a:spcBef>
              <a:buFontTx/>
              <a:buNone/>
            </a:pPr>
            <a:r>
              <a:rPr lang="en-US" altLang="en-US" sz="2400" b="1" dirty="0" smtClean="0">
                <a:solidFill>
                  <a:srgbClr val="000000"/>
                </a:solidFill>
                <a:latin typeface="Courier New" pitchFamily="49" charset="0"/>
              </a:rPr>
              <a:t>HARC_screening_2019.pptx</a:t>
            </a:r>
          </a:p>
        </p:txBody>
      </p:sp>
    </p:spTree>
    <p:extLst>
      <p:ext uri="{BB962C8B-B14F-4D97-AF65-F5344CB8AC3E}">
        <p14:creationId xmlns:p14="http://schemas.microsoft.com/office/powerpoint/2010/main" val="37236570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solidFill>
                  <a:schemeClr val="accent2">
                    <a:lumMod val="75000"/>
                  </a:schemeClr>
                </a:solidFill>
                <a:latin typeface="Arial" panose="020B0604020202020204" pitchFamily="34" charset="0"/>
                <a:cs typeface="Arial" panose="020B0604020202020204" pitchFamily="34" charset="0"/>
              </a:rPr>
              <a:t>8.3.1 Recent Improvements</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458200" cy="5181600"/>
          </a:xfrm>
        </p:spPr>
        <p:txBody>
          <a:bodyPr>
            <a:normAutofit fontScale="92500" lnSpcReduction="20000"/>
          </a:bodyPr>
          <a:lstStyle/>
          <a:p>
            <a:r>
              <a:rPr lang="en-US" sz="2800" dirty="0" err="1" smtClean="0">
                <a:latin typeface="Arial" panose="020B0604020202020204" pitchFamily="34" charset="0"/>
                <a:cs typeface="Arial" panose="020B0604020202020204" pitchFamily="34" charset="0"/>
              </a:rPr>
              <a:t>Dectris</a:t>
            </a:r>
            <a:r>
              <a:rPr lang="en-US" sz="2800" dirty="0" smtClean="0">
                <a:latin typeface="Arial" panose="020B0604020202020204" pitchFamily="34" charset="0"/>
                <a:cs typeface="Arial" panose="020B0604020202020204" pitchFamily="34" charset="0"/>
              </a:rPr>
              <a:t> Pilatus3 6M installation - May 2016</a:t>
            </a:r>
          </a:p>
          <a:p>
            <a:pPr lvl="1"/>
            <a:r>
              <a:rPr lang="en-US" sz="2400" dirty="0" smtClean="0">
                <a:solidFill>
                  <a:srgbClr val="006600"/>
                </a:solidFill>
                <a:latin typeface="Arial" panose="020B0604020202020204" pitchFamily="34" charset="0"/>
                <a:cs typeface="Arial" panose="020B0604020202020204" pitchFamily="34" charset="0"/>
              </a:rPr>
              <a:t>25 Hz </a:t>
            </a:r>
            <a:r>
              <a:rPr lang="en-US" sz="2400" dirty="0" smtClean="0">
                <a:latin typeface="Arial" panose="020B0604020202020204" pitchFamily="34" charset="0"/>
                <a:cs typeface="Arial" panose="020B0604020202020204" pitchFamily="34" charset="0"/>
              </a:rPr>
              <a:t>framing, 2 </a:t>
            </a:r>
            <a:r>
              <a:rPr lang="en-US" sz="2400" dirty="0" err="1" smtClean="0">
                <a:latin typeface="Arial" panose="020B0604020202020204" pitchFamily="34" charset="0"/>
                <a:cs typeface="Arial" panose="020B0604020202020204" pitchFamily="34" charset="0"/>
              </a:rPr>
              <a:t>ms</a:t>
            </a:r>
            <a:r>
              <a:rPr lang="en-US" sz="2400" dirty="0" smtClean="0">
                <a:latin typeface="Arial" panose="020B0604020202020204" pitchFamily="34" charset="0"/>
                <a:cs typeface="Arial" panose="020B0604020202020204" pitchFamily="34" charset="0"/>
              </a:rPr>
              <a:t> dead time, </a:t>
            </a:r>
            <a:r>
              <a:rPr lang="en-US" sz="2400" dirty="0" smtClean="0">
                <a:solidFill>
                  <a:srgbClr val="C00000"/>
                </a:solidFill>
                <a:latin typeface="Arial" panose="020B0604020202020204" pitchFamily="34" charset="0"/>
                <a:cs typeface="Arial" panose="020B0604020202020204" pitchFamily="34" charset="0"/>
              </a:rPr>
              <a:t>previously 0.3 Hz</a:t>
            </a:r>
          </a:p>
          <a:p>
            <a:pPr lvl="1"/>
            <a:r>
              <a:rPr lang="en-US" sz="2400" dirty="0" smtClean="0">
                <a:solidFill>
                  <a:srgbClr val="006600"/>
                </a:solidFill>
                <a:latin typeface="Arial" panose="020B0604020202020204" pitchFamily="34" charset="0"/>
                <a:cs typeface="Arial" panose="020B0604020202020204" pitchFamily="34" charset="0"/>
              </a:rPr>
              <a:t>0.8% </a:t>
            </a:r>
            <a:r>
              <a:rPr lang="en-US" sz="2400" dirty="0" smtClean="0">
                <a:latin typeface="Arial" panose="020B0604020202020204" pitchFamily="34" charset="0"/>
                <a:cs typeface="Arial" panose="020B0604020202020204" pitchFamily="34" charset="0"/>
              </a:rPr>
              <a:t>calibration error, </a:t>
            </a:r>
            <a:r>
              <a:rPr lang="en-US" sz="2400" dirty="0" smtClean="0">
                <a:solidFill>
                  <a:srgbClr val="C00000"/>
                </a:solidFill>
                <a:latin typeface="Arial" panose="020B0604020202020204" pitchFamily="34" charset="0"/>
                <a:cs typeface="Arial" panose="020B0604020202020204" pitchFamily="34" charset="0"/>
              </a:rPr>
              <a:t>previously 2.5%</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Complete control system update</a:t>
            </a:r>
          </a:p>
          <a:p>
            <a:pPr lvl="1"/>
            <a:r>
              <a:rPr lang="en-US" sz="2400" dirty="0" err="1" smtClean="0">
                <a:solidFill>
                  <a:srgbClr val="006600"/>
                </a:solidFill>
                <a:latin typeface="Arial" panose="020B0604020202020204" pitchFamily="34" charset="0"/>
                <a:cs typeface="Arial" panose="020B0604020202020204" pitchFamily="34" charset="0"/>
              </a:rPr>
              <a:t>Shutterless</a:t>
            </a:r>
            <a:r>
              <a:rPr lang="en-US" sz="2400" dirty="0" smtClean="0">
                <a:solidFill>
                  <a:srgbClr val="0066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data collection</a:t>
            </a:r>
          </a:p>
          <a:p>
            <a:pPr lvl="1"/>
            <a:r>
              <a:rPr lang="en-US" sz="2400" dirty="0" smtClean="0">
                <a:solidFill>
                  <a:srgbClr val="006600"/>
                </a:solidFill>
                <a:latin typeface="Arial" panose="020B0604020202020204" pitchFamily="34" charset="0"/>
                <a:cs typeface="Arial" panose="020B0604020202020204" pitchFamily="34" charset="0"/>
              </a:rPr>
              <a:t>“</a:t>
            </a:r>
            <a:r>
              <a:rPr lang="en-US" sz="2400" dirty="0" err="1" smtClean="0">
                <a:solidFill>
                  <a:srgbClr val="006600"/>
                </a:solidFill>
                <a:latin typeface="Arial" panose="020B0604020202020204" pitchFamily="34" charset="0"/>
                <a:cs typeface="Arial" panose="020B0604020202020204" pitchFamily="34" charset="0"/>
              </a:rPr>
              <a:t>Rastering</a:t>
            </a:r>
            <a:r>
              <a:rPr lang="en-US" sz="2400" dirty="0" smtClean="0">
                <a:solidFill>
                  <a:srgbClr val="0066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automated sample alignment</a:t>
            </a:r>
          </a:p>
          <a:p>
            <a:pPr lvl="1"/>
            <a:r>
              <a:rPr lang="en-US" sz="2400" dirty="0" smtClean="0">
                <a:solidFill>
                  <a:srgbClr val="006600"/>
                </a:solidFill>
                <a:latin typeface="Arial" panose="020B0604020202020204" pitchFamily="34" charset="0"/>
                <a:cs typeface="Arial" panose="020B0604020202020204" pitchFamily="34" charset="0"/>
              </a:rPr>
              <a:t>Screening Tab </a:t>
            </a:r>
            <a:r>
              <a:rPr lang="en-US" sz="2400" dirty="0" smtClean="0">
                <a:latin typeface="Arial" panose="020B0604020202020204" pitchFamily="34" charset="0"/>
                <a:cs typeface="Arial" panose="020B0604020202020204" pitchFamily="34" charset="0"/>
              </a:rPr>
              <a:t>workflow for efficient sample evaluation</a:t>
            </a:r>
          </a:p>
          <a:p>
            <a:pPr lvl="1"/>
            <a:r>
              <a:rPr lang="en-US" sz="2400" dirty="0" smtClean="0">
                <a:latin typeface="Arial" panose="020B0604020202020204" pitchFamily="34" charset="0"/>
                <a:cs typeface="Arial" panose="020B0604020202020204" pitchFamily="34" charset="0"/>
              </a:rPr>
              <a:t>Coming soon: </a:t>
            </a:r>
            <a:r>
              <a:rPr lang="en-US" sz="2400" dirty="0" smtClean="0">
                <a:solidFill>
                  <a:srgbClr val="006600"/>
                </a:solidFill>
                <a:latin typeface="Arial" panose="020B0604020202020204" pitchFamily="34" charset="0"/>
                <a:cs typeface="Arial" panose="020B0604020202020204" pitchFamily="34" charset="0"/>
              </a:rPr>
              <a:t>Raster centering </a:t>
            </a:r>
            <a:r>
              <a:rPr lang="en-US" sz="2400" dirty="0" smtClean="0">
                <a:latin typeface="Arial" panose="020B0604020202020204" pitchFamily="34" charset="0"/>
                <a:cs typeface="Arial" panose="020B0604020202020204" pitchFamily="34" charset="0"/>
              </a:rPr>
              <a:t>for unattended operation</a:t>
            </a:r>
            <a:endParaRPr lang="en-US" sz="2000" dirty="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Overhaul of data archiving infrastructure</a:t>
            </a:r>
          </a:p>
          <a:p>
            <a:pPr lvl="1"/>
            <a:r>
              <a:rPr lang="en-US" sz="2400" dirty="0" smtClean="0">
                <a:latin typeface="Arial" panose="020B0604020202020204" pitchFamily="34" charset="0"/>
                <a:cs typeface="Arial" panose="020B0604020202020204" pitchFamily="34" charset="0"/>
              </a:rPr>
              <a:t>LTO4 to </a:t>
            </a:r>
            <a:r>
              <a:rPr lang="en-US" sz="2400" dirty="0" smtClean="0">
                <a:solidFill>
                  <a:srgbClr val="006600"/>
                </a:solidFill>
                <a:latin typeface="Arial" panose="020B0604020202020204" pitchFamily="34" charset="0"/>
                <a:cs typeface="Arial" panose="020B0604020202020204" pitchFamily="34" charset="0"/>
              </a:rPr>
              <a:t>LTO6</a:t>
            </a:r>
            <a:r>
              <a:rPr lang="en-US" sz="2400" dirty="0" smtClean="0">
                <a:latin typeface="Arial" panose="020B0604020202020204" pitchFamily="34" charset="0"/>
                <a:cs typeface="Arial" panose="020B0604020202020204" pitchFamily="34" charset="0"/>
              </a:rPr>
              <a:t>, support USB3 </a:t>
            </a:r>
            <a:r>
              <a:rPr lang="en-US" sz="2400" dirty="0" smtClean="0">
                <a:solidFill>
                  <a:srgbClr val="006600"/>
                </a:solidFill>
                <a:latin typeface="Arial" panose="020B0604020202020204" pitchFamily="34" charset="0"/>
                <a:cs typeface="Arial" panose="020B0604020202020204" pitchFamily="34" charset="0"/>
              </a:rPr>
              <a:t>user hard drives</a:t>
            </a:r>
          </a:p>
          <a:p>
            <a:r>
              <a:rPr lang="en-US" dirty="0" smtClean="0">
                <a:solidFill>
                  <a:srgbClr val="006600"/>
                </a:solidFill>
                <a:latin typeface="Arial" panose="020B0604020202020204" pitchFamily="34" charset="0"/>
                <a:cs typeface="Arial" panose="020B0604020202020204" pitchFamily="34" charset="0"/>
              </a:rPr>
              <a:t>First remote data collection – Apr 2017</a:t>
            </a:r>
          </a:p>
          <a:p>
            <a:endParaRPr lang="en-US" sz="2800" dirty="0" smtClean="0">
              <a:latin typeface="Arial" panose="020B0604020202020204" pitchFamily="34" charset="0"/>
              <a:cs typeface="Arial" panose="020B0604020202020204" pitchFamily="34" charset="0"/>
            </a:endParaRPr>
          </a:p>
          <a:p>
            <a:pPr marL="514350" indent="-457200"/>
            <a:endParaRPr lang="en-US" dirty="0" smtClean="0">
              <a:latin typeface="Arial" panose="020B0604020202020204" pitchFamily="34" charset="0"/>
              <a:cs typeface="Arial" panose="020B0604020202020204" pitchFamily="34" charset="0"/>
            </a:endParaRPr>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97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2" y="0"/>
            <a:ext cx="9144001" cy="6858001"/>
          </a:xfrm>
          <a:prstGeom prst="rect">
            <a:avLst/>
          </a:prstGeom>
        </p:spPr>
      </p:pic>
      <p:sp>
        <p:nvSpPr>
          <p:cNvPr id="3" name="TextBox 2"/>
          <p:cNvSpPr txBox="1"/>
          <p:nvPr/>
        </p:nvSpPr>
        <p:spPr>
          <a:xfrm>
            <a:off x="944930" y="3450210"/>
            <a:ext cx="1858201" cy="3170099"/>
          </a:xfrm>
          <a:prstGeom prst="rect">
            <a:avLst/>
          </a:prstGeom>
          <a:solidFill>
            <a:schemeClr val="tx1">
              <a:lumMod val="85000"/>
              <a:lumOff val="15000"/>
            </a:schemeClr>
          </a:solidFill>
        </p:spPr>
        <p:txBody>
          <a:bodyPr wrap="non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Pilatus</a:t>
            </a:r>
            <a:r>
              <a:rPr lang="en-US" sz="2000" b="1" baseline="30000" dirty="0" smtClean="0">
                <a:solidFill>
                  <a:schemeClr val="bg1"/>
                </a:solidFill>
                <a:latin typeface="Arial" panose="020B0604020202020204" pitchFamily="34" charset="0"/>
                <a:cs typeface="Arial" panose="020B0604020202020204" pitchFamily="34" charset="0"/>
              </a:rPr>
              <a:t>3</a:t>
            </a:r>
            <a:r>
              <a:rPr lang="en-US" sz="2000" b="1" dirty="0" smtClean="0">
                <a:solidFill>
                  <a:schemeClr val="bg1"/>
                </a:solidFill>
                <a:latin typeface="Arial" panose="020B0604020202020204" pitchFamily="34" charset="0"/>
                <a:cs typeface="Arial" panose="020B0604020202020204" pitchFamily="34" charset="0"/>
              </a:rPr>
              <a:t> S 6M</a:t>
            </a:r>
            <a:r>
              <a:rPr lang="en-US" sz="2000" b="1" dirty="0">
                <a:solidFill>
                  <a:schemeClr val="bg1"/>
                </a:solidFill>
                <a:latin typeface="Arial" panose="020B0604020202020204" pitchFamily="34" charset="0"/>
                <a:cs typeface="Arial" panose="020B0604020202020204" pitchFamily="34" charset="0"/>
              </a:rPr>
              <a:t> </a:t>
            </a: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smtClean="0">
                <a:solidFill>
                  <a:schemeClr val="bg1"/>
                </a:solidFill>
                <a:latin typeface="Arial" panose="020B0604020202020204" pitchFamily="34" charset="0"/>
                <a:cs typeface="Arial" panose="020B0604020202020204" pitchFamily="34" charset="0"/>
              </a:rPr>
              <a:t>Pixel Array </a:t>
            </a:r>
          </a:p>
          <a:p>
            <a:pPr algn="ctr"/>
            <a:r>
              <a:rPr lang="en-US" sz="2000" b="1" dirty="0" smtClean="0">
                <a:solidFill>
                  <a:schemeClr val="bg1"/>
                </a:solidFill>
                <a:latin typeface="Arial" panose="020B0604020202020204" pitchFamily="34" charset="0"/>
                <a:cs typeface="Arial" panose="020B0604020202020204" pitchFamily="34" charset="0"/>
              </a:rPr>
              <a:t>Detector</a:t>
            </a:r>
          </a:p>
          <a:p>
            <a:pPr algn="ctr"/>
            <a:endParaRPr lang="en-US" sz="2000" dirty="0" smtClean="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6x10</a:t>
            </a:r>
            <a:r>
              <a:rPr lang="en-US" sz="2000" baseline="30000" dirty="0" smtClean="0">
                <a:solidFill>
                  <a:schemeClr val="bg1"/>
                </a:solidFill>
                <a:latin typeface="Arial" panose="020B0604020202020204" pitchFamily="34" charset="0"/>
                <a:cs typeface="Arial" panose="020B0604020202020204" pitchFamily="34" charset="0"/>
              </a:rPr>
              <a:t>6</a:t>
            </a:r>
            <a:r>
              <a:rPr lang="en-US" sz="2000" dirty="0" smtClean="0">
                <a:solidFill>
                  <a:schemeClr val="bg1"/>
                </a:solidFill>
                <a:latin typeface="Arial" panose="020B0604020202020204" pitchFamily="34" charset="0"/>
                <a:cs typeface="Arial" panose="020B0604020202020204" pitchFamily="34" charset="0"/>
              </a:rPr>
              <a:t> pixels</a:t>
            </a:r>
          </a:p>
          <a:p>
            <a:pPr algn="ctr"/>
            <a:r>
              <a:rPr lang="en-US" sz="2000" dirty="0" smtClean="0">
                <a:solidFill>
                  <a:schemeClr val="bg1"/>
                </a:solidFill>
                <a:latin typeface="Arial" panose="020B0604020202020204" pitchFamily="34" charset="0"/>
                <a:cs typeface="Arial" panose="020B0604020202020204" pitchFamily="34" charset="0"/>
              </a:rPr>
              <a:t>$0.15/each</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Single-photon</a:t>
            </a:r>
          </a:p>
          <a:p>
            <a:pPr algn="ctr"/>
            <a:r>
              <a:rPr lang="en-US" sz="2000" dirty="0" smtClean="0">
                <a:solidFill>
                  <a:schemeClr val="bg1"/>
                </a:solidFill>
                <a:latin typeface="Arial" panose="020B0604020202020204" pitchFamily="34" charset="0"/>
                <a:cs typeface="Arial" panose="020B0604020202020204" pitchFamily="34" charset="0"/>
              </a:rPr>
              <a:t>counting</a:t>
            </a:r>
          </a:p>
          <a:p>
            <a:pPr algn="ctr"/>
            <a:r>
              <a:rPr lang="en-US" sz="2000" dirty="0" smtClean="0">
                <a:solidFill>
                  <a:schemeClr val="bg1"/>
                </a:solidFill>
                <a:latin typeface="Arial" panose="020B0604020202020204" pitchFamily="34" charset="0"/>
                <a:cs typeface="Arial" panose="020B0604020202020204" pitchFamily="34" charset="0"/>
              </a:rPr>
              <a:t>25 Hz images</a:t>
            </a:r>
          </a:p>
        </p:txBody>
      </p:sp>
    </p:spTree>
    <p:extLst>
      <p:ext uri="{BB962C8B-B14F-4D97-AF65-F5344CB8AC3E}">
        <p14:creationId xmlns:p14="http://schemas.microsoft.com/office/powerpoint/2010/main" val="3504938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ALS 8.3.1 data collection history</a:t>
            </a:r>
          </a:p>
        </p:txBody>
      </p:sp>
      <p:graphicFrame>
        <p:nvGraphicFramePr>
          <p:cNvPr id="5123" name="Object 3"/>
          <p:cNvGraphicFramePr>
            <a:graphicFrameLocks noGrp="1" noChangeAspect="1"/>
          </p:cNvGraphicFramePr>
          <p:nvPr>
            <p:ph type="chart" idx="1"/>
            <p:extLst>
              <p:ext uri="{D42A27DB-BD31-4B8C-83A1-F6EECF244321}">
                <p14:modId xmlns:p14="http://schemas.microsoft.com/office/powerpoint/2010/main" val="2512536970"/>
              </p:ext>
            </p:extLst>
          </p:nvPr>
        </p:nvGraphicFramePr>
        <p:xfrm>
          <a:off x="476250" y="1184275"/>
          <a:ext cx="8177213" cy="5426075"/>
        </p:xfrm>
        <a:graphic>
          <a:graphicData uri="http://schemas.openxmlformats.org/presentationml/2006/ole">
            <mc:AlternateContent xmlns:mc="http://schemas.openxmlformats.org/markup-compatibility/2006">
              <mc:Choice xmlns:v="urn:schemas-microsoft-com:vml" Requires="v">
                <p:oleObj spid="_x0000_s20498" name="Chart" r:id="rId3" imgW="8210468" imgH="5448207" progId="MSGraph.Chart.8">
                  <p:embed followColorScheme="full"/>
                </p:oleObj>
              </mc:Choice>
              <mc:Fallback>
                <p:oleObj name="Chart" r:id="rId3" imgW="8210468" imgH="5448207" progId="MSGraph.Chart.8">
                  <p:embed followColorScheme="full"/>
                  <p:pic>
                    <p:nvPicPr>
                      <p:cNvPr id="0" name=""/>
                      <p:cNvPicPr>
                        <a:picLocks noChangeAspect="1" noChangeArrowheads="1"/>
                      </p:cNvPicPr>
                      <p:nvPr/>
                    </p:nvPicPr>
                    <p:blipFill>
                      <a:blip r:embed="rId4"/>
                      <a:srcRect/>
                      <a:stretch>
                        <a:fillRect/>
                      </a:stretch>
                    </p:blipFill>
                    <p:spPr bwMode="auto">
                      <a:xfrm>
                        <a:off x="476250" y="1184275"/>
                        <a:ext cx="8177213" cy="5426075"/>
                      </a:xfrm>
                      <a:prstGeom prst="rect">
                        <a:avLst/>
                      </a:prstGeom>
                    </p:spPr>
                  </p:pic>
                </p:oleObj>
              </mc:Fallback>
            </mc:AlternateContent>
          </a:graphicData>
        </a:graphic>
      </p:graphicFrame>
      <p:sp>
        <p:nvSpPr>
          <p:cNvPr id="5124" name="Text Box 4"/>
          <p:cNvSpPr txBox="1">
            <a:spLocks noChangeArrowheads="1"/>
          </p:cNvSpPr>
          <p:nvPr/>
        </p:nvSpPr>
        <p:spPr bwMode="auto">
          <a:xfrm rot="16200000">
            <a:off x="-494759" y="3369439"/>
            <a:ext cx="16610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dirty="0">
                <a:solidFill>
                  <a:srgbClr val="000000"/>
                </a:solidFill>
              </a:rPr>
              <a:t>images x 10</a:t>
            </a:r>
            <a:r>
              <a:rPr lang="en-US" altLang="en-US" sz="2000" baseline="30000" dirty="0">
                <a:solidFill>
                  <a:srgbClr val="000000"/>
                </a:solidFill>
              </a:rPr>
              <a:t>6</a:t>
            </a:r>
          </a:p>
        </p:txBody>
      </p:sp>
    </p:spTree>
    <p:extLst>
      <p:ext uri="{BB962C8B-B14F-4D97-AF65-F5344CB8AC3E}">
        <p14:creationId xmlns:p14="http://schemas.microsoft.com/office/powerpoint/2010/main" val="139372152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40602</TotalTime>
  <Words>1610</Words>
  <Application>Microsoft Office PowerPoint</Application>
  <PresentationFormat>On-screen Show (4:3)</PresentationFormat>
  <Paragraphs>460</Paragraphs>
  <Slides>66</Slides>
  <Notes>8</Notes>
  <HiddenSlides>4</HiddenSlides>
  <MMClips>0</MMClips>
  <ScaleCrop>false</ScaleCrop>
  <HeadingPairs>
    <vt:vector size="6" baseType="variant">
      <vt:variant>
        <vt:lpstr>Theme</vt:lpstr>
      </vt:variant>
      <vt:variant>
        <vt:i4>16</vt:i4>
      </vt:variant>
      <vt:variant>
        <vt:lpstr>Embedded OLE Servers</vt:lpstr>
      </vt:variant>
      <vt:variant>
        <vt:i4>2</vt:i4>
      </vt:variant>
      <vt:variant>
        <vt:lpstr>Slide Titles</vt:lpstr>
      </vt:variant>
      <vt:variant>
        <vt:i4>66</vt:i4>
      </vt:variant>
    </vt:vector>
  </HeadingPairs>
  <TitlesOfParts>
    <vt:vector size="84" baseType="lpstr">
      <vt:lpstr>2_Office Theme</vt:lpstr>
      <vt:lpstr>Office Theme</vt:lpstr>
      <vt:lpstr>4_Default Design</vt:lpstr>
      <vt:lpstr>7_Default Design</vt:lpstr>
      <vt:lpstr>6_Default Design</vt:lpstr>
      <vt:lpstr>5_Office Theme</vt:lpstr>
      <vt:lpstr>Default Design</vt:lpstr>
      <vt:lpstr>3_Office Theme</vt:lpstr>
      <vt:lpstr>1_Office Theme</vt:lpstr>
      <vt:lpstr>4_Office Theme</vt:lpstr>
      <vt:lpstr>6_Office Theme</vt:lpstr>
      <vt:lpstr>7_Office Theme</vt:lpstr>
      <vt:lpstr>5_Default Design</vt:lpstr>
      <vt:lpstr>1_Default Design</vt:lpstr>
      <vt:lpstr>13_Default Design</vt:lpstr>
      <vt:lpstr>2_Default Design</vt:lpstr>
      <vt:lpstr>Chart</vt:lpstr>
      <vt:lpstr>Equation</vt:lpstr>
      <vt:lpstr>Acknowledgements</vt:lpstr>
      <vt:lpstr>PowerPoint Presentation</vt:lpstr>
      <vt:lpstr>ALS-ENABLE site and data access</vt:lpstr>
      <vt:lpstr>PowerPoint Presentation</vt:lpstr>
      <vt:lpstr>What is ALS Beamline 8.3.1 ?</vt:lpstr>
      <vt:lpstr>It’s Official</vt:lpstr>
      <vt:lpstr>8.3.1 Recent Improvements</vt:lpstr>
      <vt:lpstr>PowerPoint Presentation</vt:lpstr>
      <vt:lpstr>ALS 8.3.1 data collection history</vt:lpstr>
      <vt:lpstr>PowerPoint Presentation</vt:lpstr>
      <vt:lpstr>Shutterless rastering now available</vt:lpstr>
      <vt:lpstr>PowerPoint Presentation</vt:lpstr>
      <vt:lpstr>ALS robots</vt:lpstr>
      <vt:lpstr>Pin compatibility</vt:lpstr>
      <vt:lpstr>SuperTong</vt:lpstr>
      <vt:lpstr>What if we didn’t have to choose?</vt:lpstr>
      <vt:lpstr>“infinite capacity” sample carousel</vt:lpstr>
      <vt:lpstr>Carousel open</vt:lpstr>
      <vt:lpstr>PowerPoint Presentation</vt:lpstr>
      <vt:lpstr>PowerPoint Presentation</vt:lpstr>
      <vt:lpstr>PowerPoint Presentation</vt:lpstr>
      <vt:lpstr>PowerPoint Presentation</vt:lpstr>
      <vt:lpstr>scattering/absorptoin “rules”:</vt:lpstr>
      <vt:lpstr>Match crystal to beam</vt:lpstr>
      <vt:lpstr>“8-shooter” adjustable beam size</vt:lpstr>
      <vt:lpstr>Crystal lifetime vs pinhole</vt:lpstr>
      <vt:lpstr>PowerPoint Presentation</vt:lpstr>
      <vt:lpstr>PowerPoint Presentation</vt:lpstr>
      <vt:lpstr>Optimal exposure time (anomalous on a PAD)</vt:lpstr>
      <vt:lpstr>Optimal exposure time (anomalous on a PAD)</vt:lpstr>
      <vt:lpstr> % exposure_time.com</vt:lpstr>
      <vt:lpstr>PowerPoint Presentation</vt:lpstr>
      <vt:lpstr>PowerPoint Presentation</vt:lpstr>
      <vt:lpstr>S-SAD merging 20 xtals</vt:lpstr>
      <vt:lpstr>PowerPoint Presentation</vt:lpstr>
      <vt:lpstr>ALS 8.3.1 capabilities</vt:lpstr>
      <vt:lpstr>How do I get time on ALS 8.3.1?</vt:lpstr>
      <vt:lpstr>BL8.3.1 online schedule</vt:lpstr>
      <vt:lpstr>ALS 8.3.1 beam time allocation</vt:lpstr>
      <vt:lpstr>Please Acknowledge!</vt:lpstr>
      <vt:lpstr>Multi-bend Achromat (MBA) gradual bend = smaller beam</vt:lpstr>
      <vt:lpstr>Multi-bend Achromat (MBA) gradual bend = smaller beam</vt:lpstr>
      <vt:lpstr>Multi-bend Achromat (MBA) gradual bend = smaller beam</vt:lpstr>
      <vt:lpstr>Multi-bend Achromat (MBA) gradual bend = smaller beam</vt:lpstr>
      <vt:lpstr>ALS-U priority: soft X-rays</vt:lpstr>
      <vt:lpstr>Flux at 8.3.1  before &amp; after “upgrade”</vt:lpstr>
      <vt:lpstr>ALS-U:  July 2024</vt:lpstr>
      <vt:lpstr>What is the “best” beam size?</vt:lpstr>
      <vt:lpstr>“dose contrast” effects</vt:lpstr>
      <vt:lpstr>“dose contrast” effects</vt:lpstr>
      <vt:lpstr>“dose contrast” effects</vt:lpstr>
      <vt:lpstr>“dose contrast” effects</vt:lpstr>
      <vt:lpstr>PowerPoint Presentation</vt:lpstr>
      <vt:lpstr>PowerPoint Presentation</vt:lpstr>
      <vt:lpstr>PowerPoint Presentation</vt:lpstr>
      <vt:lpstr>PowerPoint Presentation</vt:lpstr>
      <vt:lpstr>PowerPoint Presentation</vt:lpstr>
      <vt:lpstr>PowerPoint Presentation</vt:lpstr>
      <vt:lpstr>“rastering” to find the crystal</vt:lpstr>
      <vt:lpstr>“rastering” for flat dose</vt:lpstr>
      <vt:lpstr>“rastering” for virtual beam</vt:lpstr>
      <vt:lpstr>How many images?</vt:lpstr>
      <vt:lpstr>The Entropy Limit</vt:lpstr>
      <vt:lpstr>How to loose information</vt:lpstr>
      <vt:lpstr>How long will it take?</vt:lpstr>
      <vt:lpstr>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BL 8.3.1</dc:title>
  <dc:creator>JMHolton</dc:creator>
  <cp:lastModifiedBy>James_Holton</cp:lastModifiedBy>
  <cp:revision>177</cp:revision>
  <dcterms:created xsi:type="dcterms:W3CDTF">2016-01-18T16:32:24Z</dcterms:created>
  <dcterms:modified xsi:type="dcterms:W3CDTF">2019-02-12T04:15:17Z</dcterms:modified>
</cp:coreProperties>
</file>