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1"/>
    <p:sldMasterId id="2147483775" r:id="rId2"/>
    <p:sldMasterId id="2147483790" r:id="rId3"/>
    <p:sldMasterId id="2147483854" r:id="rId4"/>
    <p:sldMasterId id="2147483909" r:id="rId5"/>
    <p:sldMasterId id="2147483951" r:id="rId6"/>
    <p:sldMasterId id="2147483963" r:id="rId7"/>
    <p:sldMasterId id="2147483988" r:id="rId8"/>
    <p:sldMasterId id="2147484050" r:id="rId9"/>
    <p:sldMasterId id="2147484064" r:id="rId10"/>
    <p:sldMasterId id="2147484076" r:id="rId11"/>
  </p:sldMasterIdLst>
  <p:notesMasterIdLst>
    <p:notesMasterId r:id="rId41"/>
  </p:notesMasterIdLst>
  <p:sldIdLst>
    <p:sldId id="686" r:id="rId12"/>
    <p:sldId id="768" r:id="rId13"/>
    <p:sldId id="770" r:id="rId14"/>
    <p:sldId id="769" r:id="rId15"/>
    <p:sldId id="627" r:id="rId16"/>
    <p:sldId id="767" r:id="rId17"/>
    <p:sldId id="659" r:id="rId18"/>
    <p:sldId id="660" r:id="rId19"/>
    <p:sldId id="534" r:id="rId20"/>
    <p:sldId id="651" r:id="rId21"/>
    <p:sldId id="449" r:id="rId22"/>
    <p:sldId id="450" r:id="rId23"/>
    <p:sldId id="674" r:id="rId24"/>
    <p:sldId id="460" r:id="rId25"/>
    <p:sldId id="459" r:id="rId26"/>
    <p:sldId id="662" r:id="rId27"/>
    <p:sldId id="661" r:id="rId28"/>
    <p:sldId id="461" r:id="rId29"/>
    <p:sldId id="465" r:id="rId30"/>
    <p:sldId id="468" r:id="rId31"/>
    <p:sldId id="667" r:id="rId32"/>
    <p:sldId id="761" r:id="rId33"/>
    <p:sldId id="764" r:id="rId34"/>
    <p:sldId id="672" r:id="rId35"/>
    <p:sldId id="675" r:id="rId36"/>
    <p:sldId id="766" r:id="rId37"/>
    <p:sldId id="765" r:id="rId38"/>
    <p:sldId id="758" r:id="rId39"/>
    <p:sldId id="620"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669900"/>
    <a:srgbClr val="FFFF66"/>
    <a:srgbClr val="F885C6"/>
    <a:srgbClr val="A2A2A2"/>
    <a:srgbClr val="3EFFFC"/>
    <a:srgbClr val="C79CED"/>
    <a:srgbClr val="2CFC2B"/>
    <a:srgbClr val="00FF00"/>
    <a:srgbClr val="FCCD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62" autoAdjust="0"/>
    <p:restoredTop sz="94684" autoAdjust="0"/>
  </p:normalViewPr>
  <p:slideViewPr>
    <p:cSldViewPr snapToGrid="0">
      <p:cViewPr varScale="1">
        <p:scale>
          <a:sx n="68" d="100"/>
          <a:sy n="68" d="100"/>
        </p:scale>
        <p:origin x="-638" y="-82"/>
      </p:cViewPr>
      <p:guideLst>
        <p:guide orient="horz" pos="2160"/>
        <p:guide pos="2880"/>
      </p:guideLst>
    </p:cSldViewPr>
  </p:slideViewPr>
  <p:outlineViewPr>
    <p:cViewPr>
      <p:scale>
        <a:sx n="33" d="100"/>
        <a:sy n="33" d="100"/>
      </p:scale>
      <p:origin x="0" y="21084"/>
    </p:cViewPr>
  </p:outlineViewPr>
  <p:notesTextViewPr>
    <p:cViewPr>
      <p:scale>
        <a:sx n="1" d="1"/>
        <a:sy n="1" d="1"/>
      </p:scale>
      <p:origin x="0" y="0"/>
    </p:cViewPr>
  </p:notesTextViewPr>
  <p:sorterViewPr>
    <p:cViewPr>
      <p:scale>
        <a:sx n="66" d="100"/>
        <a:sy n="66" d="100"/>
      </p:scale>
      <p:origin x="0" y="581"/>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defRPr>
            </a:lvl1pPr>
          </a:lstStyle>
          <a:p>
            <a:fld id="{B4138743-D1C3-4E60-A58A-38F184645F57}" type="datetimeFigureOut">
              <a:rPr lang="en-US" smtClean="0"/>
              <a:pPr/>
              <a:t>4/11/2021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anose="020B0604020202020204" pitchFamily="34" charset="0"/>
              </a:defRPr>
            </a:lvl1pPr>
          </a:lstStyle>
          <a:p>
            <a:fld id="{BD4657E3-F768-4054-9942-7F3B23D2B5D2}" type="slidenum">
              <a:rPr lang="en-US" smtClean="0"/>
              <a:pPr/>
              <a:t>‹#›</a:t>
            </a:fld>
            <a:endParaRPr lang="en-US" dirty="0"/>
          </a:p>
        </p:txBody>
      </p:sp>
    </p:spTree>
    <p:extLst>
      <p:ext uri="{BB962C8B-B14F-4D97-AF65-F5344CB8AC3E}">
        <p14:creationId xmlns:p14="http://schemas.microsoft.com/office/powerpoint/2010/main" val="4126874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C8D77E-31E0-4AAB-BEB7-D1BD432E4E1E}" type="slidenum">
              <a:rPr lang="en-US" altLang="en-US">
                <a:solidFill>
                  <a:prstClr val="black"/>
                </a:solidFill>
              </a:rPr>
              <a:pPr/>
              <a:t>3</a:t>
            </a:fld>
            <a:endParaRPr lang="en-US" altLang="en-US" dirty="0">
              <a:solidFill>
                <a:prstClr val="black"/>
              </a:solidFill>
            </a:endParaRPr>
          </a:p>
        </p:txBody>
      </p:sp>
      <p:sp>
        <p:nvSpPr>
          <p:cNvPr id="2909186" name="Rectangle 2"/>
          <p:cNvSpPr>
            <a:spLocks noGrp="1" noRot="1" noChangeAspect="1" noChangeArrowheads="1" noTextEdit="1"/>
          </p:cNvSpPr>
          <p:nvPr>
            <p:ph type="sldImg"/>
          </p:nvPr>
        </p:nvSpPr>
        <p:spPr>
          <a:ln/>
        </p:spPr>
      </p:sp>
      <p:sp>
        <p:nvSpPr>
          <p:cNvPr id="2909187" name="Rectangle 3"/>
          <p:cNvSpPr>
            <a:spLocks noGrp="1" noChangeArrowheads="1"/>
          </p:cNvSpPr>
          <p:nvPr>
            <p:ph type="body" idx="1"/>
          </p:nvPr>
        </p:nvSpPr>
        <p:spPr/>
        <p:txBody>
          <a:bodyPr/>
          <a:lstStyle/>
          <a:p>
            <a:r>
              <a:rPr lang="en-US" altLang="en-US" dirty="0"/>
              <a:t>Most notable </a:t>
            </a:r>
            <a:r>
              <a:rPr lang="en-US" altLang="en-US" dirty="0" err="1"/>
              <a:t>acheivements</a:t>
            </a:r>
            <a:r>
              <a:rPr lang="en-US" altLang="en-US" dirty="0"/>
              <a:t> are high brightness with very little “wasted” light.  The discovery made by Howard </a:t>
            </a:r>
            <a:r>
              <a:rPr lang="en-US" altLang="en-US" dirty="0" err="1"/>
              <a:t>Padmore</a:t>
            </a:r>
            <a:r>
              <a:rPr lang="en-US" altLang="en-US" dirty="0"/>
              <a:t>? At ALS showed that a 2:1 demagnification cancels nearly all of the spherical </a:t>
            </a:r>
            <a:r>
              <a:rPr lang="en-US" altLang="en-US" dirty="0" err="1"/>
              <a:t>abberations</a:t>
            </a:r>
            <a:r>
              <a:rPr lang="en-US" altLang="en-US" dirty="0"/>
              <a:t> in the parabolic/</a:t>
            </a:r>
            <a:r>
              <a:rPr lang="en-US" altLang="en-US" dirty="0" err="1"/>
              <a:t>torroid</a:t>
            </a:r>
            <a:r>
              <a:rPr lang="en-US" altLang="en-US" dirty="0"/>
              <a:t> system.  30-50% of the total x-ray intensity passes through the 100um pinhole.  The flux through the 100um pinhole at the </a:t>
            </a:r>
            <a:r>
              <a:rPr lang="en-US" altLang="en-US" dirty="0" err="1"/>
              <a:t>superbend</a:t>
            </a:r>
            <a:r>
              <a:rPr lang="en-US" altLang="en-US" dirty="0"/>
              <a:t> beamlines is comparable to that of the 5.0.2 wiggler or an APS bending magnet, but only 150 Watts of power must be dissipated by the beamline optics.  In contrast, wiggler beamlines must </a:t>
            </a:r>
            <a:r>
              <a:rPr lang="en-US" altLang="en-US" dirty="0" err="1"/>
              <a:t>disipate</a:t>
            </a:r>
            <a:r>
              <a:rPr lang="en-US" altLang="en-US" dirty="0"/>
              <a:t> kilowatts.  The optics here are much simpler and not exotic in any way.  The system is stable and robust.  There is never a need to re-focus the beam at a new wavelength.  Only a 2-minute automatic </a:t>
            </a:r>
            <a:r>
              <a:rPr lang="en-US" altLang="en-US" dirty="0" err="1"/>
              <a:t>tuneup</a:t>
            </a:r>
            <a:r>
              <a:rPr lang="en-US" altLang="en-US" dirty="0"/>
              <a:t> is recommended for very large energy changes (more than 1-2 </a:t>
            </a:r>
            <a:r>
              <a:rPr lang="en-US" altLang="en-US" dirty="0" err="1"/>
              <a:t>keV</a:t>
            </a:r>
            <a:r>
              <a:rPr lang="en-US" altLang="en-US" dirty="0"/>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ALS 8.3.1 is a very productive facility. </a:t>
            </a:r>
            <a:r>
              <a:rPr lang="en-US" baseline="0" dirty="0" smtClean="0"/>
              <a:t>Our focus is on maximizing efficiency of the user experience.</a:t>
            </a:r>
          </a:p>
          <a:p>
            <a:r>
              <a:rPr lang="en-US" baseline="0" dirty="0" smtClean="0"/>
              <a:t>The MRPI funds are not just to maintain this facility, but to upgrade it.  The new detector is 50x faster, more sensitive and more accurate than the existing detector, and an optics upgrade will match these capabilities.</a:t>
            </a:r>
          </a:p>
          <a:p>
            <a:r>
              <a:rPr lang="en-US" baseline="0" dirty="0" smtClean="0"/>
              <a:t>We will exceed the modern standard of screening and data collection by offering completely automated mail-in raster-based screening</a:t>
            </a:r>
          </a:p>
          <a:p>
            <a:r>
              <a:rPr lang="en-US" baseline="0" dirty="0" smtClean="0"/>
              <a:t>This will position ALS 8.3.1 as the centerpiece of structural biology for the UC system</a:t>
            </a:r>
            <a:endParaRPr lang="en-US" dirty="0"/>
          </a:p>
        </p:txBody>
      </p:sp>
      <p:sp>
        <p:nvSpPr>
          <p:cNvPr id="4" name="Slide Number Placeholder 3"/>
          <p:cNvSpPr>
            <a:spLocks noGrp="1"/>
          </p:cNvSpPr>
          <p:nvPr>
            <p:ph type="sldNum" sz="quarter" idx="10"/>
          </p:nvPr>
        </p:nvSpPr>
        <p:spPr/>
        <p:txBody>
          <a:bodyPr/>
          <a:lstStyle/>
          <a:p>
            <a:fld id="{B6807609-3244-43C8-BDC3-B73AA00081C3}"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900291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8A65FC-4FC5-4C9E-89C7-6164BBD2386B}" type="slidenum">
              <a:rPr lang="en-US" altLang="en-US">
                <a:solidFill>
                  <a:prstClr val="black"/>
                </a:solidFill>
              </a:rPr>
              <a:pPr/>
              <a:t>12</a:t>
            </a:fld>
            <a:endParaRPr lang="en-US" altLang="en-US" dirty="0">
              <a:solidFill>
                <a:prstClr val="black"/>
              </a:solidFill>
            </a:endParaRPr>
          </a:p>
        </p:txBody>
      </p:sp>
      <p:sp>
        <p:nvSpPr>
          <p:cNvPr id="398338" name="Rectangle 2"/>
          <p:cNvSpPr>
            <a:spLocks noGrp="1" noRot="1" noChangeAspect="1" noChangeArrowheads="1" noTextEdit="1"/>
          </p:cNvSpPr>
          <p:nvPr>
            <p:ph type="sldImg"/>
          </p:nvPr>
        </p:nvSpPr>
        <p:spPr>
          <a:xfrm>
            <a:off x="1143000" y="685800"/>
            <a:ext cx="4572000" cy="3429000"/>
          </a:xfrm>
          <a:ln/>
        </p:spPr>
      </p:sp>
      <p:sp>
        <p:nvSpPr>
          <p:cNvPr id="398339"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7E7933-5A9C-4EDA-BFFC-7FC7BAFE4500}" type="slidenum">
              <a:rPr lang="en-US" altLang="en-US">
                <a:solidFill>
                  <a:prstClr val="black"/>
                </a:solidFill>
              </a:rPr>
              <a:pPr/>
              <a:t>14</a:t>
            </a:fld>
            <a:endParaRPr lang="en-US" altLang="en-US" dirty="0">
              <a:solidFill>
                <a:prstClr val="black"/>
              </a:solidFill>
            </a:endParaRPr>
          </a:p>
        </p:txBody>
      </p:sp>
      <p:sp>
        <p:nvSpPr>
          <p:cNvPr id="412674" name="Rectangle 2"/>
          <p:cNvSpPr>
            <a:spLocks noGrp="1" noRot="1" noChangeAspect="1" noChangeArrowheads="1" noTextEdit="1"/>
          </p:cNvSpPr>
          <p:nvPr>
            <p:ph type="sldImg"/>
          </p:nvPr>
        </p:nvSpPr>
        <p:spPr>
          <a:xfrm>
            <a:off x="1143000" y="685800"/>
            <a:ext cx="4572000" cy="3429000"/>
          </a:xfrm>
          <a:ln/>
        </p:spPr>
      </p:sp>
      <p:sp>
        <p:nvSpPr>
          <p:cNvPr id="412675"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29350D-7AB9-4A52-82E2-F457651DC391}" type="slidenum">
              <a:rPr lang="en-US" altLang="en-US">
                <a:solidFill>
                  <a:prstClr val="black"/>
                </a:solidFill>
              </a:rPr>
              <a:pPr/>
              <a:t>15</a:t>
            </a:fld>
            <a:endParaRPr lang="en-US" altLang="en-US" dirty="0">
              <a:solidFill>
                <a:prstClr val="black"/>
              </a:solidFill>
            </a:endParaRPr>
          </a:p>
        </p:txBody>
      </p:sp>
      <p:sp>
        <p:nvSpPr>
          <p:cNvPr id="408578" name="Rectangle 2"/>
          <p:cNvSpPr>
            <a:spLocks noGrp="1" noRot="1" noChangeAspect="1" noChangeArrowheads="1" noTextEdit="1"/>
          </p:cNvSpPr>
          <p:nvPr>
            <p:ph type="sldImg"/>
          </p:nvPr>
        </p:nvSpPr>
        <p:spPr>
          <a:xfrm>
            <a:off x="1143000" y="685800"/>
            <a:ext cx="4572000" cy="3429000"/>
          </a:xfrm>
          <a:ln/>
        </p:spPr>
      </p:sp>
      <p:sp>
        <p:nvSpPr>
          <p:cNvPr id="408579" name="Rectangle 3"/>
          <p:cNvSpPr>
            <a:spLocks noGrp="1" noChangeArrowheads="1"/>
          </p:cNvSpPr>
          <p:nvPr>
            <p:ph type="body" idx="1"/>
          </p:nvPr>
        </p:nvSpPr>
        <p:spPr/>
        <p:txBody>
          <a:bodyPr/>
          <a:lstStyle/>
          <a:p>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038BDB-F74A-4378-940F-834C9BF6F5DD}" type="slidenum">
              <a:rPr lang="en-US" altLang="en-US">
                <a:solidFill>
                  <a:prstClr val="black"/>
                </a:solidFill>
              </a:rPr>
              <a:pPr/>
              <a:t>18</a:t>
            </a:fld>
            <a:endParaRPr lang="en-US" altLang="en-US" dirty="0">
              <a:solidFill>
                <a:prstClr val="black"/>
              </a:solidFill>
            </a:endParaRPr>
          </a:p>
        </p:txBody>
      </p:sp>
      <p:sp>
        <p:nvSpPr>
          <p:cNvPr id="3155970" name="Rectangle 2"/>
          <p:cNvSpPr>
            <a:spLocks noGrp="1" noRot="1" noChangeAspect="1" noChangeArrowheads="1" noTextEdit="1"/>
          </p:cNvSpPr>
          <p:nvPr>
            <p:ph type="sldImg"/>
          </p:nvPr>
        </p:nvSpPr>
        <p:spPr>
          <a:xfrm>
            <a:off x="1143000" y="685800"/>
            <a:ext cx="4572000" cy="3429000"/>
          </a:xfrm>
          <a:ln/>
        </p:spPr>
      </p:sp>
      <p:sp>
        <p:nvSpPr>
          <p:cNvPr id="3155971" name="Rectangle 3"/>
          <p:cNvSpPr>
            <a:spLocks noGrp="1" noChangeArrowheads="1"/>
          </p:cNvSpPr>
          <p:nvPr>
            <p:ph type="body" idx="1"/>
          </p:nvPr>
        </p:nvSpPr>
        <p:spPr/>
        <p:txBody>
          <a:bodyPr/>
          <a:lstStyle/>
          <a:p>
            <a:r>
              <a:rPr lang="en-US" altLang="en-US" dirty="0"/>
              <a:t>Inspired by the ESRF microcrystal camera, the </a:t>
            </a:r>
            <a:r>
              <a:rPr lang="en-US" altLang="en-US" dirty="0" err="1"/>
              <a:t>superbend</a:t>
            </a:r>
            <a:r>
              <a:rPr lang="en-US" altLang="en-US" dirty="0"/>
              <a:t> </a:t>
            </a:r>
            <a:r>
              <a:rPr lang="en-US" altLang="en-US" dirty="0" err="1"/>
              <a:t>endstations</a:t>
            </a:r>
            <a:r>
              <a:rPr lang="en-US" altLang="en-US" dirty="0"/>
              <a:t> are all equipped with zero-</a:t>
            </a:r>
            <a:r>
              <a:rPr lang="en-US" altLang="en-US" dirty="0" err="1"/>
              <a:t>paralax</a:t>
            </a:r>
            <a:r>
              <a:rPr lang="en-US" altLang="en-US" dirty="0"/>
              <a:t> optics.  The user sees their sample from the point of view of the x-ray beam.  Sample alignment is not only more stable but more intuitive than an off-axis camera.  Placing the crystal into the microscope crosshairs </a:t>
            </a:r>
            <a:r>
              <a:rPr lang="en-US" altLang="en-US" dirty="0" err="1"/>
              <a:t>gaurantees</a:t>
            </a:r>
            <a:r>
              <a:rPr lang="en-US" altLang="en-US" dirty="0"/>
              <a:t> that it will be hit by the beam.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4B03DD2-88F1-47BC-9DE0-4B8DD2E56B1E}" type="slidenum">
              <a:rPr lang="en-US" altLang="en-US">
                <a:solidFill>
                  <a:prstClr val="black"/>
                </a:solidFill>
              </a:rPr>
              <a:pPr eaLnBrk="1" hangingPunct="1"/>
              <a:t>19</a:t>
            </a:fld>
            <a:endParaRPr lang="en-US" altLang="en-US" dirty="0">
              <a:solidFill>
                <a:prstClr val="black"/>
              </a:solidFill>
            </a:endParaRPr>
          </a:p>
        </p:txBody>
      </p:sp>
      <p:sp>
        <p:nvSpPr>
          <p:cNvPr id="153603" name="Rectangle 2"/>
          <p:cNvSpPr>
            <a:spLocks noGrp="1" noRot="1" noChangeAspect="1" noChangeArrowheads="1" noTextEdit="1"/>
          </p:cNvSpPr>
          <p:nvPr>
            <p:ph type="sldImg"/>
          </p:nvPr>
        </p:nvSpPr>
        <p:spPr>
          <a:xfrm>
            <a:off x="1143000" y="685800"/>
            <a:ext cx="4572000" cy="3429000"/>
          </a:xfrm>
          <a:ln/>
        </p:spPr>
      </p:sp>
      <p:sp>
        <p:nvSpPr>
          <p:cNvPr id="1536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smtClean="0"/>
              <a:t>Next slide please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CBCFD9-AFC1-4C38-BD78-4FEF6B8A2EC1}"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693696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807609-3244-43C8-BDC3-B73AA00081C3}" type="slidenum">
              <a:rPr lang="en-US" smtClean="0"/>
              <a:t>29</a:t>
            </a:fld>
            <a:endParaRPr lang="en-US"/>
          </a:p>
        </p:txBody>
      </p:sp>
    </p:spTree>
    <p:extLst>
      <p:ext uri="{BB962C8B-B14F-4D97-AF65-F5344CB8AC3E}">
        <p14:creationId xmlns:p14="http://schemas.microsoft.com/office/powerpoint/2010/main" val="2074833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4/11/2021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1612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4/11/2021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939810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CB2EB4-9D58-4B87-A6FE-996A4927F7A1}" type="slidenum">
              <a:rPr lang="en-US"/>
              <a:pPr>
                <a:defRPr/>
              </a:pPr>
              <a:t>‹#›</a:t>
            </a:fld>
            <a:endParaRPr lang="en-US"/>
          </a:p>
        </p:txBody>
      </p:sp>
    </p:spTree>
    <p:extLst>
      <p:ext uri="{BB962C8B-B14F-4D97-AF65-F5344CB8AC3E}">
        <p14:creationId xmlns:p14="http://schemas.microsoft.com/office/powerpoint/2010/main" val="175026224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AC6D0BD-E322-44F4-9BF6-E5650854228B}" type="slidenum">
              <a:rPr lang="en-US"/>
              <a:pPr>
                <a:defRPr/>
              </a:pPr>
              <a:t>‹#›</a:t>
            </a:fld>
            <a:endParaRPr lang="en-US"/>
          </a:p>
        </p:txBody>
      </p:sp>
    </p:spTree>
    <p:extLst>
      <p:ext uri="{BB962C8B-B14F-4D97-AF65-F5344CB8AC3E}">
        <p14:creationId xmlns:p14="http://schemas.microsoft.com/office/powerpoint/2010/main" val="27759685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5B80C1B-745B-47EA-8A4C-613650D367C6}" type="slidenum">
              <a:rPr lang="en-US"/>
              <a:pPr>
                <a:defRPr/>
              </a:pPr>
              <a:t>‹#›</a:t>
            </a:fld>
            <a:endParaRPr lang="en-US"/>
          </a:p>
        </p:txBody>
      </p:sp>
    </p:spTree>
    <p:extLst>
      <p:ext uri="{BB962C8B-B14F-4D97-AF65-F5344CB8AC3E}">
        <p14:creationId xmlns:p14="http://schemas.microsoft.com/office/powerpoint/2010/main" val="6123287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F30C918-D432-488B-B63D-D9D72B7F532A}" type="slidenum">
              <a:rPr lang="en-US"/>
              <a:pPr>
                <a:defRPr/>
              </a:pPr>
              <a:t>‹#›</a:t>
            </a:fld>
            <a:endParaRPr lang="en-US"/>
          </a:p>
        </p:txBody>
      </p:sp>
    </p:spTree>
    <p:extLst>
      <p:ext uri="{BB962C8B-B14F-4D97-AF65-F5344CB8AC3E}">
        <p14:creationId xmlns:p14="http://schemas.microsoft.com/office/powerpoint/2010/main" val="23638309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AA6AD1-60DD-4B13-895C-F5850DCDA0D2}" type="slidenum">
              <a:rPr lang="en-US"/>
              <a:pPr>
                <a:defRPr/>
              </a:pPr>
              <a:t>‹#›</a:t>
            </a:fld>
            <a:endParaRPr lang="en-US"/>
          </a:p>
        </p:txBody>
      </p:sp>
    </p:spTree>
    <p:extLst>
      <p:ext uri="{BB962C8B-B14F-4D97-AF65-F5344CB8AC3E}">
        <p14:creationId xmlns:p14="http://schemas.microsoft.com/office/powerpoint/2010/main" val="428739494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7ACD13-7744-471C-A25F-30AEC6733D43}" type="slidenum">
              <a:rPr lang="en-US"/>
              <a:pPr>
                <a:defRPr/>
              </a:pPr>
              <a:t>‹#›</a:t>
            </a:fld>
            <a:endParaRPr lang="en-US"/>
          </a:p>
        </p:txBody>
      </p:sp>
    </p:spTree>
    <p:extLst>
      <p:ext uri="{BB962C8B-B14F-4D97-AF65-F5344CB8AC3E}">
        <p14:creationId xmlns:p14="http://schemas.microsoft.com/office/powerpoint/2010/main" val="17284036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E068CB-7CF3-4B82-A840-44C6521AD879}" type="slidenum">
              <a:rPr lang="en-US"/>
              <a:pPr>
                <a:defRPr/>
              </a:pPr>
              <a:t>‹#›</a:t>
            </a:fld>
            <a:endParaRPr lang="en-US"/>
          </a:p>
        </p:txBody>
      </p:sp>
    </p:spTree>
    <p:extLst>
      <p:ext uri="{BB962C8B-B14F-4D97-AF65-F5344CB8AC3E}">
        <p14:creationId xmlns:p14="http://schemas.microsoft.com/office/powerpoint/2010/main" val="10487417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481739-2B20-4387-8F4C-2C00A7430B50}" type="slidenum">
              <a:rPr lang="en-US"/>
              <a:pPr>
                <a:defRPr/>
              </a:pPr>
              <a:t>‹#›</a:t>
            </a:fld>
            <a:endParaRPr lang="en-US"/>
          </a:p>
        </p:txBody>
      </p:sp>
    </p:spTree>
    <p:extLst>
      <p:ext uri="{BB962C8B-B14F-4D97-AF65-F5344CB8AC3E}">
        <p14:creationId xmlns:p14="http://schemas.microsoft.com/office/powerpoint/2010/main" val="240229207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6"/>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4AA54D-A463-4394-9A36-922731D0685A}" type="slidenum">
              <a:rPr lang="en-US"/>
              <a:pPr>
                <a:defRPr/>
              </a:pPr>
              <a:t>‹#›</a:t>
            </a:fld>
            <a:endParaRPr lang="en-US"/>
          </a:p>
        </p:txBody>
      </p:sp>
    </p:spTree>
    <p:extLst>
      <p:ext uri="{BB962C8B-B14F-4D97-AF65-F5344CB8AC3E}">
        <p14:creationId xmlns:p14="http://schemas.microsoft.com/office/powerpoint/2010/main" val="26880796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279BD6-2009-460E-9BAA-C9CEEBEAB068}" type="slidenum">
              <a:rPr lang="en-US"/>
              <a:pPr>
                <a:defRPr/>
              </a:pPr>
              <a:t>‹#›</a:t>
            </a:fld>
            <a:endParaRPr lang="en-US"/>
          </a:p>
        </p:txBody>
      </p:sp>
    </p:spTree>
    <p:extLst>
      <p:ext uri="{BB962C8B-B14F-4D97-AF65-F5344CB8AC3E}">
        <p14:creationId xmlns:p14="http://schemas.microsoft.com/office/powerpoint/2010/main" val="1595682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0"/>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50"/>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4/11/2021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743512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0C39BC-18F7-473C-81AB-BD3063F7A570}" type="datetimeFigureOut">
              <a:rPr lang="en-US" smtClean="0">
                <a:solidFill>
                  <a:prstClr val="black">
                    <a:tint val="75000"/>
                  </a:prstClr>
                </a:solidFill>
              </a:rPr>
              <a:pPr/>
              <a:t>4/11/2021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DDD954-4DFB-4B21-A4BD-B6CFB0B131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96425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0C39BC-18F7-473C-81AB-BD3063F7A570}" type="datetimeFigureOut">
              <a:rPr lang="en-US" smtClean="0">
                <a:solidFill>
                  <a:prstClr val="black">
                    <a:tint val="75000"/>
                  </a:prstClr>
                </a:solidFill>
              </a:rPr>
              <a:pPr/>
              <a:t>4/11/2021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DDD954-4DFB-4B21-A4BD-B6CFB0B131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362241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0C39BC-18F7-473C-81AB-BD3063F7A570}" type="datetimeFigureOut">
              <a:rPr lang="en-US" smtClean="0">
                <a:solidFill>
                  <a:prstClr val="black">
                    <a:tint val="75000"/>
                  </a:prstClr>
                </a:solidFill>
              </a:rPr>
              <a:pPr/>
              <a:t>4/11/2021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DDD954-4DFB-4B21-A4BD-B6CFB0B131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651937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D0C39BC-18F7-473C-81AB-BD3063F7A570}" type="datetimeFigureOut">
              <a:rPr lang="en-US" smtClean="0">
                <a:solidFill>
                  <a:prstClr val="black">
                    <a:tint val="75000"/>
                  </a:prstClr>
                </a:solidFill>
              </a:rPr>
              <a:pPr/>
              <a:t>4/11/2021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EDDD954-4DFB-4B21-A4BD-B6CFB0B131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998457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0C39BC-18F7-473C-81AB-BD3063F7A570}" type="datetimeFigureOut">
              <a:rPr lang="en-US" smtClean="0">
                <a:solidFill>
                  <a:prstClr val="black">
                    <a:tint val="75000"/>
                  </a:prstClr>
                </a:solidFill>
              </a:rPr>
              <a:pPr/>
              <a:t>4/11/2021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EDDD954-4DFB-4B21-A4BD-B6CFB0B131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74801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D0C39BC-18F7-473C-81AB-BD3063F7A570}" type="datetimeFigureOut">
              <a:rPr lang="en-US" smtClean="0">
                <a:solidFill>
                  <a:prstClr val="black">
                    <a:tint val="75000"/>
                  </a:prstClr>
                </a:solidFill>
              </a:rPr>
              <a:pPr/>
              <a:t>4/11/2021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EDDD954-4DFB-4B21-A4BD-B6CFB0B131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67691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0C39BC-18F7-473C-81AB-BD3063F7A570}" type="datetimeFigureOut">
              <a:rPr lang="en-US" smtClean="0">
                <a:solidFill>
                  <a:prstClr val="black">
                    <a:tint val="75000"/>
                  </a:prstClr>
                </a:solidFill>
              </a:rPr>
              <a:pPr/>
              <a:t>4/11/2021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EDDD954-4DFB-4B21-A4BD-B6CFB0B131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057283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0C39BC-18F7-473C-81AB-BD3063F7A570}" type="datetimeFigureOut">
              <a:rPr lang="en-US" smtClean="0">
                <a:solidFill>
                  <a:prstClr val="black">
                    <a:tint val="75000"/>
                  </a:prstClr>
                </a:solidFill>
              </a:rPr>
              <a:pPr/>
              <a:t>4/11/2021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EDDD954-4DFB-4B21-A4BD-B6CFB0B131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45925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0C39BC-18F7-473C-81AB-BD3063F7A570}" type="datetimeFigureOut">
              <a:rPr lang="en-US" smtClean="0">
                <a:solidFill>
                  <a:prstClr val="black">
                    <a:tint val="75000"/>
                  </a:prstClr>
                </a:solidFill>
              </a:rPr>
              <a:pPr/>
              <a:t>4/11/2021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EDDD954-4DFB-4B21-A4BD-B6CFB0B131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008352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0C39BC-18F7-473C-81AB-BD3063F7A570}" type="datetimeFigureOut">
              <a:rPr lang="en-US" smtClean="0">
                <a:solidFill>
                  <a:prstClr val="black">
                    <a:tint val="75000"/>
                  </a:prstClr>
                </a:solidFill>
              </a:rPr>
              <a:pPr/>
              <a:t>4/11/2021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DDD954-4DFB-4B21-A4BD-B6CFB0B131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1784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atin typeface="Arial" panose="020B0604020202020204" pitchFamily="34" charset="0"/>
                <a:cs typeface="Arial" panose="020B0604020202020204" pitchFamily="34" charset="0"/>
              </a:defRPr>
            </a:lvl1pPr>
          </a:lstStyle>
          <a:p>
            <a:fld id="{CF395325-2B3F-4866-B822-19692353B60E}"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423878686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0C39BC-18F7-473C-81AB-BD3063F7A570}" type="datetimeFigureOut">
              <a:rPr lang="en-US" smtClean="0">
                <a:solidFill>
                  <a:prstClr val="black">
                    <a:tint val="75000"/>
                  </a:prstClr>
                </a:solidFill>
              </a:rPr>
              <a:pPr/>
              <a:t>4/11/2021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EDDD954-4DFB-4B21-A4BD-B6CFB0B131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858672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35F4AB7-8B34-44E0-A97E-5F195DE3CA97}" type="datetimeFigureOut">
              <a:rPr lang="en-US" smtClean="0">
                <a:solidFill>
                  <a:prstClr val="black">
                    <a:tint val="75000"/>
                  </a:prstClr>
                </a:solidFill>
              </a:rPr>
              <a:pPr/>
              <a:t>4/9/2021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615A93-9355-4489-8C69-6E8E860FE0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82377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35F4AB7-8B34-44E0-A97E-5F195DE3CA97}" type="datetimeFigureOut">
              <a:rPr lang="en-US" smtClean="0">
                <a:solidFill>
                  <a:prstClr val="black">
                    <a:tint val="75000"/>
                  </a:prstClr>
                </a:solidFill>
              </a:rPr>
              <a:pPr/>
              <a:t>4/9/2021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615A93-9355-4489-8C69-6E8E860FE0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147137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35F4AB7-8B34-44E0-A97E-5F195DE3CA97}" type="datetimeFigureOut">
              <a:rPr lang="en-US" smtClean="0">
                <a:solidFill>
                  <a:prstClr val="black">
                    <a:tint val="75000"/>
                  </a:prstClr>
                </a:solidFill>
              </a:rPr>
              <a:pPr/>
              <a:t>4/9/2021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615A93-9355-4489-8C69-6E8E860FE0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564047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35F4AB7-8B34-44E0-A97E-5F195DE3CA97}" type="datetimeFigureOut">
              <a:rPr lang="en-US" smtClean="0">
                <a:solidFill>
                  <a:prstClr val="black">
                    <a:tint val="75000"/>
                  </a:prstClr>
                </a:solidFill>
              </a:rPr>
              <a:pPr/>
              <a:t>4/9/2021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615A93-9355-4489-8C69-6E8E860FE0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93150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35F4AB7-8B34-44E0-A97E-5F195DE3CA97}" type="datetimeFigureOut">
              <a:rPr lang="en-US" smtClean="0">
                <a:solidFill>
                  <a:prstClr val="black">
                    <a:tint val="75000"/>
                  </a:prstClr>
                </a:solidFill>
              </a:rPr>
              <a:pPr/>
              <a:t>4/9/2021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1615A93-9355-4489-8C69-6E8E860FE0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74662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35F4AB7-8B34-44E0-A97E-5F195DE3CA97}" type="datetimeFigureOut">
              <a:rPr lang="en-US" smtClean="0">
                <a:solidFill>
                  <a:prstClr val="black">
                    <a:tint val="75000"/>
                  </a:prstClr>
                </a:solidFill>
              </a:rPr>
              <a:pPr/>
              <a:t>4/9/2021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1615A93-9355-4489-8C69-6E8E860FE0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34299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5F4AB7-8B34-44E0-A97E-5F195DE3CA97}" type="datetimeFigureOut">
              <a:rPr lang="en-US" smtClean="0">
                <a:solidFill>
                  <a:prstClr val="black">
                    <a:tint val="75000"/>
                  </a:prstClr>
                </a:solidFill>
              </a:rPr>
              <a:pPr/>
              <a:t>4/9/2021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1615A93-9355-4489-8C69-6E8E860FE0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922590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35F4AB7-8B34-44E0-A97E-5F195DE3CA97}" type="datetimeFigureOut">
              <a:rPr lang="en-US" smtClean="0">
                <a:solidFill>
                  <a:prstClr val="black">
                    <a:tint val="75000"/>
                  </a:prstClr>
                </a:solidFill>
              </a:rPr>
              <a:pPr/>
              <a:t>4/9/2021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615A93-9355-4489-8C69-6E8E860FE0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37614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35F4AB7-8B34-44E0-A97E-5F195DE3CA97}" type="datetimeFigureOut">
              <a:rPr lang="en-US" smtClean="0">
                <a:solidFill>
                  <a:prstClr val="black">
                    <a:tint val="75000"/>
                  </a:prstClr>
                </a:solidFill>
              </a:rPr>
              <a:pPr/>
              <a:t>4/9/2021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615A93-9355-4489-8C69-6E8E860FE0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417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CD728B3F-2A5E-4CEC-9170-A04634840C83}"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44542141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35F4AB7-8B34-44E0-A97E-5F195DE3CA97}" type="datetimeFigureOut">
              <a:rPr lang="en-US" smtClean="0">
                <a:solidFill>
                  <a:prstClr val="black">
                    <a:tint val="75000"/>
                  </a:prstClr>
                </a:solidFill>
              </a:rPr>
              <a:pPr/>
              <a:t>4/9/2021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615A93-9355-4489-8C69-6E8E860FE0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88669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35F4AB7-8B34-44E0-A97E-5F195DE3CA97}" type="datetimeFigureOut">
              <a:rPr lang="en-US" smtClean="0">
                <a:solidFill>
                  <a:prstClr val="black">
                    <a:tint val="75000"/>
                  </a:prstClr>
                </a:solidFill>
              </a:rPr>
              <a:pPr/>
              <a:t>4/9/2021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615A93-9355-4489-8C69-6E8E860FE0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61531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E8277ED7-9549-4DD5-9A0A-629A753860F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073383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1E17BA7E-529B-411E-BD30-7933DCF4611B}"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138500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6"/>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6"/>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9FAABFDA-C3A3-4645-9DAD-B0EEF50FF92D}"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494444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755B7099-D08F-4C12-B1D1-B0254418F29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971784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7C031B59-A4DA-4715-945A-6C2B434321D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2837271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39F907F4-4EFB-4019-9808-0BAFC8F7D14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767437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4/11/2021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288874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62"/>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57445732-0EFC-4E57-84EB-8F009C085099}"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632638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7DED9F14-D48A-4C06-AC96-F17040FB151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5774631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9D6C2AA-3663-42BF-BDA7-36F0BBE3BF8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9518568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0"/>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50"/>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211B848F-EBCB-43BC-A04F-F210387FD83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4852658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6"/>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E10F5A26-E009-4AEF-9B04-2B770AC7356F}"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6725089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6"/>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7BD4A8BA-F916-410E-8B17-4FAE96AD2ED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5276212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457200" y="1600206"/>
            <a:ext cx="4038600" cy="4525963"/>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6"/>
            <a:ext cx="4038600" cy="4525963"/>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A4CE25BF-22F6-48B7-B391-0A984E013F3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7843730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5C89E632-57EE-4B5C-8E9D-898B644328D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860743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CC7C8D7B-AD2E-4F99-AC01-EDB86A34C51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597306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B5500BCC-21A4-475B-9DDC-664F0F409E9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72899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4/11/2021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546134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6"/>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6"/>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B9F5281E-4998-41CC-A8FC-6FDBD0C97CE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265022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043C0E45-4F59-440D-84FB-82D5B6765CF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626522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30615A3D-87CF-40A6-8CD7-8C690FAFDF8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067565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ED64782E-FC72-4E83-9640-9B5195160D2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189599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62"/>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BBC2C527-D14D-4C73-B0D7-818E03572D5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331448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70FDE3A4-F00D-4E35-B7A4-988171ACEAF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455317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FCB69A3C-2480-453D-9F7A-B85CC3FA2F4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991037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0"/>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50"/>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5F3EFB26-201C-43E0-A6E0-AA6D554E3A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308995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6"/>
            <a:ext cx="8229600" cy="4525963"/>
          </a:xfrm>
        </p:spPr>
        <p:txBody>
          <a:bodyPr/>
          <a:lstStyle>
            <a:lvl1pPr>
              <a:defRPr>
                <a:latin typeface="Arial" panose="020B0604020202020204" pitchFamily="34" charset="0"/>
              </a:defRPr>
            </a:lvl1p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defRPr>
            </a:lvl1pPr>
          </a:lstStyle>
          <a:p>
            <a:pPr>
              <a:defRPr/>
            </a:pPr>
            <a:fld id="{AF1671D6-C687-4780-B469-28167DD60E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751556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E73060CC-8A49-42FA-8C76-8D198C39E5EF}" type="datetimeFigureOut">
              <a:rPr lang="en-US" smtClean="0">
                <a:solidFill>
                  <a:prstClr val="black">
                    <a:tint val="75000"/>
                  </a:prstClr>
                </a:solidFill>
              </a:rPr>
              <a:pPr/>
              <a:t>4/11/2021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FAE7887-7D35-4E66-80E1-4483CD6A7A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518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6"/>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6"/>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4/11/2021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62270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E73060CC-8A49-42FA-8C76-8D198C39E5EF}" type="datetimeFigureOut">
              <a:rPr lang="en-US" smtClean="0">
                <a:solidFill>
                  <a:prstClr val="black">
                    <a:tint val="75000"/>
                  </a:prstClr>
                </a:solidFill>
              </a:rPr>
              <a:pPr/>
              <a:t>4/11/2021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FAE7887-7D35-4E66-80E1-4483CD6A7A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7659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E73060CC-8A49-42FA-8C76-8D198C39E5EF}" type="datetimeFigureOut">
              <a:rPr lang="en-US" smtClean="0">
                <a:solidFill>
                  <a:prstClr val="black">
                    <a:tint val="75000"/>
                  </a:prstClr>
                </a:solidFill>
              </a:rPr>
              <a:pPr/>
              <a:t>4/11/2021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FAE7887-7D35-4E66-80E1-4483CD6A7A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187319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6"/>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6"/>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E73060CC-8A49-42FA-8C76-8D198C39E5EF}" type="datetimeFigureOut">
              <a:rPr lang="en-US" smtClean="0">
                <a:solidFill>
                  <a:prstClr val="black">
                    <a:tint val="75000"/>
                  </a:prstClr>
                </a:solidFill>
              </a:rPr>
              <a:pPr/>
              <a:t>4/11/2021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DFAE7887-7D35-4E66-80E1-4483CD6A7A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707048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E73060CC-8A49-42FA-8C76-8D198C39E5EF}" type="datetimeFigureOut">
              <a:rPr lang="en-US" smtClean="0">
                <a:solidFill>
                  <a:prstClr val="black">
                    <a:tint val="75000"/>
                  </a:prstClr>
                </a:solidFill>
              </a:rPr>
              <a:pPr/>
              <a:t>4/11/2021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DFAE7887-7D35-4E66-80E1-4483CD6A7A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94884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E73060CC-8A49-42FA-8C76-8D198C39E5EF}" type="datetimeFigureOut">
              <a:rPr lang="en-US" smtClean="0">
                <a:solidFill>
                  <a:prstClr val="black">
                    <a:tint val="75000"/>
                  </a:prstClr>
                </a:solidFill>
              </a:rPr>
              <a:pPr/>
              <a:t>4/11/2021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DFAE7887-7D35-4E66-80E1-4483CD6A7A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017808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E73060CC-8A49-42FA-8C76-8D198C39E5EF}" type="datetimeFigureOut">
              <a:rPr lang="en-US" smtClean="0">
                <a:solidFill>
                  <a:prstClr val="black">
                    <a:tint val="75000"/>
                  </a:prstClr>
                </a:solidFill>
              </a:rPr>
              <a:pPr/>
              <a:t>4/11/2021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DFAE7887-7D35-4E66-80E1-4483CD6A7A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746122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62"/>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E73060CC-8A49-42FA-8C76-8D198C39E5EF}" type="datetimeFigureOut">
              <a:rPr lang="en-US" smtClean="0">
                <a:solidFill>
                  <a:prstClr val="black">
                    <a:tint val="75000"/>
                  </a:prstClr>
                </a:solidFill>
              </a:rPr>
              <a:pPr/>
              <a:t>4/11/2021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DFAE7887-7D35-4E66-80E1-4483CD6A7A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42544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E73060CC-8A49-42FA-8C76-8D198C39E5EF}" type="datetimeFigureOut">
              <a:rPr lang="en-US" smtClean="0">
                <a:solidFill>
                  <a:prstClr val="black">
                    <a:tint val="75000"/>
                  </a:prstClr>
                </a:solidFill>
              </a:rPr>
              <a:pPr/>
              <a:t>4/11/2021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DFAE7887-7D35-4E66-80E1-4483CD6A7A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642073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E73060CC-8A49-42FA-8C76-8D198C39E5EF}" type="datetimeFigureOut">
              <a:rPr lang="en-US" smtClean="0">
                <a:solidFill>
                  <a:prstClr val="black">
                    <a:tint val="75000"/>
                  </a:prstClr>
                </a:solidFill>
              </a:rPr>
              <a:pPr/>
              <a:t>4/11/2021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FAE7887-7D35-4E66-80E1-4483CD6A7A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02721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0"/>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50"/>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E73060CC-8A49-42FA-8C76-8D198C39E5EF}" type="datetimeFigureOut">
              <a:rPr lang="en-US" smtClean="0">
                <a:solidFill>
                  <a:prstClr val="black">
                    <a:tint val="75000"/>
                  </a:prstClr>
                </a:solidFill>
              </a:rPr>
              <a:pPr/>
              <a:t>4/11/2021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FAE7887-7D35-4E66-80E1-4483CD6A7A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65771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4/11/2021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675510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B565F1-FAF2-4901-B18F-524C98013F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29101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3A20CDD-2A2B-416D-8471-AF4C6098429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0840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1131B18-763A-4A71-B0C1-1E2B7702B4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65475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156D025-51E6-4AEA-A0D0-288BFFB7008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1995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E7E26C0-EB2B-4C55-B9B3-A59FE3B5B12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48815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D284246-FCEA-45B8-9EA5-D779A203FBB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70590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85E8A67-9646-4F37-9702-2FA18719E74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31880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30D8952-8E20-4E78-846A-8B97D20C094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19826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93F25EA-000C-427D-9078-8397175444E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83640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7346EF6-8C23-4BDB-87EE-2A8F848E09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4022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4/11/2021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882871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EA358AF-61FF-47ED-8048-62931303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17837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6"/>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34F7387E-32AA-4D29-B1D2-00E4F7F617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01248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6"/>
            <a:ext cx="8229600" cy="4525963"/>
          </a:xfr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cs typeface="Arial" panose="020B0604020202020204" pitchFamily="34" charset="0"/>
              </a:defRPr>
            </a:lvl1pPr>
          </a:lstStyle>
          <a:p>
            <a:fld id="{ED621217-AC46-4DE0-8B07-F145BC4AD1F0}"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12016151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1E42EAC-21E2-4B55-A7C8-685C137E6A4F}" type="datetimeFigureOut">
              <a:rPr lang="en-US" smtClean="0">
                <a:solidFill>
                  <a:prstClr val="black">
                    <a:tint val="75000"/>
                  </a:prstClr>
                </a:solidFill>
              </a:rPr>
              <a:pPr/>
              <a:t>4/11/2021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22B5ED-8D48-4CC1-B8D9-5F7350170F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80648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E42EAC-21E2-4B55-A7C8-685C137E6A4F}" type="datetimeFigureOut">
              <a:rPr lang="en-US" smtClean="0">
                <a:solidFill>
                  <a:prstClr val="black">
                    <a:tint val="75000"/>
                  </a:prstClr>
                </a:solidFill>
              </a:rPr>
              <a:pPr/>
              <a:t>4/11/2021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22B5ED-8D48-4CC1-B8D9-5F7350170F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13460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E42EAC-21E2-4B55-A7C8-685C137E6A4F}" type="datetimeFigureOut">
              <a:rPr lang="en-US" smtClean="0">
                <a:solidFill>
                  <a:prstClr val="black">
                    <a:tint val="75000"/>
                  </a:prstClr>
                </a:solidFill>
              </a:rPr>
              <a:pPr/>
              <a:t>4/11/2021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22B5ED-8D48-4CC1-B8D9-5F7350170F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59788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1E42EAC-21E2-4B55-A7C8-685C137E6A4F}" type="datetimeFigureOut">
              <a:rPr lang="en-US" smtClean="0">
                <a:solidFill>
                  <a:prstClr val="black">
                    <a:tint val="75000"/>
                  </a:prstClr>
                </a:solidFill>
              </a:rPr>
              <a:pPr/>
              <a:t>4/11/2021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22B5ED-8D48-4CC1-B8D9-5F7350170F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25185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E42EAC-21E2-4B55-A7C8-685C137E6A4F}" type="datetimeFigureOut">
              <a:rPr lang="en-US" smtClean="0">
                <a:solidFill>
                  <a:prstClr val="black">
                    <a:tint val="75000"/>
                  </a:prstClr>
                </a:solidFill>
              </a:rPr>
              <a:pPr/>
              <a:t>4/11/2021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D22B5ED-8D48-4CC1-B8D9-5F7350170F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81940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E42EAC-21E2-4B55-A7C8-685C137E6A4F}" type="datetimeFigureOut">
              <a:rPr lang="en-US" smtClean="0">
                <a:solidFill>
                  <a:prstClr val="black">
                    <a:tint val="75000"/>
                  </a:prstClr>
                </a:solidFill>
              </a:rPr>
              <a:pPr/>
              <a:t>4/11/2021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D22B5ED-8D48-4CC1-B8D9-5F7350170F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79915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E42EAC-21E2-4B55-A7C8-685C137E6A4F}" type="datetimeFigureOut">
              <a:rPr lang="en-US" smtClean="0">
                <a:solidFill>
                  <a:prstClr val="black">
                    <a:tint val="75000"/>
                  </a:prstClr>
                </a:solidFill>
              </a:rPr>
              <a:pPr/>
              <a:t>4/11/2021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D22B5ED-8D48-4CC1-B8D9-5F7350170F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2476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4/11/2021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431955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E42EAC-21E2-4B55-A7C8-685C137E6A4F}" type="datetimeFigureOut">
              <a:rPr lang="en-US" smtClean="0">
                <a:solidFill>
                  <a:prstClr val="black">
                    <a:tint val="75000"/>
                  </a:prstClr>
                </a:solidFill>
              </a:rPr>
              <a:pPr/>
              <a:t>4/11/2021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22B5ED-8D48-4CC1-B8D9-5F7350170F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58263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E42EAC-21E2-4B55-A7C8-685C137E6A4F}" type="datetimeFigureOut">
              <a:rPr lang="en-US" smtClean="0">
                <a:solidFill>
                  <a:prstClr val="black">
                    <a:tint val="75000"/>
                  </a:prstClr>
                </a:solidFill>
              </a:rPr>
              <a:pPr/>
              <a:t>4/11/2021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D22B5ED-8D48-4CC1-B8D9-5F7350170F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8204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E42EAC-21E2-4B55-A7C8-685C137E6A4F}" type="datetimeFigureOut">
              <a:rPr lang="en-US" smtClean="0">
                <a:solidFill>
                  <a:prstClr val="black">
                    <a:tint val="75000"/>
                  </a:prstClr>
                </a:solidFill>
              </a:rPr>
              <a:pPr/>
              <a:t>4/11/2021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22B5ED-8D48-4CC1-B8D9-5F7350170F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92864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E42EAC-21E2-4B55-A7C8-685C137E6A4F}" type="datetimeFigureOut">
              <a:rPr lang="en-US" smtClean="0">
                <a:solidFill>
                  <a:prstClr val="black">
                    <a:tint val="75000"/>
                  </a:prstClr>
                </a:solidFill>
              </a:rPr>
              <a:pPr/>
              <a:t>4/11/2021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D22B5ED-8D48-4CC1-B8D9-5F7350170F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87968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FCBC15C-D841-42E7-A03A-28792698738C}" type="datetimeFigureOut">
              <a:rPr lang="en-US" smtClean="0">
                <a:solidFill>
                  <a:prstClr val="black">
                    <a:tint val="75000"/>
                  </a:prstClr>
                </a:solidFill>
              </a:rPr>
              <a:pPr/>
              <a:t>4/11/2021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2D4211-43E2-451A-AB2D-8135EE45DB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09094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CBC15C-D841-42E7-A03A-28792698738C}" type="datetimeFigureOut">
              <a:rPr lang="en-US" smtClean="0">
                <a:solidFill>
                  <a:prstClr val="black">
                    <a:tint val="75000"/>
                  </a:prstClr>
                </a:solidFill>
              </a:rPr>
              <a:pPr/>
              <a:t>4/11/2021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2D4211-43E2-451A-AB2D-8135EE45DB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36678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FCBC15C-D841-42E7-A03A-28792698738C}" type="datetimeFigureOut">
              <a:rPr lang="en-US" smtClean="0">
                <a:solidFill>
                  <a:prstClr val="black">
                    <a:tint val="75000"/>
                  </a:prstClr>
                </a:solidFill>
              </a:rPr>
              <a:pPr/>
              <a:t>4/11/2021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2D4211-43E2-451A-AB2D-8135EE45DB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92016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FCBC15C-D841-42E7-A03A-28792698738C}" type="datetimeFigureOut">
              <a:rPr lang="en-US" smtClean="0">
                <a:solidFill>
                  <a:prstClr val="black">
                    <a:tint val="75000"/>
                  </a:prstClr>
                </a:solidFill>
              </a:rPr>
              <a:pPr/>
              <a:t>4/11/2021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2D4211-43E2-451A-AB2D-8135EE45DB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20619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FCBC15C-D841-42E7-A03A-28792698738C}" type="datetimeFigureOut">
              <a:rPr lang="en-US" smtClean="0">
                <a:solidFill>
                  <a:prstClr val="black">
                    <a:tint val="75000"/>
                  </a:prstClr>
                </a:solidFill>
              </a:rPr>
              <a:pPr/>
              <a:t>4/11/2021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92D4211-43E2-451A-AB2D-8135EE45DB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71041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FCBC15C-D841-42E7-A03A-28792698738C}" type="datetimeFigureOut">
              <a:rPr lang="en-US" smtClean="0">
                <a:solidFill>
                  <a:prstClr val="black">
                    <a:tint val="75000"/>
                  </a:prstClr>
                </a:solidFill>
              </a:rPr>
              <a:pPr/>
              <a:t>4/11/2021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92D4211-43E2-451A-AB2D-8135EE45DB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37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62"/>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4/11/2021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98118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CBC15C-D841-42E7-A03A-28792698738C}" type="datetimeFigureOut">
              <a:rPr lang="en-US" smtClean="0">
                <a:solidFill>
                  <a:prstClr val="black">
                    <a:tint val="75000"/>
                  </a:prstClr>
                </a:solidFill>
              </a:rPr>
              <a:pPr/>
              <a:t>4/11/2021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92D4211-43E2-451A-AB2D-8135EE45DB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28511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CBC15C-D841-42E7-A03A-28792698738C}" type="datetimeFigureOut">
              <a:rPr lang="en-US" smtClean="0">
                <a:solidFill>
                  <a:prstClr val="black">
                    <a:tint val="75000"/>
                  </a:prstClr>
                </a:solidFill>
              </a:rPr>
              <a:pPr/>
              <a:t>4/11/2021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2D4211-43E2-451A-AB2D-8135EE45DB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88098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CBC15C-D841-42E7-A03A-28792698738C}" type="datetimeFigureOut">
              <a:rPr lang="en-US" smtClean="0">
                <a:solidFill>
                  <a:prstClr val="black">
                    <a:tint val="75000"/>
                  </a:prstClr>
                </a:solidFill>
              </a:rPr>
              <a:pPr/>
              <a:t>4/11/2021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92D4211-43E2-451A-AB2D-8135EE45DB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6796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CBC15C-D841-42E7-A03A-28792698738C}" type="datetimeFigureOut">
              <a:rPr lang="en-US" smtClean="0">
                <a:solidFill>
                  <a:prstClr val="black">
                    <a:tint val="75000"/>
                  </a:prstClr>
                </a:solidFill>
              </a:rPr>
              <a:pPr/>
              <a:t>4/11/2021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2D4211-43E2-451A-AB2D-8135EE45DB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14521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CBC15C-D841-42E7-A03A-28792698738C}" type="datetimeFigureOut">
              <a:rPr lang="en-US" smtClean="0">
                <a:solidFill>
                  <a:prstClr val="black">
                    <a:tint val="75000"/>
                  </a:prstClr>
                </a:solidFill>
              </a:rPr>
              <a:pPr/>
              <a:t>4/11/2021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2D4211-43E2-451A-AB2D-8135EE45DB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83052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6"/>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34F7387E-32AA-4D29-B1D2-00E4F7F617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08628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4/11/2021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29068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4/11/2021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739967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4/11/2021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664259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6"/>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6"/>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4/11/2021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3451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DA7A2894-A709-4C9D-BDF5-EB9BC6ADC6BF}" type="datetimeFigureOut">
              <a:rPr lang="en-US" smtClean="0">
                <a:solidFill>
                  <a:prstClr val="black">
                    <a:tint val="75000"/>
                  </a:prstClr>
                </a:solidFill>
              </a:rPr>
              <a:pPr/>
              <a:t>4/11/2021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8998720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4/11/2021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15609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4/11/2021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276590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4/11/2021</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575503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62"/>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4/11/2021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397200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4/11/2021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417309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4/11/2021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088863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0"/>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50"/>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7C022F1D-6F4D-44C8-81AB-F57FA447BA02}" type="datetimeFigureOut">
              <a:rPr lang="en-US" smtClean="0">
                <a:solidFill>
                  <a:prstClr val="black">
                    <a:tint val="75000"/>
                  </a:prstClr>
                </a:solidFill>
              </a:rPr>
              <a:pPr/>
              <a:t>4/11/2021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557482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C9C4DF-6C90-4A72-9862-0FC45E4D44FD}" type="slidenum">
              <a:rPr lang="en-US"/>
              <a:pPr>
                <a:defRPr/>
              </a:pPr>
              <a:t>‹#›</a:t>
            </a:fld>
            <a:endParaRPr lang="en-US"/>
          </a:p>
        </p:txBody>
      </p:sp>
    </p:spTree>
    <p:extLst>
      <p:ext uri="{BB962C8B-B14F-4D97-AF65-F5344CB8AC3E}">
        <p14:creationId xmlns:p14="http://schemas.microsoft.com/office/powerpoint/2010/main" val="18862308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17881E-BF0B-426B-B339-62562C7A5AC8}" type="slidenum">
              <a:rPr lang="en-US"/>
              <a:pPr>
                <a:defRPr/>
              </a:pPr>
              <a:t>‹#›</a:t>
            </a:fld>
            <a:endParaRPr lang="en-US"/>
          </a:p>
        </p:txBody>
      </p:sp>
    </p:spTree>
    <p:extLst>
      <p:ext uri="{BB962C8B-B14F-4D97-AF65-F5344CB8AC3E}">
        <p14:creationId xmlns:p14="http://schemas.microsoft.com/office/powerpoint/2010/main" val="19058260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3009F5-A1D4-49D8-AA2E-509E8E1A3B9E}" type="slidenum">
              <a:rPr lang="en-US"/>
              <a:pPr>
                <a:defRPr/>
              </a:pPr>
              <a:t>‹#›</a:t>
            </a:fld>
            <a:endParaRPr lang="en-US"/>
          </a:p>
        </p:txBody>
      </p:sp>
    </p:spTree>
    <p:extLst>
      <p:ext uri="{BB962C8B-B14F-4D97-AF65-F5344CB8AC3E}">
        <p14:creationId xmlns:p14="http://schemas.microsoft.com/office/powerpoint/2010/main" val="2107265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0.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1.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7.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62"/>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DA7A2894-A709-4C9D-BDF5-EB9BC6ADC6BF}" type="datetimeFigureOut">
              <a:rPr lang="en-US" smtClean="0">
                <a:solidFill>
                  <a:prstClr val="black">
                    <a:tint val="75000"/>
                  </a:prstClr>
                </a:solidFill>
              </a:rPr>
              <a:pPr/>
              <a:t>4/11/2021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62"/>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414154EE-FA8E-4C12-B9D6-E6CF5AC7CB9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1645083"/>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4" r:id="rId12"/>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0C39BC-18F7-473C-81AB-BD3063F7A570}" type="datetimeFigureOut">
              <a:rPr lang="en-US" smtClean="0">
                <a:solidFill>
                  <a:prstClr val="black">
                    <a:tint val="75000"/>
                  </a:prstClr>
                </a:solidFill>
              </a:rPr>
              <a:pPr/>
              <a:t>4/11/2021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DDD954-4DFB-4B21-A4BD-B6CFB0B1313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3035656"/>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35F4AB7-8B34-44E0-A97E-5F195DE3CA97}" type="datetimeFigureOut">
              <a:rPr lang="en-US" smtClean="0">
                <a:solidFill>
                  <a:prstClr val="black">
                    <a:tint val="75000"/>
                  </a:prstClr>
                </a:solidFill>
              </a:rPr>
              <a:pPr defTabSz="457200"/>
              <a:t>4/9/2021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A1615A93-9355-4489-8C69-6E8E860FE0F0}"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825523127"/>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defRPr>
            </a:lvl1pPr>
          </a:lstStyle>
          <a:p>
            <a:pPr fontAlgn="base">
              <a:spcBef>
                <a:spcPct val="0"/>
              </a:spcBef>
              <a:spcAft>
                <a:spcPct val="0"/>
              </a:spcAft>
            </a:pPr>
            <a:endParaRPr lang="en-US" alt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pPr fontAlgn="base">
              <a:spcBef>
                <a:spcPct val="0"/>
              </a:spcBef>
              <a:spcAft>
                <a:spcPct val="0"/>
              </a:spcAft>
            </a:pPr>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pPr fontAlgn="base">
              <a:spcBef>
                <a:spcPct val="0"/>
              </a:spcBef>
              <a:spcAft>
                <a:spcPct val="0"/>
              </a:spcAft>
            </a:pPr>
            <a:fld id="{DDB8CB44-EA5B-46DA-A15B-9729A54D5F31}" type="slidenum">
              <a:rPr lang="en-US" altLang="en-US" smtClean="0">
                <a:solidFill>
                  <a:srgbClr val="000000"/>
                </a:solidFill>
              </a:rPr>
              <a:pPr fontAlgn="base">
                <a:spcBef>
                  <a:spcPct val="0"/>
                </a:spcBef>
                <a:spcAft>
                  <a:spcPct val="0"/>
                </a:spcAft>
              </a:pPr>
              <a:t>‹#›</a:t>
            </a:fld>
            <a:endParaRPr lang="en-US" altLang="en-US" dirty="0">
              <a:solidFill>
                <a:srgbClr val="000000"/>
              </a:solidFill>
            </a:endParaRPr>
          </a:p>
        </p:txBody>
      </p:sp>
    </p:spTree>
    <p:extLst>
      <p:ext uri="{BB962C8B-B14F-4D97-AF65-F5344CB8AC3E}">
        <p14:creationId xmlns:p14="http://schemas.microsoft.com/office/powerpoint/2010/main" val="1255247449"/>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Lst>
  <p:txStyles>
    <p:title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anose="020B0604020202020204" pitchFamily="34" charset="0"/>
        </a:defRPr>
      </a:lvl2pPr>
      <a:lvl3pPr marL="1143000" indent="-228600" algn="l" rtl="0" fontAlgn="base">
        <a:spcBef>
          <a:spcPct val="20000"/>
        </a:spcBef>
        <a:spcAft>
          <a:spcPct val="0"/>
        </a:spcAft>
        <a:buChar char="•"/>
        <a:defRPr sz="2400">
          <a:solidFill>
            <a:schemeClr val="tx1"/>
          </a:solidFill>
          <a:latin typeface="Arial" panose="020B0604020202020204" pitchFamily="34" charset="0"/>
        </a:defRPr>
      </a:lvl3pPr>
      <a:lvl4pPr marL="1600200" indent="-228600" algn="l" rtl="0" fontAlgn="base">
        <a:spcBef>
          <a:spcPct val="20000"/>
        </a:spcBef>
        <a:spcAft>
          <a:spcPct val="0"/>
        </a:spcAft>
        <a:buChar char="–"/>
        <a:defRPr sz="2000">
          <a:solidFill>
            <a:schemeClr val="tx1"/>
          </a:solidFill>
          <a:latin typeface="Arial" panose="020B0604020202020204" pitchFamily="34" charset="0"/>
        </a:defRPr>
      </a:lvl4pPr>
      <a:lvl5pPr marL="2057400" indent="-228600" algn="l" rtl="0" fontAlgn="base">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7187002E-D804-4DB0-8E91-4109AAF3B07E}" type="slidenum">
              <a:rPr lang="en-US" smtClean="0">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2126424582"/>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62"/>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E73060CC-8A49-42FA-8C76-8D198C39E5EF}" type="datetimeFigureOut">
              <a:rPr lang="en-US" smtClean="0">
                <a:solidFill>
                  <a:prstClr val="black">
                    <a:tint val="75000"/>
                  </a:prstClr>
                </a:solidFill>
              </a:rPr>
              <a:pPr/>
              <a:t>4/11/2021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62"/>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DFAE7887-7D35-4E66-80E1-4483CD6A7A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80282821"/>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55278DA-7259-46FB-9A26-87AB39C784EA}"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073302526"/>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E42EAC-21E2-4B55-A7C8-685C137E6A4F}" type="datetimeFigureOut">
              <a:rPr lang="en-US" smtClean="0">
                <a:solidFill>
                  <a:prstClr val="black">
                    <a:tint val="75000"/>
                  </a:prstClr>
                </a:solidFill>
              </a:rPr>
              <a:pPr/>
              <a:t>4/11/2021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22B5ED-8D48-4CC1-B8D9-5F7350170F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7086500"/>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CBC15C-D841-42E7-A03A-28792698738C}" type="datetimeFigureOut">
              <a:rPr lang="en-US" smtClean="0">
                <a:solidFill>
                  <a:prstClr val="black">
                    <a:tint val="75000"/>
                  </a:prstClr>
                </a:solidFill>
              </a:rPr>
              <a:pPr/>
              <a:t>4/11/2021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2D4211-43E2-451A-AB2D-8135EE45DB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1509828"/>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62"/>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7C022F1D-6F4D-44C8-81AB-F57FA447BA02}" type="datetimeFigureOut">
              <a:rPr lang="en-US" smtClean="0">
                <a:solidFill>
                  <a:prstClr val="black">
                    <a:tint val="75000"/>
                  </a:prstClr>
                </a:solidFill>
              </a:rPr>
              <a:pPr/>
              <a:t>4/11/2021</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62"/>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62"/>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6D58FBEB-041A-43A5-B4BE-B00E6D8FD59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84032834"/>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291" name="Rectangle 3"/>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fontAlgn="base">
              <a:spcBef>
                <a:spcPct val="0"/>
              </a:spcBef>
              <a:spcAft>
                <a:spcPct val="0"/>
              </a:spcAft>
              <a:defRPr/>
            </a:pPr>
            <a:fld id="{0E794B84-0735-4ACE-B93D-BDD7427E8D56}"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409440676"/>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 id="2147484062" r:id="rId12"/>
    <p:sldLayoutId id="214748406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7.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8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10.xml"/><Relationship Id="rId6" Type="http://schemas.openxmlformats.org/officeDocument/2006/relationships/chart" Target="../charts/chart1.xml"/><Relationship Id="rId5" Type="http://schemas.microsoft.com/office/2007/relationships/hdphoto" Target="../media/hdphoto7.wdp"/><Relationship Id="rId4" Type="http://schemas.openxmlformats.org/officeDocument/2006/relationships/image" Target="../media/image34.png"/><Relationship Id="rId9"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97.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8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64.xml"/><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111.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5.xml"/><Relationship Id="rId1" Type="http://schemas.openxmlformats.org/officeDocument/2006/relationships/vmlDrawing" Target="../drawings/vmlDrawing1.vml"/><Relationship Id="rId4" Type="http://schemas.openxmlformats.org/officeDocument/2006/relationships/image" Target="../media/image19.emf"/></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0.jpeg"/><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55002"/>
            <a:ext cx="7772400" cy="1143000"/>
          </a:xfrm>
        </p:spPr>
        <p:txBody>
          <a:bodyPr/>
          <a:lstStyle/>
          <a:p>
            <a:pPr eaLnBrk="1" hangingPunct="1"/>
            <a:r>
              <a:rPr lang="en-US" altLang="en-US" sz="5400" dirty="0" smtClean="0">
                <a:latin typeface="Arial" panose="020B0604020202020204" pitchFamily="34" charset="0"/>
                <a:cs typeface="Arial" panose="020B0604020202020204" pitchFamily="34" charset="0"/>
              </a:rPr>
              <a:t>Acknowledgements</a:t>
            </a:r>
          </a:p>
        </p:txBody>
      </p:sp>
      <p:sp>
        <p:nvSpPr>
          <p:cNvPr id="70659" name="Rectangle 8"/>
          <p:cNvSpPr>
            <a:spLocks noGrp="1" noChangeArrowheads="1"/>
          </p:cNvSpPr>
          <p:nvPr>
            <p:ph type="body" idx="1"/>
          </p:nvPr>
        </p:nvSpPr>
        <p:spPr>
          <a:xfrm>
            <a:off x="671285" y="1906588"/>
            <a:ext cx="7772400" cy="4951412"/>
          </a:xfrm>
          <a:extLst>
            <a:ext uri="{909E8E84-426E-40DD-AFC4-6F175D3DCCD1}">
              <a14:hiddenFill xmlns:a14="http://schemas.microsoft.com/office/drawing/2010/main">
                <a:solidFill>
                  <a:srgbClr val="BBE0E3"/>
                </a:solidFill>
              </a14:hiddenFill>
            </a:ext>
          </a:extLst>
        </p:spPr>
        <p:txBody>
          <a:bodyPr>
            <a:normAutofit/>
          </a:bodyPr>
          <a:lstStyle/>
          <a:p>
            <a:pPr algn="ctr">
              <a:spcBef>
                <a:spcPts val="1200"/>
              </a:spcBef>
              <a:buNone/>
            </a:pPr>
            <a:r>
              <a:rPr lang="en-US" altLang="en-US" b="1" dirty="0" smtClean="0">
                <a:solidFill>
                  <a:schemeClr val="tx2">
                    <a:lumMod val="75000"/>
                  </a:schemeClr>
                </a:solidFill>
                <a:latin typeface="Arial" panose="020B0604020202020204" pitchFamily="34" charset="0"/>
                <a:cs typeface="Arial" panose="020B0604020202020204" pitchFamily="34" charset="0"/>
              </a:rPr>
              <a:t>UCSF</a:t>
            </a:r>
            <a:r>
              <a:rPr lang="en-US" altLang="en-US" b="1" dirty="0" smtClean="0">
                <a:solidFill>
                  <a:srgbClr val="000066"/>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a:solidFill>
                  <a:srgbClr val="663300"/>
                </a:solidFill>
                <a:latin typeface="Arial" panose="020B0604020202020204" pitchFamily="34" charset="0"/>
                <a:cs typeface="Arial" panose="020B0604020202020204" pitchFamily="34" charset="0"/>
              </a:rPr>
              <a:t>LBNL</a:t>
            </a:r>
            <a:r>
              <a:rPr lang="en-US" altLang="en-US" b="1" dirty="0">
                <a:solidFill>
                  <a:srgbClr val="000000"/>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smtClean="0">
                <a:solidFill>
                  <a:srgbClr val="C00000"/>
                </a:solidFill>
                <a:latin typeface="Arial" panose="020B0604020202020204" pitchFamily="34" charset="0"/>
                <a:cs typeface="Arial" panose="020B0604020202020204" pitchFamily="34" charset="0"/>
              </a:rPr>
              <a:t>SLAC</a:t>
            </a:r>
          </a:p>
          <a:p>
            <a:pPr algn="ctr" eaLnBrk="1" hangingPunct="1">
              <a:spcBef>
                <a:spcPts val="1200"/>
              </a:spcBef>
              <a:buFontTx/>
              <a:buNone/>
            </a:pPr>
            <a:endParaRPr lang="en-US" altLang="en-US" sz="1800" b="1" dirty="0" smtClean="0">
              <a:solidFill>
                <a:srgbClr val="000000"/>
              </a:solidFill>
              <a:latin typeface="Arial" panose="020B0604020202020204" pitchFamily="34" charset="0"/>
              <a:cs typeface="Arial" panose="020B0604020202020204" pitchFamily="34" charset="0"/>
            </a:endParaRPr>
          </a:p>
          <a:p>
            <a:pPr algn="ctr" eaLnBrk="1" hangingPunct="1">
              <a:spcBef>
                <a:spcPts val="1200"/>
              </a:spcBef>
              <a:buFontTx/>
              <a:buNone/>
            </a:pPr>
            <a:r>
              <a:rPr lang="en-US" altLang="en-US" b="1" dirty="0" smtClean="0">
                <a:solidFill>
                  <a:srgbClr val="000000"/>
                </a:solidFill>
                <a:latin typeface="Arial" panose="020B0604020202020204" pitchFamily="34" charset="0"/>
                <a:cs typeface="Arial" panose="020B0604020202020204" pitchFamily="34" charset="0"/>
              </a:rPr>
              <a:t>ALS 8.3.1: </a:t>
            </a:r>
            <a:r>
              <a:rPr lang="en-US" altLang="en-US" b="1" dirty="0" err="1" smtClean="0">
                <a:solidFill>
                  <a:srgbClr val="000000"/>
                </a:solidFill>
                <a:latin typeface="Arial" panose="020B0604020202020204" pitchFamily="34" charset="0"/>
                <a:cs typeface="Arial" panose="020B0604020202020204" pitchFamily="34" charset="0"/>
              </a:rPr>
              <a:t>TomAlberTron</a:t>
            </a:r>
            <a:r>
              <a:rPr lang="en-US" altLang="en-US" b="1" dirty="0" smtClean="0">
                <a:solidFill>
                  <a:srgbClr val="000000"/>
                </a:solidFill>
                <a:latin typeface="Arial" panose="020B0604020202020204" pitchFamily="34" charset="0"/>
                <a:cs typeface="Arial" panose="020B0604020202020204" pitchFamily="34" charset="0"/>
              </a:rPr>
              <a:t> </a:t>
            </a:r>
            <a:endParaRPr lang="en-US" altLang="en-US" sz="1800" b="1" dirty="0" smtClean="0">
              <a:solidFill>
                <a:srgbClr val="006600"/>
              </a:solidFill>
              <a:latin typeface="Arial" panose="020B0604020202020204" pitchFamily="34" charset="0"/>
              <a:cs typeface="Arial" panose="020B0604020202020204" pitchFamily="34" charset="0"/>
            </a:endParaRPr>
          </a:p>
          <a:p>
            <a:pPr algn="ctr">
              <a:spcBef>
                <a:spcPts val="1200"/>
              </a:spcBef>
              <a:buNone/>
            </a:pPr>
            <a:r>
              <a:rPr lang="en-US" altLang="en-US" sz="1800" b="1" dirty="0">
                <a:solidFill>
                  <a:schemeClr val="tx2">
                    <a:lumMod val="75000"/>
                  </a:schemeClr>
                </a:solidFill>
                <a:cs typeface="Arial" panose="020B0604020202020204" pitchFamily="34" charset="0"/>
              </a:rPr>
              <a:t>NIH NIAID  P50 AI150476</a:t>
            </a:r>
          </a:p>
          <a:p>
            <a:pPr algn="ctr">
              <a:spcBef>
                <a:spcPts val="1200"/>
              </a:spcBef>
              <a:buNone/>
            </a:pPr>
            <a:r>
              <a:rPr lang="en-US" altLang="en-US" sz="1800" b="1" dirty="0" smtClean="0">
                <a:solidFill>
                  <a:schemeClr val="tx2">
                    <a:lumMod val="75000"/>
                  </a:schemeClr>
                </a:solidFill>
                <a:cs typeface="Arial" panose="020B0604020202020204" pitchFamily="34" charset="0"/>
              </a:rPr>
              <a:t>NIH NIGMS  </a:t>
            </a:r>
            <a:r>
              <a:rPr lang="en-US" altLang="en-US" sz="1800" b="1" dirty="0">
                <a:solidFill>
                  <a:schemeClr val="tx2">
                    <a:lumMod val="75000"/>
                  </a:schemeClr>
                </a:solidFill>
                <a:cs typeface="Arial" panose="020B0604020202020204" pitchFamily="34" charset="0"/>
              </a:rPr>
              <a:t>R01 GM124149</a:t>
            </a:r>
          </a:p>
          <a:p>
            <a:pPr algn="ctr">
              <a:spcBef>
                <a:spcPts val="1200"/>
              </a:spcBef>
              <a:buNone/>
            </a:pPr>
            <a:r>
              <a:rPr lang="en-US" altLang="en-US" sz="1800" b="1" dirty="0" smtClean="0">
                <a:solidFill>
                  <a:srgbClr val="663300"/>
                </a:solidFill>
                <a:latin typeface="Arial" panose="020B0604020202020204" pitchFamily="34" charset="0"/>
                <a:cs typeface="Arial" panose="020B0604020202020204" pitchFamily="34" charset="0"/>
              </a:rPr>
              <a:t>NIH </a:t>
            </a:r>
            <a:r>
              <a:rPr lang="en-US" altLang="en-US" sz="1800" b="1" dirty="0">
                <a:solidFill>
                  <a:srgbClr val="663300"/>
                </a:solidFill>
                <a:cs typeface="Arial" panose="020B0604020202020204" pitchFamily="34" charset="0"/>
              </a:rPr>
              <a:t>NIGMS P30 GM124169</a:t>
            </a:r>
            <a:endParaRPr lang="en-US" altLang="en-US" sz="1800" b="1" dirty="0" smtClean="0">
              <a:solidFill>
                <a:srgbClr val="663300"/>
              </a:solidFill>
              <a:latin typeface="Arial" panose="020B0604020202020204" pitchFamily="34" charset="0"/>
              <a:cs typeface="Arial" panose="020B0604020202020204" pitchFamily="34" charset="0"/>
            </a:endParaRPr>
          </a:p>
          <a:p>
            <a:pPr algn="ctr">
              <a:spcBef>
                <a:spcPts val="1200"/>
              </a:spcBef>
              <a:buNone/>
            </a:pPr>
            <a:r>
              <a:rPr lang="en-US" altLang="en-US" sz="1800" b="1" dirty="0" smtClean="0">
                <a:solidFill>
                  <a:srgbClr val="663300"/>
                </a:solidFill>
                <a:latin typeface="Arial" panose="020B0604020202020204" pitchFamily="34" charset="0"/>
                <a:cs typeface="Arial" panose="020B0604020202020204" pitchFamily="34" charset="0"/>
              </a:rPr>
              <a:t>Integrated Diffraction Analysis Technologies (IDAT)</a:t>
            </a:r>
          </a:p>
          <a:p>
            <a:pPr algn="ctr" eaLnBrk="1" hangingPunct="1">
              <a:spcBef>
                <a:spcPts val="1200"/>
              </a:spcBef>
              <a:buFontTx/>
              <a:buNone/>
            </a:pPr>
            <a:r>
              <a:rPr lang="en-US" altLang="en-US" sz="1800" b="1" dirty="0" err="1" smtClean="0">
                <a:solidFill>
                  <a:srgbClr val="663300"/>
                </a:solidFill>
                <a:latin typeface="Arial" panose="020B0604020202020204" pitchFamily="34" charset="0"/>
                <a:cs typeface="Arial" panose="020B0604020202020204" pitchFamily="34" charset="0"/>
              </a:rPr>
              <a:t>Plexxikon</a:t>
            </a:r>
            <a:r>
              <a:rPr lang="en-US" altLang="en-US" sz="1800" b="1" dirty="0">
                <a:solidFill>
                  <a:srgbClr val="663300"/>
                </a:solidFill>
                <a:latin typeface="Arial" panose="020B0604020202020204" pitchFamily="34" charset="0"/>
                <a:cs typeface="Arial" panose="020B0604020202020204" pitchFamily="34" charset="0"/>
              </a:rPr>
              <a:t>, Inc.</a:t>
            </a:r>
          </a:p>
          <a:p>
            <a:pPr algn="ctr" eaLnBrk="1" hangingPunct="1">
              <a:spcBef>
                <a:spcPts val="1200"/>
              </a:spcBef>
              <a:buFontTx/>
              <a:buNone/>
            </a:pPr>
            <a:r>
              <a:rPr lang="en-US" altLang="en-US" sz="1800" b="1" dirty="0" smtClean="0">
                <a:solidFill>
                  <a:srgbClr val="C00000"/>
                </a:solidFill>
                <a:latin typeface="Arial" panose="020B0604020202020204" pitchFamily="34" charset="0"/>
                <a:cs typeface="Arial" panose="020B0604020202020204" pitchFamily="34" charset="0"/>
              </a:rPr>
              <a:t>Synchrotron </a:t>
            </a:r>
            <a:r>
              <a:rPr lang="en-US" altLang="en-US" sz="1800" b="1" dirty="0">
                <a:solidFill>
                  <a:srgbClr val="C00000"/>
                </a:solidFill>
                <a:latin typeface="Arial" panose="020B0604020202020204" pitchFamily="34" charset="0"/>
                <a:cs typeface="Arial" panose="020B0604020202020204" pitchFamily="34" charset="0"/>
              </a:rPr>
              <a:t>Radiation </a:t>
            </a:r>
            <a:r>
              <a:rPr lang="en-US" altLang="en-US" sz="1800" b="1" dirty="0" smtClean="0">
                <a:solidFill>
                  <a:srgbClr val="C00000"/>
                </a:solidFill>
                <a:latin typeface="Arial" panose="020B0604020202020204" pitchFamily="34" charset="0"/>
                <a:cs typeface="Arial" panose="020B0604020202020204" pitchFamily="34" charset="0"/>
              </a:rPr>
              <a:t>Structural </a:t>
            </a:r>
            <a:r>
              <a:rPr lang="en-US" altLang="en-US" sz="1800" b="1" dirty="0">
                <a:solidFill>
                  <a:srgbClr val="C00000"/>
                </a:solidFill>
                <a:latin typeface="Arial" panose="020B0604020202020204" pitchFamily="34" charset="0"/>
                <a:cs typeface="Arial" panose="020B0604020202020204" pitchFamily="34" charset="0"/>
              </a:rPr>
              <a:t>Biology Resource (SLAC</a:t>
            </a:r>
            <a:r>
              <a:rPr lang="en-US" altLang="en-US" sz="1800" b="1" dirty="0" smtClean="0">
                <a:solidFill>
                  <a:srgbClr val="C00000"/>
                </a:solidFill>
                <a:latin typeface="Arial" panose="020B0604020202020204" pitchFamily="34" charset="0"/>
                <a:cs typeface="Arial" panose="020B0604020202020204" pitchFamily="34" charset="0"/>
              </a:rPr>
              <a:t>)</a:t>
            </a:r>
            <a:endParaRPr lang="en-US" altLang="en-US" sz="900" dirty="0" smtClean="0">
              <a:solidFill>
                <a:srgbClr val="000000"/>
              </a:solidFill>
              <a:latin typeface="Arial" panose="020B0604020202020204" pitchFamily="34" charset="0"/>
              <a:cs typeface="Arial" panose="020B0604020202020204" pitchFamily="34" charset="0"/>
            </a:endParaRPr>
          </a:p>
          <a:p>
            <a:pPr algn="ctr" eaLnBrk="1" hangingPunct="1">
              <a:spcBef>
                <a:spcPts val="1200"/>
              </a:spcBef>
              <a:buFontTx/>
              <a:buNone/>
            </a:pPr>
            <a:r>
              <a:rPr lang="en-US" altLang="en-US" sz="900" dirty="0" smtClean="0">
                <a:solidFill>
                  <a:srgbClr val="000000"/>
                </a:solidFill>
                <a:latin typeface="Arial" panose="020B0604020202020204" pitchFamily="34" charset="0"/>
                <a:cs typeface="Arial" panose="020B0604020202020204" pitchFamily="34" charset="0"/>
              </a:rPr>
              <a:t>The Advanced Light Source is supported by the Director, Office of Science, Office of Basic Energy Sciences, Materials Sciences Division, of the US Department of Energy under contract No. DE-AC02-05CH11231 at Lawrence Berkeley National Laboratory. </a:t>
            </a:r>
          </a:p>
        </p:txBody>
      </p:sp>
      <p:sp>
        <p:nvSpPr>
          <p:cNvPr id="2" name="TextBox 1"/>
          <p:cNvSpPr txBox="1"/>
          <p:nvPr/>
        </p:nvSpPr>
        <p:spPr>
          <a:xfrm>
            <a:off x="624469" y="1085208"/>
            <a:ext cx="2316038" cy="923330"/>
          </a:xfrm>
          <a:prstGeom prst="rect">
            <a:avLst/>
          </a:prstGeom>
          <a:noFill/>
        </p:spPr>
        <p:txBody>
          <a:bodyPr wrap="square" rtlCol="0">
            <a:spAutoFit/>
          </a:bodyPr>
          <a:lstStyle/>
          <a:p>
            <a:r>
              <a:rPr lang="en-US" dirty="0" smtClean="0">
                <a:solidFill>
                  <a:srgbClr val="1F497D">
                    <a:lumMod val="75000"/>
                  </a:srgbClr>
                </a:solidFill>
                <a:latin typeface="Arial" pitchFamily="34" charset="0"/>
                <a:cs typeface="Arial" panose="020B0604020202020204" pitchFamily="34" charset="0"/>
              </a:rPr>
              <a:t>Robert </a:t>
            </a:r>
            <a:r>
              <a:rPr lang="en-US" dirty="0">
                <a:solidFill>
                  <a:srgbClr val="1F497D">
                    <a:lumMod val="75000"/>
                  </a:srgbClr>
                </a:solidFill>
                <a:latin typeface="Arial" pitchFamily="34" charset="0"/>
                <a:cs typeface="Arial" panose="020B0604020202020204" pitchFamily="34" charset="0"/>
              </a:rPr>
              <a:t>Stroud </a:t>
            </a:r>
            <a:endParaRPr lang="en-US" dirty="0" smtClean="0">
              <a:solidFill>
                <a:srgbClr val="1F497D">
                  <a:lumMod val="75000"/>
                </a:srgbClr>
              </a:solidFill>
              <a:latin typeface="Arial" pitchFamily="34" charset="0"/>
              <a:cs typeface="Arial" panose="020B0604020202020204" pitchFamily="34" charset="0"/>
            </a:endParaRPr>
          </a:p>
          <a:p>
            <a:r>
              <a:rPr lang="en-US" dirty="0" smtClean="0">
                <a:solidFill>
                  <a:srgbClr val="1F497D">
                    <a:lumMod val="75000"/>
                  </a:srgbClr>
                </a:solidFill>
                <a:latin typeface="Arial" pitchFamily="34" charset="0"/>
                <a:cs typeface="Arial" panose="020B0604020202020204" pitchFamily="34" charset="0"/>
              </a:rPr>
              <a:t>James Fraser</a:t>
            </a:r>
          </a:p>
          <a:p>
            <a:r>
              <a:rPr lang="en-US" dirty="0" err="1" smtClean="0">
                <a:solidFill>
                  <a:srgbClr val="1F497D">
                    <a:lumMod val="75000"/>
                  </a:srgbClr>
                </a:solidFill>
                <a:latin typeface="Arial" pitchFamily="34" charset="0"/>
                <a:cs typeface="Arial" panose="020B0604020202020204" pitchFamily="34" charset="0"/>
              </a:rPr>
              <a:t>Nevan</a:t>
            </a:r>
            <a:r>
              <a:rPr lang="en-US" dirty="0" smtClean="0">
                <a:solidFill>
                  <a:srgbClr val="1F497D">
                    <a:lumMod val="75000"/>
                  </a:srgbClr>
                </a:solidFill>
                <a:latin typeface="Arial" pitchFamily="34" charset="0"/>
                <a:cs typeface="Arial" panose="020B0604020202020204" pitchFamily="34" charset="0"/>
              </a:rPr>
              <a:t> </a:t>
            </a:r>
            <a:r>
              <a:rPr lang="en-US" dirty="0" err="1" smtClean="0">
                <a:solidFill>
                  <a:srgbClr val="1F497D">
                    <a:lumMod val="75000"/>
                  </a:srgbClr>
                </a:solidFill>
                <a:latin typeface="Arial" pitchFamily="34" charset="0"/>
                <a:cs typeface="Arial" panose="020B0604020202020204" pitchFamily="34" charset="0"/>
              </a:rPr>
              <a:t>Krogan</a:t>
            </a:r>
            <a:endParaRPr lang="en-US" dirty="0">
              <a:solidFill>
                <a:srgbClr val="C00000"/>
              </a:solidFill>
              <a:latin typeface="Arial" pitchFamily="34" charset="0"/>
              <a:cs typeface="Arial" panose="020B0604020202020204" pitchFamily="34" charset="0"/>
            </a:endParaRPr>
          </a:p>
        </p:txBody>
      </p:sp>
      <p:sp>
        <p:nvSpPr>
          <p:cNvPr id="5" name="TextBox 4"/>
          <p:cNvSpPr txBox="1"/>
          <p:nvPr/>
        </p:nvSpPr>
        <p:spPr>
          <a:xfrm>
            <a:off x="3895364" y="1103806"/>
            <a:ext cx="1415837" cy="646331"/>
          </a:xfrm>
          <a:prstGeom prst="rect">
            <a:avLst/>
          </a:prstGeom>
          <a:noFill/>
        </p:spPr>
        <p:txBody>
          <a:bodyPr wrap="none" rtlCol="0">
            <a:spAutoFit/>
          </a:bodyPr>
          <a:lstStyle/>
          <a:p>
            <a:pPr algn="ctr"/>
            <a:r>
              <a:rPr lang="en-US" dirty="0" smtClean="0">
                <a:solidFill>
                  <a:srgbClr val="663300"/>
                </a:solidFill>
                <a:latin typeface="Arial" pitchFamily="34" charset="0"/>
                <a:cs typeface="Arial" panose="020B0604020202020204" pitchFamily="34" charset="0"/>
              </a:rPr>
              <a:t>Paul Adams</a:t>
            </a:r>
          </a:p>
          <a:p>
            <a:pPr algn="ctr"/>
            <a:r>
              <a:rPr lang="en-US" dirty="0" smtClean="0">
                <a:solidFill>
                  <a:srgbClr val="663300"/>
                </a:solidFill>
                <a:latin typeface="Arial" pitchFamily="34" charset="0"/>
                <a:cs typeface="Arial" panose="020B0604020202020204" pitchFamily="34" charset="0"/>
              </a:rPr>
              <a:t>Greg </a:t>
            </a:r>
            <a:r>
              <a:rPr lang="en-US" dirty="0" err="1" smtClean="0">
                <a:solidFill>
                  <a:srgbClr val="663300"/>
                </a:solidFill>
                <a:latin typeface="Arial" pitchFamily="34" charset="0"/>
                <a:cs typeface="Arial" panose="020B0604020202020204" pitchFamily="34" charset="0"/>
              </a:rPr>
              <a:t>Hura</a:t>
            </a:r>
            <a:endParaRPr lang="en-US" dirty="0">
              <a:solidFill>
                <a:srgbClr val="663300"/>
              </a:solidFill>
              <a:latin typeface="Arial" pitchFamily="34" charset="0"/>
              <a:cs typeface="Arial" panose="020B0604020202020204" pitchFamily="34" charset="0"/>
            </a:endParaRPr>
          </a:p>
        </p:txBody>
      </p:sp>
      <p:sp>
        <p:nvSpPr>
          <p:cNvPr id="6" name="TextBox 5"/>
          <p:cNvSpPr txBox="1"/>
          <p:nvPr/>
        </p:nvSpPr>
        <p:spPr>
          <a:xfrm>
            <a:off x="5887850" y="1077786"/>
            <a:ext cx="1918009" cy="646331"/>
          </a:xfrm>
          <a:prstGeom prst="rect">
            <a:avLst/>
          </a:prstGeom>
          <a:noFill/>
        </p:spPr>
        <p:txBody>
          <a:bodyPr wrap="square" rtlCol="0">
            <a:spAutoFit/>
          </a:bodyPr>
          <a:lstStyle/>
          <a:p>
            <a:pPr algn="ctr"/>
            <a:r>
              <a:rPr lang="en-US" dirty="0" err="1" smtClean="0">
                <a:solidFill>
                  <a:srgbClr val="C00000"/>
                </a:solidFill>
                <a:latin typeface="Arial" pitchFamily="34" charset="0"/>
                <a:cs typeface="Arial" panose="020B0604020202020204" pitchFamily="34" charset="0"/>
              </a:rPr>
              <a:t>Aina</a:t>
            </a:r>
            <a:r>
              <a:rPr lang="en-US" dirty="0" smtClean="0">
                <a:solidFill>
                  <a:srgbClr val="C00000"/>
                </a:solidFill>
                <a:latin typeface="Arial" pitchFamily="34" charset="0"/>
                <a:cs typeface="Arial" panose="020B0604020202020204" pitchFamily="34" charset="0"/>
              </a:rPr>
              <a:t> Cohen </a:t>
            </a:r>
          </a:p>
          <a:p>
            <a:pPr algn="ctr"/>
            <a:r>
              <a:rPr lang="en-US" dirty="0" smtClean="0">
                <a:solidFill>
                  <a:srgbClr val="C00000"/>
                </a:solidFill>
                <a:latin typeface="Arial" pitchFamily="34" charset="0"/>
                <a:cs typeface="Arial" panose="020B0604020202020204" pitchFamily="34" charset="0"/>
              </a:rPr>
              <a:t>Mike </a:t>
            </a:r>
            <a:r>
              <a:rPr lang="en-US" dirty="0" err="1" smtClean="0">
                <a:solidFill>
                  <a:srgbClr val="C00000"/>
                </a:solidFill>
                <a:latin typeface="Arial" pitchFamily="34" charset="0"/>
                <a:cs typeface="Arial" panose="020B0604020202020204" pitchFamily="34" charset="0"/>
              </a:rPr>
              <a:t>Soltis</a:t>
            </a:r>
            <a:r>
              <a:rPr lang="en-US" dirty="0" smtClean="0">
                <a:solidFill>
                  <a:srgbClr val="C00000"/>
                </a:solidFill>
                <a:latin typeface="Arial" pitchFamily="34" charset="0"/>
                <a:cs typeface="Arial" panose="020B0604020202020204" pitchFamily="34" charset="0"/>
              </a:rPr>
              <a:t> </a:t>
            </a:r>
            <a:endParaRPr lang="en-US" dirty="0">
              <a:solidFill>
                <a:srgbClr val="C00000"/>
              </a:solidFill>
              <a:latin typeface="Arial" pitchFamily="34" charset="0"/>
              <a:cs typeface="Arial" panose="020B0604020202020204" pitchFamily="34" charset="0"/>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4761" t="5184" r="27967" b="19198"/>
          <a:stretch/>
        </p:blipFill>
        <p:spPr>
          <a:xfrm>
            <a:off x="-1" y="0"/>
            <a:ext cx="9144001" cy="6858000"/>
          </a:xfrm>
          <a:prstGeom prst="rect">
            <a:avLst/>
          </a:prstGeom>
        </p:spPr>
      </p:pic>
      <p:sp>
        <p:nvSpPr>
          <p:cNvPr id="8" name="Rectangle 3"/>
          <p:cNvSpPr txBox="1">
            <a:spLocks noChangeArrowheads="1"/>
          </p:cNvSpPr>
          <p:nvPr/>
        </p:nvSpPr>
        <p:spPr>
          <a:xfrm>
            <a:off x="441325" y="613317"/>
            <a:ext cx="8229600" cy="256478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r>
              <a:rPr lang="en-US" altLang="en-US" sz="5400" dirty="0" smtClean="0">
                <a:solidFill>
                  <a:schemeClr val="bg1"/>
                </a:solidFill>
              </a:rPr>
              <a:t>HARC Core 6: diffraction</a:t>
            </a:r>
          </a:p>
          <a:p>
            <a:endParaRPr lang="en-US" altLang="en-US" sz="5400" dirty="0">
              <a:solidFill>
                <a:schemeClr val="bg1"/>
              </a:solidFill>
            </a:endParaRPr>
          </a:p>
          <a:p>
            <a:r>
              <a:rPr lang="en-US" altLang="en-US" sz="5400" dirty="0" smtClean="0">
                <a:solidFill>
                  <a:schemeClr val="bg1"/>
                </a:solidFill>
              </a:rPr>
              <a:t>Advanced Light Source</a:t>
            </a:r>
            <a:endParaRPr lang="en-US" altLang="en-US" sz="5400" dirty="0">
              <a:solidFill>
                <a:schemeClr val="bg1"/>
              </a:solidFill>
            </a:endParaRPr>
          </a:p>
        </p:txBody>
      </p:sp>
    </p:spTree>
    <p:extLst>
      <p:ext uri="{BB962C8B-B14F-4D97-AF65-F5344CB8AC3E}">
        <p14:creationId xmlns:p14="http://schemas.microsoft.com/office/powerpoint/2010/main" val="3650913047"/>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bl831.als.lbl.gov/~jamesh/shi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47" y="1044222"/>
            <a:ext cx="9157649" cy="58137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84100" y="214489"/>
            <a:ext cx="6261651" cy="523220"/>
          </a:xfrm>
          <a:prstGeom prst="rect">
            <a:avLst/>
          </a:prstGeom>
          <a:noFill/>
        </p:spPr>
        <p:txBody>
          <a:bodyPr wrap="none" rtlCol="0">
            <a:spAutoFit/>
          </a:bodyPr>
          <a:lstStyle/>
          <a:p>
            <a:r>
              <a:rPr lang="en-US" sz="2800" dirty="0" smtClean="0">
                <a:latin typeface="Arial" panose="020B0604020202020204" pitchFamily="34" charset="0"/>
                <a:cs typeface="Arial" panose="020B0604020202020204" pitchFamily="34" charset="0"/>
              </a:rPr>
              <a:t>BLU-ICE </a:t>
            </a:r>
            <a:r>
              <a:rPr lang="en-US" sz="2800" dirty="0" smtClean="0">
                <a:latin typeface="Arial" panose="020B0604020202020204" pitchFamily="34" charset="0"/>
                <a:cs typeface="Arial" panose="020B0604020202020204" pitchFamily="34" charset="0"/>
              </a:rPr>
              <a:t>w unattended data collection</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76799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Pin compatibility</a:t>
            </a:r>
            <a:endParaRPr lang="en-US" dirty="0"/>
          </a:p>
        </p:txBody>
      </p:sp>
      <p:pic>
        <p:nvPicPr>
          <p:cNvPr id="15364" name="Picture 4" descr="http://hamptonresearch.com/img/product/500/0000000688-inset2-500.jpg"/>
          <p:cNvPicPr>
            <a:picLocks noChangeAspect="1" noChangeArrowheads="1"/>
          </p:cNvPicPr>
          <p:nvPr/>
        </p:nvPicPr>
        <p:blipFill rotWithShape="1">
          <a:blip r:embed="rId2">
            <a:extLst>
              <a:ext uri="{28A0092B-C50C-407E-A947-70E740481C1C}">
                <a14:useLocalDpi xmlns:a14="http://schemas.microsoft.com/office/drawing/2010/main" val="0"/>
              </a:ext>
            </a:extLst>
          </a:blip>
          <a:srcRect l="48960"/>
          <a:stretch/>
        </p:blipFill>
        <p:spPr bwMode="auto">
          <a:xfrm>
            <a:off x="3397477" y="1828800"/>
            <a:ext cx="2430780" cy="3990976"/>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hamptonresearch.com/img/product/500/0000000378-inset2-500.jpg"/>
          <p:cNvPicPr>
            <a:picLocks noChangeAspect="1" noChangeArrowheads="1"/>
          </p:cNvPicPr>
          <p:nvPr/>
        </p:nvPicPr>
        <p:blipFill rotWithShape="1">
          <a:blip r:embed="rId3">
            <a:extLst>
              <a:ext uri="{28A0092B-C50C-407E-A947-70E740481C1C}">
                <a14:useLocalDpi xmlns:a14="http://schemas.microsoft.com/office/drawing/2010/main" val="0"/>
              </a:ext>
            </a:extLst>
          </a:blip>
          <a:srcRect l="50768"/>
          <a:stretch/>
        </p:blipFill>
        <p:spPr bwMode="auto">
          <a:xfrm>
            <a:off x="650467" y="2057409"/>
            <a:ext cx="2514600" cy="3809999"/>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http://hamptonresearch.com/img/product/500/0000000445-inset2-500.jpg"/>
          <p:cNvPicPr>
            <a:picLocks noChangeAspect="1" noChangeArrowheads="1"/>
          </p:cNvPicPr>
          <p:nvPr/>
        </p:nvPicPr>
        <p:blipFill rotWithShape="1">
          <a:blip r:embed="rId4">
            <a:extLst>
              <a:ext uri="{28A0092B-C50C-407E-A947-70E740481C1C}">
                <a14:useLocalDpi xmlns:a14="http://schemas.microsoft.com/office/drawing/2010/main" val="0"/>
              </a:ext>
            </a:extLst>
          </a:blip>
          <a:srcRect l="49692"/>
          <a:stretch/>
        </p:blipFill>
        <p:spPr bwMode="auto">
          <a:xfrm>
            <a:off x="6060667" y="1981200"/>
            <a:ext cx="2438400" cy="3886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66806" y="5867400"/>
            <a:ext cx="1122423" cy="523220"/>
          </a:xfrm>
          <a:prstGeom prst="rect">
            <a:avLst/>
          </a:prstGeom>
          <a:noFill/>
        </p:spPr>
        <p:txBody>
          <a:bodyPr wrap="none" rtlCol="0">
            <a:spAutoFit/>
          </a:bodyPr>
          <a:lstStyle/>
          <a:p>
            <a:r>
              <a:rPr lang="en-US" sz="2800" dirty="0" smtClean="0">
                <a:solidFill>
                  <a:prstClr val="black"/>
                </a:solidFill>
                <a:latin typeface="Arial" panose="020B0604020202020204" pitchFamily="34" charset="0"/>
                <a:cs typeface="Arial" panose="020B0604020202020204" pitchFamily="34" charset="0"/>
              </a:rPr>
              <a:t>SLAC</a:t>
            </a:r>
            <a:endParaRPr lang="en-US" sz="2800" dirty="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3939849" y="5867400"/>
            <a:ext cx="862737" cy="523220"/>
          </a:xfrm>
          <a:prstGeom prst="rect">
            <a:avLst/>
          </a:prstGeom>
          <a:noFill/>
        </p:spPr>
        <p:txBody>
          <a:bodyPr wrap="none" rtlCol="0">
            <a:spAutoFit/>
          </a:bodyPr>
          <a:lstStyle/>
          <a:p>
            <a:r>
              <a:rPr lang="en-US" sz="2800" dirty="0" smtClean="0">
                <a:solidFill>
                  <a:prstClr val="black"/>
                </a:solidFill>
                <a:latin typeface="Arial" panose="020B0604020202020204" pitchFamily="34" charset="0"/>
                <a:cs typeface="Arial" panose="020B0604020202020204" pitchFamily="34" charset="0"/>
              </a:rPr>
              <a:t>ALS</a:t>
            </a:r>
            <a:endParaRPr lang="en-US" sz="2800" dirty="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6553206" y="5867400"/>
            <a:ext cx="1260281" cy="523220"/>
          </a:xfrm>
          <a:prstGeom prst="rect">
            <a:avLst/>
          </a:prstGeom>
          <a:noFill/>
        </p:spPr>
        <p:txBody>
          <a:bodyPr wrap="none" rtlCol="0">
            <a:spAutoFit/>
          </a:bodyPr>
          <a:lstStyle/>
          <a:p>
            <a:r>
              <a:rPr lang="en-US" sz="2800" dirty="0" smtClean="0">
                <a:solidFill>
                  <a:prstClr val="black"/>
                </a:solidFill>
                <a:latin typeface="Arial" panose="020B0604020202020204" pitchFamily="34" charset="0"/>
                <a:cs typeface="Arial" panose="020B0604020202020204" pitchFamily="34" charset="0"/>
              </a:rPr>
              <a:t>SPINE</a:t>
            </a:r>
            <a:endParaRPr lang="en-US" sz="28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71743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5" name="Picture 3" descr="Picture 02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97314" name="Rectangle 2"/>
          <p:cNvSpPr>
            <a:spLocks noGrp="1" noChangeArrowheads="1"/>
          </p:cNvSpPr>
          <p:nvPr>
            <p:ph type="title" idx="4294967295"/>
          </p:nvPr>
        </p:nvSpPr>
        <p:spPr>
          <a:xfrm>
            <a:off x="685800" y="0"/>
            <a:ext cx="7772400" cy="1143000"/>
          </a:xfrm>
          <a:prstGeom prst="rect">
            <a:avLst/>
          </a:prstGeom>
        </p:spPr>
        <p:txBody>
          <a:bodyPr/>
          <a:lstStyle/>
          <a:p>
            <a:r>
              <a:rPr lang="en-US" altLang="en-US" dirty="0" err="1">
                <a:solidFill>
                  <a:schemeClr val="bg1"/>
                </a:solidFill>
              </a:rPr>
              <a:t>SuperTong</a:t>
            </a:r>
            <a:endParaRPr lang="en-US" altLang="en-US" dirty="0">
              <a:solidFill>
                <a:schemeClr val="bg1"/>
              </a:solidFill>
            </a:endParaRPr>
          </a:p>
        </p:txBody>
      </p:sp>
    </p:spTree>
    <p:extLst>
      <p:ext uri="{BB962C8B-B14F-4D97-AF65-F5344CB8AC3E}">
        <p14:creationId xmlns:p14="http://schemas.microsoft.com/office/powerpoint/2010/main" val="2842763971"/>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0" name="Picture 10" descr="pin_collection_edit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637" y="155575"/>
            <a:ext cx="9948863" cy="7461250"/>
          </a:xfrm>
          <a:prstGeom prst="rect">
            <a:avLst/>
          </a:prstGeom>
          <a:noFill/>
          <a:extLst>
            <a:ext uri="{909E8E84-426E-40DD-AFC4-6F175D3DCCD1}">
              <a14:hiddenFill xmlns:a14="http://schemas.microsoft.com/office/drawing/2010/main">
                <a:solidFill>
                  <a:srgbClr val="FFFFFF"/>
                </a:solidFill>
              </a14:hiddenFill>
            </a:ext>
          </a:extLst>
        </p:spPr>
      </p:pic>
      <p:sp>
        <p:nvSpPr>
          <p:cNvPr id="30724" name="Rectangle 4"/>
          <p:cNvSpPr>
            <a:spLocks noChangeArrowheads="1"/>
          </p:cNvSpPr>
          <p:nvPr/>
        </p:nvSpPr>
        <p:spPr bwMode="auto">
          <a:xfrm>
            <a:off x="6" y="12"/>
            <a:ext cx="9140825" cy="625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cs typeface="Arial" charset="0"/>
            </a:endParaRPr>
          </a:p>
        </p:txBody>
      </p:sp>
      <p:sp>
        <p:nvSpPr>
          <p:cNvPr id="30725" name="Rectangle 5"/>
          <p:cNvSpPr>
            <a:spLocks noChangeArrowheads="1"/>
          </p:cNvSpPr>
          <p:nvPr/>
        </p:nvSpPr>
        <p:spPr bwMode="auto">
          <a:xfrm>
            <a:off x="6" y="625475"/>
            <a:ext cx="9140825" cy="874712"/>
          </a:xfrm>
          <a:prstGeom prst="rect">
            <a:avLst/>
          </a:prstGeom>
          <a:gradFill rotWithShape="1">
            <a:gsLst>
              <a:gs pos="0">
                <a:schemeClr val="bg1"/>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cs typeface="Arial" charset="0"/>
            </a:endParaRPr>
          </a:p>
        </p:txBody>
      </p:sp>
      <p:sp>
        <p:nvSpPr>
          <p:cNvPr id="30726" name="Rectangle 6"/>
          <p:cNvSpPr>
            <a:spLocks noGrp="1" noChangeArrowheads="1"/>
          </p:cNvSpPr>
          <p:nvPr>
            <p:ph type="title"/>
          </p:nvPr>
        </p:nvSpPr>
        <p:spPr>
          <a:xfrm>
            <a:off x="457200" y="155587"/>
            <a:ext cx="8229600" cy="935037"/>
          </a:xfrm>
        </p:spPr>
        <p:txBody>
          <a:bodyPr/>
          <a:lstStyle/>
          <a:p>
            <a:r>
              <a:rPr lang="en-US" altLang="en-US" sz="3600" dirty="0" smtClean="0"/>
              <a:t>Sample pin compatibility</a:t>
            </a:r>
            <a:endParaRPr lang="en-US" altLang="en-US" sz="3600" dirty="0"/>
          </a:p>
        </p:txBody>
      </p:sp>
      <p:sp>
        <p:nvSpPr>
          <p:cNvPr id="30731" name="Text Box 11"/>
          <p:cNvSpPr txBox="1">
            <a:spLocks noChangeArrowheads="1"/>
          </p:cNvSpPr>
          <p:nvPr/>
        </p:nvSpPr>
        <p:spPr bwMode="auto">
          <a:xfrm>
            <a:off x="1398596" y="1133476"/>
            <a:ext cx="9669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prstClr val="black"/>
                </a:solidFill>
                <a:latin typeface="Arial" panose="020B0604020202020204" pitchFamily="34" charset="0"/>
                <a:cs typeface="Arial" charset="0"/>
              </a:rPr>
              <a:t>Caltech</a:t>
            </a:r>
          </a:p>
        </p:txBody>
      </p:sp>
      <p:sp>
        <p:nvSpPr>
          <p:cNvPr id="30732" name="Text Box 12"/>
          <p:cNvSpPr txBox="1">
            <a:spLocks noChangeArrowheads="1"/>
          </p:cNvSpPr>
          <p:nvPr/>
        </p:nvSpPr>
        <p:spPr bwMode="auto">
          <a:xfrm>
            <a:off x="5395919" y="1673226"/>
            <a:ext cx="78739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prstClr val="black"/>
                </a:solidFill>
                <a:latin typeface="Arial" panose="020B0604020202020204" pitchFamily="34" charset="0"/>
                <a:cs typeface="Arial" charset="0"/>
              </a:rPr>
              <a:t>SSRL</a:t>
            </a:r>
          </a:p>
        </p:txBody>
      </p:sp>
      <p:sp>
        <p:nvSpPr>
          <p:cNvPr id="30733" name="Text Box 13"/>
          <p:cNvSpPr txBox="1">
            <a:spLocks noChangeArrowheads="1"/>
          </p:cNvSpPr>
          <p:nvPr/>
        </p:nvSpPr>
        <p:spPr bwMode="auto">
          <a:xfrm>
            <a:off x="7253294" y="1663701"/>
            <a:ext cx="62921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prstClr val="black"/>
                </a:solidFill>
                <a:latin typeface="Arial" panose="020B0604020202020204" pitchFamily="34" charset="0"/>
                <a:cs typeface="Arial" charset="0"/>
              </a:rPr>
              <a:t>Yale</a:t>
            </a:r>
          </a:p>
        </p:txBody>
      </p:sp>
      <p:sp>
        <p:nvSpPr>
          <p:cNvPr id="30734" name="Text Box 14"/>
          <p:cNvSpPr txBox="1">
            <a:spLocks noChangeArrowheads="1"/>
          </p:cNvSpPr>
          <p:nvPr/>
        </p:nvSpPr>
        <p:spPr bwMode="auto">
          <a:xfrm>
            <a:off x="1452569" y="6348413"/>
            <a:ext cx="8771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prstClr val="black"/>
                </a:solidFill>
                <a:latin typeface="Arial" panose="020B0604020202020204" pitchFamily="34" charset="0"/>
                <a:cs typeface="Arial" charset="0"/>
              </a:rPr>
              <a:t>Oxford</a:t>
            </a:r>
          </a:p>
        </p:txBody>
      </p:sp>
      <p:sp>
        <p:nvSpPr>
          <p:cNvPr id="30735" name="Text Box 15"/>
          <p:cNvSpPr txBox="1">
            <a:spLocks noChangeArrowheads="1"/>
          </p:cNvSpPr>
          <p:nvPr/>
        </p:nvSpPr>
        <p:spPr bwMode="auto">
          <a:xfrm>
            <a:off x="-61913" y="5322888"/>
            <a:ext cx="108234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prstClr val="black"/>
                </a:solidFill>
                <a:latin typeface="Arial" panose="020B0604020202020204" pitchFamily="34" charset="0"/>
                <a:cs typeface="Arial" charset="0"/>
              </a:rPr>
              <a:t>SPring-8</a:t>
            </a:r>
          </a:p>
        </p:txBody>
      </p:sp>
      <p:sp>
        <p:nvSpPr>
          <p:cNvPr id="30736" name="Text Box 16"/>
          <p:cNvSpPr txBox="1">
            <a:spLocks noChangeArrowheads="1"/>
          </p:cNvSpPr>
          <p:nvPr/>
        </p:nvSpPr>
        <p:spPr bwMode="auto">
          <a:xfrm>
            <a:off x="3984631" y="6399213"/>
            <a:ext cx="8771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prstClr val="black"/>
                </a:solidFill>
                <a:latin typeface="Arial" panose="020B0604020202020204" pitchFamily="34" charset="0"/>
                <a:cs typeface="Arial" charset="0"/>
              </a:rPr>
              <a:t>SPINE</a:t>
            </a:r>
          </a:p>
        </p:txBody>
      </p:sp>
      <p:sp>
        <p:nvSpPr>
          <p:cNvPr id="30737" name="Text Box 17"/>
          <p:cNvSpPr txBox="1">
            <a:spLocks noChangeArrowheads="1"/>
          </p:cNvSpPr>
          <p:nvPr/>
        </p:nvSpPr>
        <p:spPr bwMode="auto">
          <a:xfrm>
            <a:off x="6565905" y="6464301"/>
            <a:ext cx="147578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err="1">
                <a:solidFill>
                  <a:prstClr val="black"/>
                </a:solidFill>
                <a:latin typeface="Arial" panose="020B0604020202020204" pitchFamily="34" charset="0"/>
                <a:cs typeface="Arial" charset="0"/>
              </a:rPr>
              <a:t>MiTeGen</a:t>
            </a:r>
            <a:r>
              <a:rPr lang="en-US" altLang="en-US" dirty="0">
                <a:solidFill>
                  <a:prstClr val="black"/>
                </a:solidFill>
                <a:latin typeface="Arial" panose="020B0604020202020204" pitchFamily="34" charset="0"/>
                <a:cs typeface="Arial" charset="0"/>
              </a:rPr>
              <a:t> RT</a:t>
            </a:r>
          </a:p>
        </p:txBody>
      </p:sp>
      <p:sp>
        <p:nvSpPr>
          <p:cNvPr id="30738" name="Text Box 18"/>
          <p:cNvSpPr txBox="1">
            <a:spLocks noChangeArrowheads="1"/>
          </p:cNvSpPr>
          <p:nvPr/>
        </p:nvSpPr>
        <p:spPr bwMode="auto">
          <a:xfrm>
            <a:off x="7221544" y="5238751"/>
            <a:ext cx="7232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err="1">
                <a:solidFill>
                  <a:prstClr val="black"/>
                </a:solidFill>
                <a:latin typeface="Arial" panose="020B0604020202020204" pitchFamily="34" charset="0"/>
                <a:cs typeface="Arial" charset="0"/>
              </a:rPr>
              <a:t>Syrrx</a:t>
            </a:r>
            <a:endParaRPr lang="en-US" altLang="en-US" dirty="0">
              <a:solidFill>
                <a:prstClr val="black"/>
              </a:solidFill>
              <a:latin typeface="Arial" panose="020B0604020202020204" pitchFamily="34" charset="0"/>
              <a:cs typeface="Arial" charset="0"/>
            </a:endParaRPr>
          </a:p>
        </p:txBody>
      </p:sp>
      <p:sp>
        <p:nvSpPr>
          <p:cNvPr id="30739" name="Text Box 19"/>
          <p:cNvSpPr txBox="1">
            <a:spLocks noChangeArrowheads="1"/>
          </p:cNvSpPr>
          <p:nvPr/>
        </p:nvSpPr>
        <p:spPr bwMode="auto">
          <a:xfrm>
            <a:off x="7950200" y="4327526"/>
            <a:ext cx="141577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prstClr val="black"/>
                </a:solidFill>
                <a:latin typeface="Arial" panose="020B0604020202020204" pitchFamily="34" charset="0"/>
                <a:cs typeface="Arial" charset="0"/>
              </a:rPr>
              <a:t>H. magnetic</a:t>
            </a:r>
          </a:p>
        </p:txBody>
      </p:sp>
      <p:sp>
        <p:nvSpPr>
          <p:cNvPr id="30740" name="Text Box 20"/>
          <p:cNvSpPr txBox="1">
            <a:spLocks noChangeArrowheads="1"/>
          </p:cNvSpPr>
          <p:nvPr/>
        </p:nvSpPr>
        <p:spPr bwMode="auto">
          <a:xfrm>
            <a:off x="3681413" y="4441826"/>
            <a:ext cx="11079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prstClr val="black"/>
                </a:solidFill>
                <a:latin typeface="Arial" panose="020B0604020202020204" pitchFamily="34" charset="0"/>
                <a:cs typeface="Arial" charset="0"/>
              </a:rPr>
              <a:t>H. hybrid</a:t>
            </a:r>
          </a:p>
        </p:txBody>
      </p:sp>
      <p:sp>
        <p:nvSpPr>
          <p:cNvPr id="30741" name="Text Box 21"/>
          <p:cNvSpPr txBox="1">
            <a:spLocks noChangeArrowheads="1"/>
          </p:cNvSpPr>
          <p:nvPr/>
        </p:nvSpPr>
        <p:spPr bwMode="auto">
          <a:xfrm>
            <a:off x="5300663" y="4392613"/>
            <a:ext cx="11849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prstClr val="black"/>
                </a:solidFill>
                <a:latin typeface="Arial" panose="020B0604020202020204" pitchFamily="34" charset="0"/>
                <a:cs typeface="Arial" charset="0"/>
              </a:rPr>
              <a:t>H. copper</a:t>
            </a:r>
          </a:p>
        </p:txBody>
      </p:sp>
      <p:sp>
        <p:nvSpPr>
          <p:cNvPr id="30742" name="Text Box 22"/>
          <p:cNvSpPr txBox="1">
            <a:spLocks noChangeArrowheads="1"/>
          </p:cNvSpPr>
          <p:nvPr/>
        </p:nvSpPr>
        <p:spPr bwMode="auto">
          <a:xfrm>
            <a:off x="2978150" y="5132388"/>
            <a:ext cx="151836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prstClr val="black"/>
                </a:solidFill>
                <a:latin typeface="Arial" panose="020B0604020202020204" pitchFamily="34" charset="0"/>
                <a:cs typeface="Arial" charset="0"/>
              </a:rPr>
              <a:t>H. screw cap</a:t>
            </a:r>
          </a:p>
        </p:txBody>
      </p:sp>
      <p:sp>
        <p:nvSpPr>
          <p:cNvPr id="30743" name="Text Box 23"/>
          <p:cNvSpPr txBox="1">
            <a:spLocks noChangeArrowheads="1"/>
          </p:cNvSpPr>
          <p:nvPr/>
        </p:nvSpPr>
        <p:spPr bwMode="auto">
          <a:xfrm>
            <a:off x="1389063" y="4259263"/>
            <a:ext cx="12362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prstClr val="black"/>
                </a:solidFill>
                <a:latin typeface="Arial" panose="020B0604020202020204" pitchFamily="34" charset="0"/>
                <a:cs typeface="Arial" charset="0"/>
              </a:rPr>
              <a:t>H. colored</a:t>
            </a:r>
          </a:p>
        </p:txBody>
      </p:sp>
      <p:sp>
        <p:nvSpPr>
          <p:cNvPr id="30744" name="Text Box 24"/>
          <p:cNvSpPr txBox="1">
            <a:spLocks noChangeArrowheads="1"/>
          </p:cNvSpPr>
          <p:nvPr/>
        </p:nvSpPr>
        <p:spPr bwMode="auto">
          <a:xfrm>
            <a:off x="1928813" y="3282951"/>
            <a:ext cx="22236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prstClr val="black"/>
                </a:solidFill>
                <a:latin typeface="Arial" panose="020B0604020202020204" pitchFamily="34" charset="0"/>
                <a:cs typeface="Arial" charset="0"/>
              </a:rPr>
              <a:t>Hampton screw cap</a:t>
            </a:r>
          </a:p>
        </p:txBody>
      </p:sp>
      <p:sp>
        <p:nvSpPr>
          <p:cNvPr id="30745" name="Text Box 25"/>
          <p:cNvSpPr txBox="1">
            <a:spLocks noChangeArrowheads="1"/>
          </p:cNvSpPr>
          <p:nvPr/>
        </p:nvSpPr>
        <p:spPr bwMode="auto">
          <a:xfrm>
            <a:off x="6067425" y="3335338"/>
            <a:ext cx="2203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dirty="0">
                <a:solidFill>
                  <a:prstClr val="black"/>
                </a:solidFill>
                <a:latin typeface="Arial" panose="020B0604020202020204" pitchFamily="34" charset="0"/>
                <a:cs typeface="Arial" charset="0"/>
              </a:rPr>
              <a:t>Hampton magnetic</a:t>
            </a:r>
          </a:p>
        </p:txBody>
      </p:sp>
      <p:sp>
        <p:nvSpPr>
          <p:cNvPr id="2" name="&quot;No&quot; Symbol 1"/>
          <p:cNvSpPr/>
          <p:nvPr/>
        </p:nvSpPr>
        <p:spPr>
          <a:xfrm>
            <a:off x="4483106" y="1847056"/>
            <a:ext cx="1091435" cy="973262"/>
          </a:xfrm>
          <a:prstGeom prst="noSmoking">
            <a:avLst>
              <a:gd name="adj" fmla="val 1307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black"/>
              </a:solidFill>
            </a:endParaRPr>
          </a:p>
        </p:txBody>
      </p:sp>
      <p:sp>
        <p:nvSpPr>
          <p:cNvPr id="23" name="&quot;No&quot; Symbol 22"/>
          <p:cNvSpPr/>
          <p:nvPr/>
        </p:nvSpPr>
        <p:spPr>
          <a:xfrm>
            <a:off x="246183" y="4575969"/>
            <a:ext cx="1091435" cy="973262"/>
          </a:xfrm>
          <a:prstGeom prst="noSmoking">
            <a:avLst>
              <a:gd name="adj" fmla="val 1307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black"/>
              </a:solidFill>
            </a:endParaRPr>
          </a:p>
        </p:txBody>
      </p:sp>
      <p:sp>
        <p:nvSpPr>
          <p:cNvPr id="24" name="&quot;No&quot; Symbol 23"/>
          <p:cNvSpPr/>
          <p:nvPr/>
        </p:nvSpPr>
        <p:spPr>
          <a:xfrm>
            <a:off x="2432438" y="917861"/>
            <a:ext cx="1091435" cy="973262"/>
          </a:xfrm>
          <a:prstGeom prst="noSmoking">
            <a:avLst>
              <a:gd name="adj" fmla="val 1307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black"/>
              </a:solidFill>
            </a:endParaRPr>
          </a:p>
        </p:txBody>
      </p:sp>
    </p:spTree>
    <p:extLst>
      <p:ext uri="{BB962C8B-B14F-4D97-AF65-F5344CB8AC3E}">
        <p14:creationId xmlns:p14="http://schemas.microsoft.com/office/powerpoint/2010/main" val="196116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ChangeArrowheads="1"/>
          </p:cNvSpPr>
          <p:nvPr/>
        </p:nvSpPr>
        <p:spPr bwMode="auto">
          <a:xfrm rot="16200000">
            <a:off x="1392238" y="2139956"/>
            <a:ext cx="596900" cy="2387600"/>
          </a:xfrm>
          <a:prstGeom prst="rect">
            <a:avLst/>
          </a:prstGeom>
          <a:solidFill>
            <a:schemeClr val="bg1"/>
          </a:solidFill>
          <a:ln w="76200" algn="ctr">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411651" name="Oval 3"/>
          <p:cNvSpPr>
            <a:spLocks noChangeArrowheads="1"/>
          </p:cNvSpPr>
          <p:nvPr/>
        </p:nvSpPr>
        <p:spPr bwMode="auto">
          <a:xfrm rot="16200000">
            <a:off x="682625" y="3171825"/>
            <a:ext cx="292100" cy="304800"/>
          </a:xfrm>
          <a:prstGeom prst="ellipse">
            <a:avLst/>
          </a:prstGeom>
          <a:noFill/>
          <a:ln w="381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411652" name="Oval 4"/>
          <p:cNvSpPr>
            <a:spLocks noChangeArrowheads="1"/>
          </p:cNvSpPr>
          <p:nvPr/>
        </p:nvSpPr>
        <p:spPr bwMode="auto">
          <a:xfrm rot="16200000">
            <a:off x="2387600" y="3181350"/>
            <a:ext cx="292100" cy="304800"/>
          </a:xfrm>
          <a:prstGeom prst="ellipse">
            <a:avLst/>
          </a:prstGeom>
          <a:noFill/>
          <a:ln w="381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411653" name="Line 5"/>
          <p:cNvSpPr>
            <a:spLocks noChangeShapeType="1"/>
          </p:cNvSpPr>
          <p:nvPr/>
        </p:nvSpPr>
        <p:spPr bwMode="auto">
          <a:xfrm rot="16200000" flipH="1">
            <a:off x="1673225" y="2346331"/>
            <a:ext cx="6350" cy="168275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411654" name="Line 6"/>
          <p:cNvSpPr>
            <a:spLocks noChangeShapeType="1"/>
          </p:cNvSpPr>
          <p:nvPr/>
        </p:nvSpPr>
        <p:spPr bwMode="auto">
          <a:xfrm rot="16200000" flipH="1">
            <a:off x="1670050" y="2613026"/>
            <a:ext cx="6350" cy="1727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411655" name="Rectangle 7"/>
          <p:cNvSpPr>
            <a:spLocks noChangeArrowheads="1"/>
          </p:cNvSpPr>
          <p:nvPr/>
        </p:nvSpPr>
        <p:spPr bwMode="auto">
          <a:xfrm>
            <a:off x="1549402" y="2857500"/>
            <a:ext cx="6235700" cy="2044700"/>
          </a:xfrm>
          <a:prstGeom prst="rect">
            <a:avLst/>
          </a:prstGeom>
          <a:solidFill>
            <a:srgbClr val="FF9900">
              <a:alpha val="44000"/>
            </a:srgbClr>
          </a:solidFill>
          <a:ln w="76200" algn="ctr">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411656" name="Rectangle 8"/>
          <p:cNvSpPr>
            <a:spLocks noChangeArrowheads="1"/>
          </p:cNvSpPr>
          <p:nvPr/>
        </p:nvSpPr>
        <p:spPr bwMode="auto">
          <a:xfrm>
            <a:off x="0" y="3810000"/>
            <a:ext cx="2717800" cy="127000"/>
          </a:xfrm>
          <a:prstGeom prst="rect">
            <a:avLst/>
          </a:prstGeom>
          <a:solidFill>
            <a:srgbClr val="333333"/>
          </a:solidFill>
          <a:ln w="9525" algn="ctr">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411657" name="Rectangle 9"/>
          <p:cNvSpPr>
            <a:spLocks noGrp="1" noChangeArrowheads="1"/>
          </p:cNvSpPr>
          <p:nvPr>
            <p:ph type="title"/>
          </p:nvPr>
        </p:nvSpPr>
        <p:spPr>
          <a:xfrm>
            <a:off x="0" y="0"/>
            <a:ext cx="9144000" cy="1143000"/>
          </a:xfrm>
        </p:spPr>
        <p:txBody>
          <a:bodyPr>
            <a:noAutofit/>
          </a:bodyPr>
          <a:lstStyle/>
          <a:p>
            <a:r>
              <a:rPr lang="en-US" altLang="en-US" dirty="0"/>
              <a:t>“infinite capacity” sample carousel</a:t>
            </a:r>
          </a:p>
        </p:txBody>
      </p:sp>
      <p:grpSp>
        <p:nvGrpSpPr>
          <p:cNvPr id="411658" name="Group 10"/>
          <p:cNvGrpSpPr>
            <a:grpSpLocks/>
          </p:cNvGrpSpPr>
          <p:nvPr/>
        </p:nvGrpSpPr>
        <p:grpSpPr bwMode="auto">
          <a:xfrm>
            <a:off x="2590800" y="4000500"/>
            <a:ext cx="850900" cy="571500"/>
            <a:chOff x="1624" y="3272"/>
            <a:chExt cx="536" cy="360"/>
          </a:xfrm>
        </p:grpSpPr>
        <p:sp>
          <p:nvSpPr>
            <p:cNvPr id="411659" name="Oval 11"/>
            <p:cNvSpPr>
              <a:spLocks noChangeArrowheads="1"/>
            </p:cNvSpPr>
            <p:nvPr/>
          </p:nvSpPr>
          <p:spPr bwMode="auto">
            <a:xfrm>
              <a:off x="1624" y="3544"/>
              <a:ext cx="536" cy="88"/>
            </a:xfrm>
            <a:prstGeom prst="ellipse">
              <a:avLst/>
            </a:prstGeom>
            <a:solidFill>
              <a:srgbClr val="333333"/>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411660" name="Rectangle 12"/>
            <p:cNvSpPr>
              <a:spLocks noChangeArrowheads="1"/>
            </p:cNvSpPr>
            <p:nvPr/>
          </p:nvSpPr>
          <p:spPr bwMode="auto">
            <a:xfrm>
              <a:off x="1880" y="3272"/>
              <a:ext cx="32" cy="304"/>
            </a:xfrm>
            <a:prstGeom prst="rect">
              <a:avLst/>
            </a:prstGeom>
            <a:solidFill>
              <a:srgbClr val="333333"/>
            </a:solidFill>
            <a:ln w="9525" algn="ctr">
              <a:solidFill>
                <a:srgbClr val="3333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grpSp>
      <p:sp>
        <p:nvSpPr>
          <p:cNvPr id="411661" name="Rectangle 13"/>
          <p:cNvSpPr>
            <a:spLocks noChangeArrowheads="1"/>
          </p:cNvSpPr>
          <p:nvPr/>
        </p:nvSpPr>
        <p:spPr bwMode="auto">
          <a:xfrm>
            <a:off x="4165602" y="3390900"/>
            <a:ext cx="1384300" cy="901700"/>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4842774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p:cNvSpPr>
            <a:spLocks noGrp="1" noChangeArrowheads="1"/>
          </p:cNvSpPr>
          <p:nvPr>
            <p:ph type="title" idx="4294967295"/>
          </p:nvPr>
        </p:nvSpPr>
        <p:spPr>
          <a:xfrm>
            <a:off x="685800" y="609600"/>
            <a:ext cx="7772400" cy="1143000"/>
          </a:xfrm>
          <a:prstGeom prst="rect">
            <a:avLst/>
          </a:prstGeom>
        </p:spPr>
        <p:txBody>
          <a:bodyPr/>
          <a:lstStyle/>
          <a:p>
            <a:r>
              <a:rPr lang="en-US" altLang="en-US" dirty="0"/>
              <a:t>Carousel open</a:t>
            </a:r>
          </a:p>
        </p:txBody>
      </p:sp>
      <p:pic>
        <p:nvPicPr>
          <p:cNvPr id="407555" name="Picture 3" descr="Picture 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691063"/>
            <a:ext cx="9596438" cy="1279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5894230"/>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6375" r="37375"/>
          <a:stretch/>
        </p:blipFill>
        <p:spPr>
          <a:xfrm rot="5400000">
            <a:off x="1143000" y="-1143000"/>
            <a:ext cx="6858000" cy="9144000"/>
          </a:xfrm>
          <a:prstGeom prst="rect">
            <a:avLst/>
          </a:prstGeom>
        </p:spPr>
      </p:pic>
    </p:spTree>
    <p:extLst>
      <p:ext uri="{BB962C8B-B14F-4D97-AF65-F5344CB8AC3E}">
        <p14:creationId xmlns:p14="http://schemas.microsoft.com/office/powerpoint/2010/main" val="15328037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0800000">
            <a:off x="-1" y="0"/>
            <a:ext cx="9144000" cy="6858000"/>
          </a:xfrm>
        </p:spPr>
      </p:pic>
    </p:spTree>
    <p:extLst>
      <p:ext uri="{BB962C8B-B14F-4D97-AF65-F5344CB8AC3E}">
        <p14:creationId xmlns:p14="http://schemas.microsoft.com/office/powerpoint/2010/main" val="20960339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54946" name="Group 2"/>
          <p:cNvGrpSpPr>
            <a:grpSpLocks/>
          </p:cNvGrpSpPr>
          <p:nvPr/>
        </p:nvGrpSpPr>
        <p:grpSpPr bwMode="auto">
          <a:xfrm flipH="1">
            <a:off x="1334130" y="-1227138"/>
            <a:ext cx="3957403" cy="9561513"/>
            <a:chOff x="1894" y="-773"/>
            <a:chExt cx="2781" cy="6023"/>
          </a:xfrm>
        </p:grpSpPr>
        <p:pic>
          <p:nvPicPr>
            <p:cNvPr id="31549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24061">
              <a:off x="2393" y="-362"/>
              <a:ext cx="1681" cy="5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54948" name="Rectangle 4"/>
            <p:cNvSpPr>
              <a:spLocks noChangeArrowheads="1"/>
            </p:cNvSpPr>
            <p:nvPr/>
          </p:nvSpPr>
          <p:spPr bwMode="auto">
            <a:xfrm>
              <a:off x="1894" y="-347"/>
              <a:ext cx="666" cy="379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49" name="Rectangle 5"/>
            <p:cNvSpPr>
              <a:spLocks noChangeArrowheads="1"/>
            </p:cNvSpPr>
            <p:nvPr/>
          </p:nvSpPr>
          <p:spPr bwMode="auto">
            <a:xfrm rot="284723">
              <a:off x="3852" y="1629"/>
              <a:ext cx="823" cy="333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50" name="Rectangle 6"/>
            <p:cNvSpPr>
              <a:spLocks noChangeArrowheads="1"/>
            </p:cNvSpPr>
            <p:nvPr/>
          </p:nvSpPr>
          <p:spPr bwMode="auto">
            <a:xfrm rot="-1566722">
              <a:off x="2458" y="3251"/>
              <a:ext cx="547" cy="19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51" name="Rectangle 7"/>
            <p:cNvSpPr>
              <a:spLocks noChangeArrowheads="1"/>
            </p:cNvSpPr>
            <p:nvPr/>
          </p:nvSpPr>
          <p:spPr bwMode="auto">
            <a:xfrm rot="-2115212">
              <a:off x="3215" y="-773"/>
              <a:ext cx="650" cy="153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grpSp>
      <p:sp>
        <p:nvSpPr>
          <p:cNvPr id="3154964" name="Rectangle 20"/>
          <p:cNvSpPr>
            <a:spLocks noChangeArrowheads="1"/>
          </p:cNvSpPr>
          <p:nvPr/>
        </p:nvSpPr>
        <p:spPr bwMode="auto">
          <a:xfrm flipH="1">
            <a:off x="866775" y="2057400"/>
            <a:ext cx="381000" cy="3810000"/>
          </a:xfrm>
          <a:prstGeom prst="rect">
            <a:avLst/>
          </a:prstGeom>
          <a:solidFill>
            <a:srgbClr val="CC66FF">
              <a:alpha val="50000"/>
            </a:srgbClr>
          </a:solidFill>
          <a:ln w="9525">
            <a:miter lim="800000"/>
            <a:headEnd/>
            <a:tailEnd/>
          </a:ln>
          <a:effectLst/>
          <a:scene3d>
            <a:camera prst="legacyObliqueTopLeft">
              <a:rot lat="21299999" lon="2400000" rev="0"/>
            </a:camera>
            <a:lightRig rig="legacyFlat3" dir="t"/>
          </a:scene3d>
          <a:sp3d extrusionH="430200" prstMaterial="legacyMatte">
            <a:bevelT w="13500" h="13500" prst="angle"/>
            <a:bevelB w="13500" h="13500" prst="angle"/>
            <a:extrusionClr>
              <a:srgbClr val="CC66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dirty="0">
              <a:solidFill>
                <a:prstClr val="black"/>
              </a:solidFill>
              <a:latin typeface="Arial" panose="020B0604020202020204" pitchFamily="34" charset="0"/>
            </a:endParaRPr>
          </a:p>
        </p:txBody>
      </p:sp>
      <p:sp>
        <p:nvSpPr>
          <p:cNvPr id="3154952" name="AutoShape 8"/>
          <p:cNvSpPr>
            <a:spLocks noChangeArrowheads="1"/>
          </p:cNvSpPr>
          <p:nvPr/>
        </p:nvSpPr>
        <p:spPr bwMode="auto">
          <a:xfrm rot="20618651" flipH="1" flipV="1">
            <a:off x="4524375" y="3276600"/>
            <a:ext cx="914400" cy="914400"/>
          </a:xfrm>
          <a:prstGeom prst="rtTriangle">
            <a:avLst/>
          </a:prstGeom>
          <a:solidFill>
            <a:srgbClr val="33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53" name="Rectangle 9"/>
          <p:cNvSpPr>
            <a:spLocks noChangeArrowheads="1"/>
          </p:cNvSpPr>
          <p:nvPr/>
        </p:nvSpPr>
        <p:spPr bwMode="auto">
          <a:xfrm rot="20691244">
            <a:off x="4802188" y="3535363"/>
            <a:ext cx="863600" cy="685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55" name="AutoShape 11"/>
          <p:cNvSpPr>
            <a:spLocks noChangeArrowheads="1"/>
          </p:cNvSpPr>
          <p:nvPr/>
        </p:nvSpPr>
        <p:spPr bwMode="auto">
          <a:xfrm rot="16200000" flipH="1">
            <a:off x="6391275" y="2324100"/>
            <a:ext cx="1524000" cy="2667000"/>
          </a:xfrm>
          <a:prstGeom prst="can">
            <a:avLst>
              <a:gd name="adj" fmla="val 16341"/>
            </a:avLst>
          </a:prstGeom>
          <a:solidFill>
            <a:srgbClr val="0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56" name="AutoShape 12"/>
          <p:cNvSpPr>
            <a:spLocks noChangeArrowheads="1"/>
          </p:cNvSpPr>
          <p:nvPr/>
        </p:nvSpPr>
        <p:spPr bwMode="auto">
          <a:xfrm rot="5400000" flipH="1">
            <a:off x="1321593" y="3305969"/>
            <a:ext cx="242888" cy="762000"/>
          </a:xfrm>
          <a:prstGeom prst="can">
            <a:avLst>
              <a:gd name="adj" fmla="val 29296"/>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57" name="Rectangle 13"/>
          <p:cNvSpPr>
            <a:spLocks noChangeArrowheads="1"/>
          </p:cNvSpPr>
          <p:nvPr/>
        </p:nvSpPr>
        <p:spPr bwMode="auto">
          <a:xfrm>
            <a:off x="5895975" y="3657600"/>
            <a:ext cx="76200" cy="76200"/>
          </a:xfrm>
          <a:prstGeom prst="rect">
            <a:avLst/>
          </a:prstGeom>
          <a:solidFill>
            <a:schemeClr val="tx2"/>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58" name="Text Box 14"/>
          <p:cNvSpPr txBox="1">
            <a:spLocks noChangeArrowheads="1"/>
          </p:cNvSpPr>
          <p:nvPr/>
        </p:nvSpPr>
        <p:spPr bwMode="auto">
          <a:xfrm>
            <a:off x="6576709" y="3429003"/>
            <a:ext cx="1180131"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dirty="0">
                <a:solidFill>
                  <a:prstClr val="black"/>
                </a:solidFill>
                <a:latin typeface="Arial" panose="020B0604020202020204" pitchFamily="34" charset="0"/>
              </a:rPr>
              <a:t>pinhole</a:t>
            </a:r>
          </a:p>
        </p:txBody>
      </p:sp>
      <p:sp>
        <p:nvSpPr>
          <p:cNvPr id="3154959" name="Text Box 15"/>
          <p:cNvSpPr txBox="1">
            <a:spLocks noChangeArrowheads="1"/>
          </p:cNvSpPr>
          <p:nvPr/>
        </p:nvSpPr>
        <p:spPr bwMode="auto">
          <a:xfrm rot="20682600">
            <a:off x="4534514" y="2745742"/>
            <a:ext cx="989374"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dirty="0">
                <a:solidFill>
                  <a:prstClr val="black"/>
                </a:solidFill>
                <a:latin typeface="Arial" panose="020B0604020202020204" pitchFamily="34" charset="0"/>
              </a:rPr>
              <a:t>mirror</a:t>
            </a:r>
          </a:p>
        </p:txBody>
      </p:sp>
      <p:sp>
        <p:nvSpPr>
          <p:cNvPr id="3154960" name="Line 16"/>
          <p:cNvSpPr>
            <a:spLocks noChangeShapeType="1"/>
          </p:cNvSpPr>
          <p:nvPr/>
        </p:nvSpPr>
        <p:spPr bwMode="auto">
          <a:xfrm flipV="1">
            <a:off x="3609975" y="3429000"/>
            <a:ext cx="8382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61" name="Line 17"/>
          <p:cNvSpPr>
            <a:spLocks noChangeShapeType="1"/>
          </p:cNvSpPr>
          <p:nvPr/>
        </p:nvSpPr>
        <p:spPr bwMode="auto">
          <a:xfrm flipV="1">
            <a:off x="3609981" y="3581400"/>
            <a:ext cx="1081087" cy="10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62" name="Line 18"/>
          <p:cNvSpPr>
            <a:spLocks noChangeShapeType="1"/>
          </p:cNvSpPr>
          <p:nvPr/>
        </p:nvSpPr>
        <p:spPr bwMode="auto">
          <a:xfrm>
            <a:off x="4829177" y="3810000"/>
            <a:ext cx="954087" cy="149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63" name="Rectangle 19"/>
          <p:cNvSpPr>
            <a:spLocks noChangeArrowheads="1"/>
          </p:cNvSpPr>
          <p:nvPr/>
        </p:nvSpPr>
        <p:spPr bwMode="auto">
          <a:xfrm>
            <a:off x="3194056" y="3657600"/>
            <a:ext cx="2778125" cy="76200"/>
          </a:xfrm>
          <a:prstGeom prst="rect">
            <a:avLst/>
          </a:prstGeom>
          <a:solidFill>
            <a:srgbClr val="669900"/>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65" name="Rectangle 21"/>
          <p:cNvSpPr>
            <a:spLocks noChangeArrowheads="1"/>
          </p:cNvSpPr>
          <p:nvPr/>
        </p:nvSpPr>
        <p:spPr bwMode="auto">
          <a:xfrm rot="1620533">
            <a:off x="157168" y="2540012"/>
            <a:ext cx="2316163" cy="68263"/>
          </a:xfrm>
          <a:prstGeom prst="rect">
            <a:avLst/>
          </a:prstGeom>
          <a:solidFill>
            <a:srgbClr val="669900">
              <a:alpha val="50000"/>
            </a:srgbClr>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66" name="Rectangle 22"/>
          <p:cNvSpPr>
            <a:spLocks noChangeArrowheads="1"/>
          </p:cNvSpPr>
          <p:nvPr/>
        </p:nvSpPr>
        <p:spPr bwMode="auto">
          <a:xfrm>
            <a:off x="1781181" y="3657601"/>
            <a:ext cx="631825" cy="61913"/>
          </a:xfrm>
          <a:prstGeom prst="rect">
            <a:avLst/>
          </a:prstGeom>
          <a:solidFill>
            <a:srgbClr val="669900"/>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67" name="Rectangle 23"/>
          <p:cNvSpPr>
            <a:spLocks noChangeArrowheads="1"/>
          </p:cNvSpPr>
          <p:nvPr/>
        </p:nvSpPr>
        <p:spPr bwMode="auto">
          <a:xfrm rot="19979467" flipV="1">
            <a:off x="152400" y="4754575"/>
            <a:ext cx="2430462" cy="66675"/>
          </a:xfrm>
          <a:prstGeom prst="rect">
            <a:avLst/>
          </a:prstGeom>
          <a:solidFill>
            <a:srgbClr val="669900">
              <a:alpha val="50000"/>
            </a:srgbClr>
          </a:solidFill>
          <a:ln>
            <a:noFill/>
          </a:ln>
          <a:effectLst/>
          <a:extLst>
            <a:ext uri="{91240B29-F687-4F45-9708-019B960494DF}">
              <a14:hiddenLine xmlns:a14="http://schemas.microsoft.com/office/drawing/2010/main" w="9525">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68" name="AutoShape 24"/>
          <p:cNvSpPr>
            <a:spLocks noChangeArrowheads="1"/>
          </p:cNvSpPr>
          <p:nvPr/>
        </p:nvSpPr>
        <p:spPr bwMode="auto">
          <a:xfrm rot="19949778" flipH="1">
            <a:off x="5095876" y="4900613"/>
            <a:ext cx="2684462" cy="3117850"/>
          </a:xfrm>
          <a:prstGeom prst="can">
            <a:avLst>
              <a:gd name="adj" fmla="val 5264"/>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69" name="Line 25"/>
          <p:cNvSpPr>
            <a:spLocks noChangeShapeType="1"/>
          </p:cNvSpPr>
          <p:nvPr/>
        </p:nvSpPr>
        <p:spPr bwMode="auto">
          <a:xfrm rot="19949778" flipV="1">
            <a:off x="4386262" y="3424238"/>
            <a:ext cx="566738" cy="20431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3154970" name="Text Box 26"/>
          <p:cNvSpPr txBox="1">
            <a:spLocks noChangeArrowheads="1"/>
          </p:cNvSpPr>
          <p:nvPr/>
        </p:nvSpPr>
        <p:spPr bwMode="auto">
          <a:xfrm rot="19917014">
            <a:off x="5261036" y="5538154"/>
            <a:ext cx="1760418"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dirty="0">
                <a:solidFill>
                  <a:prstClr val="black"/>
                </a:solidFill>
                <a:latin typeface="Arial" panose="020B0604020202020204" pitchFamily="34" charset="0"/>
              </a:rPr>
              <a:t>microscope</a:t>
            </a:r>
          </a:p>
        </p:txBody>
      </p:sp>
      <p:sp>
        <p:nvSpPr>
          <p:cNvPr id="28" name="Text Box 15"/>
          <p:cNvSpPr txBox="1">
            <a:spLocks noChangeArrowheads="1"/>
          </p:cNvSpPr>
          <p:nvPr/>
        </p:nvSpPr>
        <p:spPr bwMode="auto">
          <a:xfrm>
            <a:off x="4474652" y="650245"/>
            <a:ext cx="2034531" cy="156966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dirty="0" smtClean="0">
                <a:solidFill>
                  <a:prstClr val="black"/>
                </a:solidFill>
                <a:latin typeface="Arial" panose="020B0604020202020204" pitchFamily="34" charset="0"/>
              </a:rPr>
              <a:t>SBS</a:t>
            </a:r>
          </a:p>
          <a:p>
            <a:r>
              <a:rPr lang="en-US" altLang="en-US" sz="2400" dirty="0">
                <a:solidFill>
                  <a:prstClr val="black"/>
                </a:solidFill>
                <a:latin typeface="Arial" panose="020B0604020202020204" pitchFamily="34" charset="0"/>
              </a:rPr>
              <a:t>f</a:t>
            </a:r>
            <a:r>
              <a:rPr lang="en-US" altLang="en-US" sz="2400" dirty="0" smtClean="0">
                <a:solidFill>
                  <a:prstClr val="black"/>
                </a:solidFill>
                <a:latin typeface="Arial" panose="020B0604020202020204" pitchFamily="34" charset="0"/>
              </a:rPr>
              <a:t>ormat</a:t>
            </a:r>
          </a:p>
          <a:p>
            <a:r>
              <a:rPr lang="en-US" altLang="en-US" sz="2400" dirty="0" smtClean="0">
                <a:solidFill>
                  <a:prstClr val="black"/>
                </a:solidFill>
                <a:latin typeface="Arial" panose="020B0604020202020204" pitchFamily="34" charset="0"/>
              </a:rPr>
              <a:t>crystallization</a:t>
            </a:r>
          </a:p>
          <a:p>
            <a:r>
              <a:rPr lang="en-US" altLang="en-US" sz="2400" dirty="0" smtClean="0">
                <a:solidFill>
                  <a:prstClr val="black"/>
                </a:solidFill>
                <a:latin typeface="Arial" panose="020B0604020202020204" pitchFamily="34" charset="0"/>
              </a:rPr>
              <a:t>tray</a:t>
            </a:r>
            <a:endParaRPr lang="en-US" altLang="en-US" sz="2400" dirty="0">
              <a:solidFill>
                <a:prstClr val="black"/>
              </a:solidFill>
              <a:latin typeface="Arial" panose="020B0604020202020204" pitchFamily="34" charset="0"/>
            </a:endParaRPr>
          </a:p>
        </p:txBody>
      </p:sp>
    </p:spTree>
    <p:extLst>
      <p:ext uri="{BB962C8B-B14F-4D97-AF65-F5344CB8AC3E}">
        <p14:creationId xmlns:p14="http://schemas.microsoft.com/office/powerpoint/2010/main" val="2558189970"/>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97" name="Text Box 37"/>
          <p:cNvSpPr txBox="1">
            <a:spLocks noChangeArrowheads="1"/>
          </p:cNvSpPr>
          <p:nvPr/>
        </p:nvSpPr>
        <p:spPr bwMode="auto">
          <a:xfrm>
            <a:off x="3721002" y="3926359"/>
            <a:ext cx="194155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err="1">
                <a:solidFill>
                  <a:prstClr val="black"/>
                </a:solidFill>
                <a:ea typeface="MS PGothic" pitchFamily="34" charset="-128"/>
              </a:rPr>
              <a:t>NatX</a:t>
            </a:r>
            <a:r>
              <a:rPr lang="en-US" altLang="en-US" sz="1800" dirty="0">
                <a:solidFill>
                  <a:prstClr val="black"/>
                </a:solidFill>
                <a:ea typeface="MS PGothic" pitchFamily="34" charset="-128"/>
              </a:rPr>
              <a:t>-ray</a:t>
            </a:r>
          </a:p>
          <a:p>
            <a:pPr algn="ctr" eaLnBrk="1" hangingPunct="1">
              <a:spcBef>
                <a:spcPct val="0"/>
              </a:spcBef>
              <a:buFontTx/>
              <a:buNone/>
            </a:pPr>
            <a:r>
              <a:rPr lang="en-US" altLang="en-US" sz="1800" dirty="0" err="1">
                <a:solidFill>
                  <a:prstClr val="black"/>
                </a:solidFill>
                <a:ea typeface="MS PGothic" pitchFamily="34" charset="-128"/>
              </a:rPr>
              <a:t>CrystalQuick</a:t>
            </a:r>
            <a:r>
              <a:rPr lang="en-US" altLang="en-US" sz="1800" dirty="0">
                <a:solidFill>
                  <a:prstClr val="black"/>
                </a:solidFill>
                <a:ea typeface="MS PGothic" pitchFamily="34" charset="-128"/>
              </a:rPr>
              <a:t>™ X</a:t>
            </a:r>
          </a:p>
        </p:txBody>
      </p:sp>
      <p:grpSp>
        <p:nvGrpSpPr>
          <p:cNvPr id="5" name="Group 4"/>
          <p:cNvGrpSpPr/>
          <p:nvPr/>
        </p:nvGrpSpPr>
        <p:grpSpPr>
          <a:xfrm>
            <a:off x="3832359" y="1646250"/>
            <a:ext cx="1592665" cy="2062163"/>
            <a:chOff x="3832353" y="1646238"/>
            <a:chExt cx="1592665" cy="2062163"/>
          </a:xfrm>
        </p:grpSpPr>
        <p:sp>
          <p:nvSpPr>
            <p:cNvPr id="45093" name="Oval 34"/>
            <p:cNvSpPr>
              <a:spLocks noChangeArrowheads="1"/>
            </p:cNvSpPr>
            <p:nvPr/>
          </p:nvSpPr>
          <p:spPr bwMode="auto">
            <a:xfrm>
              <a:off x="4107375" y="2435226"/>
              <a:ext cx="1046725" cy="120015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prstClr val="black"/>
                </a:solidFill>
                <a:ea typeface="MS PGothic" pitchFamily="34" charset="-128"/>
              </a:endParaRPr>
            </a:p>
          </p:txBody>
        </p:sp>
        <p:sp>
          <p:nvSpPr>
            <p:cNvPr id="45095" name="Rectangle 33"/>
            <p:cNvSpPr>
              <a:spLocks noChangeArrowheads="1"/>
            </p:cNvSpPr>
            <p:nvPr/>
          </p:nvSpPr>
          <p:spPr bwMode="auto">
            <a:xfrm>
              <a:off x="3836458" y="2995613"/>
              <a:ext cx="1588560" cy="712788"/>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solidFill>
                    <a:prstClr val="black"/>
                  </a:solidFill>
                  <a:ea typeface="MS PGothic" pitchFamily="34" charset="-128"/>
                </a:rPr>
                <a:t>250 </a:t>
              </a:r>
              <a:r>
                <a:rPr lang="el-GR" altLang="en-US" sz="1800" dirty="0">
                  <a:solidFill>
                    <a:prstClr val="black"/>
                  </a:solidFill>
                  <a:ea typeface="MS PGothic" pitchFamily="34" charset="-128"/>
                </a:rPr>
                <a:t>μ</a:t>
              </a:r>
              <a:r>
                <a:rPr lang="en-US" altLang="en-US" sz="1800" dirty="0">
                  <a:solidFill>
                    <a:prstClr val="black"/>
                  </a:solidFill>
                  <a:ea typeface="MS PGothic" pitchFamily="34" charset="-128"/>
                </a:rPr>
                <a:t>m</a:t>
              </a:r>
              <a:endParaRPr lang="el-GR" altLang="en-US" sz="1800" dirty="0">
                <a:solidFill>
                  <a:prstClr val="black"/>
                </a:solidFill>
                <a:ea typeface="MS PGothic" pitchFamily="34" charset="-128"/>
              </a:endParaRPr>
            </a:p>
          </p:txBody>
        </p:sp>
        <p:sp>
          <p:nvSpPr>
            <p:cNvPr id="45096" name="Rectangle 35"/>
            <p:cNvSpPr>
              <a:spLocks noChangeArrowheads="1"/>
            </p:cNvSpPr>
            <p:nvPr/>
          </p:nvSpPr>
          <p:spPr bwMode="auto">
            <a:xfrm>
              <a:off x="4583532" y="2855913"/>
              <a:ext cx="76623"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prstClr val="black"/>
                </a:solidFill>
                <a:ea typeface="MS PGothic" pitchFamily="34" charset="-128"/>
              </a:endParaRPr>
            </a:p>
          </p:txBody>
        </p:sp>
        <p:sp>
          <p:nvSpPr>
            <p:cNvPr id="45098" name="Rectangle 45"/>
            <p:cNvSpPr>
              <a:spLocks noChangeArrowheads="1"/>
            </p:cNvSpPr>
            <p:nvPr/>
          </p:nvSpPr>
          <p:spPr bwMode="auto">
            <a:xfrm>
              <a:off x="3832353" y="1646238"/>
              <a:ext cx="1588560" cy="119063"/>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l-GR" altLang="en-US" sz="1800" dirty="0">
                <a:solidFill>
                  <a:prstClr val="black"/>
                </a:solidFill>
                <a:ea typeface="MS PGothic" pitchFamily="34" charset="-128"/>
              </a:endParaRPr>
            </a:p>
          </p:txBody>
        </p:sp>
        <p:sp>
          <p:nvSpPr>
            <p:cNvPr id="45099" name="Text Box 46"/>
            <p:cNvSpPr txBox="1">
              <a:spLocks noChangeArrowheads="1"/>
            </p:cNvSpPr>
            <p:nvPr/>
          </p:nvSpPr>
          <p:spPr bwMode="auto">
            <a:xfrm>
              <a:off x="3909704" y="1737747"/>
              <a:ext cx="14782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prstClr val="black"/>
                  </a:solidFill>
                  <a:ea typeface="MS PGothic" pitchFamily="34" charset="-128"/>
                </a:rPr>
                <a:t>~50 </a:t>
              </a:r>
              <a:r>
                <a:rPr lang="el-GR" altLang="en-US" sz="1800" dirty="0">
                  <a:solidFill>
                    <a:prstClr val="black"/>
                  </a:solidFill>
                  <a:ea typeface="MS PGothic" pitchFamily="34" charset="-128"/>
                </a:rPr>
                <a:t>μ</a:t>
              </a:r>
              <a:r>
                <a:rPr lang="en-US" altLang="en-US" sz="1800" dirty="0">
                  <a:solidFill>
                    <a:prstClr val="black"/>
                  </a:solidFill>
                  <a:ea typeface="MS PGothic" pitchFamily="34" charset="-128"/>
                </a:rPr>
                <a:t>m tape</a:t>
              </a:r>
              <a:endParaRPr lang="el-GR" altLang="en-US" sz="1800" dirty="0">
                <a:solidFill>
                  <a:prstClr val="black"/>
                </a:solidFill>
                <a:ea typeface="MS PGothic" pitchFamily="34" charset="-128"/>
              </a:endParaRPr>
            </a:p>
          </p:txBody>
        </p:sp>
      </p:grpSp>
      <p:sp>
        <p:nvSpPr>
          <p:cNvPr id="45103" name="Text Box 30"/>
          <p:cNvSpPr txBox="1">
            <a:spLocks noChangeArrowheads="1"/>
          </p:cNvSpPr>
          <p:nvPr/>
        </p:nvSpPr>
        <p:spPr bwMode="auto">
          <a:xfrm>
            <a:off x="221685" y="3926358"/>
            <a:ext cx="136774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err="1">
                <a:solidFill>
                  <a:prstClr val="black"/>
                </a:solidFill>
                <a:ea typeface="MS PGothic" pitchFamily="34" charset="-128"/>
              </a:rPr>
              <a:t>Fluidigm</a:t>
            </a:r>
            <a:endParaRPr lang="en-US" altLang="en-US" sz="1800" dirty="0">
              <a:solidFill>
                <a:prstClr val="black"/>
              </a:solidFill>
              <a:ea typeface="MS PGothic" pitchFamily="34" charset="-128"/>
            </a:endParaRPr>
          </a:p>
          <a:p>
            <a:pPr algn="ctr" eaLnBrk="1" hangingPunct="1">
              <a:spcBef>
                <a:spcPct val="0"/>
              </a:spcBef>
              <a:buFontTx/>
              <a:buNone/>
            </a:pPr>
            <a:r>
              <a:rPr lang="en-US" altLang="en-US" sz="1800" dirty="0">
                <a:solidFill>
                  <a:prstClr val="black"/>
                </a:solidFill>
                <a:ea typeface="MS PGothic" pitchFamily="34" charset="-128"/>
              </a:rPr>
              <a:t>Topaz® DC</a:t>
            </a:r>
          </a:p>
        </p:txBody>
      </p:sp>
      <p:grpSp>
        <p:nvGrpSpPr>
          <p:cNvPr id="3" name="Group 2"/>
          <p:cNvGrpSpPr/>
          <p:nvPr/>
        </p:nvGrpSpPr>
        <p:grpSpPr>
          <a:xfrm>
            <a:off x="90494" y="2790379"/>
            <a:ext cx="1698625" cy="958295"/>
            <a:chOff x="90488" y="2616200"/>
            <a:chExt cx="1698625" cy="958295"/>
          </a:xfrm>
        </p:grpSpPr>
        <p:sp>
          <p:nvSpPr>
            <p:cNvPr id="45100" name="Rectangle 7"/>
            <p:cNvSpPr>
              <a:spLocks noChangeArrowheads="1"/>
            </p:cNvSpPr>
            <p:nvPr/>
          </p:nvSpPr>
          <p:spPr bwMode="auto">
            <a:xfrm>
              <a:off x="90488" y="2616200"/>
              <a:ext cx="1698625" cy="476250"/>
            </a:xfrm>
            <a:prstGeom prst="rect">
              <a:avLst/>
            </a:prstGeom>
            <a:solidFill>
              <a:srgbClr val="A7FFA7"/>
            </a:solidFill>
            <a:ln w="9525">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b="1" dirty="0">
                <a:solidFill>
                  <a:prstClr val="white"/>
                </a:solidFill>
                <a:ea typeface="MS PGothic" pitchFamily="34" charset="-128"/>
              </a:endParaRPr>
            </a:p>
          </p:txBody>
        </p:sp>
        <p:sp>
          <p:nvSpPr>
            <p:cNvPr id="45101" name="Rectangle 9"/>
            <p:cNvSpPr>
              <a:spLocks noChangeArrowheads="1"/>
            </p:cNvSpPr>
            <p:nvPr/>
          </p:nvSpPr>
          <p:spPr bwMode="auto">
            <a:xfrm>
              <a:off x="676275" y="2720975"/>
              <a:ext cx="508000" cy="2746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prstClr val="black"/>
                </a:solidFill>
                <a:ea typeface="MS PGothic" pitchFamily="34" charset="-128"/>
              </a:endParaRPr>
            </a:p>
          </p:txBody>
        </p:sp>
        <p:sp>
          <p:nvSpPr>
            <p:cNvPr id="45102" name="Rectangle 10"/>
            <p:cNvSpPr>
              <a:spLocks noChangeArrowheads="1"/>
            </p:cNvSpPr>
            <p:nvPr/>
          </p:nvSpPr>
          <p:spPr bwMode="auto">
            <a:xfrm>
              <a:off x="857250" y="2855913"/>
              <a:ext cx="88900"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prstClr val="black"/>
                </a:solidFill>
                <a:ea typeface="MS PGothic" pitchFamily="34" charset="-128"/>
              </a:endParaRPr>
            </a:p>
          </p:txBody>
        </p:sp>
        <p:sp>
          <p:nvSpPr>
            <p:cNvPr id="45105" name="Text Box 40"/>
            <p:cNvSpPr txBox="1">
              <a:spLocks noChangeArrowheads="1"/>
            </p:cNvSpPr>
            <p:nvPr/>
          </p:nvSpPr>
          <p:spPr bwMode="auto">
            <a:xfrm>
              <a:off x="482600" y="3205163"/>
              <a:ext cx="95891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prstClr val="black"/>
                  </a:solidFill>
                  <a:ea typeface="MS PGothic" pitchFamily="34" charset="-128"/>
                </a:rPr>
                <a:t>200 </a:t>
              </a:r>
              <a:r>
                <a:rPr lang="el-GR" altLang="en-US" sz="1800" dirty="0">
                  <a:solidFill>
                    <a:prstClr val="black"/>
                  </a:solidFill>
                  <a:ea typeface="MS PGothic" pitchFamily="34" charset="-128"/>
                </a:rPr>
                <a:t>μ</a:t>
              </a:r>
              <a:r>
                <a:rPr lang="en-US" altLang="en-US" sz="1800" dirty="0">
                  <a:solidFill>
                    <a:prstClr val="black"/>
                  </a:solidFill>
                  <a:ea typeface="MS PGothic" pitchFamily="34" charset="-128"/>
                </a:rPr>
                <a:t>m</a:t>
              </a:r>
              <a:endParaRPr lang="el-GR" altLang="en-US" sz="1800" dirty="0">
                <a:solidFill>
                  <a:prstClr val="black"/>
                </a:solidFill>
                <a:ea typeface="MS PGothic" pitchFamily="34" charset="-128"/>
              </a:endParaRPr>
            </a:p>
          </p:txBody>
        </p:sp>
        <p:sp>
          <p:nvSpPr>
            <p:cNvPr id="45061" name="Rectangle 62"/>
            <p:cNvSpPr>
              <a:spLocks noChangeArrowheads="1"/>
            </p:cNvSpPr>
            <p:nvPr/>
          </p:nvSpPr>
          <p:spPr bwMode="auto">
            <a:xfrm>
              <a:off x="95250" y="2717800"/>
              <a:ext cx="577850" cy="279400"/>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900" dirty="0">
                  <a:solidFill>
                    <a:prstClr val="white"/>
                  </a:solidFill>
                  <a:ea typeface="MS PGothic" pitchFamily="34" charset="-128"/>
                </a:rPr>
                <a:t>PDMS</a:t>
              </a:r>
            </a:p>
          </p:txBody>
        </p:sp>
        <p:sp>
          <p:nvSpPr>
            <p:cNvPr id="45062" name="Rectangle 63"/>
            <p:cNvSpPr>
              <a:spLocks noChangeArrowheads="1"/>
            </p:cNvSpPr>
            <p:nvPr/>
          </p:nvSpPr>
          <p:spPr bwMode="auto">
            <a:xfrm>
              <a:off x="1187450" y="2717800"/>
              <a:ext cx="596900" cy="279400"/>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900" dirty="0">
                  <a:solidFill>
                    <a:prstClr val="white"/>
                  </a:solidFill>
                  <a:ea typeface="MS PGothic" pitchFamily="34" charset="-128"/>
                </a:rPr>
                <a:t>PDMS</a:t>
              </a:r>
            </a:p>
          </p:txBody>
        </p:sp>
      </p:grpSp>
      <p:sp>
        <p:nvSpPr>
          <p:cNvPr id="45078" name="Text Box 37"/>
          <p:cNvSpPr txBox="1">
            <a:spLocks noChangeArrowheads="1"/>
          </p:cNvSpPr>
          <p:nvPr/>
        </p:nvSpPr>
        <p:spPr bwMode="auto">
          <a:xfrm>
            <a:off x="5697612" y="3923184"/>
            <a:ext cx="11080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err="1">
                <a:solidFill>
                  <a:prstClr val="black"/>
                </a:solidFill>
                <a:ea typeface="MS PGothic" pitchFamily="34" charset="-128"/>
              </a:rPr>
              <a:t>MiTeGen</a:t>
            </a:r>
            <a:endParaRPr lang="en-US" altLang="en-US" sz="1800" dirty="0">
              <a:solidFill>
                <a:prstClr val="black"/>
              </a:solidFill>
              <a:ea typeface="MS PGothic" pitchFamily="34" charset="-128"/>
            </a:endParaRPr>
          </a:p>
          <a:p>
            <a:pPr algn="ctr" eaLnBrk="1" hangingPunct="1">
              <a:spcBef>
                <a:spcPct val="0"/>
              </a:spcBef>
              <a:buFontTx/>
              <a:buNone/>
            </a:pPr>
            <a:r>
              <a:rPr lang="en-US" altLang="en-US" sz="1800" dirty="0">
                <a:solidFill>
                  <a:prstClr val="black"/>
                </a:solidFill>
                <a:ea typeface="MS PGothic" pitchFamily="34" charset="-128"/>
              </a:rPr>
              <a:t>in-situ-1</a:t>
            </a:r>
          </a:p>
        </p:txBody>
      </p:sp>
      <p:grpSp>
        <p:nvGrpSpPr>
          <p:cNvPr id="6" name="Group 5"/>
          <p:cNvGrpSpPr/>
          <p:nvPr/>
        </p:nvGrpSpPr>
        <p:grpSpPr>
          <a:xfrm>
            <a:off x="5629275" y="1643063"/>
            <a:ext cx="1565181" cy="1633538"/>
            <a:chOff x="5629275" y="1643063"/>
            <a:chExt cx="1565181" cy="1633538"/>
          </a:xfrm>
        </p:grpSpPr>
        <p:sp>
          <p:nvSpPr>
            <p:cNvPr id="45074" name="Oval 34"/>
            <p:cNvSpPr>
              <a:spLocks noChangeArrowheads="1"/>
            </p:cNvSpPr>
            <p:nvPr/>
          </p:nvSpPr>
          <p:spPr bwMode="auto">
            <a:xfrm>
              <a:off x="5896004" y="2627313"/>
              <a:ext cx="1015162" cy="649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prstClr val="black"/>
                </a:solidFill>
                <a:ea typeface="MS PGothic" pitchFamily="34" charset="-128"/>
              </a:endParaRPr>
            </a:p>
          </p:txBody>
        </p:sp>
        <p:sp>
          <p:nvSpPr>
            <p:cNvPr id="45076" name="Rectangle 33"/>
            <p:cNvSpPr>
              <a:spLocks noChangeArrowheads="1"/>
            </p:cNvSpPr>
            <p:nvPr/>
          </p:nvSpPr>
          <p:spPr bwMode="auto">
            <a:xfrm>
              <a:off x="5633256" y="2992438"/>
              <a:ext cx="1540657" cy="284163"/>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solidFill>
                    <a:prstClr val="black"/>
                  </a:solidFill>
                  <a:ea typeface="MS PGothic" pitchFamily="34" charset="-128"/>
                </a:rPr>
                <a:t>100 </a:t>
              </a:r>
              <a:r>
                <a:rPr lang="el-GR" altLang="en-US" sz="1800" dirty="0">
                  <a:solidFill>
                    <a:prstClr val="black"/>
                  </a:solidFill>
                  <a:ea typeface="MS PGothic" pitchFamily="34" charset="-128"/>
                </a:rPr>
                <a:t>μ</a:t>
              </a:r>
              <a:r>
                <a:rPr lang="en-US" altLang="en-US" sz="1800" dirty="0">
                  <a:solidFill>
                    <a:prstClr val="black"/>
                  </a:solidFill>
                  <a:ea typeface="MS PGothic" pitchFamily="34" charset="-128"/>
                </a:rPr>
                <a:t>m</a:t>
              </a:r>
              <a:endParaRPr lang="el-GR" altLang="en-US" sz="1800" dirty="0">
                <a:solidFill>
                  <a:prstClr val="black"/>
                </a:solidFill>
                <a:ea typeface="MS PGothic" pitchFamily="34" charset="-128"/>
              </a:endParaRPr>
            </a:p>
          </p:txBody>
        </p:sp>
        <p:sp>
          <p:nvSpPr>
            <p:cNvPr id="45077" name="Rectangle 35"/>
            <p:cNvSpPr>
              <a:spLocks noChangeArrowheads="1"/>
            </p:cNvSpPr>
            <p:nvPr/>
          </p:nvSpPr>
          <p:spPr bwMode="auto">
            <a:xfrm>
              <a:off x="6357803" y="2852738"/>
              <a:ext cx="74312"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prstClr val="black"/>
                </a:solidFill>
                <a:ea typeface="MS PGothic" pitchFamily="34" charset="-128"/>
              </a:endParaRPr>
            </a:p>
          </p:txBody>
        </p:sp>
        <p:sp>
          <p:nvSpPr>
            <p:cNvPr id="45079" name="Rectangle 45"/>
            <p:cNvSpPr>
              <a:spLocks noChangeArrowheads="1"/>
            </p:cNvSpPr>
            <p:nvPr/>
          </p:nvSpPr>
          <p:spPr bwMode="auto">
            <a:xfrm>
              <a:off x="5629275" y="1643063"/>
              <a:ext cx="1540657" cy="119063"/>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l-GR" altLang="en-US" sz="1800" dirty="0">
                <a:solidFill>
                  <a:prstClr val="black"/>
                </a:solidFill>
                <a:ea typeface="MS PGothic" pitchFamily="34" charset="-128"/>
              </a:endParaRPr>
            </a:p>
          </p:txBody>
        </p:sp>
        <p:sp>
          <p:nvSpPr>
            <p:cNvPr id="45080" name="Text Box 46"/>
            <p:cNvSpPr txBox="1">
              <a:spLocks noChangeArrowheads="1"/>
            </p:cNvSpPr>
            <p:nvPr/>
          </p:nvSpPr>
          <p:spPr bwMode="auto">
            <a:xfrm>
              <a:off x="5716166" y="1737747"/>
              <a:ext cx="14782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prstClr val="black"/>
                  </a:solidFill>
                  <a:ea typeface="MS PGothic" pitchFamily="34" charset="-128"/>
                </a:rPr>
                <a:t>~50 </a:t>
              </a:r>
              <a:r>
                <a:rPr lang="el-GR" altLang="en-US" sz="1800" dirty="0">
                  <a:solidFill>
                    <a:prstClr val="black"/>
                  </a:solidFill>
                  <a:ea typeface="MS PGothic" pitchFamily="34" charset="-128"/>
                </a:rPr>
                <a:t>μ</a:t>
              </a:r>
              <a:r>
                <a:rPr lang="en-US" altLang="en-US" sz="1800" dirty="0">
                  <a:solidFill>
                    <a:prstClr val="black"/>
                  </a:solidFill>
                  <a:ea typeface="MS PGothic" pitchFamily="34" charset="-128"/>
                </a:rPr>
                <a:t>m tape</a:t>
              </a:r>
              <a:endParaRPr lang="el-GR" altLang="en-US" sz="1800" dirty="0">
                <a:solidFill>
                  <a:prstClr val="black"/>
                </a:solidFill>
                <a:ea typeface="MS PGothic" pitchFamily="34" charset="-128"/>
              </a:endParaRPr>
            </a:p>
          </p:txBody>
        </p:sp>
      </p:grpSp>
      <p:sp>
        <p:nvSpPr>
          <p:cNvPr id="45064" name="TextBox 1"/>
          <p:cNvSpPr txBox="1">
            <a:spLocks noChangeArrowheads="1"/>
          </p:cNvSpPr>
          <p:nvPr/>
        </p:nvSpPr>
        <p:spPr bwMode="auto">
          <a:xfrm>
            <a:off x="0" y="1"/>
            <a:ext cx="9144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en-US" altLang="en-US" sz="4400" i="1" dirty="0">
                <a:solidFill>
                  <a:prstClr val="black"/>
                </a:solidFill>
                <a:ea typeface="MS PGothic" pitchFamily="34" charset="-128"/>
              </a:rPr>
              <a:t>in-situ</a:t>
            </a:r>
            <a:r>
              <a:rPr lang="en-US" altLang="en-US" sz="4400" dirty="0">
                <a:solidFill>
                  <a:prstClr val="black"/>
                </a:solidFill>
                <a:ea typeface="MS PGothic" pitchFamily="34" charset="-128"/>
              </a:rPr>
              <a:t> diffraction </a:t>
            </a:r>
            <a:r>
              <a:rPr lang="en-US" altLang="en-US" sz="4400" dirty="0" smtClean="0">
                <a:solidFill>
                  <a:prstClr val="black"/>
                </a:solidFill>
                <a:ea typeface="MS PGothic" pitchFamily="34" charset="-128"/>
              </a:rPr>
              <a:t>trays</a:t>
            </a:r>
            <a:endParaRPr lang="en-US" altLang="en-US" sz="4400" dirty="0">
              <a:solidFill>
                <a:prstClr val="black"/>
              </a:solidFill>
              <a:ea typeface="MS PGothic" pitchFamily="34" charset="-128"/>
            </a:endParaRPr>
          </a:p>
        </p:txBody>
      </p:sp>
      <p:sp>
        <p:nvSpPr>
          <p:cNvPr id="45071" name="Text Box 37"/>
          <p:cNvSpPr txBox="1">
            <a:spLocks noChangeArrowheads="1"/>
          </p:cNvSpPr>
          <p:nvPr/>
        </p:nvSpPr>
        <p:spPr bwMode="auto">
          <a:xfrm>
            <a:off x="7229490" y="3924759"/>
            <a:ext cx="15055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err="1">
                <a:solidFill>
                  <a:prstClr val="black"/>
                </a:solidFill>
                <a:ea typeface="MS PGothic" pitchFamily="34" charset="-128"/>
              </a:rPr>
              <a:t>CrystalDirect</a:t>
            </a:r>
            <a:endParaRPr lang="en-US" altLang="en-US" sz="1800" dirty="0">
              <a:solidFill>
                <a:prstClr val="black"/>
              </a:solidFill>
              <a:ea typeface="MS PGothic" pitchFamily="34" charset="-128"/>
            </a:endParaRPr>
          </a:p>
        </p:txBody>
      </p:sp>
      <p:grpSp>
        <p:nvGrpSpPr>
          <p:cNvPr id="7" name="Group 6"/>
          <p:cNvGrpSpPr/>
          <p:nvPr/>
        </p:nvGrpSpPr>
        <p:grpSpPr>
          <a:xfrm>
            <a:off x="7355485" y="1644662"/>
            <a:ext cx="1607345" cy="1674813"/>
            <a:chOff x="7355491" y="1644650"/>
            <a:chExt cx="1607345" cy="1674813"/>
          </a:xfrm>
        </p:grpSpPr>
        <p:sp>
          <p:nvSpPr>
            <p:cNvPr id="45067" name="Oval 34"/>
            <p:cNvSpPr>
              <a:spLocks noChangeArrowheads="1"/>
            </p:cNvSpPr>
            <p:nvPr/>
          </p:nvSpPr>
          <p:spPr bwMode="auto">
            <a:xfrm>
              <a:off x="7622116" y="2628900"/>
              <a:ext cx="1014764" cy="64928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prstClr val="black"/>
                </a:solidFill>
                <a:ea typeface="MS PGothic" pitchFamily="34" charset="-128"/>
              </a:endParaRPr>
            </a:p>
          </p:txBody>
        </p:sp>
        <p:sp>
          <p:nvSpPr>
            <p:cNvPr id="45069" name="Rectangle 33"/>
            <p:cNvSpPr>
              <a:spLocks noChangeArrowheads="1"/>
            </p:cNvSpPr>
            <p:nvPr/>
          </p:nvSpPr>
          <p:spPr bwMode="auto">
            <a:xfrm>
              <a:off x="7359471" y="2994025"/>
              <a:ext cx="1540054" cy="71438"/>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l-GR" altLang="en-US" sz="1800" dirty="0">
                <a:solidFill>
                  <a:prstClr val="black"/>
                </a:solidFill>
                <a:ea typeface="MS PGothic" pitchFamily="34" charset="-128"/>
              </a:endParaRPr>
            </a:p>
          </p:txBody>
        </p:sp>
        <p:sp>
          <p:nvSpPr>
            <p:cNvPr id="45070" name="Rectangle 35"/>
            <p:cNvSpPr>
              <a:spLocks noChangeArrowheads="1"/>
            </p:cNvSpPr>
            <p:nvPr/>
          </p:nvSpPr>
          <p:spPr bwMode="auto">
            <a:xfrm>
              <a:off x="8083734" y="2854325"/>
              <a:ext cx="74283"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prstClr val="black"/>
                </a:solidFill>
                <a:ea typeface="MS PGothic" pitchFamily="34" charset="-128"/>
              </a:endParaRPr>
            </a:p>
          </p:txBody>
        </p:sp>
        <p:sp>
          <p:nvSpPr>
            <p:cNvPr id="45072" name="Rectangle 45"/>
            <p:cNvSpPr>
              <a:spLocks noChangeArrowheads="1"/>
            </p:cNvSpPr>
            <p:nvPr/>
          </p:nvSpPr>
          <p:spPr bwMode="auto">
            <a:xfrm>
              <a:off x="7355491" y="1644650"/>
              <a:ext cx="1540054" cy="119063"/>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l-GR" altLang="en-US" sz="1800" dirty="0">
                <a:solidFill>
                  <a:prstClr val="black"/>
                </a:solidFill>
                <a:ea typeface="MS PGothic" pitchFamily="34" charset="-128"/>
              </a:endParaRPr>
            </a:p>
          </p:txBody>
        </p:sp>
        <p:sp>
          <p:nvSpPr>
            <p:cNvPr id="45073" name="Text Box 46"/>
            <p:cNvSpPr txBox="1">
              <a:spLocks noChangeArrowheads="1"/>
            </p:cNvSpPr>
            <p:nvPr/>
          </p:nvSpPr>
          <p:spPr bwMode="auto">
            <a:xfrm>
              <a:off x="7484546" y="1737747"/>
              <a:ext cx="14782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prstClr val="black"/>
                  </a:solidFill>
                  <a:ea typeface="MS PGothic" pitchFamily="34" charset="-128"/>
                </a:rPr>
                <a:t>~50 </a:t>
              </a:r>
              <a:r>
                <a:rPr lang="el-GR" altLang="en-US" sz="1800" dirty="0">
                  <a:solidFill>
                    <a:prstClr val="black"/>
                  </a:solidFill>
                  <a:ea typeface="MS PGothic" pitchFamily="34" charset="-128"/>
                </a:rPr>
                <a:t>μ</a:t>
              </a:r>
              <a:r>
                <a:rPr lang="en-US" altLang="en-US" sz="1800" dirty="0">
                  <a:solidFill>
                    <a:prstClr val="black"/>
                  </a:solidFill>
                  <a:ea typeface="MS PGothic" pitchFamily="34" charset="-128"/>
                </a:rPr>
                <a:t>m tape</a:t>
              </a:r>
              <a:endParaRPr lang="el-GR" altLang="en-US" sz="1800" dirty="0">
                <a:solidFill>
                  <a:prstClr val="black"/>
                </a:solidFill>
                <a:ea typeface="MS PGothic" pitchFamily="34" charset="-128"/>
              </a:endParaRPr>
            </a:p>
          </p:txBody>
        </p:sp>
        <p:sp>
          <p:nvSpPr>
            <p:cNvPr id="45066" name="Rectangle 33"/>
            <p:cNvSpPr>
              <a:spLocks noChangeArrowheads="1"/>
            </p:cNvSpPr>
            <p:nvPr/>
          </p:nvSpPr>
          <p:spPr bwMode="auto">
            <a:xfrm>
              <a:off x="7356475" y="3086100"/>
              <a:ext cx="1541463" cy="233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solidFill>
                    <a:prstClr val="black"/>
                  </a:solidFill>
                  <a:ea typeface="MS PGothic" pitchFamily="34" charset="-128"/>
                </a:rPr>
                <a:t>25 </a:t>
              </a:r>
              <a:r>
                <a:rPr lang="el-GR" altLang="en-US" sz="1800" dirty="0">
                  <a:solidFill>
                    <a:prstClr val="black"/>
                  </a:solidFill>
                  <a:ea typeface="MS PGothic" pitchFamily="34" charset="-128"/>
                </a:rPr>
                <a:t>μ</a:t>
              </a:r>
              <a:r>
                <a:rPr lang="en-US" altLang="en-US" sz="1800" dirty="0">
                  <a:solidFill>
                    <a:prstClr val="black"/>
                  </a:solidFill>
                  <a:ea typeface="MS PGothic" pitchFamily="34" charset="-128"/>
                </a:rPr>
                <a:t>m</a:t>
              </a:r>
              <a:endParaRPr lang="el-GR" altLang="en-US" sz="1800" dirty="0">
                <a:solidFill>
                  <a:prstClr val="black"/>
                </a:solidFill>
                <a:ea typeface="MS PGothic" pitchFamily="34" charset="-128"/>
              </a:endParaRPr>
            </a:p>
          </p:txBody>
        </p:sp>
      </p:grpSp>
      <p:sp>
        <p:nvSpPr>
          <p:cNvPr id="62" name="Text Box 49"/>
          <p:cNvSpPr txBox="1">
            <a:spLocks noChangeArrowheads="1"/>
          </p:cNvSpPr>
          <p:nvPr/>
        </p:nvSpPr>
        <p:spPr bwMode="auto">
          <a:xfrm>
            <a:off x="1712682" y="3926359"/>
            <a:ext cx="207554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err="1">
                <a:solidFill>
                  <a:prstClr val="black"/>
                </a:solidFill>
                <a:ea typeface="MS PGothic" pitchFamily="34" charset="-128"/>
              </a:rPr>
              <a:t>Microlytic</a:t>
            </a:r>
            <a:endParaRPr lang="en-US" altLang="en-US" sz="1800" dirty="0">
              <a:solidFill>
                <a:prstClr val="black"/>
              </a:solidFill>
              <a:ea typeface="MS PGothic" pitchFamily="34" charset="-128"/>
            </a:endParaRPr>
          </a:p>
          <a:p>
            <a:pPr algn="ctr" eaLnBrk="1" hangingPunct="1">
              <a:spcBef>
                <a:spcPct val="0"/>
              </a:spcBef>
              <a:buFontTx/>
              <a:buNone/>
            </a:pPr>
            <a:r>
              <a:rPr lang="en-US" altLang="en-US" sz="1800" dirty="0" smtClean="0">
                <a:solidFill>
                  <a:prstClr val="black"/>
                </a:solidFill>
                <a:ea typeface="MS PGothic" pitchFamily="34" charset="-128"/>
              </a:rPr>
              <a:t>Crystal Former</a:t>
            </a:r>
            <a:r>
              <a:rPr lang="en-US" altLang="en-US" sz="1800" dirty="0">
                <a:solidFill>
                  <a:prstClr val="black"/>
                </a:solidFill>
                <a:ea typeface="MS PGothic" pitchFamily="34" charset="-128"/>
              </a:rPr>
              <a:t>™</a:t>
            </a:r>
          </a:p>
        </p:txBody>
      </p:sp>
      <p:grpSp>
        <p:nvGrpSpPr>
          <p:cNvPr id="4" name="Group 3"/>
          <p:cNvGrpSpPr/>
          <p:nvPr/>
        </p:nvGrpSpPr>
        <p:grpSpPr>
          <a:xfrm>
            <a:off x="2139601" y="1441450"/>
            <a:ext cx="1304407" cy="2376488"/>
            <a:chOff x="2139595" y="1441450"/>
            <a:chExt cx="1304407" cy="2376488"/>
          </a:xfrm>
        </p:grpSpPr>
        <p:sp>
          <p:nvSpPr>
            <p:cNvPr id="60" name="Rectangle 42"/>
            <p:cNvSpPr>
              <a:spLocks noChangeArrowheads="1"/>
            </p:cNvSpPr>
            <p:nvPr/>
          </p:nvSpPr>
          <p:spPr bwMode="auto">
            <a:xfrm>
              <a:off x="2139595" y="1441450"/>
              <a:ext cx="1304407" cy="2376488"/>
            </a:xfrm>
            <a:prstGeom prst="rect">
              <a:avLst/>
            </a:prstGeom>
            <a:solidFill>
              <a:srgbClr val="4BFF4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l-GR" altLang="en-US" sz="1800" dirty="0">
                <a:solidFill>
                  <a:prstClr val="black"/>
                </a:solidFill>
                <a:ea typeface="MS PGothic" pitchFamily="34" charset="-128"/>
              </a:endParaRPr>
            </a:p>
          </p:txBody>
        </p:sp>
        <p:sp>
          <p:nvSpPr>
            <p:cNvPr id="61" name="Text Box 43"/>
            <p:cNvSpPr txBox="1">
              <a:spLocks noChangeArrowheads="1"/>
            </p:cNvSpPr>
            <p:nvPr/>
          </p:nvSpPr>
          <p:spPr bwMode="auto">
            <a:xfrm>
              <a:off x="2272171" y="3354388"/>
              <a:ext cx="10871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solidFill>
                    <a:prstClr val="black"/>
                  </a:solidFill>
                  <a:ea typeface="MS PGothic" pitchFamily="34" charset="-128"/>
                </a:rPr>
                <a:t>1000 </a:t>
              </a:r>
              <a:r>
                <a:rPr lang="el-GR" altLang="en-US" sz="1800" dirty="0">
                  <a:solidFill>
                    <a:prstClr val="black"/>
                  </a:solidFill>
                  <a:ea typeface="MS PGothic" pitchFamily="34" charset="-128"/>
                </a:rPr>
                <a:t>μ</a:t>
              </a:r>
              <a:r>
                <a:rPr lang="en-US" altLang="en-US" sz="1800" dirty="0">
                  <a:solidFill>
                    <a:prstClr val="black"/>
                  </a:solidFill>
                  <a:ea typeface="MS PGothic" pitchFamily="34" charset="-128"/>
                </a:rPr>
                <a:t>m</a:t>
              </a:r>
            </a:p>
          </p:txBody>
        </p:sp>
        <p:sp>
          <p:nvSpPr>
            <p:cNvPr id="63" name="Rectangle 51"/>
            <p:cNvSpPr>
              <a:spLocks noChangeArrowheads="1"/>
            </p:cNvSpPr>
            <p:nvPr/>
          </p:nvSpPr>
          <p:spPr bwMode="auto">
            <a:xfrm>
              <a:off x="2612597" y="1541463"/>
              <a:ext cx="359527" cy="27463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prstClr val="black"/>
                </a:solidFill>
                <a:ea typeface="MS PGothic" pitchFamily="34" charset="-128"/>
              </a:endParaRPr>
            </a:p>
          </p:txBody>
        </p:sp>
        <p:sp>
          <p:nvSpPr>
            <p:cNvPr id="64" name="Rectangle 52"/>
            <p:cNvSpPr>
              <a:spLocks noChangeArrowheads="1"/>
            </p:cNvSpPr>
            <p:nvPr/>
          </p:nvSpPr>
          <p:spPr bwMode="auto">
            <a:xfrm>
              <a:off x="2740679" y="1651000"/>
              <a:ext cx="62917"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solidFill>
                  <a:prstClr val="black"/>
                </a:solidFill>
                <a:ea typeface="MS PGothic" pitchFamily="34" charset="-128"/>
              </a:endParaRPr>
            </a:p>
          </p:txBody>
        </p:sp>
      </p:grpSp>
    </p:spTree>
    <p:extLst>
      <p:ext uri="{BB962C8B-B14F-4D97-AF65-F5344CB8AC3E}">
        <p14:creationId xmlns:p14="http://schemas.microsoft.com/office/powerpoint/2010/main" val="310696596"/>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106"/>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4761" t="5184" r="27967" b="19198"/>
          <a:stretch/>
        </p:blipFill>
        <p:spPr>
          <a:xfrm>
            <a:off x="-1" y="0"/>
            <a:ext cx="9144001" cy="6858000"/>
          </a:xfrm>
          <a:prstGeom prst="rect">
            <a:avLst/>
          </a:prstGeom>
        </p:spPr>
      </p:pic>
      <p:sp>
        <p:nvSpPr>
          <p:cNvPr id="2905093" name="Rectangle 5"/>
          <p:cNvSpPr>
            <a:spLocks noGrp="1" noChangeArrowheads="1"/>
          </p:cNvSpPr>
          <p:nvPr>
            <p:ph type="title"/>
          </p:nvPr>
        </p:nvSpPr>
        <p:spPr>
          <a:xfrm>
            <a:off x="441325" y="0"/>
            <a:ext cx="8229600" cy="1143000"/>
          </a:xfrm>
        </p:spPr>
        <p:txBody>
          <a:bodyPr/>
          <a:lstStyle/>
          <a:p>
            <a:r>
              <a:rPr lang="en-US" altLang="en-US" sz="5400" dirty="0">
                <a:solidFill>
                  <a:srgbClr val="0000FF"/>
                </a:solidFill>
              </a:rPr>
              <a:t>A</a:t>
            </a:r>
            <a:r>
              <a:rPr lang="en-US" altLang="en-US" sz="5400" dirty="0"/>
              <a:t>dvanced </a:t>
            </a:r>
            <a:r>
              <a:rPr lang="en-US" altLang="en-US" sz="5400" dirty="0">
                <a:solidFill>
                  <a:srgbClr val="0000FF"/>
                </a:solidFill>
              </a:rPr>
              <a:t>L</a:t>
            </a:r>
            <a:r>
              <a:rPr lang="en-US" altLang="en-US" sz="5400" dirty="0"/>
              <a:t>ight </a:t>
            </a:r>
            <a:r>
              <a:rPr lang="en-US" altLang="en-US" sz="5400" dirty="0">
                <a:solidFill>
                  <a:srgbClr val="0000FF"/>
                </a:solidFill>
              </a:rPr>
              <a:t>S</a:t>
            </a:r>
            <a:r>
              <a:rPr lang="en-US" altLang="en-US" sz="5400" dirty="0"/>
              <a:t>ource</a:t>
            </a:r>
          </a:p>
        </p:txBody>
      </p:sp>
      <p:pic>
        <p:nvPicPr>
          <p:cNvPr id="2905091" name="Picture 3"/>
          <p:cNvPicPr>
            <a:picLocks noChangeAspect="1" noChangeArrowheads="1"/>
          </p:cNvPicPr>
          <p:nvPr/>
        </p:nvPicPr>
        <p:blipFill>
          <a:blip r:embed="rId4">
            <a:extLst>
              <a:ext uri="{28A0092B-C50C-407E-A947-70E740481C1C}">
                <a14:useLocalDpi xmlns:a14="http://schemas.microsoft.com/office/drawing/2010/main" val="0"/>
              </a:ext>
            </a:extLst>
          </a:blip>
          <a:srcRect l="24794" r="25620"/>
          <a:stretch>
            <a:fillRect/>
          </a:stretch>
        </p:blipFill>
        <p:spPr bwMode="auto">
          <a:xfrm>
            <a:off x="6294438" y="5748338"/>
            <a:ext cx="571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05092" name="Picture 4"/>
          <p:cNvPicPr>
            <a:picLocks noChangeAspect="1" noChangeArrowheads="1"/>
          </p:cNvPicPr>
          <p:nvPr/>
        </p:nvPicPr>
        <p:blipFill>
          <a:blip r:embed="rId5">
            <a:extLst>
              <a:ext uri="{28A0092B-C50C-407E-A947-70E740481C1C}">
                <a14:useLocalDpi xmlns:a14="http://schemas.microsoft.com/office/drawing/2010/main" val="0"/>
              </a:ext>
            </a:extLst>
          </a:blip>
          <a:srcRect l="33472" r="32231"/>
          <a:stretch>
            <a:fillRect/>
          </a:stretch>
        </p:blipFill>
        <p:spPr bwMode="auto">
          <a:xfrm>
            <a:off x="992188" y="4010025"/>
            <a:ext cx="3952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905094" name="Group 6"/>
          <p:cNvGrpSpPr>
            <a:grpSpLocks/>
          </p:cNvGrpSpPr>
          <p:nvPr/>
        </p:nvGrpSpPr>
        <p:grpSpPr bwMode="auto">
          <a:xfrm>
            <a:off x="2314575" y="1827213"/>
            <a:ext cx="4325938" cy="4303712"/>
            <a:chOff x="1557" y="1124"/>
            <a:chExt cx="2725" cy="2711"/>
          </a:xfrm>
        </p:grpSpPr>
        <p:sp>
          <p:nvSpPr>
            <p:cNvPr id="2905095" name="Line 7"/>
            <p:cNvSpPr>
              <a:spLocks noChangeShapeType="1"/>
            </p:cNvSpPr>
            <p:nvPr/>
          </p:nvSpPr>
          <p:spPr bwMode="auto">
            <a:xfrm rot="900000">
              <a:off x="2181" y="382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096" name="Line 8"/>
            <p:cNvSpPr>
              <a:spLocks noChangeShapeType="1"/>
            </p:cNvSpPr>
            <p:nvPr/>
          </p:nvSpPr>
          <p:spPr bwMode="auto">
            <a:xfrm rot="2700000">
              <a:off x="1554" y="346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097" name="Line 9"/>
            <p:cNvSpPr>
              <a:spLocks noChangeShapeType="1"/>
            </p:cNvSpPr>
            <p:nvPr/>
          </p:nvSpPr>
          <p:spPr bwMode="auto">
            <a:xfrm rot="6300000">
              <a:off x="1194" y="211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098" name="Line 10"/>
            <p:cNvSpPr>
              <a:spLocks noChangeShapeType="1"/>
            </p:cNvSpPr>
            <p:nvPr/>
          </p:nvSpPr>
          <p:spPr bwMode="auto">
            <a:xfrm rot="8100000">
              <a:off x="1557" y="148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099" name="Line 11"/>
            <p:cNvSpPr>
              <a:spLocks noChangeShapeType="1"/>
            </p:cNvSpPr>
            <p:nvPr/>
          </p:nvSpPr>
          <p:spPr bwMode="auto">
            <a:xfrm rot="9900000">
              <a:off x="2183" y="112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100" name="Line 12"/>
            <p:cNvSpPr>
              <a:spLocks noChangeShapeType="1"/>
            </p:cNvSpPr>
            <p:nvPr/>
          </p:nvSpPr>
          <p:spPr bwMode="auto">
            <a:xfrm rot="4500000">
              <a:off x="1193" y="2833"/>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101" name="Line 13"/>
            <p:cNvSpPr>
              <a:spLocks noChangeShapeType="1"/>
            </p:cNvSpPr>
            <p:nvPr/>
          </p:nvSpPr>
          <p:spPr bwMode="auto">
            <a:xfrm rot="20700000" flipH="1">
              <a:off x="2909" y="382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102" name="Line 14"/>
            <p:cNvSpPr>
              <a:spLocks noChangeShapeType="1"/>
            </p:cNvSpPr>
            <p:nvPr/>
          </p:nvSpPr>
          <p:spPr bwMode="auto">
            <a:xfrm rot="18900000" flipH="1">
              <a:off x="3535" y="346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103" name="Line 15"/>
            <p:cNvSpPr>
              <a:spLocks noChangeShapeType="1"/>
            </p:cNvSpPr>
            <p:nvPr/>
          </p:nvSpPr>
          <p:spPr bwMode="auto">
            <a:xfrm rot="15300000" flipH="1">
              <a:off x="3895" y="211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104" name="Line 16"/>
            <p:cNvSpPr>
              <a:spLocks noChangeShapeType="1"/>
            </p:cNvSpPr>
            <p:nvPr/>
          </p:nvSpPr>
          <p:spPr bwMode="auto">
            <a:xfrm rot="13500000" flipH="1">
              <a:off x="3533" y="1485"/>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105" name="Line 17"/>
            <p:cNvSpPr>
              <a:spLocks noChangeShapeType="1"/>
            </p:cNvSpPr>
            <p:nvPr/>
          </p:nvSpPr>
          <p:spPr bwMode="auto">
            <a:xfrm rot="11700000" flipH="1">
              <a:off x="2907" y="1125"/>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106" name="Line 18"/>
            <p:cNvSpPr>
              <a:spLocks noChangeShapeType="1"/>
            </p:cNvSpPr>
            <p:nvPr/>
          </p:nvSpPr>
          <p:spPr bwMode="auto">
            <a:xfrm rot="17100000" flipH="1">
              <a:off x="3896" y="283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sp>
        <p:nvSpPr>
          <p:cNvPr id="2905107" name="Line 19"/>
          <p:cNvSpPr>
            <a:spLocks noChangeShapeType="1"/>
          </p:cNvSpPr>
          <p:nvPr/>
        </p:nvSpPr>
        <p:spPr bwMode="auto">
          <a:xfrm>
            <a:off x="1482725" y="3814763"/>
            <a:ext cx="1003300" cy="1296987"/>
          </a:xfrm>
          <a:prstGeom prst="line">
            <a:avLst/>
          </a:prstGeom>
          <a:noFill/>
          <a:ln w="57150">
            <a:solidFill>
              <a:srgbClr val="A0A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nvGrpSpPr>
          <p:cNvPr id="2905108" name="Group 20"/>
          <p:cNvGrpSpPr>
            <a:grpSpLocks/>
          </p:cNvGrpSpPr>
          <p:nvPr/>
        </p:nvGrpSpPr>
        <p:grpSpPr bwMode="auto">
          <a:xfrm>
            <a:off x="1746250" y="2641600"/>
            <a:ext cx="441325" cy="1355725"/>
            <a:chOff x="1092" y="1718"/>
            <a:chExt cx="278" cy="854"/>
          </a:xfrm>
        </p:grpSpPr>
        <p:sp>
          <p:nvSpPr>
            <p:cNvPr id="2905109" name="Line 21"/>
            <p:cNvSpPr>
              <a:spLocks noChangeShapeType="1"/>
            </p:cNvSpPr>
            <p:nvPr/>
          </p:nvSpPr>
          <p:spPr bwMode="auto">
            <a:xfrm>
              <a:off x="1092" y="1718"/>
              <a:ext cx="278" cy="854"/>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110" name="Line 22"/>
            <p:cNvSpPr>
              <a:spLocks noChangeShapeType="1"/>
            </p:cNvSpPr>
            <p:nvPr/>
          </p:nvSpPr>
          <p:spPr bwMode="auto">
            <a:xfrm>
              <a:off x="1102" y="2042"/>
              <a:ext cx="210" cy="352"/>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111" name="Line 23"/>
            <p:cNvSpPr>
              <a:spLocks noChangeShapeType="1"/>
            </p:cNvSpPr>
            <p:nvPr/>
          </p:nvSpPr>
          <p:spPr bwMode="auto">
            <a:xfrm>
              <a:off x="1254" y="1982"/>
              <a:ext cx="60" cy="412"/>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sp>
        <p:nvSpPr>
          <p:cNvPr id="2905112" name="Line 24"/>
          <p:cNvSpPr>
            <a:spLocks noChangeShapeType="1"/>
          </p:cNvSpPr>
          <p:nvPr/>
        </p:nvSpPr>
        <p:spPr bwMode="auto">
          <a:xfrm flipH="1">
            <a:off x="4483100" y="1238250"/>
            <a:ext cx="2111375" cy="434975"/>
          </a:xfrm>
          <a:prstGeom prst="line">
            <a:avLst/>
          </a:prstGeom>
          <a:noFill/>
          <a:ln w="57150">
            <a:solidFill>
              <a:srgbClr val="009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113" name="Line 25"/>
          <p:cNvSpPr>
            <a:spLocks noChangeShapeType="1"/>
          </p:cNvSpPr>
          <p:nvPr/>
        </p:nvSpPr>
        <p:spPr bwMode="auto">
          <a:xfrm flipH="1">
            <a:off x="4483100" y="1466850"/>
            <a:ext cx="2333625" cy="206375"/>
          </a:xfrm>
          <a:prstGeom prst="line">
            <a:avLst/>
          </a:prstGeom>
          <a:noFill/>
          <a:ln w="57150">
            <a:solidFill>
              <a:srgbClr val="009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114" name="Line 26"/>
          <p:cNvSpPr>
            <a:spLocks noChangeShapeType="1"/>
          </p:cNvSpPr>
          <p:nvPr/>
        </p:nvSpPr>
        <p:spPr bwMode="auto">
          <a:xfrm flipH="1" flipV="1">
            <a:off x="4483100" y="1673225"/>
            <a:ext cx="2524125" cy="15875"/>
          </a:xfrm>
          <a:prstGeom prst="line">
            <a:avLst/>
          </a:prstGeom>
          <a:noFill/>
          <a:ln w="57150">
            <a:solidFill>
              <a:srgbClr val="0000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115" name="Line 27"/>
          <p:cNvSpPr>
            <a:spLocks noChangeShapeType="1"/>
          </p:cNvSpPr>
          <p:nvPr/>
        </p:nvSpPr>
        <p:spPr bwMode="auto">
          <a:xfrm flipV="1">
            <a:off x="5927725" y="5118100"/>
            <a:ext cx="539750" cy="1555750"/>
          </a:xfrm>
          <a:prstGeom prst="line">
            <a:avLst/>
          </a:prstGeom>
          <a:noFill/>
          <a:ln w="5715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116" name="Text Box 28"/>
          <p:cNvSpPr txBox="1">
            <a:spLocks noChangeArrowheads="1"/>
          </p:cNvSpPr>
          <p:nvPr/>
        </p:nvSpPr>
        <p:spPr bwMode="auto">
          <a:xfrm>
            <a:off x="1373188" y="228441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5.0.2</a:t>
            </a:r>
          </a:p>
        </p:txBody>
      </p:sp>
      <p:sp>
        <p:nvSpPr>
          <p:cNvPr id="2905117" name="Text Box 29"/>
          <p:cNvSpPr txBox="1">
            <a:spLocks noChangeArrowheads="1"/>
          </p:cNvSpPr>
          <p:nvPr/>
        </p:nvSpPr>
        <p:spPr bwMode="auto">
          <a:xfrm>
            <a:off x="1144588" y="2905125"/>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5.0.1</a:t>
            </a:r>
          </a:p>
        </p:txBody>
      </p:sp>
      <p:sp>
        <p:nvSpPr>
          <p:cNvPr id="2905118" name="Text Box 30"/>
          <p:cNvSpPr txBox="1">
            <a:spLocks noChangeArrowheads="1"/>
          </p:cNvSpPr>
          <p:nvPr/>
        </p:nvSpPr>
        <p:spPr bwMode="auto">
          <a:xfrm>
            <a:off x="1828800" y="272256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5.0.3</a:t>
            </a:r>
          </a:p>
        </p:txBody>
      </p:sp>
      <p:sp>
        <p:nvSpPr>
          <p:cNvPr id="2905119" name="Text Box 31"/>
          <p:cNvSpPr txBox="1">
            <a:spLocks noChangeArrowheads="1"/>
          </p:cNvSpPr>
          <p:nvPr/>
        </p:nvSpPr>
        <p:spPr bwMode="auto">
          <a:xfrm>
            <a:off x="246063" y="3630613"/>
            <a:ext cx="1276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A0A000"/>
                </a:solidFill>
                <a:latin typeface="Arial" panose="020B0604020202020204" pitchFamily="34" charset="0"/>
              </a:rPr>
              <a:t>MBC 4.2.2</a:t>
            </a:r>
          </a:p>
        </p:txBody>
      </p:sp>
      <p:sp>
        <p:nvSpPr>
          <p:cNvPr id="2905120" name="Text Box 32"/>
          <p:cNvSpPr txBox="1">
            <a:spLocks noChangeArrowheads="1"/>
          </p:cNvSpPr>
          <p:nvPr/>
        </p:nvSpPr>
        <p:spPr bwMode="auto">
          <a:xfrm>
            <a:off x="6889750" y="1238250"/>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9600"/>
                </a:solidFill>
                <a:latin typeface="Arial" panose="020B0604020202020204" pitchFamily="34" charset="0"/>
              </a:rPr>
              <a:t>8.2.2</a:t>
            </a:r>
          </a:p>
        </p:txBody>
      </p:sp>
      <p:sp>
        <p:nvSpPr>
          <p:cNvPr id="2905121" name="Text Box 33"/>
          <p:cNvSpPr txBox="1">
            <a:spLocks noChangeArrowheads="1"/>
          </p:cNvSpPr>
          <p:nvPr/>
        </p:nvSpPr>
        <p:spPr bwMode="auto">
          <a:xfrm>
            <a:off x="6973888" y="1514475"/>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0096"/>
                </a:solidFill>
                <a:latin typeface="Arial" panose="020B0604020202020204" pitchFamily="34" charset="0"/>
              </a:rPr>
              <a:t>8.3.1</a:t>
            </a:r>
          </a:p>
        </p:txBody>
      </p:sp>
      <p:sp>
        <p:nvSpPr>
          <p:cNvPr id="2905122" name="Text Box 34"/>
          <p:cNvSpPr txBox="1">
            <a:spLocks noChangeArrowheads="1"/>
          </p:cNvSpPr>
          <p:nvPr/>
        </p:nvSpPr>
        <p:spPr bwMode="auto">
          <a:xfrm>
            <a:off x="6608763" y="998538"/>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009600"/>
                </a:solidFill>
                <a:latin typeface="Arial" panose="020B0604020202020204" pitchFamily="34" charset="0"/>
              </a:rPr>
              <a:t>8.2.1</a:t>
            </a:r>
          </a:p>
        </p:txBody>
      </p:sp>
      <p:sp>
        <p:nvSpPr>
          <p:cNvPr id="2905123" name="Text Box 35"/>
          <p:cNvSpPr txBox="1">
            <a:spLocks noChangeArrowheads="1"/>
          </p:cNvSpPr>
          <p:nvPr/>
        </p:nvSpPr>
        <p:spPr bwMode="auto">
          <a:xfrm>
            <a:off x="6469558" y="5379006"/>
            <a:ext cx="196720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990099"/>
                </a:solidFill>
                <a:latin typeface="Arial" panose="020B0604020202020204" pitchFamily="34" charset="0"/>
              </a:rPr>
              <a:t>12.3.1 </a:t>
            </a:r>
            <a:r>
              <a:rPr lang="en-US" altLang="en-US" b="1" dirty="0" smtClean="0">
                <a:solidFill>
                  <a:srgbClr val="990099"/>
                </a:solidFill>
                <a:latin typeface="Arial" panose="020B0604020202020204" pitchFamily="34" charset="0"/>
              </a:rPr>
              <a:t>SIBYLS</a:t>
            </a:r>
          </a:p>
          <a:p>
            <a:r>
              <a:rPr lang="en-US" altLang="en-US" b="1" dirty="0">
                <a:solidFill>
                  <a:srgbClr val="990099"/>
                </a:solidFill>
                <a:latin typeface="Arial" panose="020B0604020202020204" pitchFamily="34" charset="0"/>
              </a:rPr>
              <a:t> </a:t>
            </a:r>
            <a:r>
              <a:rPr lang="en-US" altLang="en-US" b="1" dirty="0" smtClean="0">
                <a:solidFill>
                  <a:srgbClr val="990099"/>
                </a:solidFill>
                <a:latin typeface="Arial" panose="020B0604020202020204" pitchFamily="34" charset="0"/>
              </a:rPr>
              <a:t>       MX &amp; SAXS</a:t>
            </a:r>
            <a:endParaRPr lang="en-US" altLang="en-US" b="1" dirty="0">
              <a:solidFill>
                <a:srgbClr val="990099"/>
              </a:solidFill>
              <a:latin typeface="Arial" panose="020B0604020202020204" pitchFamily="34" charset="0"/>
            </a:endParaRPr>
          </a:p>
        </p:txBody>
      </p:sp>
      <p:pic>
        <p:nvPicPr>
          <p:cNvPr id="2905124" name="Picture 36"/>
          <p:cNvPicPr>
            <a:picLocks noChangeAspect="1" noChangeArrowheads="1"/>
          </p:cNvPicPr>
          <p:nvPr/>
        </p:nvPicPr>
        <p:blipFill>
          <a:blip r:embed="rId6">
            <a:extLst>
              <a:ext uri="{28A0092B-C50C-407E-A947-70E740481C1C}">
                <a14:useLocalDpi xmlns:a14="http://schemas.microsoft.com/office/drawing/2010/main" val="0"/>
              </a:ext>
            </a:extLst>
          </a:blip>
          <a:srcRect l="30579" r="30992"/>
          <a:stretch>
            <a:fillRect/>
          </a:stretch>
        </p:blipFill>
        <p:spPr bwMode="auto">
          <a:xfrm>
            <a:off x="998538" y="1847850"/>
            <a:ext cx="442912"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05144" name="Text Box 56"/>
          <p:cNvSpPr txBox="1">
            <a:spLocks noChangeArrowheads="1"/>
          </p:cNvSpPr>
          <p:nvPr/>
        </p:nvSpPr>
        <p:spPr bwMode="auto">
          <a:xfrm>
            <a:off x="1450975" y="1169988"/>
            <a:ext cx="128753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C80000"/>
                </a:solidFill>
                <a:latin typeface="Arial" panose="020B0604020202020204" pitchFamily="34" charset="0"/>
              </a:rPr>
              <a:t>Berkeley </a:t>
            </a:r>
          </a:p>
          <a:p>
            <a:r>
              <a:rPr lang="en-US" altLang="en-US" b="1" dirty="0">
                <a:solidFill>
                  <a:srgbClr val="C80000"/>
                </a:solidFill>
                <a:latin typeface="Arial" panose="020B0604020202020204" pitchFamily="34" charset="0"/>
              </a:rPr>
              <a:t>Center for</a:t>
            </a:r>
          </a:p>
          <a:p>
            <a:r>
              <a:rPr lang="en-US" altLang="en-US" b="1" dirty="0">
                <a:solidFill>
                  <a:srgbClr val="C80000"/>
                </a:solidFill>
                <a:latin typeface="Arial" panose="020B0604020202020204" pitchFamily="34" charset="0"/>
              </a:rPr>
              <a:t>Structural</a:t>
            </a:r>
          </a:p>
          <a:p>
            <a:r>
              <a:rPr lang="en-US" altLang="en-US" b="1" dirty="0">
                <a:solidFill>
                  <a:srgbClr val="C80000"/>
                </a:solidFill>
                <a:latin typeface="Arial" panose="020B0604020202020204" pitchFamily="34" charset="0"/>
              </a:rPr>
              <a:t>Biology</a:t>
            </a:r>
          </a:p>
        </p:txBody>
      </p:sp>
      <p:grpSp>
        <p:nvGrpSpPr>
          <p:cNvPr id="2905145" name="Group 57"/>
          <p:cNvGrpSpPr>
            <a:grpSpLocks/>
          </p:cNvGrpSpPr>
          <p:nvPr/>
        </p:nvGrpSpPr>
        <p:grpSpPr bwMode="auto">
          <a:xfrm rot="4502188">
            <a:off x="2016125" y="4329113"/>
            <a:ext cx="560388" cy="138112"/>
            <a:chOff x="364" y="1976"/>
            <a:chExt cx="2946" cy="369"/>
          </a:xfrm>
        </p:grpSpPr>
        <p:grpSp>
          <p:nvGrpSpPr>
            <p:cNvPr id="2905146" name="Group 58"/>
            <p:cNvGrpSpPr>
              <a:grpSpLocks/>
            </p:cNvGrpSpPr>
            <p:nvPr/>
          </p:nvGrpSpPr>
          <p:grpSpPr bwMode="auto">
            <a:xfrm>
              <a:off x="364" y="1976"/>
              <a:ext cx="370" cy="369"/>
              <a:chOff x="362" y="2318"/>
              <a:chExt cx="370" cy="369"/>
            </a:xfrm>
          </p:grpSpPr>
          <p:sp>
            <p:nvSpPr>
              <p:cNvPr id="2905147" name="Freeform 59"/>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148" name="Freeform 60"/>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grpSp>
          <p:nvGrpSpPr>
            <p:cNvPr id="2905149" name="Group 61"/>
            <p:cNvGrpSpPr>
              <a:grpSpLocks/>
            </p:cNvGrpSpPr>
            <p:nvPr/>
          </p:nvGrpSpPr>
          <p:grpSpPr bwMode="auto">
            <a:xfrm>
              <a:off x="732" y="1976"/>
              <a:ext cx="370" cy="369"/>
              <a:chOff x="362" y="2318"/>
              <a:chExt cx="370" cy="369"/>
            </a:xfrm>
          </p:grpSpPr>
          <p:sp>
            <p:nvSpPr>
              <p:cNvPr id="2905150" name="Freeform 62"/>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151" name="Freeform 63"/>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grpSp>
          <p:nvGrpSpPr>
            <p:cNvPr id="2905152" name="Group 64"/>
            <p:cNvGrpSpPr>
              <a:grpSpLocks/>
            </p:cNvGrpSpPr>
            <p:nvPr/>
          </p:nvGrpSpPr>
          <p:grpSpPr bwMode="auto">
            <a:xfrm>
              <a:off x="1100" y="1976"/>
              <a:ext cx="370" cy="369"/>
              <a:chOff x="362" y="2318"/>
              <a:chExt cx="370" cy="369"/>
            </a:xfrm>
          </p:grpSpPr>
          <p:sp>
            <p:nvSpPr>
              <p:cNvPr id="2905153" name="Freeform 6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154" name="Freeform 6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grpSp>
          <p:nvGrpSpPr>
            <p:cNvPr id="2905155" name="Group 67"/>
            <p:cNvGrpSpPr>
              <a:grpSpLocks/>
            </p:cNvGrpSpPr>
            <p:nvPr/>
          </p:nvGrpSpPr>
          <p:grpSpPr bwMode="auto">
            <a:xfrm>
              <a:off x="1468" y="1976"/>
              <a:ext cx="370" cy="369"/>
              <a:chOff x="362" y="2318"/>
              <a:chExt cx="370" cy="369"/>
            </a:xfrm>
          </p:grpSpPr>
          <p:sp>
            <p:nvSpPr>
              <p:cNvPr id="2905156" name="Freeform 6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157" name="Freeform 6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grpSp>
          <p:nvGrpSpPr>
            <p:cNvPr id="2905158" name="Group 70"/>
            <p:cNvGrpSpPr>
              <a:grpSpLocks/>
            </p:cNvGrpSpPr>
            <p:nvPr/>
          </p:nvGrpSpPr>
          <p:grpSpPr bwMode="auto">
            <a:xfrm>
              <a:off x="1836" y="1976"/>
              <a:ext cx="370" cy="369"/>
              <a:chOff x="362" y="2318"/>
              <a:chExt cx="370" cy="369"/>
            </a:xfrm>
          </p:grpSpPr>
          <p:sp>
            <p:nvSpPr>
              <p:cNvPr id="2905159" name="Freeform 71"/>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160" name="Freeform 72"/>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grpSp>
          <p:nvGrpSpPr>
            <p:cNvPr id="2905161" name="Group 73"/>
            <p:cNvGrpSpPr>
              <a:grpSpLocks/>
            </p:cNvGrpSpPr>
            <p:nvPr/>
          </p:nvGrpSpPr>
          <p:grpSpPr bwMode="auto">
            <a:xfrm>
              <a:off x="2204" y="1976"/>
              <a:ext cx="370" cy="369"/>
              <a:chOff x="362" y="2318"/>
              <a:chExt cx="370" cy="369"/>
            </a:xfrm>
          </p:grpSpPr>
          <p:sp>
            <p:nvSpPr>
              <p:cNvPr id="2905162" name="Freeform 7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163" name="Freeform 7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grpSp>
          <p:nvGrpSpPr>
            <p:cNvPr id="2905164" name="Group 76"/>
            <p:cNvGrpSpPr>
              <a:grpSpLocks/>
            </p:cNvGrpSpPr>
            <p:nvPr/>
          </p:nvGrpSpPr>
          <p:grpSpPr bwMode="auto">
            <a:xfrm>
              <a:off x="2572" y="1976"/>
              <a:ext cx="370" cy="369"/>
              <a:chOff x="362" y="2318"/>
              <a:chExt cx="370" cy="369"/>
            </a:xfrm>
          </p:grpSpPr>
          <p:sp>
            <p:nvSpPr>
              <p:cNvPr id="2905165" name="Freeform 7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166" name="Freeform 7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grpSp>
          <p:nvGrpSpPr>
            <p:cNvPr id="2905167" name="Group 79"/>
            <p:cNvGrpSpPr>
              <a:grpSpLocks/>
            </p:cNvGrpSpPr>
            <p:nvPr/>
          </p:nvGrpSpPr>
          <p:grpSpPr bwMode="auto">
            <a:xfrm>
              <a:off x="2940" y="1976"/>
              <a:ext cx="370" cy="369"/>
              <a:chOff x="362" y="2318"/>
              <a:chExt cx="370" cy="369"/>
            </a:xfrm>
          </p:grpSpPr>
          <p:sp>
            <p:nvSpPr>
              <p:cNvPr id="2905168" name="Freeform 8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2905169" name="Freeform 8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grpSp>
      <p:sp>
        <p:nvSpPr>
          <p:cNvPr id="2905170" name="Text Box 82"/>
          <p:cNvSpPr txBox="1">
            <a:spLocks noChangeArrowheads="1"/>
          </p:cNvSpPr>
          <p:nvPr/>
        </p:nvSpPr>
        <p:spPr bwMode="auto">
          <a:xfrm>
            <a:off x="3371523" y="3352800"/>
            <a:ext cx="240642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000" b="1" dirty="0">
                <a:solidFill>
                  <a:prstClr val="black"/>
                </a:solidFill>
                <a:latin typeface="Arial" panose="020B0604020202020204" pitchFamily="34" charset="0"/>
              </a:rPr>
              <a:t>ALS </a:t>
            </a:r>
            <a:endParaRPr lang="en-US" altLang="en-US" sz="2000" b="1" dirty="0" smtClean="0">
              <a:solidFill>
                <a:prstClr val="black"/>
              </a:solidFill>
              <a:latin typeface="Arial" panose="020B0604020202020204" pitchFamily="34" charset="0"/>
            </a:endParaRPr>
          </a:p>
          <a:p>
            <a:pPr algn="ctr"/>
            <a:r>
              <a:rPr lang="en-US" altLang="en-US" sz="2000" b="1" dirty="0" smtClean="0">
                <a:solidFill>
                  <a:prstClr val="black"/>
                </a:solidFill>
                <a:latin typeface="Arial" panose="020B0604020202020204" pitchFamily="34" charset="0"/>
              </a:rPr>
              <a:t>Structural Biology</a:t>
            </a:r>
            <a:endParaRPr lang="en-US" altLang="en-US" sz="2000" b="1" dirty="0" smtClean="0">
              <a:solidFill>
                <a:prstClr val="black"/>
              </a:solidFill>
              <a:latin typeface="Arial" panose="020B0604020202020204" pitchFamily="34" charset="0"/>
            </a:endParaRPr>
          </a:p>
          <a:p>
            <a:pPr algn="ctr"/>
            <a:r>
              <a:rPr lang="en-US" altLang="en-US" sz="2000" b="1" dirty="0" smtClean="0">
                <a:solidFill>
                  <a:prstClr val="black"/>
                </a:solidFill>
                <a:latin typeface="Arial" panose="020B0604020202020204" pitchFamily="34" charset="0"/>
              </a:rPr>
              <a:t>2021</a:t>
            </a:r>
            <a:endParaRPr lang="en-US" altLang="en-US" sz="2000" b="1" dirty="0">
              <a:solidFill>
                <a:prstClr val="black"/>
              </a:solidFill>
              <a:latin typeface="Arial" panose="020B0604020202020204" pitchFamily="34" charset="0"/>
            </a:endParaRPr>
          </a:p>
        </p:txBody>
      </p:sp>
      <p:sp>
        <p:nvSpPr>
          <p:cNvPr id="2905171" name="Oval 83"/>
          <p:cNvSpPr>
            <a:spLocks noChangeArrowheads="1"/>
          </p:cNvSpPr>
          <p:nvPr/>
        </p:nvSpPr>
        <p:spPr bwMode="auto">
          <a:xfrm>
            <a:off x="4302125" y="1558925"/>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2905172" name="Oval 84"/>
          <p:cNvSpPr>
            <a:spLocks noChangeArrowheads="1"/>
          </p:cNvSpPr>
          <p:nvPr/>
        </p:nvSpPr>
        <p:spPr bwMode="auto">
          <a:xfrm>
            <a:off x="6350000" y="5005388"/>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2905173" name="Oval 85"/>
          <p:cNvSpPr>
            <a:spLocks noChangeArrowheads="1"/>
          </p:cNvSpPr>
          <p:nvPr/>
        </p:nvSpPr>
        <p:spPr bwMode="auto">
          <a:xfrm>
            <a:off x="2357438" y="4965700"/>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latin typeface="Arial" panose="020B0604020202020204" pitchFamily="34" charset="0"/>
            </a:endParaRPr>
          </a:p>
        </p:txBody>
      </p:sp>
      <p:sp>
        <p:nvSpPr>
          <p:cNvPr id="2905174" name="Freeform 86"/>
          <p:cNvSpPr>
            <a:spLocks/>
          </p:cNvSpPr>
          <p:nvPr/>
        </p:nvSpPr>
        <p:spPr bwMode="auto">
          <a:xfrm>
            <a:off x="2816225" y="1098550"/>
            <a:ext cx="2932113" cy="411163"/>
          </a:xfrm>
          <a:custGeom>
            <a:avLst/>
            <a:gdLst>
              <a:gd name="T0" fmla="*/ 0 w 1847"/>
              <a:gd name="T1" fmla="*/ 259 h 259"/>
              <a:gd name="T2" fmla="*/ 932 w 1847"/>
              <a:gd name="T3" fmla="*/ 3 h 259"/>
              <a:gd name="T4" fmla="*/ 1847 w 1847"/>
              <a:gd name="T5" fmla="*/ 241 h 259"/>
            </a:gdLst>
            <a:ahLst/>
            <a:cxnLst>
              <a:cxn ang="0">
                <a:pos x="T0" y="T1"/>
              </a:cxn>
              <a:cxn ang="0">
                <a:pos x="T2" y="T3"/>
              </a:cxn>
              <a:cxn ang="0">
                <a:pos x="T4" y="T5"/>
              </a:cxn>
            </a:cxnLst>
            <a:rect l="0" t="0" r="r" b="b"/>
            <a:pathLst>
              <a:path w="1847" h="259">
                <a:moveTo>
                  <a:pt x="0" y="259"/>
                </a:moveTo>
                <a:cubicBezTo>
                  <a:pt x="312" y="132"/>
                  <a:pt x="624" y="6"/>
                  <a:pt x="932" y="3"/>
                </a:cubicBezTo>
                <a:cubicBezTo>
                  <a:pt x="1240" y="0"/>
                  <a:pt x="1695" y="201"/>
                  <a:pt x="1847" y="241"/>
                </a:cubicBezTo>
              </a:path>
            </a:pathLst>
          </a:custGeom>
          <a:noFill/>
          <a:ln w="25400">
            <a:solidFill>
              <a:srgbClr val="C80000"/>
            </a:solidFill>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pic>
        <p:nvPicPr>
          <p:cNvPr id="25604" name="Picture 4" descr="https://lh4.googleusercontent.com/-avDxcb9JWsU/AAAAAAAAAAI/AAAAAAAAAAA/Dws2Rp4VuY8/s0-c-k-no-ns/photo.jpg"/>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21200" y1="46400" x2="21200" y2="46400"/>
                        <a14:foregroundMark x1="33600" y1="41600" x2="33600" y2="41600"/>
                        <a14:foregroundMark x1="58000" y1="48000" x2="58000" y2="48000"/>
                        <a14:foregroundMark x1="86000" y1="45600" x2="86000" y2="45600"/>
                        <a14:foregroundMark x1="87200" y1="38400" x2="87200" y2="38400"/>
                        <a14:backgroundMark x1="4000" y1="6000" x2="4000" y2="6000"/>
                        <a14:backgroundMark x1="40800" y1="4800" x2="40800" y2="4800"/>
                      </a14:backgroundRemoval>
                    </a14:imgEffect>
                  </a14:imgLayer>
                </a14:imgProps>
              </a:ext>
              <a:ext uri="{28A0092B-C50C-407E-A947-70E740481C1C}">
                <a14:useLocalDpi xmlns:a14="http://schemas.microsoft.com/office/drawing/2010/main" val="0"/>
              </a:ext>
            </a:extLst>
          </a:blip>
          <a:srcRect t="32532" b="33667"/>
          <a:stretch/>
        </p:blipFill>
        <p:spPr bwMode="auto">
          <a:xfrm>
            <a:off x="7477352" y="1059656"/>
            <a:ext cx="1056767" cy="357187"/>
          </a:xfrm>
          <a:prstGeom prst="rect">
            <a:avLst/>
          </a:prstGeom>
          <a:noFill/>
          <a:extLst>
            <a:ext uri="{909E8E84-426E-40DD-AFC4-6F175D3DCCD1}">
              <a14:hiddenFill xmlns:a14="http://schemas.microsoft.com/office/drawing/2010/main">
                <a:solidFill>
                  <a:srgbClr val="FFFFFF"/>
                </a:solidFill>
              </a14:hiddenFill>
            </a:ext>
          </a:extLst>
        </p:spPr>
      </p:pic>
      <p:sp>
        <p:nvSpPr>
          <p:cNvPr id="92" name="Text Box 31"/>
          <p:cNvSpPr txBox="1">
            <a:spLocks noChangeArrowheads="1"/>
          </p:cNvSpPr>
          <p:nvPr/>
        </p:nvSpPr>
        <p:spPr bwMode="auto">
          <a:xfrm>
            <a:off x="7126288" y="1847850"/>
            <a:ext cx="6303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dirty="0" smtClean="0">
                <a:solidFill>
                  <a:srgbClr val="000096"/>
                </a:solidFill>
                <a:latin typeface="Arial" panose="020B0604020202020204" pitchFamily="34" charset="0"/>
              </a:rPr>
              <a:t>UC</a:t>
            </a:r>
            <a:endParaRPr lang="en-US" altLang="en-US" sz="2400" b="1" dirty="0">
              <a:solidFill>
                <a:srgbClr val="000096"/>
              </a:solidFill>
              <a:latin typeface="Arial" panose="020B0604020202020204" pitchFamily="34" charset="0"/>
            </a:endParaRPr>
          </a:p>
        </p:txBody>
      </p:sp>
      <p:sp>
        <p:nvSpPr>
          <p:cNvPr id="103" name="Line 7"/>
          <p:cNvSpPr>
            <a:spLocks noChangeShapeType="1"/>
          </p:cNvSpPr>
          <p:nvPr/>
        </p:nvSpPr>
        <p:spPr bwMode="auto">
          <a:xfrm rot="900000" flipV="1">
            <a:off x="3157142" y="6074381"/>
            <a:ext cx="1311239" cy="427184"/>
          </a:xfrm>
          <a:prstGeom prst="line">
            <a:avLst/>
          </a:prstGeom>
          <a:noFill/>
          <a:ln w="57150">
            <a:solidFill>
              <a:schemeClr val="accent5">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06" name="Text Box 30"/>
          <p:cNvSpPr txBox="1">
            <a:spLocks noChangeArrowheads="1"/>
          </p:cNvSpPr>
          <p:nvPr/>
        </p:nvSpPr>
        <p:spPr bwMode="auto">
          <a:xfrm>
            <a:off x="2209800" y="5715000"/>
            <a:ext cx="81304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dirty="0">
                <a:solidFill>
                  <a:srgbClr val="4BACC6">
                    <a:lumMod val="75000"/>
                  </a:srgbClr>
                </a:solidFill>
                <a:latin typeface="Arial" panose="020B0604020202020204" pitchFamily="34" charset="0"/>
              </a:rPr>
              <a:t> </a:t>
            </a:r>
            <a:r>
              <a:rPr lang="en-US" altLang="en-US" b="1" dirty="0" smtClean="0">
                <a:solidFill>
                  <a:srgbClr val="4BACC6">
                    <a:lumMod val="75000"/>
                  </a:srgbClr>
                </a:solidFill>
                <a:latin typeface="Arial" panose="020B0604020202020204" pitchFamily="34" charset="0"/>
              </a:rPr>
              <a:t>  2.1</a:t>
            </a:r>
          </a:p>
          <a:p>
            <a:r>
              <a:rPr lang="en-US" altLang="en-US" b="1" dirty="0" smtClean="0">
                <a:solidFill>
                  <a:srgbClr val="4BACC6">
                    <a:lumMod val="75000"/>
                  </a:srgbClr>
                </a:solidFill>
                <a:latin typeface="Arial" panose="020B0604020202020204" pitchFamily="34" charset="0"/>
              </a:rPr>
              <a:t>NCXT</a:t>
            </a:r>
            <a:endParaRPr lang="en-US" altLang="en-US" b="1" dirty="0">
              <a:solidFill>
                <a:srgbClr val="4BACC6">
                  <a:lumMod val="75000"/>
                </a:srgbClr>
              </a:solidFill>
              <a:latin typeface="Arial" panose="020B0604020202020204" pitchFamily="34" charset="0"/>
            </a:endParaRPr>
          </a:p>
        </p:txBody>
      </p:sp>
      <p:grpSp>
        <p:nvGrpSpPr>
          <p:cNvPr id="75" name="Group 57"/>
          <p:cNvGrpSpPr>
            <a:grpSpLocks/>
          </p:cNvGrpSpPr>
          <p:nvPr/>
        </p:nvGrpSpPr>
        <p:grpSpPr bwMode="auto">
          <a:xfrm rot="20610405">
            <a:off x="4808677" y="6020306"/>
            <a:ext cx="560388" cy="138112"/>
            <a:chOff x="364" y="1976"/>
            <a:chExt cx="2946" cy="369"/>
          </a:xfrm>
        </p:grpSpPr>
        <p:grpSp>
          <p:nvGrpSpPr>
            <p:cNvPr id="76" name="Group 58"/>
            <p:cNvGrpSpPr>
              <a:grpSpLocks/>
            </p:cNvGrpSpPr>
            <p:nvPr/>
          </p:nvGrpSpPr>
          <p:grpSpPr bwMode="auto">
            <a:xfrm>
              <a:off x="364" y="1976"/>
              <a:ext cx="370" cy="369"/>
              <a:chOff x="362" y="2318"/>
              <a:chExt cx="370" cy="369"/>
            </a:xfrm>
          </p:grpSpPr>
          <p:sp>
            <p:nvSpPr>
              <p:cNvPr id="99" name="Freeform 59"/>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00B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00" name="Freeform 60"/>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00B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grpSp>
          <p:nvGrpSpPr>
            <p:cNvPr id="77" name="Group 61"/>
            <p:cNvGrpSpPr>
              <a:grpSpLocks/>
            </p:cNvGrpSpPr>
            <p:nvPr/>
          </p:nvGrpSpPr>
          <p:grpSpPr bwMode="auto">
            <a:xfrm>
              <a:off x="732" y="1976"/>
              <a:ext cx="370" cy="369"/>
              <a:chOff x="362" y="2318"/>
              <a:chExt cx="370" cy="369"/>
            </a:xfrm>
          </p:grpSpPr>
          <p:sp>
            <p:nvSpPr>
              <p:cNvPr id="97" name="Freeform 62"/>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00B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98" name="Freeform 63"/>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00B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grpSp>
          <p:nvGrpSpPr>
            <p:cNvPr id="78" name="Group 64"/>
            <p:cNvGrpSpPr>
              <a:grpSpLocks/>
            </p:cNvGrpSpPr>
            <p:nvPr/>
          </p:nvGrpSpPr>
          <p:grpSpPr bwMode="auto">
            <a:xfrm>
              <a:off x="1100" y="1976"/>
              <a:ext cx="370" cy="369"/>
              <a:chOff x="362" y="2318"/>
              <a:chExt cx="370" cy="369"/>
            </a:xfrm>
          </p:grpSpPr>
          <p:sp>
            <p:nvSpPr>
              <p:cNvPr id="95" name="Freeform 6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00B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96" name="Freeform 6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00B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grpSp>
          <p:nvGrpSpPr>
            <p:cNvPr id="79" name="Group 67"/>
            <p:cNvGrpSpPr>
              <a:grpSpLocks/>
            </p:cNvGrpSpPr>
            <p:nvPr/>
          </p:nvGrpSpPr>
          <p:grpSpPr bwMode="auto">
            <a:xfrm>
              <a:off x="1468" y="1976"/>
              <a:ext cx="370" cy="369"/>
              <a:chOff x="362" y="2318"/>
              <a:chExt cx="370" cy="369"/>
            </a:xfrm>
          </p:grpSpPr>
          <p:sp>
            <p:nvSpPr>
              <p:cNvPr id="93" name="Freeform 6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00B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94" name="Freeform 6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00B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grpSp>
          <p:nvGrpSpPr>
            <p:cNvPr id="80" name="Group 70"/>
            <p:cNvGrpSpPr>
              <a:grpSpLocks/>
            </p:cNvGrpSpPr>
            <p:nvPr/>
          </p:nvGrpSpPr>
          <p:grpSpPr bwMode="auto">
            <a:xfrm>
              <a:off x="1836" y="1976"/>
              <a:ext cx="370" cy="369"/>
              <a:chOff x="362" y="2318"/>
              <a:chExt cx="370" cy="369"/>
            </a:xfrm>
          </p:grpSpPr>
          <p:sp>
            <p:nvSpPr>
              <p:cNvPr id="90" name="Freeform 71"/>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00B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91" name="Freeform 72"/>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00B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grpSp>
          <p:nvGrpSpPr>
            <p:cNvPr id="81" name="Group 73"/>
            <p:cNvGrpSpPr>
              <a:grpSpLocks/>
            </p:cNvGrpSpPr>
            <p:nvPr/>
          </p:nvGrpSpPr>
          <p:grpSpPr bwMode="auto">
            <a:xfrm>
              <a:off x="2204" y="1976"/>
              <a:ext cx="370" cy="369"/>
              <a:chOff x="362" y="2318"/>
              <a:chExt cx="370" cy="369"/>
            </a:xfrm>
          </p:grpSpPr>
          <p:sp>
            <p:nvSpPr>
              <p:cNvPr id="88" name="Freeform 7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00B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89" name="Freeform 7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00B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grpSp>
          <p:nvGrpSpPr>
            <p:cNvPr id="82" name="Group 76"/>
            <p:cNvGrpSpPr>
              <a:grpSpLocks/>
            </p:cNvGrpSpPr>
            <p:nvPr/>
          </p:nvGrpSpPr>
          <p:grpSpPr bwMode="auto">
            <a:xfrm>
              <a:off x="2572" y="1976"/>
              <a:ext cx="370" cy="369"/>
              <a:chOff x="362" y="2318"/>
              <a:chExt cx="370" cy="369"/>
            </a:xfrm>
          </p:grpSpPr>
          <p:sp>
            <p:nvSpPr>
              <p:cNvPr id="86" name="Freeform 7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00B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87" name="Freeform 7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00B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grpSp>
          <p:nvGrpSpPr>
            <p:cNvPr id="83" name="Group 79"/>
            <p:cNvGrpSpPr>
              <a:grpSpLocks/>
            </p:cNvGrpSpPr>
            <p:nvPr/>
          </p:nvGrpSpPr>
          <p:grpSpPr bwMode="auto">
            <a:xfrm>
              <a:off x="2940" y="1976"/>
              <a:ext cx="370" cy="369"/>
              <a:chOff x="362" y="2318"/>
              <a:chExt cx="370" cy="369"/>
            </a:xfrm>
          </p:grpSpPr>
          <p:sp>
            <p:nvSpPr>
              <p:cNvPr id="84" name="Freeform 8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00B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85" name="Freeform 8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00B05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grpSp>
      </p:grpSp>
      <p:sp>
        <p:nvSpPr>
          <p:cNvPr id="102" name="Line 13"/>
          <p:cNvSpPr>
            <a:spLocks noChangeShapeType="1"/>
          </p:cNvSpPr>
          <p:nvPr/>
        </p:nvSpPr>
        <p:spPr bwMode="auto">
          <a:xfrm rot="20700000" flipH="1">
            <a:off x="3332543" y="6402274"/>
            <a:ext cx="1189038" cy="0"/>
          </a:xfrm>
          <a:prstGeom prst="line">
            <a:avLst/>
          </a:prstGeom>
          <a:noFill/>
          <a:ln w="57150">
            <a:solidFill>
              <a:srgbClr val="00B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latin typeface="Arial" panose="020B0604020202020204" pitchFamily="34" charset="0"/>
            </a:endParaRPr>
          </a:p>
        </p:txBody>
      </p:sp>
      <p:sp>
        <p:nvSpPr>
          <p:cNvPr id="109" name="Text Box 30"/>
          <p:cNvSpPr txBox="1">
            <a:spLocks noChangeArrowheads="1"/>
          </p:cNvSpPr>
          <p:nvPr/>
        </p:nvSpPr>
        <p:spPr bwMode="auto">
          <a:xfrm>
            <a:off x="1777757" y="6412468"/>
            <a:ext cx="157504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b="1" dirty="0" smtClean="0">
                <a:solidFill>
                  <a:srgbClr val="00B000"/>
                </a:solidFill>
                <a:latin typeface="Arial" panose="020B0604020202020204" pitchFamily="34" charset="0"/>
              </a:rPr>
              <a:t>2.0.1 Gemini</a:t>
            </a:r>
            <a:endParaRPr lang="en-US" altLang="en-US" b="1" dirty="0">
              <a:solidFill>
                <a:srgbClr val="00B000"/>
              </a:solidFill>
              <a:latin typeface="Arial" panose="020B0604020202020204" pitchFamily="34" charset="0"/>
            </a:endParaRPr>
          </a:p>
        </p:txBody>
      </p:sp>
      <p:sp>
        <p:nvSpPr>
          <p:cNvPr id="110" name="Text Box 31"/>
          <p:cNvSpPr txBox="1">
            <a:spLocks noChangeArrowheads="1"/>
          </p:cNvSpPr>
          <p:nvPr/>
        </p:nvSpPr>
        <p:spPr bwMode="auto">
          <a:xfrm>
            <a:off x="7575998" y="1928260"/>
            <a:ext cx="577402" cy="558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dirty="0" smtClean="0">
                <a:solidFill>
                  <a:srgbClr val="000096"/>
                </a:solidFill>
                <a:latin typeface="Arial" panose="020B0604020202020204" pitchFamily="34" charset="0"/>
              </a:rPr>
              <a:t>SF</a:t>
            </a:r>
            <a:endParaRPr lang="en-US" altLang="en-US" sz="2400" b="1" dirty="0">
              <a:solidFill>
                <a:srgbClr val="000096"/>
              </a:solidFill>
              <a:latin typeface="Arial" panose="020B0604020202020204" pitchFamily="34" charset="0"/>
            </a:endParaRPr>
          </a:p>
        </p:txBody>
      </p:sp>
    </p:spTree>
    <p:extLst>
      <p:ext uri="{BB962C8B-B14F-4D97-AF65-F5344CB8AC3E}">
        <p14:creationId xmlns:p14="http://schemas.microsoft.com/office/powerpoint/2010/main" val="2034657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ext Box 3"/>
          <p:cNvSpPr txBox="1">
            <a:spLocks noChangeArrowheads="1"/>
          </p:cNvSpPr>
          <p:nvPr/>
        </p:nvSpPr>
        <p:spPr bwMode="auto">
          <a:xfrm>
            <a:off x="563563" y="1784356"/>
            <a:ext cx="7878762" cy="344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50000"/>
              </a:spcBef>
              <a:spcAft>
                <a:spcPct val="0"/>
              </a:spcAft>
              <a:buFontTx/>
              <a:buNone/>
            </a:pPr>
            <a:r>
              <a:rPr lang="en-US" altLang="en-US" sz="4000" dirty="0">
                <a:solidFill>
                  <a:srgbClr val="000000"/>
                </a:solidFill>
                <a:cs typeface="Arial" panose="020B0604020202020204" pitchFamily="34" charset="0"/>
              </a:rPr>
              <a:t>1 </a:t>
            </a:r>
            <a:r>
              <a:rPr lang="el-GR" altLang="en-US" sz="4000" dirty="0">
                <a:solidFill>
                  <a:srgbClr val="000000"/>
                </a:solidFill>
                <a:cs typeface="Arial" panose="020B0604020202020204" pitchFamily="34" charset="0"/>
              </a:rPr>
              <a:t>μ</a:t>
            </a:r>
            <a:r>
              <a:rPr lang="en-US" altLang="en-US" sz="4000" dirty="0">
                <a:solidFill>
                  <a:srgbClr val="000000"/>
                </a:solidFill>
                <a:cs typeface="Arial" panose="020B0604020202020204" pitchFamily="34" charset="0"/>
              </a:rPr>
              <a:t>m crystal	≈ 	1 </a:t>
            </a:r>
            <a:r>
              <a:rPr lang="el-GR" altLang="en-US" sz="4000" dirty="0">
                <a:solidFill>
                  <a:srgbClr val="000000"/>
                </a:solidFill>
                <a:cs typeface="Arial" panose="020B0604020202020204" pitchFamily="34" charset="0"/>
              </a:rPr>
              <a:t>μ</a:t>
            </a:r>
            <a:r>
              <a:rPr lang="en-US" altLang="en-US" sz="4000" dirty="0">
                <a:solidFill>
                  <a:srgbClr val="000000"/>
                </a:solidFill>
                <a:cs typeface="Arial" pitchFamily="34" charset="0"/>
              </a:rPr>
              <a:t>m water</a:t>
            </a:r>
          </a:p>
          <a:p>
            <a:pPr eaLnBrk="1" fontAlgn="base" hangingPunct="1">
              <a:spcBef>
                <a:spcPct val="50000"/>
              </a:spcBef>
              <a:spcAft>
                <a:spcPct val="0"/>
              </a:spcAft>
              <a:buFontTx/>
              <a:buNone/>
            </a:pPr>
            <a:r>
              <a:rPr lang="en-US" altLang="en-US" sz="4000" dirty="0">
                <a:solidFill>
                  <a:srgbClr val="000000"/>
                </a:solidFill>
                <a:cs typeface="Arial" pitchFamily="34" charset="0"/>
              </a:rPr>
              <a:t>				≈ 	1 </a:t>
            </a:r>
            <a:r>
              <a:rPr lang="el-GR" altLang="en-US" sz="4000" dirty="0">
                <a:solidFill>
                  <a:srgbClr val="000000"/>
                </a:solidFill>
                <a:cs typeface="Arial" panose="020B0604020202020204" pitchFamily="34" charset="0"/>
              </a:rPr>
              <a:t>μ</a:t>
            </a:r>
            <a:r>
              <a:rPr lang="en-US" altLang="en-US" sz="4000" dirty="0">
                <a:solidFill>
                  <a:srgbClr val="000000"/>
                </a:solidFill>
                <a:cs typeface="Arial" pitchFamily="34" charset="0"/>
              </a:rPr>
              <a:t>m plastic</a:t>
            </a:r>
          </a:p>
          <a:p>
            <a:pPr eaLnBrk="1" fontAlgn="base" hangingPunct="1">
              <a:spcBef>
                <a:spcPct val="50000"/>
              </a:spcBef>
              <a:spcAft>
                <a:spcPct val="0"/>
              </a:spcAft>
              <a:buFontTx/>
              <a:buNone/>
            </a:pPr>
            <a:r>
              <a:rPr lang="en-US" altLang="en-US" sz="4000" dirty="0">
                <a:solidFill>
                  <a:srgbClr val="000000"/>
                </a:solidFill>
                <a:cs typeface="Arial" pitchFamily="34" charset="0"/>
              </a:rPr>
              <a:t>				≈ 	0.1 </a:t>
            </a:r>
            <a:r>
              <a:rPr lang="el-GR" altLang="en-US" sz="4000" dirty="0">
                <a:solidFill>
                  <a:srgbClr val="000000"/>
                </a:solidFill>
                <a:cs typeface="Arial" panose="020B0604020202020204" pitchFamily="34" charset="0"/>
              </a:rPr>
              <a:t>μ</a:t>
            </a:r>
            <a:r>
              <a:rPr lang="en-US" altLang="en-US" sz="4000" dirty="0">
                <a:solidFill>
                  <a:srgbClr val="000000"/>
                </a:solidFill>
                <a:cs typeface="Arial" pitchFamily="34" charset="0"/>
              </a:rPr>
              <a:t>m glass</a:t>
            </a:r>
          </a:p>
          <a:p>
            <a:pPr eaLnBrk="1" fontAlgn="base" hangingPunct="1">
              <a:spcBef>
                <a:spcPct val="50000"/>
              </a:spcBef>
              <a:spcAft>
                <a:spcPct val="0"/>
              </a:spcAft>
              <a:buFontTx/>
              <a:buNone/>
            </a:pPr>
            <a:r>
              <a:rPr lang="en-US" altLang="en-US" sz="4000" dirty="0">
                <a:solidFill>
                  <a:srgbClr val="000000"/>
                </a:solidFill>
                <a:cs typeface="Arial" pitchFamily="34" charset="0"/>
              </a:rPr>
              <a:t>				≈ 	1000 </a:t>
            </a:r>
            <a:r>
              <a:rPr lang="el-GR" altLang="en-US" sz="4000" dirty="0">
                <a:solidFill>
                  <a:srgbClr val="000000"/>
                </a:solidFill>
                <a:cs typeface="Arial" panose="020B0604020202020204" pitchFamily="34" charset="0"/>
              </a:rPr>
              <a:t>μ</a:t>
            </a:r>
            <a:r>
              <a:rPr lang="en-US" altLang="en-US" sz="4000" dirty="0">
                <a:solidFill>
                  <a:srgbClr val="000000"/>
                </a:solidFill>
                <a:cs typeface="Arial" panose="020B0604020202020204" pitchFamily="34" charset="0"/>
              </a:rPr>
              <a:t>m air</a:t>
            </a:r>
            <a:endParaRPr lang="el-GR" altLang="en-US" sz="4000" dirty="0">
              <a:solidFill>
                <a:srgbClr val="000000"/>
              </a:solidFill>
              <a:cs typeface="Arial" panose="020B0604020202020204" pitchFamily="34" charset="0"/>
            </a:endParaRPr>
          </a:p>
        </p:txBody>
      </p:sp>
      <p:sp>
        <p:nvSpPr>
          <p:cNvPr id="203779" name="Rectangle 2"/>
          <p:cNvSpPr>
            <a:spLocks noGrp="1" noChangeArrowheads="1"/>
          </p:cNvSpPr>
          <p:nvPr>
            <p:ph type="title"/>
          </p:nvPr>
        </p:nvSpPr>
        <p:spPr/>
        <p:txBody>
          <a:bodyPr/>
          <a:lstStyle/>
          <a:p>
            <a:pPr eaLnBrk="1" hangingPunct="1"/>
            <a:r>
              <a:rPr lang="en-US" altLang="en-US" dirty="0" smtClean="0"/>
              <a:t>scattering/</a:t>
            </a:r>
            <a:r>
              <a:rPr lang="en-US" altLang="en-US" dirty="0" err="1" smtClean="0"/>
              <a:t>absorptoin</a:t>
            </a:r>
            <a:r>
              <a:rPr lang="en-US" altLang="en-US" dirty="0" smtClean="0"/>
              <a:t> “rules”:</a:t>
            </a:r>
          </a:p>
        </p:txBody>
      </p:sp>
      <p:grpSp>
        <p:nvGrpSpPr>
          <p:cNvPr id="203780" name="Group 12"/>
          <p:cNvGrpSpPr>
            <a:grpSpLocks/>
          </p:cNvGrpSpPr>
          <p:nvPr/>
        </p:nvGrpSpPr>
        <p:grpSpPr bwMode="auto">
          <a:xfrm rot="5400000">
            <a:off x="592143" y="4033844"/>
            <a:ext cx="2238375" cy="501650"/>
            <a:chOff x="1288" y="3758"/>
            <a:chExt cx="1410" cy="316"/>
          </a:xfrm>
        </p:grpSpPr>
        <p:sp>
          <p:nvSpPr>
            <p:cNvPr id="203796"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p:txBody>
        </p:sp>
        <p:sp>
          <p:nvSpPr>
            <p:cNvPr id="203797"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sp>
          <p:nvSpPr>
            <p:cNvPr id="203798"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p:txBody>
        </p:sp>
        <p:sp>
          <p:nvSpPr>
            <p:cNvPr id="203799"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p:txBody>
        </p:sp>
        <p:sp>
          <p:nvSpPr>
            <p:cNvPr id="203800"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grpSp>
      <p:grpSp>
        <p:nvGrpSpPr>
          <p:cNvPr id="203781" name="Group 2"/>
          <p:cNvGrpSpPr>
            <a:grpSpLocks/>
          </p:cNvGrpSpPr>
          <p:nvPr/>
        </p:nvGrpSpPr>
        <p:grpSpPr bwMode="auto">
          <a:xfrm>
            <a:off x="2090738" y="2965454"/>
            <a:ext cx="1809750" cy="2449513"/>
            <a:chOff x="2090550" y="2964790"/>
            <a:chExt cx="1810415" cy="2449974"/>
          </a:xfrm>
        </p:grpSpPr>
        <p:sp>
          <p:nvSpPr>
            <p:cNvPr id="203789" name="Freeform 3"/>
            <p:cNvSpPr>
              <a:spLocks/>
            </p:cNvSpPr>
            <p:nvPr/>
          </p:nvSpPr>
          <p:spPr bwMode="auto">
            <a:xfrm rot="-7731896">
              <a:off x="1964267" y="3091073"/>
              <a:ext cx="2062982" cy="1810415"/>
            </a:xfrm>
            <a:custGeom>
              <a:avLst/>
              <a:gdLst>
                <a:gd name="T0" fmla="*/ 663460 w 12531"/>
                <a:gd name="T1" fmla="*/ 1074143 h 11874"/>
                <a:gd name="T2" fmla="*/ 1350956 w 12531"/>
                <a:gd name="T3" fmla="*/ 1775500 h 11874"/>
                <a:gd name="T4" fmla="*/ 2004209 w 12531"/>
                <a:gd name="T5" fmla="*/ 1619524 h 11874"/>
                <a:gd name="T6" fmla="*/ 1904937 w 12531"/>
                <a:gd name="T7" fmla="*/ 891638 h 11874"/>
                <a:gd name="T8" fmla="*/ 1238184 w 12531"/>
                <a:gd name="T9" fmla="*/ 474178 h 11874"/>
                <a:gd name="T10" fmla="*/ 11359 w 12531"/>
                <a:gd name="T11" fmla="*/ 13875 h 11874"/>
                <a:gd name="T12" fmla="*/ 663460 w 12531"/>
                <a:gd name="T13" fmla="*/ 1074143 h 11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531" h="11874">
                  <a:moveTo>
                    <a:pt x="4030" y="7045"/>
                  </a:moveTo>
                  <a:cubicBezTo>
                    <a:pt x="5386" y="8971"/>
                    <a:pt x="6849" y="11049"/>
                    <a:pt x="8206" y="11645"/>
                  </a:cubicBezTo>
                  <a:cubicBezTo>
                    <a:pt x="9562" y="12240"/>
                    <a:pt x="11503" y="11601"/>
                    <a:pt x="12174" y="10622"/>
                  </a:cubicBezTo>
                  <a:cubicBezTo>
                    <a:pt x="12845" y="9643"/>
                    <a:pt x="12529" y="7259"/>
                    <a:pt x="11571" y="5848"/>
                  </a:cubicBezTo>
                  <a:cubicBezTo>
                    <a:pt x="10613" y="4437"/>
                    <a:pt x="9016" y="3734"/>
                    <a:pt x="7521" y="3110"/>
                  </a:cubicBezTo>
                  <a:cubicBezTo>
                    <a:pt x="6026" y="2485"/>
                    <a:pt x="649" y="-565"/>
                    <a:pt x="69" y="91"/>
                  </a:cubicBezTo>
                  <a:cubicBezTo>
                    <a:pt x="-509" y="747"/>
                    <a:pt x="2674" y="5119"/>
                    <a:pt x="4030" y="7045"/>
                  </a:cubicBezTo>
                  <a:close/>
                </a:path>
              </a:pathLst>
            </a:custGeom>
            <a:solidFill>
              <a:srgbClr val="FFC000"/>
            </a:solidFill>
            <a:ln w="9525">
              <a:solidFill>
                <a:schemeClr val="tx1"/>
              </a:solidFill>
              <a:round/>
              <a:headEnd/>
              <a:tailEnd/>
            </a:ln>
          </p:spPr>
          <p:txBody>
            <a:bodyPr/>
            <a:lstStyle/>
            <a:p>
              <a:pPr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p:txBody>
        </p:sp>
        <p:grpSp>
          <p:nvGrpSpPr>
            <p:cNvPr id="203790" name="Group 12"/>
            <p:cNvGrpSpPr>
              <a:grpSpLocks/>
            </p:cNvGrpSpPr>
            <p:nvPr/>
          </p:nvGrpSpPr>
          <p:grpSpPr bwMode="auto">
            <a:xfrm rot="5400000">
              <a:off x="1762102" y="4044752"/>
              <a:ext cx="2238375" cy="501650"/>
              <a:chOff x="1288" y="3758"/>
              <a:chExt cx="1410" cy="316"/>
            </a:xfrm>
          </p:grpSpPr>
          <p:sp>
            <p:nvSpPr>
              <p:cNvPr id="203791"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p:txBody>
          </p:sp>
          <p:sp>
            <p:nvSpPr>
              <p:cNvPr id="203792"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sp>
            <p:nvSpPr>
              <p:cNvPr id="203793"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p:txBody>
          </p:sp>
          <p:sp>
            <p:nvSpPr>
              <p:cNvPr id="203794"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p:txBody>
          </p:sp>
          <p:sp>
            <p:nvSpPr>
              <p:cNvPr id="203795"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grpSp>
      </p:grpSp>
      <p:grpSp>
        <p:nvGrpSpPr>
          <p:cNvPr id="203782" name="Group 1"/>
          <p:cNvGrpSpPr>
            <a:grpSpLocks/>
          </p:cNvGrpSpPr>
          <p:nvPr/>
        </p:nvGrpSpPr>
        <p:grpSpPr bwMode="auto">
          <a:xfrm>
            <a:off x="641356" y="3429000"/>
            <a:ext cx="373063" cy="1449388"/>
            <a:chOff x="640737" y="3429162"/>
            <a:chExt cx="373063" cy="1449256"/>
          </a:xfrm>
        </p:grpSpPr>
        <p:sp>
          <p:nvSpPr>
            <p:cNvPr id="203783" name="Freeform 13"/>
            <p:cNvSpPr>
              <a:spLocks noChangeAspect="1"/>
            </p:cNvSpPr>
            <p:nvPr/>
          </p:nvSpPr>
          <p:spPr bwMode="auto">
            <a:xfrm rot="5400000">
              <a:off x="584381" y="3485518"/>
              <a:ext cx="390525" cy="277813"/>
            </a:xfrm>
            <a:custGeom>
              <a:avLst/>
              <a:gdLst>
                <a:gd name="T0" fmla="*/ 112475 w 2552"/>
                <a:gd name="T1" fmla="*/ 23486 h 1384"/>
                <a:gd name="T2" fmla="*/ 55396 w 2552"/>
                <a:gd name="T3" fmla="*/ 58614 h 1384"/>
                <a:gd name="T4" fmla="*/ 15762 w 2552"/>
                <a:gd name="T5" fmla="*/ 51990 h 1384"/>
                <a:gd name="T6" fmla="*/ 306 w 2552"/>
                <a:gd name="T7" fmla="*/ 27902 h 1384"/>
                <a:gd name="T8" fmla="*/ 13619 w 2552"/>
                <a:gd name="T9" fmla="*/ 5821 h 1384"/>
                <a:gd name="T10" fmla="*/ 48816 w 2552"/>
                <a:gd name="T11" fmla="*/ 1405 h 1384"/>
                <a:gd name="T12" fmla="*/ 77279 w 2552"/>
                <a:gd name="T13" fmla="*/ 14653 h 1384"/>
                <a:gd name="T14" fmla="*/ 108190 w 2552"/>
                <a:gd name="T15" fmla="*/ 25694 h 1384"/>
                <a:gd name="T16" fmla="*/ 116913 w 2552"/>
                <a:gd name="T17" fmla="*/ 25694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p:txBody>
        </p:sp>
        <p:sp>
          <p:nvSpPr>
            <p:cNvPr id="203784" name="Rectangle 14"/>
            <p:cNvSpPr>
              <a:spLocks noChangeArrowheads="1"/>
            </p:cNvSpPr>
            <p:nvPr/>
          </p:nvSpPr>
          <p:spPr bwMode="auto">
            <a:xfrm rot="5400000">
              <a:off x="715350" y="3551399"/>
              <a:ext cx="88900"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sp>
          <p:nvSpPr>
            <p:cNvPr id="203785" name="Oval 17"/>
            <p:cNvSpPr>
              <a:spLocks noChangeArrowheads="1"/>
            </p:cNvSpPr>
            <p:nvPr/>
          </p:nvSpPr>
          <p:spPr bwMode="auto">
            <a:xfrm rot="5400000">
              <a:off x="875687" y="4251487"/>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sp>
          <p:nvSpPr>
            <p:cNvPr id="203786" name="Freeform 15"/>
            <p:cNvSpPr>
              <a:spLocks/>
            </p:cNvSpPr>
            <p:nvPr/>
          </p:nvSpPr>
          <p:spPr bwMode="auto">
            <a:xfrm rot="5400000">
              <a:off x="237210" y="42608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p:txBody>
        </p:sp>
        <p:sp>
          <p:nvSpPr>
            <p:cNvPr id="203787" name="Freeform 16"/>
            <p:cNvSpPr>
              <a:spLocks/>
            </p:cNvSpPr>
            <p:nvPr/>
          </p:nvSpPr>
          <p:spPr bwMode="auto">
            <a:xfrm rot="16200000" flipH="1">
              <a:off x="243560" y="42227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dirty="0">
                <a:solidFill>
                  <a:srgbClr val="000000"/>
                </a:solidFill>
                <a:latin typeface="Arial" panose="020B0604020202020204" pitchFamily="34" charset="0"/>
                <a:cs typeface="Arial" panose="020B0604020202020204" pitchFamily="34" charset="0"/>
              </a:endParaRPr>
            </a:p>
          </p:txBody>
        </p:sp>
        <p:sp>
          <p:nvSpPr>
            <p:cNvPr id="203788" name="Oval 17"/>
            <p:cNvSpPr>
              <a:spLocks noChangeArrowheads="1"/>
            </p:cNvSpPr>
            <p:nvPr/>
          </p:nvSpPr>
          <p:spPr bwMode="auto">
            <a:xfrm rot="5400000">
              <a:off x="837285" y="3689380"/>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dirty="0">
                <a:solidFill>
                  <a:srgbClr val="000000"/>
                </a:solidFill>
                <a:cs typeface="Arial" panose="020B0604020202020204" pitchFamily="34" charset="0"/>
              </a:endParaRPr>
            </a:p>
          </p:txBody>
        </p:sp>
      </p:grpSp>
      <p:sp>
        <p:nvSpPr>
          <p:cNvPr id="2" name="TextBox 1"/>
          <p:cNvSpPr txBox="1"/>
          <p:nvPr/>
        </p:nvSpPr>
        <p:spPr>
          <a:xfrm>
            <a:off x="2011686" y="5695418"/>
            <a:ext cx="6607899" cy="461665"/>
          </a:xfrm>
          <a:prstGeom prst="rect">
            <a:avLst/>
          </a:prstGeom>
          <a:noFill/>
        </p:spPr>
        <p:txBody>
          <a:bodyPr wrap="none" rtlCol="0">
            <a:spAutoFit/>
          </a:bodyPr>
          <a:lstStyle/>
          <a:p>
            <a:r>
              <a:rPr lang="en-US" sz="2400" dirty="0" smtClean="0">
                <a:solidFill>
                  <a:srgbClr val="C00000"/>
                </a:solidFill>
                <a:latin typeface="Arial" panose="020B0604020202020204" pitchFamily="34" charset="0"/>
              </a:rPr>
              <a:t>Optimum: support thickness = crystal thickness</a:t>
            </a:r>
            <a:endParaRPr lang="en-US" sz="2400" dirty="0">
              <a:solidFill>
                <a:srgbClr val="C00000"/>
              </a:solidFill>
              <a:latin typeface="Arial" panose="020B0604020202020204" pitchFamily="34" charset="0"/>
            </a:endParaRPr>
          </a:p>
        </p:txBody>
      </p:sp>
    </p:spTree>
    <p:extLst>
      <p:ext uri="{BB962C8B-B14F-4D97-AF65-F5344CB8AC3E}">
        <p14:creationId xmlns:p14="http://schemas.microsoft.com/office/powerpoint/2010/main" val="283795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348"/>
            <a:ext cx="8229600" cy="1143000"/>
          </a:xfrm>
        </p:spPr>
        <p:txBody>
          <a:bodyPr/>
          <a:lstStyle/>
          <a:p>
            <a:r>
              <a:rPr lang="en-US" dirty="0" smtClean="0"/>
              <a:t>Crystal lifetime vs pinhole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7559116"/>
              </p:ext>
            </p:extLst>
          </p:nvPr>
        </p:nvGraphicFramePr>
        <p:xfrm>
          <a:off x="413656" y="1306278"/>
          <a:ext cx="8229600" cy="5120640"/>
        </p:xfrm>
        <a:graphic>
          <a:graphicData uri="http://schemas.openxmlformats.org/drawingml/2006/table">
            <a:tbl>
              <a:tblPr firstRow="1" bandRow="1">
                <a:tableStyleId>{5C22544A-7EE6-4342-B048-85BDC9FD1C3A}</a:tableStyleId>
              </a:tblPr>
              <a:tblGrid>
                <a:gridCol w="2057400"/>
                <a:gridCol w="2057400"/>
                <a:gridCol w="2057400"/>
                <a:gridCol w="2057400"/>
              </a:tblGrid>
              <a:tr h="370840">
                <a:tc>
                  <a:txBody>
                    <a:bodyPr/>
                    <a:lstStyle/>
                    <a:p>
                      <a:pPr algn="ctr"/>
                      <a:r>
                        <a:rPr lang="en-US" sz="3200" dirty="0" smtClean="0">
                          <a:latin typeface="Arial" panose="020B0604020202020204" pitchFamily="34" charset="0"/>
                          <a:cs typeface="Arial" panose="020B0604020202020204" pitchFamily="34" charset="0"/>
                        </a:rPr>
                        <a:t>pinhole</a:t>
                      </a:r>
                    </a:p>
                    <a:p>
                      <a:pPr algn="ctr"/>
                      <a:r>
                        <a:rPr lang="en-US" sz="3200" dirty="0" smtClean="0">
                          <a:latin typeface="Arial" panose="020B0604020202020204" pitchFamily="34" charset="0"/>
                          <a:cs typeface="Arial" panose="020B0604020202020204" pitchFamily="34" charset="0"/>
                        </a:rPr>
                        <a:t>(µm)</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beam size</a:t>
                      </a:r>
                      <a:r>
                        <a:rPr lang="en-US" sz="3200" baseline="0" dirty="0" smtClean="0">
                          <a:latin typeface="Arial" panose="020B060402020202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err="1" smtClean="0">
                          <a:latin typeface="Arial" panose="020B0604020202020204" pitchFamily="34" charset="0"/>
                          <a:cs typeface="Arial" panose="020B0604020202020204" pitchFamily="34" charset="0"/>
                        </a:rPr>
                        <a:t>Cryo</a:t>
                      </a:r>
                      <a:r>
                        <a:rPr lang="en-US" sz="3200" dirty="0" smtClean="0">
                          <a:latin typeface="Arial" panose="020B0604020202020204" pitchFamily="34" charset="0"/>
                          <a:cs typeface="Arial" panose="020B0604020202020204" pitchFamily="34" charset="0"/>
                        </a:rPr>
                        <a:t> (min)</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Room T</a:t>
                      </a:r>
                    </a:p>
                    <a:p>
                      <a:pPr algn="ctr"/>
                      <a:r>
                        <a:rPr lang="en-US" sz="3200" dirty="0" smtClean="0">
                          <a:latin typeface="Arial" panose="020B0604020202020204" pitchFamily="34" charset="0"/>
                          <a:cs typeface="Arial" panose="020B0604020202020204" pitchFamily="34" charset="0"/>
                        </a:rPr>
                        <a:t> (s)</a:t>
                      </a:r>
                      <a:endParaRPr lang="en-US" sz="3200" dirty="0">
                        <a:latin typeface="Arial" panose="020B0604020202020204" pitchFamily="34" charset="0"/>
                        <a:cs typeface="Arial" panose="020B0604020202020204" pitchFamily="34" charset="0"/>
                      </a:endParaRPr>
                    </a:p>
                  </a:txBody>
                  <a:tcPr/>
                </a:tc>
              </a:tr>
              <a:tr h="370840">
                <a:tc>
                  <a:txBody>
                    <a:bodyPr/>
                    <a:lstStyle/>
                    <a:p>
                      <a:pPr algn="ctr"/>
                      <a:r>
                        <a:rPr lang="en-US" sz="3200" dirty="0" smtClean="0">
                          <a:latin typeface="Arial" panose="020B0604020202020204" pitchFamily="34" charset="0"/>
                          <a:cs typeface="Arial" panose="020B0604020202020204" pitchFamily="34" charset="0"/>
                        </a:rPr>
                        <a:t>100</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60x80</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4</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1.7</a:t>
                      </a:r>
                      <a:endParaRPr lang="en-US" sz="3200" dirty="0">
                        <a:latin typeface="Arial" panose="020B0604020202020204" pitchFamily="34" charset="0"/>
                        <a:cs typeface="Arial" panose="020B0604020202020204" pitchFamily="34" charset="0"/>
                      </a:endParaRPr>
                    </a:p>
                  </a:txBody>
                  <a:tcPr/>
                </a:tc>
              </a:tr>
              <a:tr h="370840">
                <a:tc>
                  <a:txBody>
                    <a:bodyPr/>
                    <a:lstStyle/>
                    <a:p>
                      <a:pPr algn="ctr"/>
                      <a:r>
                        <a:rPr lang="en-US" sz="3200" dirty="0" smtClean="0">
                          <a:latin typeface="Arial" panose="020B0604020202020204" pitchFamily="34" charset="0"/>
                          <a:cs typeface="Arial" panose="020B0604020202020204" pitchFamily="34" charset="0"/>
                        </a:rPr>
                        <a:t>75</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60x78</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5</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2.0</a:t>
                      </a:r>
                      <a:endParaRPr lang="en-US" sz="3200" dirty="0">
                        <a:latin typeface="Arial" panose="020B0604020202020204" pitchFamily="34" charset="0"/>
                        <a:cs typeface="Arial" panose="020B0604020202020204" pitchFamily="34" charset="0"/>
                      </a:endParaRPr>
                    </a:p>
                  </a:txBody>
                  <a:tcPr/>
                </a:tc>
              </a:tr>
              <a:tr h="370840">
                <a:tc>
                  <a:txBody>
                    <a:bodyPr/>
                    <a:lstStyle/>
                    <a:p>
                      <a:pPr algn="ctr"/>
                      <a:r>
                        <a:rPr lang="en-US" sz="3200" dirty="0" smtClean="0">
                          <a:latin typeface="Arial" panose="020B0604020202020204" pitchFamily="34" charset="0"/>
                          <a:cs typeface="Arial" panose="020B0604020202020204" pitchFamily="34" charset="0"/>
                        </a:rPr>
                        <a:t>50</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60x54</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8</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3.4</a:t>
                      </a:r>
                      <a:endParaRPr lang="en-US" sz="3200" dirty="0">
                        <a:latin typeface="Arial" panose="020B0604020202020204" pitchFamily="34" charset="0"/>
                        <a:cs typeface="Arial" panose="020B0604020202020204" pitchFamily="34" charset="0"/>
                      </a:endParaRPr>
                    </a:p>
                  </a:txBody>
                  <a:tcPr/>
                </a:tc>
              </a:tr>
              <a:tr h="370840">
                <a:tc>
                  <a:txBody>
                    <a:bodyPr/>
                    <a:lstStyle/>
                    <a:p>
                      <a:pPr algn="ctr"/>
                      <a:r>
                        <a:rPr lang="en-US" sz="3200" dirty="0" smtClean="0">
                          <a:latin typeface="Arial" panose="020B0604020202020204" pitchFamily="34" charset="0"/>
                          <a:cs typeface="Arial" panose="020B0604020202020204" pitchFamily="34" charset="0"/>
                        </a:rPr>
                        <a:t>30</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54x34</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6</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2.3</a:t>
                      </a:r>
                      <a:endParaRPr lang="en-US" sz="3200" dirty="0">
                        <a:latin typeface="Arial" panose="020B0604020202020204" pitchFamily="34" charset="0"/>
                        <a:cs typeface="Arial" panose="020B0604020202020204" pitchFamily="34" charset="0"/>
                      </a:endParaRPr>
                    </a:p>
                  </a:txBody>
                  <a:tcPr/>
                </a:tc>
              </a:tr>
              <a:tr h="370840">
                <a:tc>
                  <a:txBody>
                    <a:bodyPr/>
                    <a:lstStyle/>
                    <a:p>
                      <a:pPr algn="ctr"/>
                      <a:r>
                        <a:rPr lang="en-US" sz="3200" dirty="0" smtClean="0">
                          <a:latin typeface="Arial" panose="020B0604020202020204" pitchFamily="34" charset="0"/>
                          <a:cs typeface="Arial" panose="020B0604020202020204" pitchFamily="34" charset="0"/>
                        </a:rPr>
                        <a:t>20</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44x24</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6</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2.4</a:t>
                      </a:r>
                      <a:endParaRPr lang="en-US" sz="3200" dirty="0">
                        <a:latin typeface="Arial" panose="020B0604020202020204" pitchFamily="34" charset="0"/>
                        <a:cs typeface="Arial" panose="020B0604020202020204" pitchFamily="34" charset="0"/>
                      </a:endParaRPr>
                    </a:p>
                  </a:txBody>
                  <a:tcPr/>
                </a:tc>
              </a:tr>
              <a:tr h="370840">
                <a:tc>
                  <a:txBody>
                    <a:bodyPr/>
                    <a:lstStyle/>
                    <a:p>
                      <a:pPr algn="ctr"/>
                      <a:r>
                        <a:rPr lang="en-US" sz="3200" dirty="0" smtClean="0">
                          <a:latin typeface="Arial" panose="020B0604020202020204" pitchFamily="34" charset="0"/>
                          <a:cs typeface="Arial" panose="020B0604020202020204" pitchFamily="34" charset="0"/>
                        </a:rPr>
                        <a:t>15</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40x19</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7</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2.8</a:t>
                      </a:r>
                      <a:endParaRPr lang="en-US" sz="3200" dirty="0">
                        <a:latin typeface="Arial" panose="020B0604020202020204" pitchFamily="34" charset="0"/>
                        <a:cs typeface="Arial" panose="020B0604020202020204" pitchFamily="34" charset="0"/>
                      </a:endParaRPr>
                    </a:p>
                  </a:txBody>
                  <a:tcPr/>
                </a:tc>
              </a:tr>
              <a:tr h="370840">
                <a:tc>
                  <a:txBody>
                    <a:bodyPr/>
                    <a:lstStyle/>
                    <a:p>
                      <a:pPr algn="ctr"/>
                      <a:r>
                        <a:rPr lang="en-US" sz="3200" dirty="0" smtClean="0">
                          <a:latin typeface="Arial" panose="020B0604020202020204" pitchFamily="34" charset="0"/>
                          <a:cs typeface="Arial" panose="020B0604020202020204" pitchFamily="34" charset="0"/>
                        </a:rPr>
                        <a:t>10</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34x14</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10</a:t>
                      </a:r>
                      <a:endParaRPr lang="en-US" sz="3200" dirty="0">
                        <a:latin typeface="Arial" panose="020B0604020202020204" pitchFamily="34" charset="0"/>
                        <a:cs typeface="Arial" panose="020B0604020202020204" pitchFamily="34" charset="0"/>
                      </a:endParaRPr>
                    </a:p>
                  </a:txBody>
                  <a:tcPr/>
                </a:tc>
                <a:tc>
                  <a:txBody>
                    <a:bodyPr/>
                    <a:lstStyle/>
                    <a:p>
                      <a:pPr algn="ctr"/>
                      <a:r>
                        <a:rPr lang="en-US" sz="3200" dirty="0" smtClean="0">
                          <a:latin typeface="Arial" panose="020B0604020202020204" pitchFamily="34" charset="0"/>
                          <a:cs typeface="Arial" panose="020B0604020202020204" pitchFamily="34" charset="0"/>
                        </a:rPr>
                        <a:t>4.1</a:t>
                      </a:r>
                      <a:endParaRPr lang="en-US" sz="3200" dirty="0">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18149409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Text Box 2"/>
          <p:cNvSpPr txBox="1">
            <a:spLocks noChangeArrowheads="1"/>
          </p:cNvSpPr>
          <p:nvPr/>
        </p:nvSpPr>
        <p:spPr bwMode="auto">
          <a:xfrm>
            <a:off x="6" y="6491288"/>
            <a:ext cx="56229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a:solidFill>
                  <a:srgbClr val="000000"/>
                </a:solidFill>
                <a:cs typeface="Arial" charset="0"/>
              </a:rPr>
              <a:t>Holton (2009) </a:t>
            </a:r>
            <a:r>
              <a:rPr lang="en-US" altLang="en-US" i="1">
                <a:solidFill>
                  <a:srgbClr val="000000"/>
                </a:solidFill>
                <a:cs typeface="Arial" charset="0"/>
              </a:rPr>
              <a:t>J. Synchrotron Rad.</a:t>
            </a:r>
            <a:r>
              <a:rPr lang="en-US" altLang="en-US">
                <a:solidFill>
                  <a:srgbClr val="000000"/>
                </a:solidFill>
                <a:cs typeface="Arial" charset="0"/>
              </a:rPr>
              <a:t> </a:t>
            </a:r>
            <a:r>
              <a:rPr lang="en-US" altLang="en-US" b="1">
                <a:solidFill>
                  <a:srgbClr val="000000"/>
                </a:solidFill>
                <a:cs typeface="Arial" charset="0"/>
              </a:rPr>
              <a:t>16</a:t>
            </a:r>
            <a:r>
              <a:rPr lang="en-US" altLang="en-US">
                <a:solidFill>
                  <a:srgbClr val="000000"/>
                </a:solidFill>
                <a:cs typeface="Arial" charset="0"/>
              </a:rPr>
              <a:t> 133-42</a:t>
            </a:r>
          </a:p>
        </p:txBody>
      </p:sp>
      <p:sp>
        <p:nvSpPr>
          <p:cNvPr id="301059" name="Text Box 3"/>
          <p:cNvSpPr txBox="1">
            <a:spLocks noChangeArrowheads="1"/>
          </p:cNvSpPr>
          <p:nvPr/>
        </p:nvSpPr>
        <p:spPr bwMode="auto">
          <a:xfrm>
            <a:off x="0" y="12"/>
            <a:ext cx="9144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4400" dirty="0">
                <a:solidFill>
                  <a:srgbClr val="000000"/>
                </a:solidFill>
                <a:cs typeface="Arial" charset="0"/>
              </a:rPr>
              <a:t>Radiation Damage World Records</a:t>
            </a:r>
          </a:p>
        </p:txBody>
      </p:sp>
      <p:sp>
        <p:nvSpPr>
          <p:cNvPr id="301060" name="Text Box 4"/>
          <p:cNvSpPr txBox="1">
            <a:spLocks noChangeArrowheads="1"/>
          </p:cNvSpPr>
          <p:nvPr/>
        </p:nvSpPr>
        <p:spPr bwMode="auto">
          <a:xfrm>
            <a:off x="622300" y="-16656"/>
            <a:ext cx="8064500" cy="6032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endParaRPr lang="en-US" altLang="en-US" sz="3600" dirty="0">
              <a:solidFill>
                <a:srgbClr val="000000"/>
              </a:solidFill>
              <a:cs typeface="Arial" charset="0"/>
            </a:endParaRPr>
          </a:p>
          <a:p>
            <a:pPr fontAlgn="base">
              <a:spcBef>
                <a:spcPct val="0"/>
              </a:spcBef>
              <a:spcAft>
                <a:spcPct val="0"/>
              </a:spcAft>
            </a:pPr>
            <a:endParaRPr lang="en-US" altLang="en-US" sz="2400" dirty="0">
              <a:solidFill>
                <a:srgbClr val="000000"/>
              </a:solidFill>
              <a:cs typeface="Arial" charset="0"/>
            </a:endParaRPr>
          </a:p>
          <a:p>
            <a:pPr fontAlgn="base">
              <a:spcBef>
                <a:spcPct val="0"/>
              </a:spcBef>
              <a:spcAft>
                <a:spcPct val="0"/>
              </a:spcAft>
            </a:pPr>
            <a:r>
              <a:rPr lang="en-US" altLang="en-US" sz="2000" dirty="0" err="1">
                <a:solidFill>
                  <a:srgbClr val="000000"/>
                </a:solidFill>
                <a:cs typeface="Arial" charset="0"/>
              </a:rPr>
              <a:t>MGy</a:t>
            </a:r>
            <a:r>
              <a:rPr lang="en-US" altLang="en-US" sz="2000" dirty="0">
                <a:solidFill>
                  <a:srgbClr val="000000"/>
                </a:solidFill>
                <a:cs typeface="Arial" charset="0"/>
              </a:rPr>
              <a:t>	reaction			reference</a:t>
            </a:r>
          </a:p>
          <a:p>
            <a:pPr fontAlgn="base">
              <a:spcBef>
                <a:spcPct val="0"/>
              </a:spcBef>
              <a:spcAft>
                <a:spcPct val="0"/>
              </a:spcAft>
            </a:pPr>
            <a:endParaRPr lang="en-US" altLang="en-US" sz="2000" dirty="0">
              <a:solidFill>
                <a:srgbClr val="000000"/>
              </a:solidFill>
              <a:cs typeface="Arial" charset="0"/>
            </a:endParaRPr>
          </a:p>
          <a:p>
            <a:pPr fontAlgn="base">
              <a:lnSpc>
                <a:spcPct val="130000"/>
              </a:lnSpc>
              <a:spcBef>
                <a:spcPct val="0"/>
              </a:spcBef>
              <a:spcAft>
                <a:spcPct val="0"/>
              </a:spcAft>
            </a:pPr>
            <a:r>
              <a:rPr lang="en-US" altLang="en-US" sz="2000" dirty="0">
                <a:solidFill>
                  <a:srgbClr val="000000"/>
                </a:solidFill>
                <a:cs typeface="Arial" charset="0"/>
              </a:rPr>
              <a:t>~45	global damage		Owen </a:t>
            </a:r>
            <a:r>
              <a:rPr lang="en-US" altLang="en-US" sz="2000" i="1" dirty="0">
                <a:solidFill>
                  <a:srgbClr val="000000"/>
                </a:solidFill>
                <a:cs typeface="Arial" charset="0"/>
              </a:rPr>
              <a:t>et al.</a:t>
            </a:r>
            <a:r>
              <a:rPr lang="en-US" altLang="en-US" sz="2000" dirty="0">
                <a:solidFill>
                  <a:srgbClr val="000000"/>
                </a:solidFill>
                <a:cs typeface="Arial" charset="0"/>
              </a:rPr>
              <a:t> (2006)</a:t>
            </a:r>
          </a:p>
          <a:p>
            <a:pPr fontAlgn="base">
              <a:lnSpc>
                <a:spcPct val="130000"/>
              </a:lnSpc>
              <a:spcBef>
                <a:spcPct val="0"/>
              </a:spcBef>
              <a:spcAft>
                <a:spcPct val="0"/>
              </a:spcAft>
            </a:pPr>
            <a:r>
              <a:rPr lang="en-US" altLang="en-US" sz="2000" dirty="0">
                <a:solidFill>
                  <a:srgbClr val="0070C0"/>
                </a:solidFill>
                <a:cs typeface="Arial" charset="0"/>
              </a:rPr>
              <a:t>10/Å	global damage</a:t>
            </a:r>
            <a:r>
              <a:rPr lang="en-US" altLang="en-US" sz="2000" dirty="0">
                <a:solidFill>
                  <a:srgbClr val="000000"/>
                </a:solidFill>
                <a:cs typeface="Arial" charset="0"/>
              </a:rPr>
              <a:t>		Howells et al. (2009)</a:t>
            </a:r>
          </a:p>
          <a:p>
            <a:pPr fontAlgn="base">
              <a:lnSpc>
                <a:spcPct val="130000"/>
              </a:lnSpc>
              <a:spcBef>
                <a:spcPct val="0"/>
              </a:spcBef>
              <a:spcAft>
                <a:spcPct val="0"/>
              </a:spcAft>
            </a:pPr>
            <a:r>
              <a:rPr lang="en-US" altLang="en-US" sz="2000" dirty="0">
                <a:solidFill>
                  <a:srgbClr val="000000"/>
                </a:solidFill>
                <a:cs typeface="Arial" charset="0"/>
              </a:rPr>
              <a:t>5	Se</a:t>
            </a:r>
            <a:r>
              <a:rPr lang="en-US" altLang="en-US" sz="2000" dirty="0">
                <a:solidFill>
                  <a:srgbClr val="FF0000"/>
                </a:solidFill>
                <a:cs typeface="Arial" charset="0"/>
              </a:rPr>
              <a:t>-</a:t>
            </a:r>
            <a:r>
              <a:rPr lang="en-US" altLang="en-US" sz="2000" dirty="0">
                <a:solidFill>
                  <a:srgbClr val="000000"/>
                </a:solidFill>
                <a:cs typeface="Arial" charset="0"/>
              </a:rPr>
              <a:t>Met			Holton (2007)</a:t>
            </a:r>
          </a:p>
          <a:p>
            <a:pPr fontAlgn="base">
              <a:lnSpc>
                <a:spcPct val="130000"/>
              </a:lnSpc>
              <a:spcBef>
                <a:spcPct val="0"/>
              </a:spcBef>
              <a:spcAft>
                <a:spcPct val="0"/>
              </a:spcAft>
            </a:pPr>
            <a:r>
              <a:rPr lang="en-US" altLang="en-US" sz="2000" dirty="0">
                <a:solidFill>
                  <a:srgbClr val="000000"/>
                </a:solidFill>
                <a:cs typeface="Arial" charset="0"/>
              </a:rPr>
              <a:t>4	Hg</a:t>
            </a:r>
            <a:r>
              <a:rPr lang="en-US" altLang="en-US" sz="2000" dirty="0">
                <a:solidFill>
                  <a:srgbClr val="FF0000"/>
                </a:solidFill>
                <a:cs typeface="Arial" charset="0"/>
              </a:rPr>
              <a:t>-</a:t>
            </a:r>
            <a:r>
              <a:rPr lang="en-US" altLang="en-US" sz="2000" dirty="0">
                <a:solidFill>
                  <a:srgbClr val="000000"/>
                </a:solidFill>
                <a:cs typeface="Arial" charset="0"/>
              </a:rPr>
              <a:t>S			</a:t>
            </a:r>
            <a:r>
              <a:rPr lang="en-US" altLang="en-US" sz="2000" dirty="0" err="1">
                <a:solidFill>
                  <a:srgbClr val="000000"/>
                </a:solidFill>
                <a:cs typeface="Arial" charset="0"/>
              </a:rPr>
              <a:t>Ramagopal</a:t>
            </a:r>
            <a:r>
              <a:rPr lang="en-US" altLang="en-US" sz="2000" dirty="0">
                <a:solidFill>
                  <a:srgbClr val="000000"/>
                </a:solidFill>
                <a:cs typeface="Arial" charset="0"/>
              </a:rPr>
              <a:t> </a:t>
            </a:r>
            <a:r>
              <a:rPr lang="en-US" altLang="en-US" i="1" dirty="0">
                <a:solidFill>
                  <a:srgbClr val="000000"/>
                </a:solidFill>
                <a:cs typeface="Arial" charset="0"/>
              </a:rPr>
              <a:t>et al.</a:t>
            </a:r>
            <a:r>
              <a:rPr lang="en-US" altLang="en-US" dirty="0">
                <a:solidFill>
                  <a:srgbClr val="000000"/>
                </a:solidFill>
                <a:cs typeface="Arial" charset="0"/>
              </a:rPr>
              <a:t> </a:t>
            </a:r>
            <a:r>
              <a:rPr lang="en-US" altLang="en-US" sz="2000" dirty="0">
                <a:solidFill>
                  <a:srgbClr val="000000"/>
                </a:solidFill>
                <a:cs typeface="Arial" charset="0"/>
              </a:rPr>
              <a:t>(2004)</a:t>
            </a:r>
          </a:p>
          <a:p>
            <a:pPr fontAlgn="base">
              <a:lnSpc>
                <a:spcPct val="130000"/>
              </a:lnSpc>
              <a:spcBef>
                <a:spcPct val="0"/>
              </a:spcBef>
              <a:spcAft>
                <a:spcPct val="0"/>
              </a:spcAft>
            </a:pPr>
            <a:r>
              <a:rPr lang="en-US" altLang="en-US" sz="2000" dirty="0">
                <a:solidFill>
                  <a:srgbClr val="000000"/>
                </a:solidFill>
                <a:cs typeface="Arial" charset="0"/>
              </a:rPr>
              <a:t>4	R-C</a:t>
            </a:r>
            <a:r>
              <a:rPr lang="en-US" altLang="en-US" sz="2000" dirty="0">
                <a:solidFill>
                  <a:srgbClr val="FF0000"/>
                </a:solidFill>
                <a:cs typeface="Arial" charset="0"/>
              </a:rPr>
              <a:t>-</a:t>
            </a:r>
            <a:r>
              <a:rPr lang="en-US" altLang="en-US" sz="2000" dirty="0">
                <a:solidFill>
                  <a:srgbClr val="000000"/>
                </a:solidFill>
                <a:cs typeface="Arial" charset="0"/>
              </a:rPr>
              <a:t>COOH		Garman et al. (2015)</a:t>
            </a:r>
          </a:p>
          <a:p>
            <a:pPr fontAlgn="base">
              <a:lnSpc>
                <a:spcPct val="130000"/>
              </a:lnSpc>
              <a:spcBef>
                <a:spcPct val="0"/>
              </a:spcBef>
              <a:spcAft>
                <a:spcPct val="0"/>
              </a:spcAft>
            </a:pPr>
            <a:r>
              <a:rPr lang="en-US" altLang="en-US" sz="2000" dirty="0">
                <a:solidFill>
                  <a:srgbClr val="000000"/>
                </a:solidFill>
                <a:cs typeface="Arial" charset="0"/>
              </a:rPr>
              <a:t>3	S</a:t>
            </a:r>
            <a:r>
              <a:rPr lang="en-US" altLang="en-US" sz="2000" dirty="0">
                <a:solidFill>
                  <a:srgbClr val="FF0000"/>
                </a:solidFill>
                <a:cs typeface="Arial" charset="0"/>
              </a:rPr>
              <a:t>-</a:t>
            </a:r>
            <a:r>
              <a:rPr lang="en-US" altLang="en-US" sz="2000" dirty="0">
                <a:solidFill>
                  <a:srgbClr val="000000"/>
                </a:solidFill>
                <a:cs typeface="Arial" charset="0"/>
              </a:rPr>
              <a:t>S			Murray </a:t>
            </a:r>
            <a:r>
              <a:rPr lang="en-US" altLang="en-US" sz="2000" i="1" dirty="0">
                <a:solidFill>
                  <a:srgbClr val="000000"/>
                </a:solidFill>
                <a:cs typeface="Arial" charset="0"/>
              </a:rPr>
              <a:t>et al.</a:t>
            </a:r>
            <a:r>
              <a:rPr lang="en-US" altLang="en-US" sz="2000" dirty="0">
                <a:solidFill>
                  <a:srgbClr val="000000"/>
                </a:solidFill>
                <a:cs typeface="Arial" charset="0"/>
              </a:rPr>
              <a:t> (2002)</a:t>
            </a:r>
          </a:p>
          <a:p>
            <a:pPr fontAlgn="base">
              <a:lnSpc>
                <a:spcPct val="130000"/>
              </a:lnSpc>
              <a:spcBef>
                <a:spcPct val="0"/>
              </a:spcBef>
              <a:spcAft>
                <a:spcPct val="0"/>
              </a:spcAft>
            </a:pPr>
            <a:r>
              <a:rPr lang="en-US" altLang="en-US" sz="2000" dirty="0">
                <a:solidFill>
                  <a:srgbClr val="000000"/>
                </a:solidFill>
                <a:cs typeface="Arial" charset="0"/>
              </a:rPr>
              <a:t>1	Br</a:t>
            </a:r>
            <a:r>
              <a:rPr lang="en-US" altLang="en-US" sz="2000" dirty="0">
                <a:solidFill>
                  <a:srgbClr val="FF0000"/>
                </a:solidFill>
                <a:cs typeface="Arial" charset="0"/>
              </a:rPr>
              <a:t>-</a:t>
            </a:r>
            <a:r>
              <a:rPr lang="en-US" altLang="en-US" sz="2000" dirty="0">
                <a:solidFill>
                  <a:srgbClr val="000000"/>
                </a:solidFill>
                <a:cs typeface="Arial" charset="0"/>
              </a:rPr>
              <a:t>RNA			</a:t>
            </a:r>
            <a:r>
              <a:rPr lang="en-US" altLang="en-US" sz="2000" dirty="0" err="1">
                <a:solidFill>
                  <a:srgbClr val="000000"/>
                </a:solidFill>
                <a:cs typeface="Arial" charset="0"/>
              </a:rPr>
              <a:t>Olieric</a:t>
            </a:r>
            <a:r>
              <a:rPr lang="en-US" altLang="en-US" sz="2000" dirty="0">
                <a:solidFill>
                  <a:srgbClr val="000000"/>
                </a:solidFill>
                <a:cs typeface="Arial" charset="0"/>
              </a:rPr>
              <a:t> </a:t>
            </a:r>
            <a:r>
              <a:rPr lang="en-US" altLang="en-US" sz="2000" i="1" dirty="0">
                <a:solidFill>
                  <a:srgbClr val="000000"/>
                </a:solidFill>
                <a:cs typeface="Arial" charset="0"/>
              </a:rPr>
              <a:t>et al.</a:t>
            </a:r>
            <a:r>
              <a:rPr lang="en-US" altLang="en-US" sz="2000" dirty="0">
                <a:solidFill>
                  <a:srgbClr val="000000"/>
                </a:solidFill>
                <a:cs typeface="Arial" charset="0"/>
              </a:rPr>
              <a:t> (2007)</a:t>
            </a:r>
          </a:p>
          <a:p>
            <a:pPr fontAlgn="base">
              <a:lnSpc>
                <a:spcPct val="130000"/>
              </a:lnSpc>
              <a:spcBef>
                <a:spcPct val="0"/>
              </a:spcBef>
              <a:spcAft>
                <a:spcPct val="0"/>
              </a:spcAft>
            </a:pPr>
            <a:r>
              <a:rPr lang="en-US" altLang="en-US" sz="2000" dirty="0">
                <a:solidFill>
                  <a:srgbClr val="000000"/>
                </a:solidFill>
                <a:cs typeface="Arial" charset="0"/>
              </a:rPr>
              <a:t>~1?	Cl</a:t>
            </a:r>
            <a:r>
              <a:rPr lang="en-US" altLang="en-US" sz="2000" dirty="0">
                <a:solidFill>
                  <a:srgbClr val="FF0000"/>
                </a:solidFill>
                <a:cs typeface="Arial" charset="0"/>
              </a:rPr>
              <a:t>-</a:t>
            </a:r>
            <a:r>
              <a:rPr lang="en-US" altLang="en-US" sz="2000" dirty="0">
                <a:solidFill>
                  <a:srgbClr val="000000"/>
                </a:solidFill>
                <a:cs typeface="Arial" charset="0"/>
              </a:rPr>
              <a:t>C			???</a:t>
            </a:r>
          </a:p>
          <a:p>
            <a:pPr fontAlgn="base">
              <a:lnSpc>
                <a:spcPct val="130000"/>
              </a:lnSpc>
              <a:spcBef>
                <a:spcPct val="0"/>
              </a:spcBef>
              <a:spcAft>
                <a:spcPct val="0"/>
              </a:spcAft>
            </a:pPr>
            <a:r>
              <a:rPr lang="en-US" altLang="en-US" sz="2000" dirty="0">
                <a:solidFill>
                  <a:srgbClr val="000000"/>
                </a:solidFill>
                <a:cs typeface="Arial" charset="0"/>
              </a:rPr>
              <a:t>0.5	</a:t>
            </a:r>
            <a:r>
              <a:rPr lang="en-US" altLang="en-US" sz="2000" dirty="0" err="1">
                <a:solidFill>
                  <a:srgbClr val="000000"/>
                </a:solidFill>
                <a:cs typeface="Arial" charset="0"/>
              </a:rPr>
              <a:t>Mn</a:t>
            </a:r>
            <a:r>
              <a:rPr lang="en-US" altLang="en-US" sz="2000" dirty="0">
                <a:solidFill>
                  <a:srgbClr val="FF0000"/>
                </a:solidFill>
                <a:cs typeface="Arial" charset="0"/>
              </a:rPr>
              <a:t> in </a:t>
            </a:r>
            <a:r>
              <a:rPr lang="en-US" altLang="en-US" sz="2000" dirty="0">
                <a:solidFill>
                  <a:srgbClr val="000000"/>
                </a:solidFill>
                <a:cs typeface="Arial" charset="0"/>
              </a:rPr>
              <a:t>PS II		Yano </a:t>
            </a:r>
            <a:r>
              <a:rPr lang="en-US" altLang="en-US" sz="2000" i="1" dirty="0">
                <a:solidFill>
                  <a:srgbClr val="000000"/>
                </a:solidFill>
                <a:cs typeface="Arial" charset="0"/>
              </a:rPr>
              <a:t>et al. </a:t>
            </a:r>
            <a:r>
              <a:rPr lang="en-US" altLang="en-US" sz="2000" dirty="0">
                <a:solidFill>
                  <a:srgbClr val="000000"/>
                </a:solidFill>
                <a:cs typeface="Arial" charset="0"/>
              </a:rPr>
              <a:t>(2005)</a:t>
            </a:r>
          </a:p>
          <a:p>
            <a:pPr fontAlgn="base">
              <a:lnSpc>
                <a:spcPct val="130000"/>
              </a:lnSpc>
              <a:spcBef>
                <a:spcPct val="0"/>
              </a:spcBef>
              <a:spcAft>
                <a:spcPct val="0"/>
              </a:spcAft>
            </a:pPr>
            <a:r>
              <a:rPr lang="en-US" altLang="en-US" sz="2000" dirty="0">
                <a:solidFill>
                  <a:srgbClr val="000000"/>
                </a:solidFill>
                <a:cs typeface="Arial" charset="0"/>
              </a:rPr>
              <a:t>0.06	</a:t>
            </a:r>
            <a:r>
              <a:rPr lang="en-US" altLang="en-US" sz="2000" dirty="0" err="1">
                <a:solidFill>
                  <a:srgbClr val="000000"/>
                </a:solidFill>
                <a:cs typeface="Arial" charset="0"/>
              </a:rPr>
              <a:t>putidaredoxin</a:t>
            </a:r>
            <a:r>
              <a:rPr lang="en-US" altLang="en-US" sz="2000" dirty="0">
                <a:solidFill>
                  <a:srgbClr val="000000"/>
                </a:solidFill>
                <a:cs typeface="Arial" charset="0"/>
              </a:rPr>
              <a:t>		Corbett </a:t>
            </a:r>
            <a:r>
              <a:rPr lang="en-US" altLang="en-US" sz="2000" i="1" dirty="0">
                <a:solidFill>
                  <a:srgbClr val="000000"/>
                </a:solidFill>
                <a:cs typeface="Arial" charset="0"/>
              </a:rPr>
              <a:t>et al. </a:t>
            </a:r>
            <a:r>
              <a:rPr lang="en-US" altLang="en-US" sz="2000" dirty="0">
                <a:solidFill>
                  <a:srgbClr val="000000"/>
                </a:solidFill>
                <a:cs typeface="Arial" charset="0"/>
              </a:rPr>
              <a:t>(2007)</a:t>
            </a:r>
          </a:p>
          <a:p>
            <a:pPr fontAlgn="base">
              <a:lnSpc>
                <a:spcPct val="130000"/>
              </a:lnSpc>
              <a:spcBef>
                <a:spcPct val="0"/>
              </a:spcBef>
              <a:spcAft>
                <a:spcPct val="0"/>
              </a:spcAft>
            </a:pPr>
            <a:r>
              <a:rPr lang="en-US" altLang="en-US" sz="2000" dirty="0">
                <a:solidFill>
                  <a:srgbClr val="000000"/>
                </a:solidFill>
                <a:cs typeface="Arial" charset="0"/>
              </a:rPr>
              <a:t>0.02	Fe</a:t>
            </a:r>
            <a:r>
              <a:rPr lang="en-US" altLang="en-US" sz="2000" dirty="0">
                <a:solidFill>
                  <a:srgbClr val="FF0000"/>
                </a:solidFill>
                <a:cs typeface="Arial" charset="0"/>
              </a:rPr>
              <a:t> in </a:t>
            </a:r>
            <a:r>
              <a:rPr lang="en-US" altLang="en-US" sz="2000" dirty="0">
                <a:solidFill>
                  <a:srgbClr val="000000"/>
                </a:solidFill>
                <a:cs typeface="Arial" charset="0"/>
              </a:rPr>
              <a:t>myoglobin		Denisov </a:t>
            </a:r>
            <a:r>
              <a:rPr lang="en-US" altLang="en-US" sz="2000" i="1" dirty="0">
                <a:solidFill>
                  <a:srgbClr val="000000"/>
                </a:solidFill>
                <a:cs typeface="Arial" charset="0"/>
              </a:rPr>
              <a:t>et al.</a:t>
            </a:r>
            <a:r>
              <a:rPr lang="en-US" altLang="en-US" sz="2000" dirty="0">
                <a:solidFill>
                  <a:srgbClr val="000000"/>
                </a:solidFill>
                <a:cs typeface="Arial" charset="0"/>
              </a:rPr>
              <a:t> (2007)</a:t>
            </a:r>
          </a:p>
        </p:txBody>
      </p:sp>
      <p:sp>
        <p:nvSpPr>
          <p:cNvPr id="301061" name="Line 5"/>
          <p:cNvSpPr>
            <a:spLocks noChangeShapeType="1"/>
          </p:cNvSpPr>
          <p:nvPr/>
        </p:nvSpPr>
        <p:spPr bwMode="auto">
          <a:xfrm>
            <a:off x="500065" y="1504169"/>
            <a:ext cx="781685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cs typeface="Arial" charset="0"/>
            </a:endParaRPr>
          </a:p>
        </p:txBody>
      </p:sp>
    </p:spTree>
    <p:extLst>
      <p:ext uri="{BB962C8B-B14F-4D97-AF65-F5344CB8AC3E}">
        <p14:creationId xmlns:p14="http://schemas.microsoft.com/office/powerpoint/2010/main" val="21896955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1060">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1060">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1060">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1060">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1060">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1060">
                                            <p:txEl>
                                              <p:pRg st="9" end="9"/>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1060">
                                            <p:txEl>
                                              <p:pRg st="10" end="1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01060">
                                            <p:txEl>
                                              <p:pRg st="11" end="11"/>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01060">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1060">
                                            <p:txEl>
                                              <p:pRg st="13" end="13"/>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01060">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939" y="791855"/>
            <a:ext cx="8086725" cy="5731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9506" name="Text Box 2"/>
          <p:cNvSpPr txBox="1">
            <a:spLocks noChangeArrowheads="1"/>
          </p:cNvSpPr>
          <p:nvPr/>
        </p:nvSpPr>
        <p:spPr bwMode="auto">
          <a:xfrm>
            <a:off x="6" y="6491288"/>
            <a:ext cx="62722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rgbClr val="000000"/>
                </a:solidFill>
              </a:rPr>
              <a:t>Holton &amp; Frankel (2010) </a:t>
            </a:r>
            <a:r>
              <a:rPr lang="en-US" altLang="en-US" i="1">
                <a:solidFill>
                  <a:srgbClr val="000000"/>
                </a:solidFill>
              </a:rPr>
              <a:t>Acta D</a:t>
            </a:r>
            <a:r>
              <a:rPr lang="en-US" altLang="en-US">
                <a:solidFill>
                  <a:srgbClr val="000000"/>
                </a:solidFill>
              </a:rPr>
              <a:t> </a:t>
            </a:r>
            <a:r>
              <a:rPr lang="en-US" altLang="en-US" b="1">
                <a:solidFill>
                  <a:srgbClr val="000000"/>
                </a:solidFill>
              </a:rPr>
              <a:t>66</a:t>
            </a:r>
            <a:r>
              <a:rPr lang="en-US" altLang="en-US">
                <a:solidFill>
                  <a:srgbClr val="000000"/>
                </a:solidFill>
              </a:rPr>
              <a:t> 393-408.</a:t>
            </a:r>
          </a:p>
        </p:txBody>
      </p:sp>
      <p:sp>
        <p:nvSpPr>
          <p:cNvPr id="149508" name="Oval 4"/>
          <p:cNvSpPr>
            <a:spLocks noChangeArrowheads="1"/>
          </p:cNvSpPr>
          <p:nvPr/>
        </p:nvSpPr>
        <p:spPr bwMode="auto">
          <a:xfrm>
            <a:off x="1506440" y="5774471"/>
            <a:ext cx="1630362" cy="477837"/>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2" name="TextBox 1"/>
          <p:cNvSpPr txBox="1"/>
          <p:nvPr/>
        </p:nvSpPr>
        <p:spPr>
          <a:xfrm>
            <a:off x="1718165" y="79297"/>
            <a:ext cx="5236049" cy="646331"/>
          </a:xfrm>
          <a:prstGeom prst="rect">
            <a:avLst/>
          </a:prstGeom>
          <a:noFill/>
        </p:spPr>
        <p:txBody>
          <a:bodyPr wrap="none" rtlCol="0">
            <a:spAutoFit/>
          </a:bodyPr>
          <a:lstStyle/>
          <a:p>
            <a:pPr fontAlgn="base">
              <a:spcBef>
                <a:spcPct val="0"/>
              </a:spcBef>
              <a:spcAft>
                <a:spcPct val="0"/>
              </a:spcAft>
            </a:pPr>
            <a:r>
              <a:rPr lang="en-US" sz="3600" b="1" dirty="0">
                <a:solidFill>
                  <a:srgbClr val="000000"/>
                </a:solidFill>
              </a:rPr>
              <a:t>Will my experiment work?</a:t>
            </a:r>
          </a:p>
        </p:txBody>
      </p:sp>
    </p:spTree>
    <p:extLst>
      <p:ext uri="{BB962C8B-B14F-4D97-AF65-F5344CB8AC3E}">
        <p14:creationId xmlns:p14="http://schemas.microsoft.com/office/powerpoint/2010/main" val="1586332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1"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2718" t="16413" r="23200" b="6912"/>
          <a:stretch/>
        </p:blipFill>
        <p:spPr bwMode="auto">
          <a:xfrm>
            <a:off x="0" y="833509"/>
            <a:ext cx="8707272" cy="604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12"/>
            <a:ext cx="8229600" cy="1105469"/>
          </a:xfrm>
        </p:spPr>
        <p:txBody>
          <a:bodyPr/>
          <a:lstStyle/>
          <a:p>
            <a:r>
              <a:rPr lang="en-US" dirty="0" smtClean="0"/>
              <a:t>S-SAD merging 20 </a:t>
            </a:r>
            <a:r>
              <a:rPr lang="en-US" dirty="0" err="1" smtClean="0"/>
              <a:t>xtals</a:t>
            </a:r>
            <a:endParaRPr lang="en-US" dirty="0"/>
          </a:p>
        </p:txBody>
      </p:sp>
      <p:sp>
        <p:nvSpPr>
          <p:cNvPr id="4" name="Rectangle 3"/>
          <p:cNvSpPr/>
          <p:nvPr/>
        </p:nvSpPr>
        <p:spPr>
          <a:xfrm>
            <a:off x="6526697" y="2781717"/>
            <a:ext cx="2809461" cy="1200329"/>
          </a:xfrm>
          <a:prstGeom prst="rect">
            <a:avLst/>
          </a:prstGeom>
        </p:spPr>
        <p:txBody>
          <a:bodyPr wrap="square">
            <a:spAutoFit/>
          </a:bodyPr>
          <a:lstStyle/>
          <a:p>
            <a:pPr fontAlgn="base">
              <a:spcBef>
                <a:spcPct val="0"/>
              </a:spcBef>
              <a:spcAft>
                <a:spcPct val="0"/>
              </a:spcAft>
            </a:pPr>
            <a:r>
              <a:rPr lang="en-US" dirty="0" smtClean="0">
                <a:solidFill>
                  <a:srgbClr val="000000"/>
                </a:solidFill>
                <a:cs typeface="Arial" charset="0"/>
              </a:rPr>
              <a:t>Knott </a:t>
            </a:r>
            <a:r>
              <a:rPr lang="en-US" i="1" dirty="0" smtClean="0">
                <a:solidFill>
                  <a:srgbClr val="000000"/>
                </a:solidFill>
                <a:cs typeface="Arial" charset="0"/>
              </a:rPr>
              <a:t>et al. </a:t>
            </a:r>
            <a:r>
              <a:rPr lang="en-US" dirty="0" smtClean="0">
                <a:solidFill>
                  <a:srgbClr val="000000"/>
                </a:solidFill>
                <a:cs typeface="Arial" charset="0"/>
              </a:rPr>
              <a:t>(2017</a:t>
            </a:r>
            <a:r>
              <a:rPr lang="en-US" dirty="0">
                <a:solidFill>
                  <a:srgbClr val="000000"/>
                </a:solidFill>
                <a:cs typeface="Arial" charset="0"/>
              </a:rPr>
              <a:t>). "Guide-bound </a:t>
            </a:r>
            <a:r>
              <a:rPr lang="en-US" dirty="0" smtClean="0">
                <a:solidFill>
                  <a:srgbClr val="000000"/>
                </a:solidFill>
                <a:cs typeface="Arial" charset="0"/>
              </a:rPr>
              <a:t>CRISPR-Cas13a." </a:t>
            </a:r>
            <a:r>
              <a:rPr lang="en-US" u="sng" dirty="0">
                <a:solidFill>
                  <a:srgbClr val="000000"/>
                </a:solidFill>
                <a:cs typeface="Arial" charset="0"/>
              </a:rPr>
              <a:t>Nature </a:t>
            </a:r>
            <a:r>
              <a:rPr lang="en-US" u="sng" dirty="0" smtClean="0">
                <a:solidFill>
                  <a:srgbClr val="000000"/>
                </a:solidFill>
                <a:cs typeface="Arial" charset="0"/>
              </a:rPr>
              <a:t>S&amp;MB </a:t>
            </a:r>
            <a:r>
              <a:rPr lang="en-US" b="1" u="sng" dirty="0" smtClean="0">
                <a:solidFill>
                  <a:srgbClr val="000000"/>
                </a:solidFill>
                <a:cs typeface="Arial" charset="0"/>
              </a:rPr>
              <a:t>online</a:t>
            </a:r>
            <a:endParaRPr lang="en-US" dirty="0">
              <a:solidFill>
                <a:srgbClr val="000000"/>
              </a:solidFill>
              <a:cs typeface="Arial" charset="0"/>
            </a:endParaRPr>
          </a:p>
        </p:txBody>
      </p:sp>
      <p:sp>
        <p:nvSpPr>
          <p:cNvPr id="5" name="Oval 4"/>
          <p:cNvSpPr/>
          <p:nvPr/>
        </p:nvSpPr>
        <p:spPr>
          <a:xfrm>
            <a:off x="6513048" y="5128801"/>
            <a:ext cx="1046922" cy="37106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179587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ALS 8.3.1 capabilities</a:t>
            </a:r>
            <a:endParaRPr lang="en-US" dirty="0">
              <a:solidFill>
                <a:srgbClr val="0070C0"/>
              </a:solidFill>
            </a:endParaRPr>
          </a:p>
        </p:txBody>
      </p:sp>
      <p:sp>
        <p:nvSpPr>
          <p:cNvPr id="3" name="Content Placeholder 2"/>
          <p:cNvSpPr>
            <a:spLocks noGrp="1"/>
          </p:cNvSpPr>
          <p:nvPr>
            <p:ph idx="1"/>
          </p:nvPr>
        </p:nvSpPr>
        <p:spPr>
          <a:xfrm>
            <a:off x="1162756" y="1600206"/>
            <a:ext cx="7524044" cy="4525963"/>
          </a:xfrm>
        </p:spPr>
        <p:txBody>
          <a:bodyPr/>
          <a:lstStyle/>
          <a:p>
            <a:r>
              <a:rPr lang="en-US" sz="2800" dirty="0" smtClean="0"/>
              <a:t>200s data sets in </a:t>
            </a:r>
            <a:r>
              <a:rPr lang="en-US" sz="2800" dirty="0" err="1" smtClean="0"/>
              <a:t>shutterless</a:t>
            </a:r>
            <a:r>
              <a:rPr lang="en-US" sz="2800" dirty="0" smtClean="0"/>
              <a:t> mode</a:t>
            </a:r>
          </a:p>
          <a:p>
            <a:r>
              <a:rPr lang="en-US" sz="2800" dirty="0" smtClean="0"/>
              <a:t>Support for room temperature</a:t>
            </a:r>
          </a:p>
          <a:p>
            <a:r>
              <a:rPr lang="en-US" sz="2800" i="1" dirty="0" smtClean="0"/>
              <a:t>in-situ</a:t>
            </a:r>
            <a:r>
              <a:rPr lang="en-US" sz="2800" dirty="0" smtClean="0"/>
              <a:t> screening from trays</a:t>
            </a:r>
          </a:p>
          <a:p>
            <a:r>
              <a:rPr lang="en-US" sz="2800" dirty="0" smtClean="0"/>
              <a:t>15-100 </a:t>
            </a:r>
            <a:r>
              <a:rPr lang="el-GR" sz="2800" dirty="0" smtClean="0"/>
              <a:t>μ</a:t>
            </a:r>
            <a:r>
              <a:rPr lang="en-US" sz="2800" dirty="0" smtClean="0"/>
              <a:t>m beam sizes</a:t>
            </a:r>
          </a:p>
          <a:p>
            <a:r>
              <a:rPr lang="en-US" sz="2800" dirty="0" smtClean="0"/>
              <a:t>True BLU-ICE interface</a:t>
            </a:r>
          </a:p>
          <a:p>
            <a:r>
              <a:rPr lang="en-US" sz="2800" dirty="0" smtClean="0"/>
              <a:t>Excellent detector calibration</a:t>
            </a:r>
          </a:p>
          <a:p>
            <a:r>
              <a:rPr lang="en-US" sz="2800" dirty="0" smtClean="0"/>
              <a:t>Infinite capacity sample carousel</a:t>
            </a:r>
          </a:p>
          <a:p>
            <a:r>
              <a:rPr lang="en-US" sz="2800" dirty="0" smtClean="0"/>
              <a:t>Automated data backup</a:t>
            </a:r>
          </a:p>
          <a:p>
            <a:r>
              <a:rPr lang="en-US" sz="2800" dirty="0" smtClean="0">
                <a:solidFill>
                  <a:srgbClr val="C00000"/>
                </a:solidFill>
              </a:rPr>
              <a:t>Remote operation</a:t>
            </a:r>
          </a:p>
          <a:p>
            <a:endParaRPr lang="en-US" dirty="0"/>
          </a:p>
        </p:txBody>
      </p:sp>
    </p:spTree>
    <p:extLst>
      <p:ext uri="{BB962C8B-B14F-4D97-AF65-F5344CB8AC3E}">
        <p14:creationId xmlns:p14="http://schemas.microsoft.com/office/powerpoint/2010/main" val="219519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2559"/>
            <a:ext cx="9144000" cy="850760"/>
          </a:xfrm>
        </p:spPr>
        <p:txBody>
          <a:bodyPr/>
          <a:lstStyle/>
          <a:p>
            <a:r>
              <a:rPr lang="en-US" dirty="0" smtClean="0"/>
              <a:t>Recent Highlights</a:t>
            </a:r>
            <a:endParaRPr lang="en-US" dirty="0"/>
          </a:p>
        </p:txBody>
      </p:sp>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38639" r="58917"/>
          <a:stretch/>
        </p:blipFill>
        <p:spPr bwMode="auto">
          <a:xfrm>
            <a:off x="609600" y="1066800"/>
            <a:ext cx="4648200" cy="2874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p:cNvGrpSpPr/>
          <p:nvPr/>
        </p:nvGrpSpPr>
        <p:grpSpPr>
          <a:xfrm>
            <a:off x="5791200" y="1066800"/>
            <a:ext cx="2286000" cy="2521610"/>
            <a:chOff x="5791200" y="1066800"/>
            <a:chExt cx="2286000" cy="2521610"/>
          </a:xfrm>
        </p:grpSpPr>
        <p:pic>
          <p:nvPicPr>
            <p:cNvPr id="1032" name="Picture 8" descr="Nobel Prize - Wikipedia"/>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300000"/>
                      </a14:imgEffect>
                      <a14:imgEffect>
                        <a14:brightnessContrast bright="62000" contrast="-60000"/>
                      </a14:imgEffect>
                    </a14:imgLayer>
                  </a14:imgProps>
                </a:ext>
                <a:ext uri="{28A0092B-C50C-407E-A947-70E740481C1C}">
                  <a14:useLocalDpi xmlns:a14="http://schemas.microsoft.com/office/drawing/2010/main" val="0"/>
                </a:ext>
              </a:extLst>
            </a:blip>
            <a:srcRect/>
            <a:stretch>
              <a:fillRect/>
            </a:stretch>
          </p:blipFill>
          <p:spPr bwMode="auto">
            <a:xfrm>
              <a:off x="5943600" y="1676400"/>
              <a:ext cx="1943100" cy="1912010"/>
            </a:xfrm>
            <a:prstGeom prst="rect">
              <a:avLst/>
            </a:prstGeom>
            <a:noFill/>
            <a:effectLst/>
            <a:extLst>
              <a:ext uri="{909E8E84-426E-40DD-AFC4-6F175D3DCCD1}">
                <a14:hiddenFill xmlns:a14="http://schemas.microsoft.com/office/drawing/2010/main">
                  <a:solidFill>
                    <a:srgbClr val="FFFFFF"/>
                  </a:solidFill>
                </a14:hiddenFill>
              </a:ext>
            </a:extLst>
          </p:spPr>
        </p:pic>
        <p:graphicFrame>
          <p:nvGraphicFramePr>
            <p:cNvPr id="10" name="Chart Placeholder 33"/>
            <p:cNvGraphicFramePr>
              <a:graphicFrameLocks/>
            </p:cNvGraphicFramePr>
            <p:nvPr>
              <p:extLst>
                <p:ext uri="{D42A27DB-BD31-4B8C-83A1-F6EECF244321}">
                  <p14:modId xmlns:p14="http://schemas.microsoft.com/office/powerpoint/2010/main" val="720554898"/>
                </p:ext>
              </p:extLst>
            </p:nvPr>
          </p:nvGraphicFramePr>
          <p:xfrm>
            <a:off x="5791200" y="1447800"/>
            <a:ext cx="2286000" cy="1981201"/>
          </p:xfrm>
          <a:graphic>
            <a:graphicData uri="http://schemas.openxmlformats.org/drawingml/2006/chart">
              <c:chart xmlns:c="http://schemas.openxmlformats.org/drawingml/2006/chart" xmlns:r="http://schemas.openxmlformats.org/officeDocument/2006/relationships" r:id="rId6"/>
            </a:graphicData>
          </a:graphic>
        </p:graphicFrame>
        <p:cxnSp>
          <p:nvCxnSpPr>
            <p:cNvPr id="6" name="Straight Connector 5"/>
            <p:cNvCxnSpPr/>
            <p:nvPr/>
          </p:nvCxnSpPr>
          <p:spPr>
            <a:xfrm>
              <a:off x="6924675" y="1676400"/>
              <a:ext cx="19050" cy="914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553200" y="2590800"/>
              <a:ext cx="381000" cy="8382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934200" y="2590800"/>
              <a:ext cx="457200" cy="8382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096000" y="2057400"/>
              <a:ext cx="651140" cy="646331"/>
            </a:xfrm>
            <a:prstGeom prst="rect">
              <a:avLst/>
            </a:prstGeom>
            <a:noFill/>
          </p:spPr>
          <p:txBody>
            <a:bodyPr wrap="none" rtlCol="0">
              <a:spAutoFit/>
            </a:bodyPr>
            <a:lstStyle/>
            <a:p>
              <a:pPr algn="ctr"/>
              <a:r>
                <a:rPr lang="en-US" dirty="0" smtClean="0">
                  <a:solidFill>
                    <a:prstClr val="black"/>
                  </a:solidFill>
                </a:rPr>
                <a:t>6</a:t>
              </a:r>
            </a:p>
            <a:p>
              <a:pPr algn="ctr"/>
              <a:r>
                <a:rPr lang="en-US" dirty="0" smtClean="0">
                  <a:solidFill>
                    <a:prstClr val="black"/>
                  </a:solidFill>
                </a:rPr>
                <a:t>8.3.1</a:t>
              </a:r>
              <a:endParaRPr lang="en-US" dirty="0">
                <a:solidFill>
                  <a:prstClr val="black"/>
                </a:solidFill>
              </a:endParaRPr>
            </a:p>
          </p:txBody>
        </p:sp>
        <p:sp>
          <p:nvSpPr>
            <p:cNvPr id="23" name="TextBox 22"/>
            <p:cNvSpPr txBox="1"/>
            <p:nvPr/>
          </p:nvSpPr>
          <p:spPr>
            <a:xfrm>
              <a:off x="6952136" y="2096869"/>
              <a:ext cx="896464" cy="646331"/>
            </a:xfrm>
            <a:prstGeom prst="rect">
              <a:avLst/>
            </a:prstGeom>
            <a:noFill/>
          </p:spPr>
          <p:txBody>
            <a:bodyPr wrap="none" rtlCol="0">
              <a:spAutoFit/>
            </a:bodyPr>
            <a:lstStyle/>
            <a:p>
              <a:pPr algn="ctr"/>
              <a:r>
                <a:rPr lang="en-US" dirty="0" smtClean="0">
                  <a:solidFill>
                    <a:prstClr val="black"/>
                  </a:solidFill>
                </a:rPr>
                <a:t>6</a:t>
              </a:r>
            </a:p>
            <a:p>
              <a:pPr algn="ctr"/>
              <a:r>
                <a:rPr lang="en-US" dirty="0" err="1">
                  <a:solidFill>
                    <a:prstClr val="black"/>
                  </a:solidFill>
                </a:rPr>
                <a:t>c</a:t>
              </a:r>
              <a:r>
                <a:rPr lang="en-US" dirty="0" err="1" smtClean="0">
                  <a:solidFill>
                    <a:prstClr val="black"/>
                  </a:solidFill>
                </a:rPr>
                <a:t>ryoEM</a:t>
              </a:r>
              <a:endParaRPr lang="en-US" dirty="0">
                <a:solidFill>
                  <a:prstClr val="black"/>
                </a:solidFill>
              </a:endParaRPr>
            </a:p>
          </p:txBody>
        </p:sp>
        <p:sp>
          <p:nvSpPr>
            <p:cNvPr id="24" name="TextBox 23"/>
            <p:cNvSpPr txBox="1"/>
            <p:nvPr/>
          </p:nvSpPr>
          <p:spPr>
            <a:xfrm>
              <a:off x="6705600" y="2819400"/>
              <a:ext cx="494046" cy="646331"/>
            </a:xfrm>
            <a:prstGeom prst="rect">
              <a:avLst/>
            </a:prstGeom>
            <a:noFill/>
          </p:spPr>
          <p:txBody>
            <a:bodyPr wrap="none" rtlCol="0">
              <a:spAutoFit/>
            </a:bodyPr>
            <a:lstStyle/>
            <a:p>
              <a:pPr algn="ctr"/>
              <a:r>
                <a:rPr lang="en-US" dirty="0">
                  <a:solidFill>
                    <a:prstClr val="black"/>
                  </a:solidFill>
                </a:rPr>
                <a:t>2</a:t>
              </a:r>
              <a:endParaRPr lang="en-US" dirty="0" smtClean="0">
                <a:solidFill>
                  <a:prstClr val="black"/>
                </a:solidFill>
              </a:endParaRPr>
            </a:p>
            <a:p>
              <a:pPr algn="ctr"/>
              <a:r>
                <a:rPr lang="en-US" dirty="0" smtClean="0">
                  <a:solidFill>
                    <a:prstClr val="black"/>
                  </a:solidFill>
                </a:rPr>
                <a:t>SLS</a:t>
              </a:r>
              <a:endParaRPr lang="en-US" dirty="0">
                <a:solidFill>
                  <a:prstClr val="black"/>
                </a:solidFill>
              </a:endParaRPr>
            </a:p>
          </p:txBody>
        </p:sp>
        <p:sp>
          <p:nvSpPr>
            <p:cNvPr id="25" name="TextBox 24"/>
            <p:cNvSpPr txBox="1"/>
            <p:nvPr/>
          </p:nvSpPr>
          <p:spPr>
            <a:xfrm>
              <a:off x="6248400" y="1066800"/>
              <a:ext cx="1369286" cy="646331"/>
            </a:xfrm>
            <a:prstGeom prst="rect">
              <a:avLst/>
            </a:prstGeom>
            <a:noFill/>
          </p:spPr>
          <p:txBody>
            <a:bodyPr wrap="none" rtlCol="0">
              <a:spAutoFit/>
            </a:bodyPr>
            <a:lstStyle/>
            <a:p>
              <a:pPr algn="ctr"/>
              <a:r>
                <a:rPr lang="en-US" dirty="0" err="1" smtClean="0">
                  <a:solidFill>
                    <a:prstClr val="black"/>
                  </a:solidFill>
                </a:rPr>
                <a:t>Doudna</a:t>
              </a:r>
              <a:r>
                <a:rPr lang="en-US" dirty="0" smtClean="0">
                  <a:solidFill>
                    <a:prstClr val="black"/>
                  </a:solidFill>
                </a:rPr>
                <a:t> </a:t>
              </a:r>
            </a:p>
            <a:p>
              <a:pPr algn="ctr"/>
              <a:r>
                <a:rPr lang="en-US" dirty="0" smtClean="0">
                  <a:solidFill>
                    <a:prstClr val="black"/>
                  </a:solidFill>
                </a:rPr>
                <a:t>CRISPR</a:t>
              </a:r>
              <a:r>
                <a:rPr lang="en-US" dirty="0">
                  <a:solidFill>
                    <a:prstClr val="black"/>
                  </a:solidFill>
                </a:rPr>
                <a:t> </a:t>
              </a:r>
              <a:r>
                <a:rPr lang="en-US" dirty="0" smtClean="0">
                  <a:solidFill>
                    <a:prstClr val="black"/>
                  </a:solidFill>
                </a:rPr>
                <a:t>PDBs</a:t>
              </a:r>
              <a:endParaRPr lang="en-US" dirty="0">
                <a:solidFill>
                  <a:prstClr val="black"/>
                </a:solidFill>
              </a:endParaRPr>
            </a:p>
          </p:txBody>
        </p:sp>
      </p:grpSp>
      <p:grpSp>
        <p:nvGrpSpPr>
          <p:cNvPr id="20" name="Group 19"/>
          <p:cNvGrpSpPr/>
          <p:nvPr/>
        </p:nvGrpSpPr>
        <p:grpSpPr>
          <a:xfrm>
            <a:off x="929356" y="3962400"/>
            <a:ext cx="3642644" cy="2819400"/>
            <a:chOff x="929356" y="3962400"/>
            <a:chExt cx="3642644" cy="2819400"/>
          </a:xfrm>
        </p:grpSpPr>
        <p:pic>
          <p:nvPicPr>
            <p:cNvPr id="1033" name="Picture 9"/>
            <p:cNvPicPr>
              <a:picLocks noChangeAspect="1" noChangeArrowheads="1"/>
            </p:cNvPicPr>
            <p:nvPr/>
          </p:nvPicPr>
          <p:blipFill rotWithShape="1">
            <a:blip r:embed="rId7">
              <a:extLst>
                <a:ext uri="{28A0092B-C50C-407E-A947-70E740481C1C}">
                  <a14:useLocalDpi xmlns:a14="http://schemas.microsoft.com/office/drawing/2010/main" val="0"/>
                </a:ext>
              </a:extLst>
            </a:blip>
            <a:srcRect l="14632"/>
            <a:stretch/>
          </p:blipFill>
          <p:spPr bwMode="auto">
            <a:xfrm>
              <a:off x="990600" y="4724400"/>
              <a:ext cx="3024855" cy="1756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9356" y="4724400"/>
              <a:ext cx="1218267" cy="1781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1157212" y="3962400"/>
              <a:ext cx="2465740" cy="707886"/>
            </a:xfrm>
            <a:prstGeom prst="rect">
              <a:avLst/>
            </a:prstGeom>
            <a:noFill/>
          </p:spPr>
          <p:txBody>
            <a:bodyPr wrap="none" rtlCol="0">
              <a:spAutoFit/>
            </a:bodyPr>
            <a:lstStyle/>
            <a:p>
              <a:pPr algn="ctr"/>
              <a:r>
                <a:rPr lang="en-US" sz="2000" b="1" dirty="0" smtClean="0">
                  <a:solidFill>
                    <a:prstClr val="black"/>
                  </a:solidFill>
                  <a:latin typeface="Arial" panose="020B0604020202020204" pitchFamily="34" charset="0"/>
                  <a:cs typeface="Arial" panose="020B0604020202020204" pitchFamily="34" charset="0"/>
                </a:rPr>
                <a:t>COVID protection:</a:t>
              </a:r>
            </a:p>
            <a:p>
              <a:pPr algn="ctr"/>
              <a:r>
                <a:rPr lang="en-US" sz="2000" b="1" dirty="0" smtClean="0">
                  <a:solidFill>
                    <a:prstClr val="black"/>
                  </a:solidFill>
                  <a:latin typeface="Arial" panose="020B0604020202020204" pitchFamily="34" charset="0"/>
                  <a:cs typeface="Arial" panose="020B0604020202020204" pitchFamily="34" charset="0"/>
                </a:rPr>
                <a:t> </a:t>
              </a:r>
              <a:r>
                <a:rPr lang="en-US" sz="2000" b="1" dirty="0" err="1" smtClean="0">
                  <a:solidFill>
                    <a:prstClr val="black"/>
                  </a:solidFill>
                  <a:latin typeface="Arial" panose="020B0604020202020204" pitchFamily="34" charset="0"/>
                  <a:cs typeface="Arial" panose="020B0604020202020204" pitchFamily="34" charset="0"/>
                </a:rPr>
                <a:t>nanobody</a:t>
              </a:r>
              <a:r>
                <a:rPr lang="en-US" sz="2000" b="1" dirty="0" smtClean="0">
                  <a:solidFill>
                    <a:prstClr val="black"/>
                  </a:solidFill>
                  <a:latin typeface="Arial" panose="020B0604020202020204" pitchFamily="34" charset="0"/>
                  <a:cs typeface="Arial" panose="020B0604020202020204" pitchFamily="34" charset="0"/>
                </a:rPr>
                <a:t> aerosol</a:t>
              </a:r>
              <a:endParaRPr lang="en-US" sz="2000" b="1" dirty="0">
                <a:solidFill>
                  <a:prstClr val="black"/>
                </a:solidFill>
                <a:latin typeface="Arial" panose="020B0604020202020204" pitchFamily="34" charset="0"/>
                <a:cs typeface="Arial" panose="020B0604020202020204" pitchFamily="34" charset="0"/>
              </a:endParaRPr>
            </a:p>
          </p:txBody>
        </p:sp>
        <p:sp>
          <p:nvSpPr>
            <p:cNvPr id="18" name="Rectangle 17"/>
            <p:cNvSpPr/>
            <p:nvPr/>
          </p:nvSpPr>
          <p:spPr>
            <a:xfrm>
              <a:off x="990600" y="6474023"/>
              <a:ext cx="3581400" cy="307777"/>
            </a:xfrm>
            <a:prstGeom prst="rect">
              <a:avLst/>
            </a:prstGeom>
          </p:spPr>
          <p:txBody>
            <a:bodyPr wrap="square">
              <a:spAutoFit/>
            </a:bodyPr>
            <a:lstStyle/>
            <a:p>
              <a:r>
                <a:rPr lang="en-US" sz="1400" dirty="0" err="1" smtClean="0">
                  <a:solidFill>
                    <a:prstClr val="black"/>
                  </a:solidFill>
                  <a:latin typeface="Arial" panose="020B0604020202020204" pitchFamily="34" charset="0"/>
                  <a:cs typeface="Arial" panose="020B0604020202020204" pitchFamily="34" charset="0"/>
                </a:rPr>
                <a:t>Schoof</a:t>
              </a:r>
              <a:r>
                <a:rPr lang="en-US" sz="1400" dirty="0" smtClean="0">
                  <a:solidFill>
                    <a:prstClr val="black"/>
                  </a:solidFill>
                  <a:latin typeface="Arial" panose="020B0604020202020204" pitchFamily="34" charset="0"/>
                  <a:cs typeface="Arial" panose="020B0604020202020204" pitchFamily="34" charset="0"/>
                </a:rPr>
                <a:t> et al., </a:t>
              </a:r>
              <a:r>
                <a:rPr lang="en-US" sz="1400" i="1" dirty="0" smtClean="0">
                  <a:solidFill>
                    <a:prstClr val="black"/>
                  </a:solidFill>
                  <a:latin typeface="Arial" panose="020B0604020202020204" pitchFamily="34" charset="0"/>
                  <a:cs typeface="Arial" panose="020B0604020202020204" pitchFamily="34" charset="0"/>
                </a:rPr>
                <a:t>Science</a:t>
              </a:r>
              <a:r>
                <a:rPr lang="en-US" sz="1400" dirty="0" smtClean="0">
                  <a:solidFill>
                    <a:prstClr val="black"/>
                  </a:solidFill>
                  <a:latin typeface="Arial" panose="020B0604020202020204" pitchFamily="34" charset="0"/>
                  <a:cs typeface="Arial" panose="020B0604020202020204" pitchFamily="34" charset="0"/>
                </a:rPr>
                <a:t> </a:t>
              </a:r>
              <a:r>
                <a:rPr lang="en-US" sz="1400" b="1" dirty="0" smtClean="0">
                  <a:solidFill>
                    <a:prstClr val="black"/>
                  </a:solidFill>
                  <a:latin typeface="Arial" panose="020B0604020202020204" pitchFamily="34" charset="0"/>
                  <a:cs typeface="Arial" panose="020B0604020202020204" pitchFamily="34" charset="0"/>
                </a:rPr>
                <a:t>370</a:t>
              </a:r>
              <a:r>
                <a:rPr lang="en-US" sz="1400" dirty="0">
                  <a:solidFill>
                    <a:prstClr val="black"/>
                  </a:solidFill>
                  <a:latin typeface="Arial" panose="020B0604020202020204" pitchFamily="34" charset="0"/>
                  <a:cs typeface="Arial" panose="020B0604020202020204" pitchFamily="34" charset="0"/>
                </a:rPr>
                <a:t> </a:t>
              </a:r>
              <a:r>
                <a:rPr lang="en-US" sz="1400" dirty="0" smtClean="0">
                  <a:solidFill>
                    <a:prstClr val="black"/>
                  </a:solidFill>
                  <a:latin typeface="Arial" panose="020B0604020202020204" pitchFamily="34" charset="0"/>
                  <a:cs typeface="Arial" panose="020B0604020202020204" pitchFamily="34" charset="0"/>
                </a:rPr>
                <a:t>(2020)</a:t>
              </a:r>
              <a:endParaRPr lang="en-US" sz="1400" dirty="0">
                <a:solidFill>
                  <a:prstClr val="black"/>
                </a:solidFill>
                <a:latin typeface="Arial" panose="020B0604020202020204" pitchFamily="34" charset="0"/>
                <a:cs typeface="Arial" panose="020B0604020202020204" pitchFamily="34" charset="0"/>
              </a:endParaRPr>
            </a:p>
          </p:txBody>
        </p:sp>
      </p:grpSp>
      <p:grpSp>
        <p:nvGrpSpPr>
          <p:cNvPr id="21" name="Group 20"/>
          <p:cNvGrpSpPr/>
          <p:nvPr/>
        </p:nvGrpSpPr>
        <p:grpSpPr>
          <a:xfrm>
            <a:off x="4495800" y="3962400"/>
            <a:ext cx="4648200" cy="2822377"/>
            <a:chOff x="4495800" y="3962400"/>
            <a:chExt cx="4648200" cy="2822377"/>
          </a:xfrm>
        </p:grpSpPr>
        <p:pic>
          <p:nvPicPr>
            <p:cNvPr id="103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95800" y="4648200"/>
              <a:ext cx="4102100" cy="1845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105400" y="3962400"/>
              <a:ext cx="3408562" cy="707886"/>
            </a:xfrm>
            <a:prstGeom prst="rect">
              <a:avLst/>
            </a:prstGeom>
            <a:noFill/>
          </p:spPr>
          <p:txBody>
            <a:bodyPr wrap="none" rtlCol="0">
              <a:spAutoFit/>
            </a:bodyPr>
            <a:lstStyle/>
            <a:p>
              <a:pPr algn="ctr"/>
              <a:r>
                <a:rPr lang="en-US" sz="2000" b="1" dirty="0" smtClean="0">
                  <a:solidFill>
                    <a:prstClr val="black"/>
                  </a:solidFill>
                  <a:latin typeface="Arial" panose="020B0604020202020204" pitchFamily="34" charset="0"/>
                  <a:cs typeface="Arial" panose="020B0604020202020204" pitchFamily="34" charset="0"/>
                </a:rPr>
                <a:t>UCSF-Oxford SARS-CoV-2</a:t>
              </a:r>
            </a:p>
            <a:p>
              <a:pPr algn="ctr"/>
              <a:r>
                <a:rPr lang="en-US" sz="2000" b="1" dirty="0" smtClean="0">
                  <a:solidFill>
                    <a:prstClr val="black"/>
                  </a:solidFill>
                  <a:latin typeface="Arial" panose="020B0604020202020204" pitchFamily="34" charset="0"/>
                  <a:cs typeface="Arial" panose="020B0604020202020204" pitchFamily="34" charset="0"/>
                </a:rPr>
                <a:t> fragment screen</a:t>
              </a:r>
              <a:endParaRPr lang="en-US" sz="2000" b="1" dirty="0">
                <a:solidFill>
                  <a:prstClr val="black"/>
                </a:solidFill>
                <a:latin typeface="Arial" panose="020B0604020202020204" pitchFamily="34" charset="0"/>
                <a:cs typeface="Arial" panose="020B0604020202020204" pitchFamily="34" charset="0"/>
              </a:endParaRPr>
            </a:p>
          </p:txBody>
        </p:sp>
        <p:sp>
          <p:nvSpPr>
            <p:cNvPr id="34" name="Rectangle 33"/>
            <p:cNvSpPr/>
            <p:nvPr/>
          </p:nvSpPr>
          <p:spPr>
            <a:xfrm>
              <a:off x="4724400" y="6477000"/>
              <a:ext cx="4419600" cy="307777"/>
            </a:xfrm>
            <a:prstGeom prst="rect">
              <a:avLst/>
            </a:prstGeom>
          </p:spPr>
          <p:txBody>
            <a:bodyPr wrap="square">
              <a:spAutoFit/>
            </a:bodyPr>
            <a:lstStyle/>
            <a:p>
              <a:r>
                <a:rPr lang="en-US" sz="1400" dirty="0" smtClean="0">
                  <a:solidFill>
                    <a:prstClr val="black"/>
                  </a:solidFill>
                  <a:latin typeface="Arial" panose="020B0604020202020204" pitchFamily="34" charset="0"/>
                  <a:cs typeface="Arial" panose="020B0604020202020204" pitchFamily="34" charset="0"/>
                </a:rPr>
                <a:t>Schuller et al., </a:t>
              </a:r>
              <a:r>
                <a:rPr lang="en-US" sz="1400" i="1" dirty="0" smtClean="0">
                  <a:solidFill>
                    <a:prstClr val="black"/>
                  </a:solidFill>
                  <a:latin typeface="Arial" panose="020B0604020202020204" pitchFamily="34" charset="0"/>
                  <a:cs typeface="Arial" panose="020B0604020202020204" pitchFamily="34" charset="0"/>
                </a:rPr>
                <a:t>Science Advances</a:t>
              </a:r>
              <a:r>
                <a:rPr lang="en-US" sz="1400" dirty="0" smtClean="0">
                  <a:solidFill>
                    <a:prstClr val="black"/>
                  </a:solidFill>
                  <a:latin typeface="Arial" panose="020B0604020202020204" pitchFamily="34" charset="0"/>
                  <a:cs typeface="Arial" panose="020B0604020202020204" pitchFamily="34" charset="0"/>
                </a:rPr>
                <a:t> </a:t>
              </a:r>
              <a:r>
                <a:rPr lang="en-US" sz="1400" b="1" dirty="0" smtClean="0">
                  <a:solidFill>
                    <a:prstClr val="black"/>
                  </a:solidFill>
                  <a:latin typeface="Arial" panose="020B0604020202020204" pitchFamily="34" charset="0"/>
                  <a:cs typeface="Arial" panose="020B0604020202020204" pitchFamily="34" charset="0"/>
                </a:rPr>
                <a:t>in press</a:t>
              </a:r>
              <a:r>
                <a:rPr lang="en-US" sz="1400" dirty="0" smtClean="0">
                  <a:solidFill>
                    <a:prstClr val="black"/>
                  </a:solidFill>
                  <a:latin typeface="Arial" panose="020B0604020202020204" pitchFamily="34" charset="0"/>
                  <a:cs typeface="Arial" panose="020B0604020202020204" pitchFamily="34" charset="0"/>
                </a:rPr>
                <a:t> (2021)</a:t>
              </a:r>
              <a:endParaRPr lang="en-US" sz="1400" dirty="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2705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2951B9C-614E-4948-8F4C-1214CA380D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1226634"/>
            <a:ext cx="9144000" cy="5627097"/>
          </a:xfrm>
          <a:prstGeom prst="rect">
            <a:avLst/>
          </a:prstGeom>
        </p:spPr>
      </p:pic>
      <p:sp>
        <p:nvSpPr>
          <p:cNvPr id="3" name="TextBox 2"/>
          <p:cNvSpPr txBox="1"/>
          <p:nvPr/>
        </p:nvSpPr>
        <p:spPr>
          <a:xfrm>
            <a:off x="0" y="154102"/>
            <a:ext cx="6032421" cy="923330"/>
          </a:xfrm>
          <a:prstGeom prst="rect">
            <a:avLst/>
          </a:prstGeom>
          <a:noFill/>
        </p:spPr>
        <p:txBody>
          <a:bodyPr wrap="none" rtlCol="0">
            <a:spAutoFit/>
          </a:bodyPr>
          <a:lstStyle/>
          <a:p>
            <a:r>
              <a:rPr lang="en-US" sz="5400" dirty="0" smtClean="0">
                <a:latin typeface="Arial" panose="020B0604020202020204" pitchFamily="34" charset="0"/>
                <a:cs typeface="Arial" panose="020B0604020202020204" pitchFamily="34" charset="0"/>
              </a:rPr>
              <a:t>The Future of Light</a:t>
            </a:r>
            <a:endParaRPr lang="en-US" sz="54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 xmlns:a16="http://schemas.microsoft.com/office/drawing/2014/main" id="{12951B9C-614E-4948-8F4C-1214CA380D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
          <a:stretch/>
        </p:blipFill>
        <p:spPr>
          <a:xfrm>
            <a:off x="5986130" y="167269"/>
            <a:ext cx="3157870" cy="687571"/>
          </a:xfrm>
          <a:prstGeom prst="rect">
            <a:avLst/>
          </a:prstGeom>
        </p:spPr>
      </p:pic>
      <p:pic>
        <p:nvPicPr>
          <p:cNvPr id="7" name="Picture 6">
            <a:extLst>
              <a:ext uri="{FF2B5EF4-FFF2-40B4-BE49-F238E27FC236}">
                <a16:creationId xmlns="" xmlns:a16="http://schemas.microsoft.com/office/drawing/2014/main" id="{12951B9C-614E-4948-8F4C-1214CA380D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992316" y="832395"/>
            <a:ext cx="2558270" cy="369862"/>
          </a:xfrm>
          <a:prstGeom prst="rect">
            <a:avLst/>
          </a:prstGeom>
        </p:spPr>
      </p:pic>
      <p:sp>
        <p:nvSpPr>
          <p:cNvPr id="2" name="Rectangle 1"/>
          <p:cNvSpPr/>
          <p:nvPr/>
        </p:nvSpPr>
        <p:spPr>
          <a:xfrm>
            <a:off x="4888324" y="2920071"/>
            <a:ext cx="4011133" cy="123933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APS-U shutdown 2022</a:t>
            </a:r>
            <a:endParaRPr lang="en-US" dirty="0"/>
          </a:p>
        </p:txBody>
      </p:sp>
      <p:sp>
        <p:nvSpPr>
          <p:cNvPr id="8" name="Rectangle 7"/>
          <p:cNvSpPr/>
          <p:nvPr/>
        </p:nvSpPr>
        <p:spPr>
          <a:xfrm>
            <a:off x="712386" y="2923614"/>
            <a:ext cx="4175939" cy="123933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APS-U shutdown 2023</a:t>
            </a:r>
            <a:endParaRPr lang="en-US" dirty="0"/>
          </a:p>
        </p:txBody>
      </p:sp>
    </p:spTree>
    <p:extLst>
      <p:ext uri="{BB962C8B-B14F-4D97-AF65-F5344CB8AC3E}">
        <p14:creationId xmlns:p14="http://schemas.microsoft.com/office/powerpoint/2010/main" val="106881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02" name="Rectangle 2"/>
          <p:cNvSpPr>
            <a:spLocks noGrp="1" noChangeArrowheads="1"/>
          </p:cNvSpPr>
          <p:nvPr>
            <p:ph type="body" idx="1"/>
          </p:nvPr>
        </p:nvSpPr>
        <p:spPr>
          <a:xfrm>
            <a:off x="509588" y="1393902"/>
            <a:ext cx="8162925" cy="5137603"/>
          </a:xfrm>
        </p:spPr>
        <p:txBody>
          <a:bodyPr/>
          <a:lstStyle/>
          <a:p>
            <a:pPr algn="ctr" eaLnBrk="1" hangingPunct="1">
              <a:lnSpc>
                <a:spcPct val="150000"/>
              </a:lnSpc>
              <a:buFontTx/>
              <a:buNone/>
            </a:pPr>
            <a:r>
              <a:rPr lang="en-US" altLang="en-US" sz="2800" b="1" dirty="0" smtClean="0">
                <a:solidFill>
                  <a:srgbClr val="008000"/>
                </a:solidFill>
              </a:rPr>
              <a:t>Leading in MX methods</a:t>
            </a:r>
            <a:endParaRPr lang="en-US" altLang="en-US" sz="2800" b="1" dirty="0" smtClean="0">
              <a:solidFill>
                <a:srgbClr val="008000"/>
              </a:solidFill>
            </a:endParaRPr>
          </a:p>
          <a:p>
            <a:pPr algn="ctr" eaLnBrk="1" hangingPunct="1">
              <a:lnSpc>
                <a:spcPct val="150000"/>
              </a:lnSpc>
              <a:buFontTx/>
              <a:buNone/>
            </a:pPr>
            <a:r>
              <a:rPr lang="en-US" altLang="en-US" sz="2800" b="1" dirty="0" smtClean="0">
                <a:solidFill>
                  <a:srgbClr val="008000"/>
                </a:solidFill>
              </a:rPr>
              <a:t>Universal pin compatibility</a:t>
            </a:r>
            <a:endParaRPr lang="en-US" altLang="en-US" sz="2800" b="1" dirty="0" smtClean="0">
              <a:solidFill>
                <a:srgbClr val="008000"/>
              </a:solidFill>
            </a:endParaRPr>
          </a:p>
          <a:p>
            <a:pPr algn="ctr" eaLnBrk="1" hangingPunct="1">
              <a:lnSpc>
                <a:spcPct val="150000"/>
              </a:lnSpc>
              <a:buFontTx/>
              <a:buNone/>
            </a:pPr>
            <a:r>
              <a:rPr lang="en-US" altLang="en-US" sz="2800" b="1" dirty="0" smtClean="0">
                <a:solidFill>
                  <a:srgbClr val="008000"/>
                </a:solidFill>
              </a:rPr>
              <a:t>In-situ screening of </a:t>
            </a:r>
            <a:r>
              <a:rPr lang="en-US" altLang="en-US" sz="2800" b="1" dirty="0" smtClean="0">
                <a:solidFill>
                  <a:srgbClr val="008000"/>
                </a:solidFill>
              </a:rPr>
              <a:t>trays</a:t>
            </a:r>
          </a:p>
          <a:p>
            <a:pPr algn="ctr" eaLnBrk="1" hangingPunct="1">
              <a:lnSpc>
                <a:spcPct val="150000"/>
              </a:lnSpc>
              <a:buFontTx/>
              <a:buNone/>
            </a:pPr>
            <a:r>
              <a:rPr lang="en-US" altLang="en-US" sz="2800" b="1" dirty="0" smtClean="0">
                <a:solidFill>
                  <a:srgbClr val="008000"/>
                </a:solidFill>
              </a:rPr>
              <a:t>Unattended data collection</a:t>
            </a:r>
            <a:endParaRPr lang="en-US" altLang="en-US" sz="2800" b="1" dirty="0" smtClean="0">
              <a:solidFill>
                <a:srgbClr val="008000"/>
              </a:solidFill>
            </a:endParaRPr>
          </a:p>
          <a:p>
            <a:pPr algn="ctr" eaLnBrk="1" hangingPunct="1">
              <a:lnSpc>
                <a:spcPct val="150000"/>
              </a:lnSpc>
              <a:buFontTx/>
              <a:buNone/>
            </a:pPr>
            <a:r>
              <a:rPr lang="en-US" altLang="en-US" sz="2800" b="1" dirty="0" smtClean="0">
                <a:solidFill>
                  <a:srgbClr val="008000"/>
                </a:solidFill>
                <a:cs typeface="Arial" pitchFamily="34" charset="0"/>
              </a:rPr>
              <a:t>Future</a:t>
            </a:r>
            <a:r>
              <a:rPr lang="en-US" altLang="en-US" sz="2800" b="1" dirty="0" smtClean="0">
                <a:solidFill>
                  <a:srgbClr val="008000"/>
                </a:solidFill>
                <a:cs typeface="Arial" pitchFamily="34" charset="0"/>
              </a:rPr>
              <a:t>: </a:t>
            </a:r>
            <a:r>
              <a:rPr lang="en-US" altLang="en-US" sz="2800" b="1" dirty="0" smtClean="0">
                <a:cs typeface="Arial" pitchFamily="34" charset="0"/>
              </a:rPr>
              <a:t>less light </a:t>
            </a:r>
            <a:r>
              <a:rPr lang="en-US" altLang="en-US" sz="2800" b="1" dirty="0" smtClean="0">
                <a:solidFill>
                  <a:srgbClr val="008000"/>
                </a:solidFill>
                <a:cs typeface="Arial" pitchFamily="34" charset="0"/>
              </a:rPr>
              <a:t>→ more innovation</a:t>
            </a:r>
          </a:p>
          <a:p>
            <a:pPr algn="ctr" eaLnBrk="1" hangingPunct="1">
              <a:lnSpc>
                <a:spcPct val="200000"/>
              </a:lnSpc>
              <a:buFontTx/>
              <a:buNone/>
            </a:pPr>
            <a:r>
              <a:rPr lang="en-US" altLang="en-US" sz="2800" b="1" dirty="0" smtClean="0">
                <a:solidFill>
                  <a:srgbClr val="0070C0"/>
                </a:solidFill>
              </a:rPr>
              <a:t>Questions?  JMHolton@lbl.gov</a:t>
            </a:r>
            <a:endParaRPr lang="en-US" altLang="en-US" sz="2800" b="1" dirty="0">
              <a:solidFill>
                <a:srgbClr val="0070C0"/>
              </a:solidFill>
              <a:cs typeface="Arial" pitchFamily="34" charset="0"/>
            </a:endParaRPr>
          </a:p>
        </p:txBody>
      </p:sp>
      <p:sp>
        <p:nvSpPr>
          <p:cNvPr id="273411" name="Rectangle 3"/>
          <p:cNvSpPr>
            <a:spLocks noGrp="1" noChangeArrowheads="1"/>
          </p:cNvSpPr>
          <p:nvPr>
            <p:ph type="title"/>
          </p:nvPr>
        </p:nvSpPr>
        <p:spPr>
          <a:xfrm>
            <a:off x="685800" y="71438"/>
            <a:ext cx="7772400" cy="1143000"/>
          </a:xfrm>
        </p:spPr>
        <p:txBody>
          <a:bodyPr/>
          <a:lstStyle/>
          <a:p>
            <a:pPr eaLnBrk="1" hangingPunct="1"/>
            <a:r>
              <a:rPr lang="en-US" altLang="en-US" sz="6000" b="1" dirty="0" smtClean="0"/>
              <a:t>Summary</a:t>
            </a:r>
          </a:p>
        </p:txBody>
      </p:sp>
    </p:spTree>
    <p:extLst>
      <p:ext uri="{BB962C8B-B14F-4D97-AF65-F5344CB8AC3E}">
        <p14:creationId xmlns:p14="http://schemas.microsoft.com/office/powerpoint/2010/main" val="372365703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184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1840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184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1840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91840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1840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1143000"/>
          </a:xfrm>
        </p:spPr>
        <p:txBody>
          <a:bodyPr/>
          <a:lstStyle/>
          <a:p>
            <a:r>
              <a:rPr lang="en-US" dirty="0" smtClean="0">
                <a:solidFill>
                  <a:schemeClr val="accent2">
                    <a:lumMod val="75000"/>
                  </a:schemeClr>
                </a:solidFill>
                <a:latin typeface="Arial" panose="020B0604020202020204" pitchFamily="34" charset="0"/>
                <a:cs typeface="Arial" panose="020B0604020202020204" pitchFamily="34" charset="0"/>
              </a:rPr>
              <a:t>8.3.1 Recent Improvements</a:t>
            </a:r>
            <a:endParaRPr lang="en-US" dirty="0">
              <a:solidFill>
                <a:schemeClr val="accent2">
                  <a:lumMod val="75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447800"/>
            <a:ext cx="8458200" cy="5181600"/>
          </a:xfrm>
        </p:spPr>
        <p:txBody>
          <a:bodyPr>
            <a:normAutofit fontScale="92500" lnSpcReduction="20000"/>
          </a:bodyPr>
          <a:lstStyle/>
          <a:p>
            <a:r>
              <a:rPr lang="en-US" sz="2800" dirty="0" err="1" smtClean="0">
                <a:latin typeface="Arial" panose="020B0604020202020204" pitchFamily="34" charset="0"/>
                <a:cs typeface="Arial" panose="020B0604020202020204" pitchFamily="34" charset="0"/>
              </a:rPr>
              <a:t>Dectris</a:t>
            </a:r>
            <a:r>
              <a:rPr lang="en-US" sz="2800" dirty="0" smtClean="0">
                <a:latin typeface="Arial" panose="020B0604020202020204" pitchFamily="34" charset="0"/>
                <a:cs typeface="Arial" panose="020B0604020202020204" pitchFamily="34" charset="0"/>
              </a:rPr>
              <a:t> Pilatus3 6M installation - </a:t>
            </a:r>
            <a:r>
              <a:rPr lang="en-US" sz="2800" dirty="0" smtClean="0">
                <a:latin typeface="Arial" panose="020B0604020202020204" pitchFamily="34" charset="0"/>
                <a:cs typeface="Arial" panose="020B0604020202020204" pitchFamily="34" charset="0"/>
              </a:rPr>
              <a:t>2018</a:t>
            </a:r>
            <a:endParaRPr lang="en-US" sz="2800" dirty="0" smtClean="0">
              <a:latin typeface="Arial" panose="020B0604020202020204" pitchFamily="34" charset="0"/>
              <a:cs typeface="Arial" panose="020B0604020202020204" pitchFamily="34" charset="0"/>
            </a:endParaRPr>
          </a:p>
          <a:p>
            <a:pPr lvl="1"/>
            <a:r>
              <a:rPr lang="en-US" sz="2400" dirty="0" smtClean="0">
                <a:solidFill>
                  <a:srgbClr val="006600"/>
                </a:solidFill>
                <a:latin typeface="Arial" panose="020B0604020202020204" pitchFamily="34" charset="0"/>
                <a:cs typeface="Arial" panose="020B0604020202020204" pitchFamily="34" charset="0"/>
              </a:rPr>
              <a:t>50 </a:t>
            </a:r>
            <a:r>
              <a:rPr lang="en-US" sz="2400" dirty="0" smtClean="0">
                <a:solidFill>
                  <a:srgbClr val="006600"/>
                </a:solidFill>
                <a:latin typeface="Arial" panose="020B0604020202020204" pitchFamily="34" charset="0"/>
                <a:cs typeface="Arial" panose="020B0604020202020204" pitchFamily="34" charset="0"/>
              </a:rPr>
              <a:t>Hz </a:t>
            </a:r>
            <a:r>
              <a:rPr lang="en-US" sz="2400" dirty="0" smtClean="0">
                <a:latin typeface="Arial" panose="020B0604020202020204" pitchFamily="34" charset="0"/>
                <a:cs typeface="Arial" panose="020B0604020202020204" pitchFamily="34" charset="0"/>
              </a:rPr>
              <a:t>framing, </a:t>
            </a:r>
            <a:r>
              <a:rPr lang="en-US" sz="2400" dirty="0" smtClean="0">
                <a:latin typeface="Arial" panose="020B0604020202020204" pitchFamily="34" charset="0"/>
                <a:cs typeface="Arial" panose="020B0604020202020204" pitchFamily="34" charset="0"/>
              </a:rPr>
              <a:t>1 </a:t>
            </a:r>
            <a:r>
              <a:rPr lang="en-US" sz="2400" dirty="0" err="1" smtClean="0">
                <a:latin typeface="Arial" panose="020B0604020202020204" pitchFamily="34" charset="0"/>
                <a:cs typeface="Arial" panose="020B0604020202020204" pitchFamily="34" charset="0"/>
              </a:rPr>
              <a:t>ms</a:t>
            </a:r>
            <a:r>
              <a:rPr lang="en-US" sz="2400" dirty="0" smtClean="0">
                <a:latin typeface="Arial" panose="020B0604020202020204" pitchFamily="34" charset="0"/>
                <a:cs typeface="Arial" panose="020B0604020202020204" pitchFamily="34" charset="0"/>
              </a:rPr>
              <a:t> dead time, </a:t>
            </a:r>
            <a:r>
              <a:rPr lang="en-US" sz="2400" dirty="0" smtClean="0">
                <a:solidFill>
                  <a:srgbClr val="C00000"/>
                </a:solidFill>
                <a:latin typeface="Arial" panose="020B0604020202020204" pitchFamily="34" charset="0"/>
                <a:cs typeface="Arial" panose="020B0604020202020204" pitchFamily="34" charset="0"/>
              </a:rPr>
              <a:t>previously </a:t>
            </a:r>
            <a:r>
              <a:rPr lang="en-US" sz="2400" dirty="0" smtClean="0">
                <a:solidFill>
                  <a:srgbClr val="C00000"/>
                </a:solidFill>
                <a:latin typeface="Arial" panose="020B0604020202020204" pitchFamily="34" charset="0"/>
                <a:cs typeface="Arial" panose="020B0604020202020204" pitchFamily="34" charset="0"/>
              </a:rPr>
              <a:t>25 </a:t>
            </a:r>
            <a:r>
              <a:rPr lang="en-US" sz="2400" dirty="0" smtClean="0">
                <a:solidFill>
                  <a:srgbClr val="C00000"/>
                </a:solidFill>
                <a:latin typeface="Arial" panose="020B0604020202020204" pitchFamily="34" charset="0"/>
                <a:cs typeface="Arial" panose="020B0604020202020204" pitchFamily="34" charset="0"/>
              </a:rPr>
              <a:t>Hz</a:t>
            </a:r>
          </a:p>
          <a:p>
            <a:pPr lvl="1"/>
            <a:r>
              <a:rPr lang="en-US" sz="2400" dirty="0" smtClean="0">
                <a:solidFill>
                  <a:srgbClr val="006600"/>
                </a:solidFill>
                <a:latin typeface="Arial" panose="020B0604020202020204" pitchFamily="34" charset="0"/>
                <a:cs typeface="Arial" panose="020B0604020202020204" pitchFamily="34" charset="0"/>
              </a:rPr>
              <a:t>0.8% </a:t>
            </a:r>
            <a:r>
              <a:rPr lang="en-US" sz="2400" dirty="0" smtClean="0">
                <a:latin typeface="Arial" panose="020B0604020202020204" pitchFamily="34" charset="0"/>
                <a:cs typeface="Arial" panose="020B0604020202020204" pitchFamily="34" charset="0"/>
              </a:rPr>
              <a:t>calibration error, </a:t>
            </a:r>
            <a:r>
              <a:rPr lang="en-US" sz="2400" dirty="0" smtClean="0">
                <a:solidFill>
                  <a:srgbClr val="C00000"/>
                </a:solidFill>
                <a:latin typeface="Arial" panose="020B0604020202020204" pitchFamily="34" charset="0"/>
                <a:cs typeface="Arial" panose="020B0604020202020204" pitchFamily="34" charset="0"/>
              </a:rPr>
              <a:t>previously 2.5%</a:t>
            </a:r>
          </a:p>
          <a:p>
            <a:endParaRPr lang="en-US" sz="2800" dirty="0" smtClean="0">
              <a:latin typeface="Arial" panose="020B0604020202020204" pitchFamily="34" charset="0"/>
              <a:cs typeface="Arial" panose="020B0604020202020204" pitchFamily="34" charset="0"/>
            </a:endParaRPr>
          </a:p>
          <a:p>
            <a:r>
              <a:rPr lang="en-US" sz="2800" dirty="0" smtClean="0">
                <a:latin typeface="Arial" panose="020B0604020202020204" pitchFamily="34" charset="0"/>
                <a:cs typeface="Arial" panose="020B0604020202020204" pitchFamily="34" charset="0"/>
              </a:rPr>
              <a:t>Complete control system update</a:t>
            </a:r>
          </a:p>
          <a:p>
            <a:pPr lvl="1"/>
            <a:r>
              <a:rPr lang="en-US" sz="2400" dirty="0" err="1" smtClean="0">
                <a:solidFill>
                  <a:srgbClr val="006600"/>
                </a:solidFill>
                <a:latin typeface="Arial" panose="020B0604020202020204" pitchFamily="34" charset="0"/>
                <a:cs typeface="Arial" panose="020B0604020202020204" pitchFamily="34" charset="0"/>
              </a:rPr>
              <a:t>Shutterless</a:t>
            </a:r>
            <a:r>
              <a:rPr lang="en-US" sz="2400" dirty="0" smtClean="0">
                <a:solidFill>
                  <a:srgbClr val="006600"/>
                </a:solidFill>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data collection</a:t>
            </a:r>
          </a:p>
          <a:p>
            <a:pPr lvl="1"/>
            <a:r>
              <a:rPr lang="en-US" sz="2400" dirty="0" smtClean="0">
                <a:solidFill>
                  <a:srgbClr val="006600"/>
                </a:solidFill>
                <a:latin typeface="Arial" panose="020B0604020202020204" pitchFamily="34" charset="0"/>
                <a:cs typeface="Arial" panose="020B0604020202020204" pitchFamily="34" charset="0"/>
              </a:rPr>
              <a:t>“</a:t>
            </a:r>
            <a:r>
              <a:rPr lang="en-US" sz="2400" dirty="0" err="1" smtClean="0">
                <a:solidFill>
                  <a:srgbClr val="006600"/>
                </a:solidFill>
                <a:latin typeface="Arial" panose="020B0604020202020204" pitchFamily="34" charset="0"/>
                <a:cs typeface="Arial" panose="020B0604020202020204" pitchFamily="34" charset="0"/>
              </a:rPr>
              <a:t>Rastering</a:t>
            </a:r>
            <a:r>
              <a:rPr lang="en-US" sz="2400" dirty="0" smtClean="0">
                <a:solidFill>
                  <a:srgbClr val="006600"/>
                </a:solidFill>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 automated sample alignment</a:t>
            </a:r>
          </a:p>
          <a:p>
            <a:pPr lvl="1"/>
            <a:r>
              <a:rPr lang="en-US" sz="2400" dirty="0" smtClean="0">
                <a:solidFill>
                  <a:srgbClr val="006600"/>
                </a:solidFill>
                <a:latin typeface="Arial" panose="020B0604020202020204" pitchFamily="34" charset="0"/>
                <a:cs typeface="Arial" panose="020B0604020202020204" pitchFamily="34" charset="0"/>
              </a:rPr>
              <a:t>Screening Tab </a:t>
            </a:r>
            <a:r>
              <a:rPr lang="en-US" sz="2400" dirty="0" smtClean="0">
                <a:latin typeface="Arial" panose="020B0604020202020204" pitchFamily="34" charset="0"/>
                <a:cs typeface="Arial" panose="020B0604020202020204" pitchFamily="34" charset="0"/>
              </a:rPr>
              <a:t>workflow for efficient sample evaluation</a:t>
            </a:r>
          </a:p>
          <a:p>
            <a:pPr lvl="1"/>
            <a:r>
              <a:rPr lang="en-US" sz="2400" dirty="0" smtClean="0">
                <a:solidFill>
                  <a:srgbClr val="006600"/>
                </a:solidFill>
                <a:latin typeface="Arial" panose="020B0604020202020204" pitchFamily="34" charset="0"/>
                <a:cs typeface="Arial" panose="020B0604020202020204" pitchFamily="34" charset="0"/>
              </a:rPr>
              <a:t>Raster </a:t>
            </a:r>
            <a:r>
              <a:rPr lang="en-US" sz="2400" dirty="0" smtClean="0">
                <a:solidFill>
                  <a:srgbClr val="006600"/>
                </a:solidFill>
                <a:latin typeface="Arial" panose="020B0604020202020204" pitchFamily="34" charset="0"/>
                <a:cs typeface="Arial" panose="020B0604020202020204" pitchFamily="34" charset="0"/>
              </a:rPr>
              <a:t>centering </a:t>
            </a:r>
            <a:r>
              <a:rPr lang="en-US" sz="2400" dirty="0" smtClean="0">
                <a:latin typeface="Arial" panose="020B0604020202020204" pitchFamily="34" charset="0"/>
                <a:cs typeface="Arial" panose="020B0604020202020204" pitchFamily="34" charset="0"/>
              </a:rPr>
              <a:t>for unattended operation</a:t>
            </a:r>
            <a:endParaRPr lang="en-US" sz="2000" dirty="0">
              <a:latin typeface="Arial" panose="020B0604020202020204" pitchFamily="34" charset="0"/>
              <a:cs typeface="Arial" panose="020B0604020202020204" pitchFamily="34" charset="0"/>
            </a:endParaRPr>
          </a:p>
          <a:p>
            <a:endParaRPr lang="en-US" sz="2800" dirty="0" smtClean="0">
              <a:latin typeface="Arial" panose="020B0604020202020204" pitchFamily="34" charset="0"/>
              <a:cs typeface="Arial" panose="020B0604020202020204" pitchFamily="34" charset="0"/>
            </a:endParaRPr>
          </a:p>
          <a:p>
            <a:r>
              <a:rPr lang="en-US" sz="2800" dirty="0" smtClean="0">
                <a:latin typeface="Arial" panose="020B0604020202020204" pitchFamily="34" charset="0"/>
                <a:cs typeface="Arial" panose="020B0604020202020204" pitchFamily="34" charset="0"/>
              </a:rPr>
              <a:t>Overhaul of data archiving infrastructure</a:t>
            </a:r>
          </a:p>
          <a:p>
            <a:pPr lvl="1"/>
            <a:r>
              <a:rPr lang="en-US" sz="2400" dirty="0" smtClean="0">
                <a:latin typeface="Arial" panose="020B0604020202020204" pitchFamily="34" charset="0"/>
                <a:cs typeface="Arial" panose="020B0604020202020204" pitchFamily="34" charset="0"/>
              </a:rPr>
              <a:t>LTO4 to </a:t>
            </a:r>
            <a:r>
              <a:rPr lang="en-US" sz="2400" dirty="0" smtClean="0">
                <a:solidFill>
                  <a:srgbClr val="006600"/>
                </a:solidFill>
                <a:latin typeface="Arial" panose="020B0604020202020204" pitchFamily="34" charset="0"/>
                <a:cs typeface="Arial" panose="020B0604020202020204" pitchFamily="34" charset="0"/>
              </a:rPr>
              <a:t>LTO6</a:t>
            </a:r>
            <a:r>
              <a:rPr lang="en-US" sz="2400" dirty="0" smtClean="0">
                <a:latin typeface="Arial" panose="020B0604020202020204" pitchFamily="34" charset="0"/>
                <a:cs typeface="Arial" panose="020B0604020202020204" pitchFamily="34" charset="0"/>
              </a:rPr>
              <a:t>, support USB3 </a:t>
            </a:r>
            <a:r>
              <a:rPr lang="en-US" sz="2400" dirty="0" smtClean="0">
                <a:solidFill>
                  <a:srgbClr val="006600"/>
                </a:solidFill>
                <a:latin typeface="Arial" panose="020B0604020202020204" pitchFamily="34" charset="0"/>
                <a:cs typeface="Arial" panose="020B0604020202020204" pitchFamily="34" charset="0"/>
              </a:rPr>
              <a:t>user hard drives</a:t>
            </a:r>
          </a:p>
          <a:p>
            <a:r>
              <a:rPr lang="en-US" dirty="0" smtClean="0">
                <a:solidFill>
                  <a:srgbClr val="006600"/>
                </a:solidFill>
                <a:latin typeface="Arial" panose="020B0604020202020204" pitchFamily="34" charset="0"/>
                <a:cs typeface="Arial" panose="020B0604020202020204" pitchFamily="34" charset="0"/>
              </a:rPr>
              <a:t>First remote data collection – Apr 2017</a:t>
            </a:r>
          </a:p>
          <a:p>
            <a:endParaRPr lang="en-US" sz="2800" dirty="0" smtClean="0">
              <a:latin typeface="Arial" panose="020B0604020202020204" pitchFamily="34" charset="0"/>
              <a:cs typeface="Arial" panose="020B0604020202020204" pitchFamily="34" charset="0"/>
            </a:endParaRPr>
          </a:p>
          <a:p>
            <a:pPr marL="514350" indent="-457200"/>
            <a:endParaRPr lang="en-US" dirty="0" smtClean="0">
              <a:latin typeface="Arial" panose="020B0604020202020204" pitchFamily="34" charset="0"/>
              <a:cs typeface="Arial" panose="020B0604020202020204" pitchFamily="34" charset="0"/>
            </a:endParaRPr>
          </a:p>
          <a:p>
            <a:pPr marL="457200" lvl="1" indent="0">
              <a:buNone/>
            </a:pPr>
            <a:endParaRPr 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297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62" name="Picture 2" descr="diff_1231"/>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7416800" y="1355725"/>
            <a:ext cx="901700"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163" name="Text Box 3"/>
          <p:cNvSpPr txBox="1">
            <a:spLocks noChangeAspect="1" noChangeArrowheads="1"/>
          </p:cNvSpPr>
          <p:nvPr/>
        </p:nvSpPr>
        <p:spPr bwMode="auto">
          <a:xfrm rot="16200000">
            <a:off x="7455103" y="3387532"/>
            <a:ext cx="2434820" cy="3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900" b="1" dirty="0">
                <a:solidFill>
                  <a:srgbClr val="000000"/>
                </a:solidFill>
                <a:latin typeface="Arial" panose="020B0604020202020204" pitchFamily="34" charset="0"/>
              </a:rPr>
              <a:t>ADSC Quantum 315r</a:t>
            </a:r>
          </a:p>
        </p:txBody>
      </p:sp>
      <p:sp>
        <p:nvSpPr>
          <p:cNvPr id="2908164" name="Rectangle 4"/>
          <p:cNvSpPr>
            <a:spLocks noChangeArrowheads="1"/>
          </p:cNvSpPr>
          <p:nvPr/>
        </p:nvSpPr>
        <p:spPr bwMode="auto">
          <a:xfrm>
            <a:off x="3705225" y="344805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defTabSz="457200"/>
            <a:endParaRPr lang="en-US" dirty="0">
              <a:solidFill>
                <a:prstClr val="black"/>
              </a:solidFill>
              <a:latin typeface="Arial" panose="020B0604020202020204" pitchFamily="34" charset="0"/>
            </a:endParaRPr>
          </a:p>
        </p:txBody>
      </p:sp>
      <p:sp>
        <p:nvSpPr>
          <p:cNvPr id="2908165" name="AutoShape 5"/>
          <p:cNvSpPr>
            <a:spLocks noChangeAspect="1" noChangeArrowheads="1"/>
          </p:cNvSpPr>
          <p:nvPr/>
        </p:nvSpPr>
        <p:spPr bwMode="auto">
          <a:xfrm rot="-319694">
            <a:off x="3652838" y="3270250"/>
            <a:ext cx="2055812" cy="1104900"/>
          </a:xfrm>
          <a:custGeom>
            <a:avLst/>
            <a:gdLst>
              <a:gd name="G0" fmla="+- 6913 0 0"/>
              <a:gd name="G1" fmla="+- -7261357 0 0"/>
              <a:gd name="G2" fmla="+- 0 0 -7261357"/>
              <a:gd name="T0" fmla="*/ 0 256 1"/>
              <a:gd name="T1" fmla="*/ 180 256 1"/>
              <a:gd name="G3" fmla="+- -7261357 T0 T1"/>
              <a:gd name="T2" fmla="*/ 0 256 1"/>
              <a:gd name="T3" fmla="*/ 90 256 1"/>
              <a:gd name="G4" fmla="+- -7261357 T2 T3"/>
              <a:gd name="G5" fmla="*/ G4 2 1"/>
              <a:gd name="T4" fmla="*/ 90 256 1"/>
              <a:gd name="T5" fmla="*/ 0 256 1"/>
              <a:gd name="G6" fmla="+- -7261357 T4 T5"/>
              <a:gd name="G7" fmla="*/ G6 2 1"/>
              <a:gd name="G8" fmla="abs -7261357"/>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913"/>
              <a:gd name="G18" fmla="*/ 6913 1 2"/>
              <a:gd name="G19" fmla="+- G18 5400 0"/>
              <a:gd name="G20" fmla="cos G19 -7261357"/>
              <a:gd name="G21" fmla="sin G19 -7261357"/>
              <a:gd name="G22" fmla="+- G20 10800 0"/>
              <a:gd name="G23" fmla="+- G21 10800 0"/>
              <a:gd name="G24" fmla="+- 10800 0 G20"/>
              <a:gd name="G25" fmla="+- 6913 10800 0"/>
              <a:gd name="G26" fmla="?: G9 G17 G25"/>
              <a:gd name="G27" fmla="?: G9 0 21600"/>
              <a:gd name="G28" fmla="cos 10800 -7261357"/>
              <a:gd name="G29" fmla="sin 10800 -7261357"/>
              <a:gd name="G30" fmla="sin 6913 -7261357"/>
              <a:gd name="G31" fmla="+- G28 10800 0"/>
              <a:gd name="G32" fmla="+- G29 10800 0"/>
              <a:gd name="G33" fmla="+- G30 10800 0"/>
              <a:gd name="G34" fmla="?: G4 0 G31"/>
              <a:gd name="G35" fmla="?: -7261357 G34 0"/>
              <a:gd name="G36" fmla="?: G6 G35 G31"/>
              <a:gd name="G37" fmla="+- 21600 0 G36"/>
              <a:gd name="G38" fmla="?: G4 0 G33"/>
              <a:gd name="G39" fmla="?: -7261357 G38 G32"/>
              <a:gd name="G40" fmla="?: G6 G39 0"/>
              <a:gd name="G41" fmla="?: G4 G32 21600"/>
              <a:gd name="G42" fmla="?: G6 G41 G33"/>
              <a:gd name="T12" fmla="*/ 10800 w 21600"/>
              <a:gd name="T13" fmla="*/ 0 h 21600"/>
              <a:gd name="T14" fmla="*/ 7654 w 21600"/>
              <a:gd name="T15" fmla="*/ 2520 h 21600"/>
              <a:gd name="T16" fmla="*/ 10800 w 21600"/>
              <a:gd name="T17" fmla="*/ 3887 h 21600"/>
              <a:gd name="T18" fmla="*/ 13946 w 21600"/>
              <a:gd name="T19" fmla="*/ 252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345" y="4337"/>
                </a:moveTo>
                <a:cubicBezTo>
                  <a:pt x="9129" y="4039"/>
                  <a:pt x="9961" y="3886"/>
                  <a:pt x="10800" y="3887"/>
                </a:cubicBezTo>
                <a:cubicBezTo>
                  <a:pt x="11638" y="3887"/>
                  <a:pt x="12470" y="4039"/>
                  <a:pt x="13254" y="4337"/>
                </a:cubicBezTo>
                <a:lnTo>
                  <a:pt x="14635" y="703"/>
                </a:lnTo>
                <a:cubicBezTo>
                  <a:pt x="13410" y="238"/>
                  <a:pt x="12110" y="-1"/>
                  <a:pt x="10799" y="0"/>
                </a:cubicBezTo>
                <a:cubicBezTo>
                  <a:pt x="9489" y="0"/>
                  <a:pt x="8189" y="238"/>
                  <a:pt x="6964" y="703"/>
                </a:cubicBezTo>
                <a:close/>
              </a:path>
            </a:pathLst>
          </a:custGeom>
          <a:solidFill>
            <a:srgbClr val="33CCCC"/>
          </a:solidFill>
          <a:ln w="9525">
            <a:miter lim="800000"/>
            <a:headEnd/>
            <a:tailEnd/>
          </a:ln>
          <a:effectLst/>
          <a:scene3d>
            <a:camera prst="legacyPerspectiveBottom">
              <a:rot lat="300000" lon="0" rev="0"/>
            </a:camera>
            <a:lightRig rig="legacyFlat3" dir="r"/>
          </a:scene3d>
          <a:sp3d extrusionH="887400" prstMaterial="legacyMatte">
            <a:bevelT w="13500" h="13500" prst="angle"/>
            <a:bevelB w="13500" h="13500" prst="angle"/>
            <a:extrusionClr>
              <a:srgbClr val="33CCCC"/>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defTabSz="457200"/>
            <a:endParaRPr lang="en-US" dirty="0">
              <a:solidFill>
                <a:prstClr val="black"/>
              </a:solidFill>
              <a:latin typeface="Arial" panose="020B0604020202020204" pitchFamily="34" charset="0"/>
            </a:endParaRPr>
          </a:p>
        </p:txBody>
      </p:sp>
      <p:sp>
        <p:nvSpPr>
          <p:cNvPr id="2908166" name="Rectangle 6"/>
          <p:cNvSpPr>
            <a:spLocks noChangeArrowheads="1"/>
          </p:cNvSpPr>
          <p:nvPr/>
        </p:nvSpPr>
        <p:spPr bwMode="auto">
          <a:xfrm rot="-249808">
            <a:off x="3298825" y="3505200"/>
            <a:ext cx="1349375" cy="6191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en-US" dirty="0">
              <a:solidFill>
                <a:prstClr val="black"/>
              </a:solidFill>
              <a:latin typeface="Arial" panose="020B0604020202020204" pitchFamily="34" charset="0"/>
            </a:endParaRPr>
          </a:p>
        </p:txBody>
      </p:sp>
      <p:sp>
        <p:nvSpPr>
          <p:cNvPr id="2908167" name="Rectangle 7"/>
          <p:cNvSpPr>
            <a:spLocks noGrp="1" noChangeArrowheads="1"/>
          </p:cNvSpPr>
          <p:nvPr>
            <p:ph type="title"/>
          </p:nvPr>
        </p:nvSpPr>
        <p:spPr>
          <a:xfrm>
            <a:off x="685800" y="0"/>
            <a:ext cx="7772400" cy="1143000"/>
          </a:xfrm>
        </p:spPr>
        <p:txBody>
          <a:bodyPr/>
          <a:lstStyle/>
          <a:p>
            <a:r>
              <a:rPr lang="en-US" altLang="en-US" dirty="0"/>
              <a:t>ALS 8.3.1 optics</a:t>
            </a:r>
          </a:p>
        </p:txBody>
      </p:sp>
      <p:pic>
        <p:nvPicPr>
          <p:cNvPr id="2908168" name="Picture 8" descr="suprbend_w"/>
          <p:cNvPicPr>
            <a:picLocks noChangeAspect="1" noChangeArrowheads="1"/>
          </p:cNvPicPr>
          <p:nvPr/>
        </p:nvPicPr>
        <p:blipFill>
          <a:blip r:embed="rId4" cstate="print">
            <a:extLst>
              <a:ext uri="{28A0092B-C50C-407E-A947-70E740481C1C}">
                <a14:useLocalDpi xmlns:a14="http://schemas.microsoft.com/office/drawing/2010/main" val="0"/>
              </a:ext>
            </a:extLst>
          </a:blip>
          <a:srcRect b="1248"/>
          <a:stretch>
            <a:fillRect/>
          </a:stretch>
        </p:blipFill>
        <p:spPr bwMode="auto">
          <a:xfrm>
            <a:off x="322263" y="1866900"/>
            <a:ext cx="1998662" cy="323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169" name="Rectangle 9"/>
          <p:cNvSpPr>
            <a:spLocks noChangeAspect="1" noChangeArrowheads="1"/>
          </p:cNvSpPr>
          <p:nvPr/>
        </p:nvSpPr>
        <p:spPr bwMode="auto">
          <a:xfrm rot="360000">
            <a:off x="3081338" y="3676650"/>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defTabSz="457200"/>
            <a:endParaRPr lang="en-US" dirty="0">
              <a:solidFill>
                <a:prstClr val="black"/>
              </a:solidFill>
              <a:latin typeface="Arial" panose="020B0604020202020204" pitchFamily="34" charset="0"/>
            </a:endParaRPr>
          </a:p>
        </p:txBody>
      </p:sp>
      <p:sp>
        <p:nvSpPr>
          <p:cNvPr id="2908170" name="AutoShape 10"/>
          <p:cNvSpPr>
            <a:spLocks noChangeAspect="1" noChangeArrowheads="1"/>
          </p:cNvSpPr>
          <p:nvPr/>
        </p:nvSpPr>
        <p:spPr bwMode="auto">
          <a:xfrm rot="10500000">
            <a:off x="1878013" y="3432175"/>
            <a:ext cx="1309687" cy="484188"/>
          </a:xfrm>
          <a:custGeom>
            <a:avLst/>
            <a:gdLst>
              <a:gd name="G0" fmla="+- 8128 0 0"/>
              <a:gd name="G1" fmla="+- -7994668 0 0"/>
              <a:gd name="G2" fmla="+- 0 0 -7994668"/>
              <a:gd name="T0" fmla="*/ 0 256 1"/>
              <a:gd name="T1" fmla="*/ 180 256 1"/>
              <a:gd name="G3" fmla="+- -7994668 T0 T1"/>
              <a:gd name="T2" fmla="*/ 0 256 1"/>
              <a:gd name="T3" fmla="*/ 90 256 1"/>
              <a:gd name="G4" fmla="+- -7994668 T2 T3"/>
              <a:gd name="G5" fmla="*/ G4 2 1"/>
              <a:gd name="T4" fmla="*/ 90 256 1"/>
              <a:gd name="T5" fmla="*/ 0 256 1"/>
              <a:gd name="G6" fmla="+- -7994668 T4 T5"/>
              <a:gd name="G7" fmla="*/ G6 2 1"/>
              <a:gd name="G8" fmla="abs -799466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128"/>
              <a:gd name="G18" fmla="*/ 8128 1 2"/>
              <a:gd name="G19" fmla="+- G18 5400 0"/>
              <a:gd name="G20" fmla="cos G19 -7994668"/>
              <a:gd name="G21" fmla="sin G19 -7994668"/>
              <a:gd name="G22" fmla="+- G20 10800 0"/>
              <a:gd name="G23" fmla="+- G21 10800 0"/>
              <a:gd name="G24" fmla="+- 10800 0 G20"/>
              <a:gd name="G25" fmla="+- 8128 10800 0"/>
              <a:gd name="G26" fmla="?: G9 G17 G25"/>
              <a:gd name="G27" fmla="?: G9 0 21600"/>
              <a:gd name="G28" fmla="cos 10800 -7994668"/>
              <a:gd name="G29" fmla="sin 10800 -7994668"/>
              <a:gd name="G30" fmla="sin 8128 -7994668"/>
              <a:gd name="G31" fmla="+- G28 10800 0"/>
              <a:gd name="G32" fmla="+- G29 10800 0"/>
              <a:gd name="G33" fmla="+- G30 10800 0"/>
              <a:gd name="G34" fmla="?: G4 0 G31"/>
              <a:gd name="G35" fmla="?: -7994668 G34 0"/>
              <a:gd name="G36" fmla="?: G6 G35 G31"/>
              <a:gd name="G37" fmla="+- 21600 0 G36"/>
              <a:gd name="G38" fmla="?: G4 0 G33"/>
              <a:gd name="G39" fmla="?: -7994668 G38 G32"/>
              <a:gd name="G40" fmla="?: G6 G39 0"/>
              <a:gd name="G41" fmla="?: G4 G32 21600"/>
              <a:gd name="G42" fmla="?: G6 G41 G33"/>
              <a:gd name="T12" fmla="*/ 10800 w 21600"/>
              <a:gd name="T13" fmla="*/ 0 h 21600"/>
              <a:gd name="T14" fmla="*/ 5786 w 21600"/>
              <a:gd name="T15" fmla="*/ 2773 h 21600"/>
              <a:gd name="T16" fmla="*/ 10800 w 21600"/>
              <a:gd name="T17" fmla="*/ 2672 h 21600"/>
              <a:gd name="T18" fmla="*/ 15814 w 21600"/>
              <a:gd name="T19" fmla="*/ 2773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494" y="3906"/>
                </a:moveTo>
                <a:cubicBezTo>
                  <a:pt x="7785" y="3099"/>
                  <a:pt x="9277" y="2671"/>
                  <a:pt x="10800" y="2672"/>
                </a:cubicBezTo>
                <a:cubicBezTo>
                  <a:pt x="12322" y="2672"/>
                  <a:pt x="13814" y="3099"/>
                  <a:pt x="15105" y="3906"/>
                </a:cubicBezTo>
                <a:lnTo>
                  <a:pt x="16521" y="1639"/>
                </a:lnTo>
                <a:cubicBezTo>
                  <a:pt x="14805" y="568"/>
                  <a:pt x="12823" y="-1"/>
                  <a:pt x="10799" y="0"/>
                </a:cubicBezTo>
                <a:cubicBezTo>
                  <a:pt x="8776" y="0"/>
                  <a:pt x="6794" y="568"/>
                  <a:pt x="5078" y="1639"/>
                </a:cubicBezTo>
                <a:close/>
              </a:path>
            </a:pathLst>
          </a:custGeom>
          <a:solidFill>
            <a:srgbClr val="3366FF"/>
          </a:solidFill>
          <a:ln w="9525">
            <a:miter lim="800000"/>
            <a:headEnd/>
            <a:tailEnd/>
          </a:ln>
          <a:effectLst/>
          <a:scene3d>
            <a:camera prst="legacyPerspectiveBottom">
              <a:rot lat="20699999" lon="0" rev="0"/>
            </a:camera>
            <a:lightRig rig="legacyFlat3" dir="t"/>
          </a:scene3d>
          <a:sp3d extrusionH="125400" prstMaterial="legacyMatte">
            <a:bevelT w="13500" h="13500" prst="angle"/>
            <a:bevelB w="13500" h="13500" prst="angle"/>
            <a:extrusionClr>
              <a:srgbClr val="DDDDDD"/>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defTabSz="457200"/>
            <a:endParaRPr lang="en-US" dirty="0">
              <a:solidFill>
                <a:prstClr val="black"/>
              </a:solidFill>
              <a:latin typeface="Arial" panose="020B0604020202020204" pitchFamily="34" charset="0"/>
            </a:endParaRPr>
          </a:p>
        </p:txBody>
      </p:sp>
      <p:grpSp>
        <p:nvGrpSpPr>
          <p:cNvPr id="2908171" name="Group 11"/>
          <p:cNvGrpSpPr>
            <a:grpSpLocks/>
          </p:cNvGrpSpPr>
          <p:nvPr/>
        </p:nvGrpSpPr>
        <p:grpSpPr bwMode="auto">
          <a:xfrm>
            <a:off x="6413500" y="2738438"/>
            <a:ext cx="1387475" cy="2276475"/>
            <a:chOff x="2962" y="1779"/>
            <a:chExt cx="874" cy="1434"/>
          </a:xfrm>
        </p:grpSpPr>
        <p:pic>
          <p:nvPicPr>
            <p:cNvPr id="2908172" name="Picture 12" descr="xtal_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62" y="1918"/>
              <a:ext cx="433" cy="1295"/>
            </a:xfrm>
            <a:prstGeom prst="rect">
              <a:avLst/>
            </a:prstGeom>
            <a:noFill/>
            <a:extLst>
              <a:ext uri="{909E8E84-426E-40DD-AFC4-6F175D3DCCD1}">
                <a14:hiddenFill xmlns:a14="http://schemas.microsoft.com/office/drawing/2010/main">
                  <a:solidFill>
                    <a:srgbClr val="FFFFFF"/>
                  </a:solidFill>
                </a14:hiddenFill>
              </a:ext>
            </a:extLst>
          </p:spPr>
        </p:pic>
        <p:sp>
          <p:nvSpPr>
            <p:cNvPr id="2908173" name="Line 13"/>
            <p:cNvSpPr>
              <a:spLocks noChangeAspect="1" noChangeShapeType="1"/>
            </p:cNvSpPr>
            <p:nvPr/>
          </p:nvSpPr>
          <p:spPr bwMode="auto">
            <a:xfrm flipV="1">
              <a:off x="3187" y="1779"/>
              <a:ext cx="615" cy="44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908174" name="Line 14"/>
            <p:cNvSpPr>
              <a:spLocks noChangeAspect="1" noChangeShapeType="1"/>
            </p:cNvSpPr>
            <p:nvPr/>
          </p:nvSpPr>
          <p:spPr bwMode="auto">
            <a:xfrm>
              <a:off x="3184" y="2248"/>
              <a:ext cx="652" cy="20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908175" name="Line 15"/>
            <p:cNvSpPr>
              <a:spLocks noChangeAspect="1" noChangeShapeType="1"/>
            </p:cNvSpPr>
            <p:nvPr/>
          </p:nvSpPr>
          <p:spPr bwMode="auto">
            <a:xfrm flipV="1">
              <a:off x="3261" y="2108"/>
              <a:ext cx="328" cy="126"/>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908176" name="Line 16"/>
            <p:cNvSpPr>
              <a:spLocks noChangeAspect="1" noChangeShapeType="1"/>
            </p:cNvSpPr>
            <p:nvPr/>
          </p:nvSpPr>
          <p:spPr bwMode="auto">
            <a:xfrm>
              <a:off x="3259" y="2328"/>
              <a:ext cx="349" cy="313"/>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grpSp>
      <p:sp>
        <p:nvSpPr>
          <p:cNvPr id="2908177" name="Text Box 17"/>
          <p:cNvSpPr txBox="1">
            <a:spLocks noChangeAspect="1" noChangeArrowheads="1"/>
          </p:cNvSpPr>
          <p:nvPr/>
        </p:nvSpPr>
        <p:spPr bwMode="auto">
          <a:xfrm>
            <a:off x="650875" y="1400175"/>
            <a:ext cx="1442560" cy="34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eaLnBrk="0" hangingPunct="0"/>
            <a:r>
              <a:rPr lang="en-US" altLang="en-US" sz="2100" b="1" dirty="0" err="1">
                <a:solidFill>
                  <a:srgbClr val="000000"/>
                </a:solidFill>
                <a:latin typeface="Arial" panose="020B0604020202020204" pitchFamily="34" charset="0"/>
              </a:rPr>
              <a:t>Superbend</a:t>
            </a:r>
            <a:endParaRPr lang="en-US" altLang="en-US" sz="2100" b="1" dirty="0">
              <a:solidFill>
                <a:srgbClr val="000000"/>
              </a:solidFill>
              <a:latin typeface="Arial" panose="020B0604020202020204" pitchFamily="34" charset="0"/>
            </a:endParaRPr>
          </a:p>
        </p:txBody>
      </p:sp>
      <p:sp>
        <p:nvSpPr>
          <p:cNvPr id="2908178" name="Text Box 18"/>
          <p:cNvSpPr txBox="1">
            <a:spLocks noChangeAspect="1" noChangeArrowheads="1"/>
          </p:cNvSpPr>
          <p:nvPr/>
        </p:nvSpPr>
        <p:spPr bwMode="auto">
          <a:xfrm>
            <a:off x="2212616" y="2187575"/>
            <a:ext cx="1073870" cy="84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dirty="0">
                <a:solidFill>
                  <a:srgbClr val="000000"/>
                </a:solidFill>
                <a:latin typeface="Arial" panose="020B0604020202020204" pitchFamily="34" charset="0"/>
              </a:rPr>
              <a:t>Plane</a:t>
            </a:r>
          </a:p>
          <a:p>
            <a:pPr algn="ctr" eaLnBrk="0" hangingPunct="0"/>
            <a:r>
              <a:rPr lang="en-US" altLang="en-US" b="1" dirty="0">
                <a:solidFill>
                  <a:srgbClr val="000000"/>
                </a:solidFill>
                <a:latin typeface="Arial" panose="020B0604020202020204" pitchFamily="34" charset="0"/>
              </a:rPr>
              <a:t>Parabolic</a:t>
            </a:r>
          </a:p>
          <a:p>
            <a:pPr algn="ctr" eaLnBrk="0" hangingPunct="0"/>
            <a:r>
              <a:rPr lang="en-US" altLang="en-US" b="1" dirty="0">
                <a:solidFill>
                  <a:srgbClr val="000000"/>
                </a:solidFill>
                <a:latin typeface="Arial" panose="020B0604020202020204" pitchFamily="34" charset="0"/>
              </a:rPr>
              <a:t>mirror</a:t>
            </a:r>
          </a:p>
        </p:txBody>
      </p:sp>
      <p:sp>
        <p:nvSpPr>
          <p:cNvPr id="2908179" name="Text Box 19"/>
          <p:cNvSpPr txBox="1">
            <a:spLocks noChangeAspect="1" noChangeArrowheads="1"/>
          </p:cNvSpPr>
          <p:nvPr/>
        </p:nvSpPr>
        <p:spPr bwMode="auto">
          <a:xfrm>
            <a:off x="3775524" y="2203450"/>
            <a:ext cx="1018277"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dirty="0" err="1">
                <a:solidFill>
                  <a:srgbClr val="000000"/>
                </a:solidFill>
                <a:latin typeface="Arial" panose="020B0604020202020204" pitchFamily="34" charset="0"/>
              </a:rPr>
              <a:t>Torroidal</a:t>
            </a:r>
            <a:endParaRPr lang="en-US" altLang="en-US" b="1" dirty="0">
              <a:solidFill>
                <a:srgbClr val="000000"/>
              </a:solidFill>
              <a:latin typeface="Arial" panose="020B0604020202020204" pitchFamily="34" charset="0"/>
            </a:endParaRPr>
          </a:p>
          <a:p>
            <a:pPr algn="ctr" eaLnBrk="0" hangingPunct="0"/>
            <a:r>
              <a:rPr lang="en-US" altLang="en-US" b="1" dirty="0">
                <a:solidFill>
                  <a:srgbClr val="000000"/>
                </a:solidFill>
                <a:latin typeface="Arial" panose="020B0604020202020204" pitchFamily="34" charset="0"/>
              </a:rPr>
              <a:t>mirror</a:t>
            </a:r>
          </a:p>
        </p:txBody>
      </p:sp>
      <p:sp>
        <p:nvSpPr>
          <p:cNvPr id="2908180" name="Text Box 20"/>
          <p:cNvSpPr txBox="1">
            <a:spLocks noChangeAspect="1" noChangeArrowheads="1"/>
          </p:cNvSpPr>
          <p:nvPr/>
        </p:nvSpPr>
        <p:spPr bwMode="auto">
          <a:xfrm>
            <a:off x="2439268" y="4481513"/>
            <a:ext cx="1804839"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dirty="0">
                <a:solidFill>
                  <a:srgbClr val="000000"/>
                </a:solidFill>
                <a:latin typeface="Arial" panose="020B0604020202020204" pitchFamily="34" charset="0"/>
              </a:rPr>
              <a:t>Si(111)</a:t>
            </a:r>
          </a:p>
          <a:p>
            <a:pPr algn="ctr" eaLnBrk="0" hangingPunct="0"/>
            <a:r>
              <a:rPr lang="en-US" altLang="en-US" b="1" dirty="0" err="1">
                <a:solidFill>
                  <a:srgbClr val="000000"/>
                </a:solidFill>
                <a:latin typeface="Arial" panose="020B0604020202020204" pitchFamily="34" charset="0"/>
              </a:rPr>
              <a:t>monochromator</a:t>
            </a:r>
            <a:endParaRPr lang="en-US" altLang="en-US" b="1" dirty="0">
              <a:solidFill>
                <a:srgbClr val="000000"/>
              </a:solidFill>
              <a:latin typeface="Arial" panose="020B0604020202020204" pitchFamily="34" charset="0"/>
            </a:endParaRPr>
          </a:p>
        </p:txBody>
      </p:sp>
      <p:sp>
        <p:nvSpPr>
          <p:cNvPr id="2908181" name="Text Box 21"/>
          <p:cNvSpPr txBox="1">
            <a:spLocks noChangeAspect="1" noChangeArrowheads="1"/>
          </p:cNvSpPr>
          <p:nvPr/>
        </p:nvSpPr>
        <p:spPr bwMode="auto">
          <a:xfrm>
            <a:off x="6042352" y="5103813"/>
            <a:ext cx="1588434" cy="27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700" b="1" dirty="0">
                <a:solidFill>
                  <a:srgbClr val="000000"/>
                </a:solidFill>
                <a:latin typeface="Arial" panose="020B0604020202020204" pitchFamily="34" charset="0"/>
              </a:rPr>
              <a:t>Protein Crystal</a:t>
            </a:r>
          </a:p>
        </p:txBody>
      </p:sp>
      <p:sp>
        <p:nvSpPr>
          <p:cNvPr id="2908182" name="Rectangle 22"/>
          <p:cNvSpPr>
            <a:spLocks noChangeArrowheads="1"/>
          </p:cNvSpPr>
          <p:nvPr/>
        </p:nvSpPr>
        <p:spPr bwMode="auto">
          <a:xfrm>
            <a:off x="5716588" y="35147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en-US" dirty="0">
              <a:solidFill>
                <a:prstClr val="black"/>
              </a:solidFill>
              <a:latin typeface="Arial" panose="020B0604020202020204" pitchFamily="34" charset="0"/>
            </a:endParaRPr>
          </a:p>
        </p:txBody>
      </p:sp>
      <p:sp>
        <p:nvSpPr>
          <p:cNvPr id="2908183" name="Rectangle 23"/>
          <p:cNvSpPr>
            <a:spLocks noChangeArrowheads="1"/>
          </p:cNvSpPr>
          <p:nvPr/>
        </p:nvSpPr>
        <p:spPr bwMode="auto">
          <a:xfrm>
            <a:off x="5716588" y="2790825"/>
            <a:ext cx="82550" cy="6699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en-US" dirty="0">
              <a:solidFill>
                <a:prstClr val="black"/>
              </a:solidFill>
              <a:latin typeface="Arial" panose="020B0604020202020204" pitchFamily="34" charset="0"/>
            </a:endParaRPr>
          </a:p>
        </p:txBody>
      </p:sp>
      <p:sp>
        <p:nvSpPr>
          <p:cNvPr id="2908184" name="Rectangle 24"/>
          <p:cNvSpPr>
            <a:spLocks noChangeArrowheads="1"/>
          </p:cNvSpPr>
          <p:nvPr/>
        </p:nvSpPr>
        <p:spPr bwMode="auto">
          <a:xfrm>
            <a:off x="5945188" y="3629025"/>
            <a:ext cx="76200" cy="5556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en-US" dirty="0">
              <a:solidFill>
                <a:prstClr val="black"/>
              </a:solidFill>
              <a:latin typeface="Arial" panose="020B0604020202020204" pitchFamily="34" charset="0"/>
            </a:endParaRPr>
          </a:p>
        </p:txBody>
      </p:sp>
      <p:sp>
        <p:nvSpPr>
          <p:cNvPr id="2908185" name="Rectangle 25"/>
          <p:cNvSpPr>
            <a:spLocks noChangeArrowheads="1"/>
          </p:cNvSpPr>
          <p:nvPr/>
        </p:nvSpPr>
        <p:spPr bwMode="auto">
          <a:xfrm>
            <a:off x="5945188" y="2790825"/>
            <a:ext cx="82550" cy="5810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en-US" dirty="0">
              <a:solidFill>
                <a:prstClr val="black"/>
              </a:solidFill>
              <a:latin typeface="Arial" panose="020B0604020202020204" pitchFamily="34" charset="0"/>
            </a:endParaRPr>
          </a:p>
        </p:txBody>
      </p:sp>
      <p:sp>
        <p:nvSpPr>
          <p:cNvPr id="2908186" name="Line 26"/>
          <p:cNvSpPr>
            <a:spLocks noChangeShapeType="1"/>
          </p:cNvSpPr>
          <p:nvPr/>
        </p:nvSpPr>
        <p:spPr bwMode="auto">
          <a:xfrm flipV="1">
            <a:off x="5797550" y="3308350"/>
            <a:ext cx="127000" cy="1333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908187" name="Line 27"/>
          <p:cNvSpPr>
            <a:spLocks noChangeShapeType="1"/>
          </p:cNvSpPr>
          <p:nvPr/>
        </p:nvSpPr>
        <p:spPr bwMode="auto">
          <a:xfrm>
            <a:off x="5791200" y="3524250"/>
            <a:ext cx="146050" cy="15875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908188" name="AutoShape 28"/>
          <p:cNvSpPr>
            <a:spLocks noChangeArrowheads="1"/>
          </p:cNvSpPr>
          <p:nvPr/>
        </p:nvSpPr>
        <p:spPr bwMode="auto">
          <a:xfrm rot="-5400000">
            <a:off x="2073275" y="3463925"/>
            <a:ext cx="82550" cy="825500"/>
          </a:xfrm>
          <a:prstGeom prst="triangle">
            <a:avLst>
              <a:gd name="adj" fmla="val 50000"/>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en-US" dirty="0">
              <a:solidFill>
                <a:prstClr val="black"/>
              </a:solidFill>
              <a:latin typeface="Arial" panose="020B0604020202020204" pitchFamily="34" charset="0"/>
            </a:endParaRPr>
          </a:p>
        </p:txBody>
      </p:sp>
      <p:sp>
        <p:nvSpPr>
          <p:cNvPr id="2908189" name="Rectangle 29"/>
          <p:cNvSpPr>
            <a:spLocks noChangeArrowheads="1"/>
          </p:cNvSpPr>
          <p:nvPr/>
        </p:nvSpPr>
        <p:spPr bwMode="auto">
          <a:xfrm rot="-733861">
            <a:off x="2517775" y="3759200"/>
            <a:ext cx="787400" cy="69850"/>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en-US" dirty="0">
              <a:solidFill>
                <a:prstClr val="black"/>
              </a:solidFill>
              <a:latin typeface="Arial" panose="020B0604020202020204" pitchFamily="34" charset="0"/>
            </a:endParaRPr>
          </a:p>
        </p:txBody>
      </p:sp>
      <p:sp>
        <p:nvSpPr>
          <p:cNvPr id="2908190" name="Rectangle 30"/>
          <p:cNvSpPr>
            <a:spLocks noChangeArrowheads="1"/>
          </p:cNvSpPr>
          <p:nvPr/>
        </p:nvSpPr>
        <p:spPr bwMode="auto">
          <a:xfrm rot="-3648441">
            <a:off x="3206750" y="3613150"/>
            <a:ext cx="214313" cy="68263"/>
          </a:xfrm>
          <a:prstGeom prst="rect">
            <a:avLst/>
          </a:pr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en-US" dirty="0">
              <a:solidFill>
                <a:prstClr val="black"/>
              </a:solidFill>
              <a:latin typeface="Arial" panose="020B0604020202020204" pitchFamily="34" charset="0"/>
            </a:endParaRPr>
          </a:p>
        </p:txBody>
      </p:sp>
      <p:sp>
        <p:nvSpPr>
          <p:cNvPr id="2908191" name="Rectangle 31"/>
          <p:cNvSpPr>
            <a:spLocks noChangeAspect="1" noChangeArrowheads="1"/>
          </p:cNvSpPr>
          <p:nvPr/>
        </p:nvSpPr>
        <p:spPr bwMode="auto">
          <a:xfrm rot="360000">
            <a:off x="3151188" y="3338513"/>
            <a:ext cx="327025" cy="142875"/>
          </a:xfrm>
          <a:prstGeom prst="rect">
            <a:avLst/>
          </a:prstGeom>
          <a:solidFill>
            <a:srgbClr val="808000"/>
          </a:solidFill>
          <a:ln w="9525">
            <a:miter lim="800000"/>
            <a:headEnd/>
            <a:tailEnd/>
          </a:ln>
          <a:effectLst/>
          <a:scene3d>
            <a:camera prst="legacyPerspectiveFront">
              <a:rot lat="17699998" lon="1500000" rev="0"/>
            </a:camera>
            <a:lightRig rig="legacyFlat4" dir="b"/>
          </a:scene3d>
          <a:sp3d extrusionH="125400" prstMaterial="legacyMatte">
            <a:bevelT w="13500" h="13500" prst="angle"/>
            <a:bevelB w="13500" h="13500" prst="angle"/>
            <a:extrusionClr>
              <a:srgbClr val="808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defTabSz="457200"/>
            <a:endParaRPr lang="en-US" dirty="0">
              <a:solidFill>
                <a:prstClr val="black"/>
              </a:solidFill>
              <a:latin typeface="Arial" panose="020B0604020202020204" pitchFamily="34" charset="0"/>
            </a:endParaRPr>
          </a:p>
        </p:txBody>
      </p:sp>
      <p:sp>
        <p:nvSpPr>
          <p:cNvPr id="2908192" name="AutoShape 32"/>
          <p:cNvSpPr>
            <a:spLocks noChangeArrowheads="1"/>
          </p:cNvSpPr>
          <p:nvPr/>
        </p:nvSpPr>
        <p:spPr bwMode="auto">
          <a:xfrm rot="-5400000">
            <a:off x="5665787" y="2432051"/>
            <a:ext cx="68263" cy="21129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00FF0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457200"/>
            <a:endParaRPr lang="en-US" dirty="0">
              <a:solidFill>
                <a:prstClr val="black"/>
              </a:solidFill>
              <a:latin typeface="Arial" panose="020B0604020202020204" pitchFamily="34" charset="0"/>
            </a:endParaRPr>
          </a:p>
        </p:txBody>
      </p:sp>
      <p:sp>
        <p:nvSpPr>
          <p:cNvPr id="2908193" name="Text Box 33"/>
          <p:cNvSpPr txBox="1">
            <a:spLocks noChangeAspect="1" noChangeArrowheads="1"/>
          </p:cNvSpPr>
          <p:nvPr/>
        </p:nvSpPr>
        <p:spPr bwMode="auto">
          <a:xfrm>
            <a:off x="5076149" y="1947863"/>
            <a:ext cx="810977" cy="279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700" b="1" dirty="0">
                <a:solidFill>
                  <a:srgbClr val="000000"/>
                </a:solidFill>
                <a:latin typeface="Arial" panose="020B0604020202020204" pitchFamily="34" charset="0"/>
              </a:rPr>
              <a:t>pinhole</a:t>
            </a:r>
          </a:p>
        </p:txBody>
      </p:sp>
      <p:sp>
        <p:nvSpPr>
          <p:cNvPr id="2908194" name="Text Box 34"/>
          <p:cNvSpPr txBox="1">
            <a:spLocks noChangeAspect="1" noChangeArrowheads="1"/>
          </p:cNvSpPr>
          <p:nvPr/>
        </p:nvSpPr>
        <p:spPr bwMode="auto">
          <a:xfrm>
            <a:off x="6425695" y="1911350"/>
            <a:ext cx="775711" cy="540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sz="1700" b="1" dirty="0">
                <a:solidFill>
                  <a:srgbClr val="000000"/>
                </a:solidFill>
                <a:latin typeface="Arial" panose="020B0604020202020204" pitchFamily="34" charset="0"/>
              </a:rPr>
              <a:t>Scatter</a:t>
            </a:r>
          </a:p>
          <a:p>
            <a:pPr algn="ctr" eaLnBrk="0" hangingPunct="0"/>
            <a:r>
              <a:rPr lang="en-US" altLang="en-US" sz="1700" b="1" dirty="0">
                <a:solidFill>
                  <a:srgbClr val="000000"/>
                </a:solidFill>
                <a:latin typeface="Arial" panose="020B0604020202020204" pitchFamily="34" charset="0"/>
              </a:rPr>
              <a:t>guard</a:t>
            </a:r>
          </a:p>
        </p:txBody>
      </p:sp>
      <p:sp>
        <p:nvSpPr>
          <p:cNvPr id="2908195" name="Line 35"/>
          <p:cNvSpPr>
            <a:spLocks noChangeShapeType="1"/>
          </p:cNvSpPr>
          <p:nvPr/>
        </p:nvSpPr>
        <p:spPr bwMode="auto">
          <a:xfrm flipH="1">
            <a:off x="2568575" y="3106738"/>
            <a:ext cx="44450" cy="6667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908196" name="Line 36"/>
          <p:cNvSpPr>
            <a:spLocks noChangeShapeType="1"/>
          </p:cNvSpPr>
          <p:nvPr/>
        </p:nvSpPr>
        <p:spPr bwMode="auto">
          <a:xfrm flipH="1" flipV="1">
            <a:off x="3338513" y="3919538"/>
            <a:ext cx="73025" cy="4492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908197" name="Line 37"/>
          <p:cNvSpPr>
            <a:spLocks noChangeShapeType="1"/>
          </p:cNvSpPr>
          <p:nvPr/>
        </p:nvSpPr>
        <p:spPr bwMode="auto">
          <a:xfrm>
            <a:off x="4587875" y="2844800"/>
            <a:ext cx="28575"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908198" name="Line 38"/>
          <p:cNvSpPr>
            <a:spLocks noChangeShapeType="1"/>
          </p:cNvSpPr>
          <p:nvPr/>
        </p:nvSpPr>
        <p:spPr bwMode="auto">
          <a:xfrm>
            <a:off x="5486400" y="2263775"/>
            <a:ext cx="188913"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908199" name="Line 39"/>
          <p:cNvSpPr>
            <a:spLocks noChangeShapeType="1"/>
          </p:cNvSpPr>
          <p:nvPr/>
        </p:nvSpPr>
        <p:spPr bwMode="auto">
          <a:xfrm flipH="1">
            <a:off x="6022975" y="2249488"/>
            <a:ext cx="436563" cy="4937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908200" name="Rectangle 40"/>
          <p:cNvSpPr>
            <a:spLocks noChangeArrowheads="1"/>
          </p:cNvSpPr>
          <p:nvPr/>
        </p:nvSpPr>
        <p:spPr bwMode="auto">
          <a:xfrm>
            <a:off x="3838575" y="359568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defTabSz="457200"/>
            <a:endParaRPr lang="en-US" dirty="0">
              <a:solidFill>
                <a:prstClr val="black"/>
              </a:solidFill>
              <a:latin typeface="Arial" panose="020B0604020202020204" pitchFamily="34" charset="0"/>
            </a:endParaRPr>
          </a:p>
        </p:txBody>
      </p:sp>
      <p:sp>
        <p:nvSpPr>
          <p:cNvPr id="2908201" name="Rectangle 41"/>
          <p:cNvSpPr>
            <a:spLocks noChangeArrowheads="1"/>
          </p:cNvSpPr>
          <p:nvPr/>
        </p:nvSpPr>
        <p:spPr bwMode="auto">
          <a:xfrm>
            <a:off x="3833813" y="3348038"/>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defTabSz="457200"/>
            <a:endParaRPr lang="en-US" dirty="0">
              <a:solidFill>
                <a:prstClr val="black"/>
              </a:solidFill>
              <a:latin typeface="Arial" panose="020B0604020202020204" pitchFamily="34" charset="0"/>
            </a:endParaRPr>
          </a:p>
        </p:txBody>
      </p:sp>
      <p:sp>
        <p:nvSpPr>
          <p:cNvPr id="2908202" name="Rectangle 42"/>
          <p:cNvSpPr>
            <a:spLocks noChangeArrowheads="1"/>
          </p:cNvSpPr>
          <p:nvPr/>
        </p:nvSpPr>
        <p:spPr bwMode="auto">
          <a:xfrm>
            <a:off x="3971925" y="3505200"/>
            <a:ext cx="88900" cy="142875"/>
          </a:xfrm>
          <a:prstGeom prst="rect">
            <a:avLst/>
          </a:prstGeom>
          <a:solidFill>
            <a:schemeClr val="bg2"/>
          </a:solidFill>
          <a:ln w="9525">
            <a:miter lim="800000"/>
            <a:headEnd/>
            <a:tailEnd/>
          </a:ln>
          <a:effectLst/>
          <a:scene3d>
            <a:camera prst="legacyPerspectiveFront">
              <a:rot lat="1500000" lon="1500000" rev="0"/>
            </a:camera>
            <a:lightRig rig="legacyFlat2" dir="b"/>
          </a:scene3d>
          <a:sp3d extrusionH="11100" prstMaterial="legacyMetal">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defTabSz="457200"/>
            <a:endParaRPr lang="en-US" dirty="0">
              <a:solidFill>
                <a:prstClr val="black"/>
              </a:solidFill>
              <a:latin typeface="Arial" panose="020B0604020202020204" pitchFamily="34" charset="0"/>
            </a:endParaRPr>
          </a:p>
        </p:txBody>
      </p:sp>
      <p:sp>
        <p:nvSpPr>
          <p:cNvPr id="2908203" name="Text Box 43"/>
          <p:cNvSpPr txBox="1">
            <a:spLocks noChangeAspect="1" noChangeArrowheads="1"/>
          </p:cNvSpPr>
          <p:nvPr/>
        </p:nvSpPr>
        <p:spPr bwMode="auto">
          <a:xfrm>
            <a:off x="4062773" y="4129088"/>
            <a:ext cx="1253406" cy="571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7392" tIns="8696" rIns="17392" bIns="8696">
            <a:spAutoFit/>
          </a:bodyPr>
          <a:lstStyle>
            <a:lvl1pPr defTabSz="174625">
              <a:defRPr>
                <a:solidFill>
                  <a:schemeClr val="tx1"/>
                </a:solidFill>
                <a:latin typeface="Arial" charset="0"/>
              </a:defRPr>
            </a:lvl1pPr>
            <a:lvl2pPr marL="87313" defTabSz="174625">
              <a:defRPr>
                <a:solidFill>
                  <a:schemeClr val="tx1"/>
                </a:solidFill>
                <a:latin typeface="Arial" charset="0"/>
              </a:defRPr>
            </a:lvl2pPr>
            <a:lvl3pPr marL="174625" defTabSz="174625">
              <a:defRPr>
                <a:solidFill>
                  <a:schemeClr val="tx1"/>
                </a:solidFill>
                <a:latin typeface="Arial" charset="0"/>
              </a:defRPr>
            </a:lvl3pPr>
            <a:lvl4pPr marL="260350" defTabSz="174625">
              <a:defRPr>
                <a:solidFill>
                  <a:schemeClr val="tx1"/>
                </a:solidFill>
                <a:latin typeface="Arial" charset="0"/>
              </a:defRPr>
            </a:lvl4pPr>
            <a:lvl5pPr marL="347663" defTabSz="174625">
              <a:defRPr>
                <a:solidFill>
                  <a:schemeClr val="tx1"/>
                </a:solidFill>
                <a:latin typeface="Arial" charset="0"/>
              </a:defRPr>
            </a:lvl5pPr>
            <a:lvl6pPr marL="804863" defTabSz="174625" fontAlgn="base">
              <a:spcBef>
                <a:spcPct val="0"/>
              </a:spcBef>
              <a:spcAft>
                <a:spcPct val="0"/>
              </a:spcAft>
              <a:defRPr>
                <a:solidFill>
                  <a:schemeClr val="tx1"/>
                </a:solidFill>
                <a:latin typeface="Arial" charset="0"/>
              </a:defRPr>
            </a:lvl6pPr>
            <a:lvl7pPr marL="1262063" defTabSz="174625" fontAlgn="base">
              <a:spcBef>
                <a:spcPct val="0"/>
              </a:spcBef>
              <a:spcAft>
                <a:spcPct val="0"/>
              </a:spcAft>
              <a:defRPr>
                <a:solidFill>
                  <a:schemeClr val="tx1"/>
                </a:solidFill>
                <a:latin typeface="Arial" charset="0"/>
              </a:defRPr>
            </a:lvl7pPr>
            <a:lvl8pPr marL="1719263" defTabSz="174625" fontAlgn="base">
              <a:spcBef>
                <a:spcPct val="0"/>
              </a:spcBef>
              <a:spcAft>
                <a:spcPct val="0"/>
              </a:spcAft>
              <a:defRPr>
                <a:solidFill>
                  <a:schemeClr val="tx1"/>
                </a:solidFill>
                <a:latin typeface="Arial" charset="0"/>
              </a:defRPr>
            </a:lvl8pPr>
            <a:lvl9pPr marL="2176463" defTabSz="174625" fontAlgn="base">
              <a:spcBef>
                <a:spcPct val="0"/>
              </a:spcBef>
              <a:spcAft>
                <a:spcPct val="0"/>
              </a:spcAft>
              <a:defRPr>
                <a:solidFill>
                  <a:schemeClr val="tx1"/>
                </a:solidFill>
                <a:latin typeface="Arial" charset="0"/>
              </a:defRPr>
            </a:lvl9pPr>
          </a:lstStyle>
          <a:p>
            <a:pPr algn="ctr" eaLnBrk="0" hangingPunct="0"/>
            <a:r>
              <a:rPr lang="en-US" altLang="en-US" b="1" dirty="0">
                <a:solidFill>
                  <a:srgbClr val="000000"/>
                </a:solidFill>
                <a:latin typeface="Arial" panose="020B0604020202020204" pitchFamily="34" charset="0"/>
              </a:rPr>
              <a:t>divergence</a:t>
            </a:r>
          </a:p>
          <a:p>
            <a:pPr algn="ctr" eaLnBrk="0" hangingPunct="0"/>
            <a:r>
              <a:rPr lang="en-US" altLang="en-US" b="1" dirty="0">
                <a:solidFill>
                  <a:srgbClr val="000000"/>
                </a:solidFill>
                <a:latin typeface="Arial" panose="020B0604020202020204" pitchFamily="34" charset="0"/>
              </a:rPr>
              <a:t>slits</a:t>
            </a:r>
          </a:p>
        </p:txBody>
      </p:sp>
      <p:sp>
        <p:nvSpPr>
          <p:cNvPr id="2908204" name="Line 44"/>
          <p:cNvSpPr>
            <a:spLocks noChangeShapeType="1"/>
          </p:cNvSpPr>
          <p:nvPr/>
        </p:nvSpPr>
        <p:spPr bwMode="auto">
          <a:xfrm>
            <a:off x="3995738" y="3776663"/>
            <a:ext cx="152400" cy="3143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a:endParaRPr lang="en-US" dirty="0">
              <a:solidFill>
                <a:prstClr val="black"/>
              </a:solidFill>
              <a:latin typeface="Arial" panose="020B0604020202020204" pitchFamily="34" charset="0"/>
            </a:endParaRPr>
          </a:p>
        </p:txBody>
      </p:sp>
      <p:sp>
        <p:nvSpPr>
          <p:cNvPr id="2908205" name="Text Box 45"/>
          <p:cNvSpPr txBox="1">
            <a:spLocks noChangeArrowheads="1"/>
          </p:cNvSpPr>
          <p:nvPr/>
        </p:nvSpPr>
        <p:spPr bwMode="auto">
          <a:xfrm>
            <a:off x="1012718" y="990600"/>
            <a:ext cx="6745501"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457200"/>
            <a:r>
              <a:rPr lang="en-US" altLang="en-US" sz="2300" dirty="0">
                <a:solidFill>
                  <a:prstClr val="black"/>
                </a:solidFill>
                <a:latin typeface="Arial" panose="020B0604020202020204" pitchFamily="34" charset="0"/>
              </a:rPr>
              <a:t>MacDowell et. al. (2004) </a:t>
            </a:r>
            <a:r>
              <a:rPr lang="en-US" altLang="en-US" sz="2300" i="1" dirty="0">
                <a:solidFill>
                  <a:prstClr val="black"/>
                </a:solidFill>
                <a:latin typeface="Arial" panose="020B0604020202020204" pitchFamily="34" charset="0"/>
              </a:rPr>
              <a:t>J. Sync. Rad.</a:t>
            </a:r>
            <a:r>
              <a:rPr lang="en-US" altLang="en-US" sz="2300" dirty="0">
                <a:solidFill>
                  <a:prstClr val="black"/>
                </a:solidFill>
                <a:latin typeface="Arial" panose="020B0604020202020204" pitchFamily="34" charset="0"/>
              </a:rPr>
              <a:t> </a:t>
            </a:r>
            <a:r>
              <a:rPr lang="en-US" altLang="en-US" sz="2300" b="1" dirty="0">
                <a:solidFill>
                  <a:prstClr val="black"/>
                </a:solidFill>
                <a:latin typeface="Arial" panose="020B0604020202020204" pitchFamily="34" charset="0"/>
              </a:rPr>
              <a:t>11</a:t>
            </a:r>
            <a:r>
              <a:rPr lang="en-US" altLang="en-US" sz="2300" dirty="0">
                <a:solidFill>
                  <a:prstClr val="black"/>
                </a:solidFill>
                <a:latin typeface="Arial" panose="020B0604020202020204" pitchFamily="34" charset="0"/>
              </a:rPr>
              <a:t> 447-455</a:t>
            </a:r>
          </a:p>
        </p:txBody>
      </p:sp>
      <p:sp>
        <p:nvSpPr>
          <p:cNvPr id="46" name="Text Box 40"/>
          <p:cNvSpPr txBox="1">
            <a:spLocks noChangeArrowheads="1"/>
          </p:cNvSpPr>
          <p:nvPr/>
        </p:nvSpPr>
        <p:spPr bwMode="auto">
          <a:xfrm>
            <a:off x="2743200" y="5638800"/>
            <a:ext cx="687863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457200">
              <a:spcBef>
                <a:spcPct val="50000"/>
              </a:spcBef>
            </a:pPr>
            <a:r>
              <a:rPr lang="en-US" altLang="en-US" b="1" dirty="0">
                <a:solidFill>
                  <a:prstClr val="black"/>
                </a:solidFill>
                <a:latin typeface="Arial" panose="020B0604020202020204" pitchFamily="34" charset="0"/>
              </a:rPr>
              <a:t> 2:1 demagnification cancels spherical aberrations</a:t>
            </a:r>
          </a:p>
          <a:p>
            <a:pPr defTabSz="457200">
              <a:spcBef>
                <a:spcPct val="50000"/>
              </a:spcBef>
            </a:pPr>
            <a:r>
              <a:rPr lang="en-US" altLang="en-US" b="1" dirty="0">
                <a:solidFill>
                  <a:prstClr val="black"/>
                </a:solidFill>
                <a:latin typeface="Arial" panose="020B0604020202020204" pitchFamily="34" charset="0"/>
              </a:rPr>
              <a:t>Pt/Rh mirrors   </a:t>
            </a:r>
            <a:r>
              <a:rPr lang="en-US" altLang="en-US" b="1" dirty="0" smtClean="0">
                <a:solidFill>
                  <a:prstClr val="black"/>
                </a:solidFill>
                <a:latin typeface="Arial" panose="020B0604020202020204" pitchFamily="34" charset="0"/>
              </a:rPr>
              <a:t>1.3 </a:t>
            </a:r>
            <a:r>
              <a:rPr lang="en-US" altLang="en-US" b="1" dirty="0">
                <a:solidFill>
                  <a:prstClr val="black"/>
                </a:solidFill>
                <a:latin typeface="Arial" panose="020B0604020202020204" pitchFamily="34" charset="0"/>
              </a:rPr>
              <a:t>x 10</a:t>
            </a:r>
            <a:r>
              <a:rPr lang="en-US" altLang="en-US" b="1" baseline="50000" dirty="0">
                <a:solidFill>
                  <a:prstClr val="black"/>
                </a:solidFill>
                <a:latin typeface="Arial" panose="020B0604020202020204" pitchFamily="34" charset="0"/>
              </a:rPr>
              <a:t>8</a:t>
            </a:r>
            <a:r>
              <a:rPr lang="en-US" altLang="en-US" b="1" dirty="0">
                <a:solidFill>
                  <a:prstClr val="black"/>
                </a:solidFill>
                <a:latin typeface="Arial" panose="020B0604020202020204" pitchFamily="34" charset="0"/>
              </a:rPr>
              <a:t> </a:t>
            </a:r>
            <a:r>
              <a:rPr lang="en-US" altLang="en-US" b="1" dirty="0" err="1">
                <a:solidFill>
                  <a:prstClr val="black"/>
                </a:solidFill>
                <a:latin typeface="Arial" panose="020B0604020202020204" pitchFamily="34" charset="0"/>
              </a:rPr>
              <a:t>ph</a:t>
            </a:r>
            <a:r>
              <a:rPr lang="en-US" altLang="en-US" b="1" dirty="0">
                <a:solidFill>
                  <a:prstClr val="black"/>
                </a:solidFill>
                <a:latin typeface="Arial" panose="020B0604020202020204" pitchFamily="34" charset="0"/>
              </a:rPr>
              <a:t>/s/</a:t>
            </a:r>
            <a:r>
              <a:rPr lang="el-GR" altLang="en-US" b="1" dirty="0">
                <a:solidFill>
                  <a:prstClr val="black"/>
                </a:solidFill>
                <a:latin typeface="Arial" panose="020B0604020202020204" pitchFamily="34" charset="0"/>
                <a:cs typeface="Arial" panose="020B0604020202020204" pitchFamily="34" charset="0"/>
              </a:rPr>
              <a:t>μ</a:t>
            </a:r>
            <a:r>
              <a:rPr lang="en-US" altLang="en-US" b="1" dirty="0">
                <a:solidFill>
                  <a:prstClr val="black"/>
                </a:solidFill>
                <a:latin typeface="Arial" panose="020B0604020202020204" pitchFamily="34" charset="0"/>
                <a:cs typeface="Arial" panose="020B0604020202020204" pitchFamily="34" charset="0"/>
              </a:rPr>
              <a:t>m</a:t>
            </a:r>
            <a:r>
              <a:rPr lang="en-US" altLang="en-US" b="1" baseline="30000" dirty="0">
                <a:solidFill>
                  <a:prstClr val="black"/>
                </a:solidFill>
                <a:latin typeface="Arial" panose="020B0604020202020204" pitchFamily="34" charset="0"/>
                <a:cs typeface="Arial" panose="020B0604020202020204" pitchFamily="34" charset="0"/>
              </a:rPr>
              <a:t>2</a:t>
            </a:r>
            <a:r>
              <a:rPr lang="en-US" altLang="en-US" b="1" dirty="0">
                <a:solidFill>
                  <a:prstClr val="black"/>
                </a:solidFill>
                <a:latin typeface="Arial" panose="020B0604020202020204" pitchFamily="34" charset="0"/>
                <a:cs typeface="Arial" panose="020B0604020202020204" pitchFamily="34" charset="0"/>
              </a:rPr>
              <a:t> ≈  300 s/</a:t>
            </a:r>
            <a:r>
              <a:rPr lang="en-US" altLang="en-US" b="1" dirty="0" err="1">
                <a:solidFill>
                  <a:prstClr val="black"/>
                </a:solidFill>
                <a:latin typeface="Arial" panose="020B0604020202020204" pitchFamily="34" charset="0"/>
                <a:cs typeface="Arial" panose="020B0604020202020204" pitchFamily="34" charset="0"/>
              </a:rPr>
              <a:t>xtal</a:t>
            </a:r>
            <a:r>
              <a:rPr lang="en-US" altLang="en-US" b="1" dirty="0">
                <a:solidFill>
                  <a:prstClr val="black"/>
                </a:solidFill>
                <a:latin typeface="Arial" panose="020B0604020202020204" pitchFamily="34" charset="0"/>
                <a:cs typeface="Arial" panose="020B0604020202020204" pitchFamily="34" charset="0"/>
              </a:rPr>
              <a:t> </a:t>
            </a:r>
            <a:endParaRPr lang="en-US" altLang="en-US" b="1" dirty="0">
              <a:solidFill>
                <a:prstClr val="black"/>
              </a:solidFill>
              <a:latin typeface="Arial" panose="020B0604020202020204" pitchFamily="34" charset="0"/>
            </a:endParaRPr>
          </a:p>
          <a:p>
            <a:pPr defTabSz="457200">
              <a:spcBef>
                <a:spcPct val="50000"/>
              </a:spcBef>
            </a:pPr>
            <a:r>
              <a:rPr lang="en-US" altLang="en-US" b="1" dirty="0">
                <a:solidFill>
                  <a:prstClr val="black"/>
                </a:solidFill>
                <a:latin typeface="Arial" panose="020B0604020202020204" pitchFamily="34" charset="0"/>
              </a:rPr>
              <a:t> total power dissipation: 100 W</a:t>
            </a:r>
          </a:p>
        </p:txBody>
      </p:sp>
    </p:spTree>
    <p:extLst>
      <p:ext uri="{BB962C8B-B14F-4D97-AF65-F5344CB8AC3E}">
        <p14:creationId xmlns:p14="http://schemas.microsoft.com/office/powerpoint/2010/main" val="2676050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1586" name="Picture 2" descr="lab_view_als_title"/>
          <p:cNvPicPr>
            <a:picLocks noGrp="1" noChangeAspect="1" noChangeArrowheads="1"/>
          </p:cNvPicPr>
          <p:nvPr>
            <p:ph idx="1"/>
          </p:nvPr>
        </p:nvPicPr>
        <p:blipFill>
          <a:blip r:embed="rId2">
            <a:lum bright="60000" contrast="-60000"/>
            <a:extLst>
              <a:ext uri="{28A0092B-C50C-407E-A947-70E740481C1C}">
                <a14:useLocalDpi xmlns:a14="http://schemas.microsoft.com/office/drawing/2010/main" val="0"/>
              </a:ext>
            </a:extLst>
          </a:blip>
          <a:srcRect r="21909" b="13078"/>
          <a:stretch>
            <a:fillRect/>
          </a:stretch>
        </p:blipFill>
        <p:spPr>
          <a:xfrm>
            <a:off x="0" y="0"/>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11587" name="Picture 3"/>
          <p:cNvPicPr>
            <a:picLocks noChangeAspect="1" noChangeArrowheads="1"/>
          </p:cNvPicPr>
          <p:nvPr/>
        </p:nvPicPr>
        <p:blipFill>
          <a:blip r:embed="rId3">
            <a:extLst>
              <a:ext uri="{28A0092B-C50C-407E-A947-70E740481C1C}">
                <a14:useLocalDpi xmlns:a14="http://schemas.microsoft.com/office/drawing/2010/main" val="0"/>
              </a:ext>
            </a:extLst>
          </a:blip>
          <a:srcRect l="24794" r="25620"/>
          <a:stretch>
            <a:fillRect/>
          </a:stretch>
        </p:blipFill>
        <p:spPr bwMode="auto">
          <a:xfrm>
            <a:off x="6294438" y="5748338"/>
            <a:ext cx="5715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11588" name="Rectangle 4"/>
          <p:cNvSpPr>
            <a:spLocks noGrp="1" noChangeArrowheads="1"/>
          </p:cNvSpPr>
          <p:nvPr>
            <p:ph type="title"/>
          </p:nvPr>
        </p:nvSpPr>
        <p:spPr>
          <a:xfrm>
            <a:off x="441325" y="0"/>
            <a:ext cx="8229600" cy="1143000"/>
          </a:xfrm>
        </p:spPr>
        <p:txBody>
          <a:bodyPr/>
          <a:lstStyle/>
          <a:p>
            <a:r>
              <a:rPr lang="en-US" altLang="en-US" sz="5400">
                <a:solidFill>
                  <a:srgbClr val="0000FF"/>
                </a:solidFill>
                <a:latin typeface="+mj-lt"/>
              </a:rPr>
              <a:t>ALS</a:t>
            </a:r>
            <a:r>
              <a:rPr lang="en-US" altLang="en-US" sz="5400">
                <a:latin typeface="+mj-lt"/>
              </a:rPr>
              <a:t> robots</a:t>
            </a:r>
          </a:p>
        </p:txBody>
      </p:sp>
      <p:grpSp>
        <p:nvGrpSpPr>
          <p:cNvPr id="3011589" name="Group 5"/>
          <p:cNvGrpSpPr>
            <a:grpSpLocks/>
          </p:cNvGrpSpPr>
          <p:nvPr/>
        </p:nvGrpSpPr>
        <p:grpSpPr bwMode="auto">
          <a:xfrm>
            <a:off x="2314575" y="1827213"/>
            <a:ext cx="4325938" cy="4303712"/>
            <a:chOff x="1557" y="1124"/>
            <a:chExt cx="2725" cy="2711"/>
          </a:xfrm>
        </p:grpSpPr>
        <p:sp>
          <p:nvSpPr>
            <p:cNvPr id="3011590" name="Line 6"/>
            <p:cNvSpPr>
              <a:spLocks noChangeShapeType="1"/>
            </p:cNvSpPr>
            <p:nvPr/>
          </p:nvSpPr>
          <p:spPr bwMode="auto">
            <a:xfrm rot="900000">
              <a:off x="2181" y="382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mj-lt"/>
              </a:endParaRPr>
            </a:p>
          </p:txBody>
        </p:sp>
        <p:sp>
          <p:nvSpPr>
            <p:cNvPr id="3011591" name="Line 7"/>
            <p:cNvSpPr>
              <a:spLocks noChangeShapeType="1"/>
            </p:cNvSpPr>
            <p:nvPr/>
          </p:nvSpPr>
          <p:spPr bwMode="auto">
            <a:xfrm rot="2700000">
              <a:off x="1554" y="346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mj-lt"/>
              </a:endParaRPr>
            </a:p>
          </p:txBody>
        </p:sp>
        <p:sp>
          <p:nvSpPr>
            <p:cNvPr id="3011592" name="Line 8"/>
            <p:cNvSpPr>
              <a:spLocks noChangeShapeType="1"/>
            </p:cNvSpPr>
            <p:nvPr/>
          </p:nvSpPr>
          <p:spPr bwMode="auto">
            <a:xfrm rot="6300000">
              <a:off x="1194" y="2110"/>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mj-lt"/>
              </a:endParaRPr>
            </a:p>
          </p:txBody>
        </p:sp>
        <p:sp>
          <p:nvSpPr>
            <p:cNvPr id="3011593" name="Line 9"/>
            <p:cNvSpPr>
              <a:spLocks noChangeShapeType="1"/>
            </p:cNvSpPr>
            <p:nvPr/>
          </p:nvSpPr>
          <p:spPr bwMode="auto">
            <a:xfrm rot="8100000">
              <a:off x="1557" y="148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mj-lt"/>
              </a:endParaRPr>
            </a:p>
          </p:txBody>
        </p:sp>
        <p:sp>
          <p:nvSpPr>
            <p:cNvPr id="3011594" name="Line 10"/>
            <p:cNvSpPr>
              <a:spLocks noChangeShapeType="1"/>
            </p:cNvSpPr>
            <p:nvPr/>
          </p:nvSpPr>
          <p:spPr bwMode="auto">
            <a:xfrm rot="9900000">
              <a:off x="2183" y="112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mj-lt"/>
              </a:endParaRPr>
            </a:p>
          </p:txBody>
        </p:sp>
        <p:sp>
          <p:nvSpPr>
            <p:cNvPr id="3011595" name="Line 11"/>
            <p:cNvSpPr>
              <a:spLocks noChangeShapeType="1"/>
            </p:cNvSpPr>
            <p:nvPr/>
          </p:nvSpPr>
          <p:spPr bwMode="auto">
            <a:xfrm rot="4500000">
              <a:off x="1193" y="2833"/>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mj-lt"/>
              </a:endParaRPr>
            </a:p>
          </p:txBody>
        </p:sp>
        <p:sp>
          <p:nvSpPr>
            <p:cNvPr id="3011596" name="Line 12"/>
            <p:cNvSpPr>
              <a:spLocks noChangeShapeType="1"/>
            </p:cNvSpPr>
            <p:nvPr/>
          </p:nvSpPr>
          <p:spPr bwMode="auto">
            <a:xfrm rot="20700000" flipH="1">
              <a:off x="2909" y="382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mj-lt"/>
              </a:endParaRPr>
            </a:p>
          </p:txBody>
        </p:sp>
        <p:sp>
          <p:nvSpPr>
            <p:cNvPr id="3011597" name="Line 13"/>
            <p:cNvSpPr>
              <a:spLocks noChangeShapeType="1"/>
            </p:cNvSpPr>
            <p:nvPr/>
          </p:nvSpPr>
          <p:spPr bwMode="auto">
            <a:xfrm rot="18900000" flipH="1">
              <a:off x="3535" y="346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mj-lt"/>
              </a:endParaRPr>
            </a:p>
          </p:txBody>
        </p:sp>
        <p:sp>
          <p:nvSpPr>
            <p:cNvPr id="3011598" name="Line 14"/>
            <p:cNvSpPr>
              <a:spLocks noChangeShapeType="1"/>
            </p:cNvSpPr>
            <p:nvPr/>
          </p:nvSpPr>
          <p:spPr bwMode="auto">
            <a:xfrm rot="15300000" flipH="1">
              <a:off x="3895" y="2111"/>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mj-lt"/>
              </a:endParaRPr>
            </a:p>
          </p:txBody>
        </p:sp>
        <p:sp>
          <p:nvSpPr>
            <p:cNvPr id="3011599" name="Line 15"/>
            <p:cNvSpPr>
              <a:spLocks noChangeShapeType="1"/>
            </p:cNvSpPr>
            <p:nvPr/>
          </p:nvSpPr>
          <p:spPr bwMode="auto">
            <a:xfrm rot="13500000" flipH="1">
              <a:off x="3533" y="1485"/>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mj-lt"/>
              </a:endParaRPr>
            </a:p>
          </p:txBody>
        </p:sp>
        <p:sp>
          <p:nvSpPr>
            <p:cNvPr id="3011600" name="Line 16"/>
            <p:cNvSpPr>
              <a:spLocks noChangeShapeType="1"/>
            </p:cNvSpPr>
            <p:nvPr/>
          </p:nvSpPr>
          <p:spPr bwMode="auto">
            <a:xfrm rot="11700000" flipH="1">
              <a:off x="2907" y="1125"/>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mj-lt"/>
              </a:endParaRPr>
            </a:p>
          </p:txBody>
        </p:sp>
        <p:sp>
          <p:nvSpPr>
            <p:cNvPr id="3011601" name="Line 17"/>
            <p:cNvSpPr>
              <a:spLocks noChangeShapeType="1"/>
            </p:cNvSpPr>
            <p:nvPr/>
          </p:nvSpPr>
          <p:spPr bwMode="auto">
            <a:xfrm rot="17100000" flipH="1">
              <a:off x="3896" y="2834"/>
              <a:ext cx="749"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mj-lt"/>
              </a:endParaRPr>
            </a:p>
          </p:txBody>
        </p:sp>
      </p:grpSp>
      <p:sp>
        <p:nvSpPr>
          <p:cNvPr id="3011602" name="Line 18"/>
          <p:cNvSpPr>
            <a:spLocks noChangeShapeType="1"/>
          </p:cNvSpPr>
          <p:nvPr/>
        </p:nvSpPr>
        <p:spPr bwMode="auto">
          <a:xfrm>
            <a:off x="1482725" y="3814763"/>
            <a:ext cx="1003300" cy="1296987"/>
          </a:xfrm>
          <a:prstGeom prst="line">
            <a:avLst/>
          </a:prstGeom>
          <a:noFill/>
          <a:ln w="57150">
            <a:solidFill>
              <a:srgbClr val="A0A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mj-lt"/>
            </a:endParaRPr>
          </a:p>
        </p:txBody>
      </p:sp>
      <p:grpSp>
        <p:nvGrpSpPr>
          <p:cNvPr id="3011603" name="Group 19"/>
          <p:cNvGrpSpPr>
            <a:grpSpLocks/>
          </p:cNvGrpSpPr>
          <p:nvPr/>
        </p:nvGrpSpPr>
        <p:grpSpPr bwMode="auto">
          <a:xfrm>
            <a:off x="1746250" y="2641600"/>
            <a:ext cx="441325" cy="1355725"/>
            <a:chOff x="1092" y="1718"/>
            <a:chExt cx="278" cy="854"/>
          </a:xfrm>
        </p:grpSpPr>
        <p:sp>
          <p:nvSpPr>
            <p:cNvPr id="3011604" name="Line 20"/>
            <p:cNvSpPr>
              <a:spLocks noChangeShapeType="1"/>
            </p:cNvSpPr>
            <p:nvPr/>
          </p:nvSpPr>
          <p:spPr bwMode="auto">
            <a:xfrm>
              <a:off x="1092" y="1718"/>
              <a:ext cx="278" cy="854"/>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mj-lt"/>
              </a:endParaRPr>
            </a:p>
          </p:txBody>
        </p:sp>
        <p:sp>
          <p:nvSpPr>
            <p:cNvPr id="3011605" name="Line 21"/>
            <p:cNvSpPr>
              <a:spLocks noChangeShapeType="1"/>
            </p:cNvSpPr>
            <p:nvPr/>
          </p:nvSpPr>
          <p:spPr bwMode="auto">
            <a:xfrm>
              <a:off x="1102" y="2042"/>
              <a:ext cx="210" cy="352"/>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mj-lt"/>
              </a:endParaRPr>
            </a:p>
          </p:txBody>
        </p:sp>
        <p:sp>
          <p:nvSpPr>
            <p:cNvPr id="3011606" name="Line 22"/>
            <p:cNvSpPr>
              <a:spLocks noChangeShapeType="1"/>
            </p:cNvSpPr>
            <p:nvPr/>
          </p:nvSpPr>
          <p:spPr bwMode="auto">
            <a:xfrm>
              <a:off x="1254" y="1982"/>
              <a:ext cx="60" cy="412"/>
            </a:xfrm>
            <a:prstGeom prst="line">
              <a:avLst/>
            </a:prstGeom>
            <a:noFill/>
            <a:ln w="57150">
              <a:solidFill>
                <a:srgbClr val="C8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mj-lt"/>
              </a:endParaRPr>
            </a:p>
          </p:txBody>
        </p:sp>
      </p:grpSp>
      <p:sp>
        <p:nvSpPr>
          <p:cNvPr id="3011607" name="Line 23"/>
          <p:cNvSpPr>
            <a:spLocks noChangeShapeType="1"/>
          </p:cNvSpPr>
          <p:nvPr/>
        </p:nvSpPr>
        <p:spPr bwMode="auto">
          <a:xfrm flipH="1">
            <a:off x="4483100" y="1238250"/>
            <a:ext cx="2111375" cy="434975"/>
          </a:xfrm>
          <a:prstGeom prst="line">
            <a:avLst/>
          </a:prstGeom>
          <a:noFill/>
          <a:ln w="57150">
            <a:solidFill>
              <a:srgbClr val="009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mj-lt"/>
            </a:endParaRPr>
          </a:p>
        </p:txBody>
      </p:sp>
      <p:sp>
        <p:nvSpPr>
          <p:cNvPr id="3011608" name="Line 24"/>
          <p:cNvSpPr>
            <a:spLocks noChangeShapeType="1"/>
          </p:cNvSpPr>
          <p:nvPr/>
        </p:nvSpPr>
        <p:spPr bwMode="auto">
          <a:xfrm flipH="1">
            <a:off x="4483100" y="1466850"/>
            <a:ext cx="2333625" cy="206375"/>
          </a:xfrm>
          <a:prstGeom prst="line">
            <a:avLst/>
          </a:prstGeom>
          <a:noFill/>
          <a:ln w="57150">
            <a:solidFill>
              <a:srgbClr val="009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mj-lt"/>
            </a:endParaRPr>
          </a:p>
        </p:txBody>
      </p:sp>
      <p:sp>
        <p:nvSpPr>
          <p:cNvPr id="3011609" name="Line 25"/>
          <p:cNvSpPr>
            <a:spLocks noChangeShapeType="1"/>
          </p:cNvSpPr>
          <p:nvPr/>
        </p:nvSpPr>
        <p:spPr bwMode="auto">
          <a:xfrm flipH="1" flipV="1">
            <a:off x="4483100" y="1673225"/>
            <a:ext cx="2524125" cy="15875"/>
          </a:xfrm>
          <a:prstGeom prst="line">
            <a:avLst/>
          </a:prstGeom>
          <a:noFill/>
          <a:ln w="57150">
            <a:solidFill>
              <a:srgbClr val="0000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mj-lt"/>
            </a:endParaRPr>
          </a:p>
        </p:txBody>
      </p:sp>
      <p:sp>
        <p:nvSpPr>
          <p:cNvPr id="3011610" name="Line 26"/>
          <p:cNvSpPr>
            <a:spLocks noChangeShapeType="1"/>
          </p:cNvSpPr>
          <p:nvPr/>
        </p:nvSpPr>
        <p:spPr bwMode="auto">
          <a:xfrm flipV="1">
            <a:off x="5927725" y="5118100"/>
            <a:ext cx="539750" cy="1555750"/>
          </a:xfrm>
          <a:prstGeom prst="line">
            <a:avLst/>
          </a:prstGeom>
          <a:noFill/>
          <a:ln w="5715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mj-lt"/>
            </a:endParaRPr>
          </a:p>
        </p:txBody>
      </p:sp>
      <p:sp>
        <p:nvSpPr>
          <p:cNvPr id="3011611" name="Text Box 27"/>
          <p:cNvSpPr txBox="1">
            <a:spLocks noChangeArrowheads="1"/>
          </p:cNvSpPr>
          <p:nvPr/>
        </p:nvSpPr>
        <p:spPr bwMode="auto">
          <a:xfrm>
            <a:off x="1373188" y="228441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smtClean="0">
                <a:solidFill>
                  <a:srgbClr val="C80000"/>
                </a:solidFill>
                <a:latin typeface="+mj-lt"/>
              </a:rPr>
              <a:t>5.0.2</a:t>
            </a:r>
          </a:p>
        </p:txBody>
      </p:sp>
      <p:sp>
        <p:nvSpPr>
          <p:cNvPr id="3011612" name="Text Box 28"/>
          <p:cNvSpPr txBox="1">
            <a:spLocks noChangeArrowheads="1"/>
          </p:cNvSpPr>
          <p:nvPr/>
        </p:nvSpPr>
        <p:spPr bwMode="auto">
          <a:xfrm>
            <a:off x="1144588" y="2905125"/>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smtClean="0">
                <a:solidFill>
                  <a:srgbClr val="C80000"/>
                </a:solidFill>
                <a:latin typeface="+mj-lt"/>
              </a:rPr>
              <a:t>5.0.1</a:t>
            </a:r>
          </a:p>
        </p:txBody>
      </p:sp>
      <p:sp>
        <p:nvSpPr>
          <p:cNvPr id="3011613" name="Text Box 29"/>
          <p:cNvSpPr txBox="1">
            <a:spLocks noChangeArrowheads="1"/>
          </p:cNvSpPr>
          <p:nvPr/>
        </p:nvSpPr>
        <p:spPr bwMode="auto">
          <a:xfrm>
            <a:off x="1828800" y="2722563"/>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smtClean="0">
                <a:solidFill>
                  <a:srgbClr val="C80000"/>
                </a:solidFill>
                <a:latin typeface="+mj-lt"/>
              </a:rPr>
              <a:t>5.0.3</a:t>
            </a:r>
          </a:p>
        </p:txBody>
      </p:sp>
      <p:sp>
        <p:nvSpPr>
          <p:cNvPr id="3011614" name="Text Box 30"/>
          <p:cNvSpPr txBox="1">
            <a:spLocks noChangeArrowheads="1"/>
          </p:cNvSpPr>
          <p:nvPr/>
        </p:nvSpPr>
        <p:spPr bwMode="auto">
          <a:xfrm>
            <a:off x="246063" y="3630613"/>
            <a:ext cx="12763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smtClean="0">
                <a:solidFill>
                  <a:srgbClr val="A0A000"/>
                </a:solidFill>
                <a:latin typeface="+mj-lt"/>
              </a:rPr>
              <a:t>MBC 4.2.2</a:t>
            </a:r>
          </a:p>
          <a:p>
            <a:pPr fontAlgn="base">
              <a:spcBef>
                <a:spcPct val="0"/>
              </a:spcBef>
              <a:spcAft>
                <a:spcPct val="0"/>
              </a:spcAft>
            </a:pPr>
            <a:endParaRPr lang="en-US" altLang="en-US" b="1" smtClean="0">
              <a:solidFill>
                <a:srgbClr val="A0A000"/>
              </a:solidFill>
              <a:latin typeface="+mj-lt"/>
            </a:endParaRPr>
          </a:p>
          <a:p>
            <a:pPr fontAlgn="base">
              <a:spcBef>
                <a:spcPct val="0"/>
              </a:spcBef>
              <a:spcAft>
                <a:spcPct val="0"/>
              </a:spcAft>
            </a:pPr>
            <a:r>
              <a:rPr lang="en-US" altLang="en-US" b="1" smtClean="0">
                <a:solidFill>
                  <a:srgbClr val="A0A000"/>
                </a:solidFill>
                <a:latin typeface="+mj-lt"/>
              </a:rPr>
              <a:t>ACTOR</a:t>
            </a:r>
          </a:p>
        </p:txBody>
      </p:sp>
      <p:sp>
        <p:nvSpPr>
          <p:cNvPr id="3011615" name="Text Box 31"/>
          <p:cNvSpPr txBox="1">
            <a:spLocks noChangeArrowheads="1"/>
          </p:cNvSpPr>
          <p:nvPr/>
        </p:nvSpPr>
        <p:spPr bwMode="auto">
          <a:xfrm>
            <a:off x="6889750" y="1238250"/>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smtClean="0">
                <a:solidFill>
                  <a:srgbClr val="009600"/>
                </a:solidFill>
                <a:latin typeface="+mj-lt"/>
              </a:rPr>
              <a:t>8.2.2</a:t>
            </a:r>
          </a:p>
        </p:txBody>
      </p:sp>
      <p:sp>
        <p:nvSpPr>
          <p:cNvPr id="3011616" name="Text Box 32"/>
          <p:cNvSpPr txBox="1">
            <a:spLocks noChangeArrowheads="1"/>
          </p:cNvSpPr>
          <p:nvPr/>
        </p:nvSpPr>
        <p:spPr bwMode="auto">
          <a:xfrm>
            <a:off x="6973888" y="1514475"/>
            <a:ext cx="1924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smtClean="0">
                <a:solidFill>
                  <a:srgbClr val="000096"/>
                </a:solidFill>
                <a:latin typeface="+mj-lt"/>
              </a:rPr>
              <a:t>8.3.1</a:t>
            </a:r>
          </a:p>
          <a:p>
            <a:pPr fontAlgn="base">
              <a:spcBef>
                <a:spcPct val="0"/>
              </a:spcBef>
              <a:spcAft>
                <a:spcPct val="0"/>
              </a:spcAft>
            </a:pPr>
            <a:r>
              <a:rPr lang="en-US" altLang="en-US" b="1" smtClean="0">
                <a:solidFill>
                  <a:srgbClr val="000096"/>
                </a:solidFill>
                <a:latin typeface="+mj-lt"/>
              </a:rPr>
              <a:t>Cool Hand Luke</a:t>
            </a:r>
          </a:p>
        </p:txBody>
      </p:sp>
      <p:sp>
        <p:nvSpPr>
          <p:cNvPr id="3011617" name="Text Box 33"/>
          <p:cNvSpPr txBox="1">
            <a:spLocks noChangeArrowheads="1"/>
          </p:cNvSpPr>
          <p:nvPr/>
        </p:nvSpPr>
        <p:spPr bwMode="auto">
          <a:xfrm>
            <a:off x="6608763" y="998538"/>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smtClean="0">
                <a:solidFill>
                  <a:srgbClr val="009600"/>
                </a:solidFill>
                <a:latin typeface="+mj-lt"/>
              </a:rPr>
              <a:t>8.2.1</a:t>
            </a:r>
          </a:p>
        </p:txBody>
      </p:sp>
      <p:sp>
        <p:nvSpPr>
          <p:cNvPr id="3011618" name="Text Box 34"/>
          <p:cNvSpPr txBox="1">
            <a:spLocks noChangeArrowheads="1"/>
          </p:cNvSpPr>
          <p:nvPr/>
        </p:nvSpPr>
        <p:spPr bwMode="auto">
          <a:xfrm>
            <a:off x="6142038" y="6184900"/>
            <a:ext cx="170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smtClean="0">
                <a:solidFill>
                  <a:srgbClr val="990099"/>
                </a:solidFill>
                <a:latin typeface="+mj-lt"/>
              </a:rPr>
              <a:t>12.3.1 SIBYLS</a:t>
            </a:r>
          </a:p>
        </p:txBody>
      </p:sp>
      <p:sp>
        <p:nvSpPr>
          <p:cNvPr id="3011619" name="Text Box 35"/>
          <p:cNvSpPr txBox="1">
            <a:spLocks noChangeArrowheads="1"/>
          </p:cNvSpPr>
          <p:nvPr/>
        </p:nvSpPr>
        <p:spPr bwMode="auto">
          <a:xfrm>
            <a:off x="7477125" y="1033463"/>
            <a:ext cx="996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smtClean="0">
                <a:solidFill>
                  <a:srgbClr val="009600"/>
                </a:solidFill>
                <a:latin typeface="+mj-lt"/>
              </a:rPr>
              <a:t>ACTOR</a:t>
            </a:r>
          </a:p>
        </p:txBody>
      </p:sp>
      <p:sp>
        <p:nvSpPr>
          <p:cNvPr id="3011620" name="Text Box 36"/>
          <p:cNvSpPr txBox="1">
            <a:spLocks noChangeArrowheads="1"/>
          </p:cNvSpPr>
          <p:nvPr/>
        </p:nvSpPr>
        <p:spPr bwMode="auto">
          <a:xfrm>
            <a:off x="1450975" y="1255713"/>
            <a:ext cx="12001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b="1" smtClean="0">
                <a:solidFill>
                  <a:srgbClr val="C80000"/>
                </a:solidFill>
                <a:latin typeface="+mj-lt"/>
              </a:rPr>
              <a:t>Berkeley </a:t>
            </a:r>
          </a:p>
          <a:p>
            <a:pPr fontAlgn="base">
              <a:spcBef>
                <a:spcPct val="0"/>
              </a:spcBef>
              <a:spcAft>
                <a:spcPct val="0"/>
              </a:spcAft>
            </a:pPr>
            <a:r>
              <a:rPr lang="en-US" altLang="en-US" b="1" smtClean="0">
                <a:solidFill>
                  <a:srgbClr val="C80000"/>
                </a:solidFill>
                <a:latin typeface="+mj-lt"/>
              </a:rPr>
              <a:t>Auto-</a:t>
            </a:r>
          </a:p>
          <a:p>
            <a:pPr fontAlgn="base">
              <a:spcBef>
                <a:spcPct val="0"/>
              </a:spcBef>
              <a:spcAft>
                <a:spcPct val="0"/>
              </a:spcAft>
            </a:pPr>
            <a:r>
              <a:rPr lang="en-US" altLang="en-US" b="1" smtClean="0">
                <a:solidFill>
                  <a:srgbClr val="C80000"/>
                </a:solidFill>
                <a:latin typeface="+mj-lt"/>
              </a:rPr>
              <a:t>Mounter</a:t>
            </a:r>
          </a:p>
        </p:txBody>
      </p:sp>
      <p:grpSp>
        <p:nvGrpSpPr>
          <p:cNvPr id="3011621" name="Group 37"/>
          <p:cNvGrpSpPr>
            <a:grpSpLocks/>
          </p:cNvGrpSpPr>
          <p:nvPr/>
        </p:nvGrpSpPr>
        <p:grpSpPr bwMode="auto">
          <a:xfrm rot="4502188">
            <a:off x="2016125" y="4329113"/>
            <a:ext cx="560388" cy="138112"/>
            <a:chOff x="364" y="1976"/>
            <a:chExt cx="2946" cy="369"/>
          </a:xfrm>
        </p:grpSpPr>
        <p:grpSp>
          <p:nvGrpSpPr>
            <p:cNvPr id="3011622" name="Group 38"/>
            <p:cNvGrpSpPr>
              <a:grpSpLocks/>
            </p:cNvGrpSpPr>
            <p:nvPr/>
          </p:nvGrpSpPr>
          <p:grpSpPr bwMode="auto">
            <a:xfrm>
              <a:off x="364" y="1976"/>
              <a:ext cx="370" cy="369"/>
              <a:chOff x="362" y="2318"/>
              <a:chExt cx="370" cy="369"/>
            </a:xfrm>
          </p:grpSpPr>
          <p:sp>
            <p:nvSpPr>
              <p:cNvPr id="3011623" name="Freeform 39"/>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mj-lt"/>
                </a:endParaRPr>
              </a:p>
            </p:txBody>
          </p:sp>
          <p:sp>
            <p:nvSpPr>
              <p:cNvPr id="3011624" name="Freeform 40"/>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mj-lt"/>
                </a:endParaRPr>
              </a:p>
            </p:txBody>
          </p:sp>
        </p:grpSp>
        <p:grpSp>
          <p:nvGrpSpPr>
            <p:cNvPr id="3011625" name="Group 41"/>
            <p:cNvGrpSpPr>
              <a:grpSpLocks/>
            </p:cNvGrpSpPr>
            <p:nvPr/>
          </p:nvGrpSpPr>
          <p:grpSpPr bwMode="auto">
            <a:xfrm>
              <a:off x="732" y="1976"/>
              <a:ext cx="370" cy="369"/>
              <a:chOff x="362" y="2318"/>
              <a:chExt cx="370" cy="369"/>
            </a:xfrm>
          </p:grpSpPr>
          <p:sp>
            <p:nvSpPr>
              <p:cNvPr id="3011626" name="Freeform 42"/>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mj-lt"/>
                </a:endParaRPr>
              </a:p>
            </p:txBody>
          </p:sp>
          <p:sp>
            <p:nvSpPr>
              <p:cNvPr id="3011627" name="Freeform 43"/>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mj-lt"/>
                </a:endParaRPr>
              </a:p>
            </p:txBody>
          </p:sp>
        </p:grpSp>
        <p:grpSp>
          <p:nvGrpSpPr>
            <p:cNvPr id="3011628" name="Group 44"/>
            <p:cNvGrpSpPr>
              <a:grpSpLocks/>
            </p:cNvGrpSpPr>
            <p:nvPr/>
          </p:nvGrpSpPr>
          <p:grpSpPr bwMode="auto">
            <a:xfrm>
              <a:off x="1100" y="1976"/>
              <a:ext cx="370" cy="369"/>
              <a:chOff x="362" y="2318"/>
              <a:chExt cx="370" cy="369"/>
            </a:xfrm>
          </p:grpSpPr>
          <p:sp>
            <p:nvSpPr>
              <p:cNvPr id="3011629" name="Freeform 45"/>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mj-lt"/>
                </a:endParaRPr>
              </a:p>
            </p:txBody>
          </p:sp>
          <p:sp>
            <p:nvSpPr>
              <p:cNvPr id="3011630" name="Freeform 46"/>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mj-lt"/>
                </a:endParaRPr>
              </a:p>
            </p:txBody>
          </p:sp>
        </p:grpSp>
        <p:grpSp>
          <p:nvGrpSpPr>
            <p:cNvPr id="3011631" name="Group 47"/>
            <p:cNvGrpSpPr>
              <a:grpSpLocks/>
            </p:cNvGrpSpPr>
            <p:nvPr/>
          </p:nvGrpSpPr>
          <p:grpSpPr bwMode="auto">
            <a:xfrm>
              <a:off x="1468" y="1976"/>
              <a:ext cx="370" cy="369"/>
              <a:chOff x="362" y="2318"/>
              <a:chExt cx="370" cy="369"/>
            </a:xfrm>
          </p:grpSpPr>
          <p:sp>
            <p:nvSpPr>
              <p:cNvPr id="3011632" name="Freeform 48"/>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mj-lt"/>
                </a:endParaRPr>
              </a:p>
            </p:txBody>
          </p:sp>
          <p:sp>
            <p:nvSpPr>
              <p:cNvPr id="3011633" name="Freeform 49"/>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mj-lt"/>
                </a:endParaRPr>
              </a:p>
            </p:txBody>
          </p:sp>
        </p:grpSp>
        <p:grpSp>
          <p:nvGrpSpPr>
            <p:cNvPr id="3011634" name="Group 50"/>
            <p:cNvGrpSpPr>
              <a:grpSpLocks/>
            </p:cNvGrpSpPr>
            <p:nvPr/>
          </p:nvGrpSpPr>
          <p:grpSpPr bwMode="auto">
            <a:xfrm>
              <a:off x="1836" y="1976"/>
              <a:ext cx="370" cy="369"/>
              <a:chOff x="362" y="2318"/>
              <a:chExt cx="370" cy="369"/>
            </a:xfrm>
          </p:grpSpPr>
          <p:sp>
            <p:nvSpPr>
              <p:cNvPr id="3011635" name="Freeform 51"/>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mj-lt"/>
                </a:endParaRPr>
              </a:p>
            </p:txBody>
          </p:sp>
          <p:sp>
            <p:nvSpPr>
              <p:cNvPr id="3011636" name="Freeform 52"/>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mj-lt"/>
                </a:endParaRPr>
              </a:p>
            </p:txBody>
          </p:sp>
        </p:grpSp>
        <p:grpSp>
          <p:nvGrpSpPr>
            <p:cNvPr id="3011637" name="Group 53"/>
            <p:cNvGrpSpPr>
              <a:grpSpLocks/>
            </p:cNvGrpSpPr>
            <p:nvPr/>
          </p:nvGrpSpPr>
          <p:grpSpPr bwMode="auto">
            <a:xfrm>
              <a:off x="2204" y="1976"/>
              <a:ext cx="370" cy="369"/>
              <a:chOff x="362" y="2318"/>
              <a:chExt cx="370" cy="369"/>
            </a:xfrm>
          </p:grpSpPr>
          <p:sp>
            <p:nvSpPr>
              <p:cNvPr id="3011638" name="Freeform 54"/>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mj-lt"/>
                </a:endParaRPr>
              </a:p>
            </p:txBody>
          </p:sp>
          <p:sp>
            <p:nvSpPr>
              <p:cNvPr id="3011639" name="Freeform 55"/>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mj-lt"/>
                </a:endParaRPr>
              </a:p>
            </p:txBody>
          </p:sp>
        </p:grpSp>
        <p:grpSp>
          <p:nvGrpSpPr>
            <p:cNvPr id="3011640" name="Group 56"/>
            <p:cNvGrpSpPr>
              <a:grpSpLocks/>
            </p:cNvGrpSpPr>
            <p:nvPr/>
          </p:nvGrpSpPr>
          <p:grpSpPr bwMode="auto">
            <a:xfrm>
              <a:off x="2572" y="1976"/>
              <a:ext cx="370" cy="369"/>
              <a:chOff x="362" y="2318"/>
              <a:chExt cx="370" cy="369"/>
            </a:xfrm>
          </p:grpSpPr>
          <p:sp>
            <p:nvSpPr>
              <p:cNvPr id="3011641" name="Freeform 57"/>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mj-lt"/>
                </a:endParaRPr>
              </a:p>
            </p:txBody>
          </p:sp>
          <p:sp>
            <p:nvSpPr>
              <p:cNvPr id="3011642" name="Freeform 58"/>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mj-lt"/>
                </a:endParaRPr>
              </a:p>
            </p:txBody>
          </p:sp>
        </p:grpSp>
        <p:grpSp>
          <p:nvGrpSpPr>
            <p:cNvPr id="3011643" name="Group 59"/>
            <p:cNvGrpSpPr>
              <a:grpSpLocks/>
            </p:cNvGrpSpPr>
            <p:nvPr/>
          </p:nvGrpSpPr>
          <p:grpSpPr bwMode="auto">
            <a:xfrm>
              <a:off x="2940" y="1976"/>
              <a:ext cx="370" cy="369"/>
              <a:chOff x="362" y="2318"/>
              <a:chExt cx="370" cy="369"/>
            </a:xfrm>
          </p:grpSpPr>
          <p:sp>
            <p:nvSpPr>
              <p:cNvPr id="3011644" name="Freeform 60"/>
              <p:cNvSpPr>
                <a:spLocks/>
              </p:cNvSpPr>
              <p:nvPr/>
            </p:nvSpPr>
            <p:spPr bwMode="auto">
              <a:xfrm>
                <a:off x="362" y="2499"/>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mj-lt"/>
                </a:endParaRPr>
              </a:p>
            </p:txBody>
          </p:sp>
          <p:sp>
            <p:nvSpPr>
              <p:cNvPr id="3011645" name="Freeform 61"/>
              <p:cNvSpPr>
                <a:spLocks/>
              </p:cNvSpPr>
              <p:nvPr/>
            </p:nvSpPr>
            <p:spPr bwMode="auto">
              <a:xfrm rot="10800000">
                <a:off x="547" y="2318"/>
                <a:ext cx="185" cy="188"/>
              </a:xfrm>
              <a:custGeom>
                <a:avLst/>
                <a:gdLst>
                  <a:gd name="T0" fmla="*/ 0 w 644"/>
                  <a:gd name="T1" fmla="*/ 0 h 408"/>
                  <a:gd name="T2" fmla="*/ 322 w 644"/>
                  <a:gd name="T3" fmla="*/ 407 h 408"/>
                  <a:gd name="T4" fmla="*/ 644 w 644"/>
                  <a:gd name="T5" fmla="*/ 9 h 408"/>
                </a:gdLst>
                <a:ahLst/>
                <a:cxnLst>
                  <a:cxn ang="0">
                    <a:pos x="T0" y="T1"/>
                  </a:cxn>
                  <a:cxn ang="0">
                    <a:pos x="T2" y="T3"/>
                  </a:cxn>
                  <a:cxn ang="0">
                    <a:pos x="T4" y="T5"/>
                  </a:cxn>
                </a:cxnLst>
                <a:rect l="0" t="0" r="r" b="b"/>
                <a:pathLst>
                  <a:path w="644" h="408">
                    <a:moveTo>
                      <a:pt x="0" y="0"/>
                    </a:moveTo>
                    <a:cubicBezTo>
                      <a:pt x="107" y="203"/>
                      <a:pt x="215" y="406"/>
                      <a:pt x="322" y="407"/>
                    </a:cubicBezTo>
                    <a:cubicBezTo>
                      <a:pt x="429" y="408"/>
                      <a:pt x="590" y="75"/>
                      <a:pt x="644" y="9"/>
                    </a:cubicBezTo>
                  </a:path>
                </a:pathLst>
              </a:custGeom>
              <a:noFill/>
              <a:ln w="38100">
                <a:solidFill>
                  <a:srgbClr val="C8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mj-lt"/>
                </a:endParaRPr>
              </a:p>
            </p:txBody>
          </p:sp>
        </p:grpSp>
      </p:grpSp>
      <p:sp>
        <p:nvSpPr>
          <p:cNvPr id="3011646" name="Text Box 62"/>
          <p:cNvSpPr txBox="1">
            <a:spLocks noChangeArrowheads="1"/>
          </p:cNvSpPr>
          <p:nvPr/>
        </p:nvSpPr>
        <p:spPr bwMode="auto">
          <a:xfrm>
            <a:off x="3448050" y="3740150"/>
            <a:ext cx="2005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000" b="1" smtClean="0">
                <a:solidFill>
                  <a:srgbClr val="000000"/>
                </a:solidFill>
                <a:latin typeface="+mj-lt"/>
              </a:rPr>
              <a:t>ALS MX robots</a:t>
            </a:r>
          </a:p>
        </p:txBody>
      </p:sp>
      <p:sp>
        <p:nvSpPr>
          <p:cNvPr id="3011647" name="Oval 63"/>
          <p:cNvSpPr>
            <a:spLocks noChangeArrowheads="1"/>
          </p:cNvSpPr>
          <p:nvPr/>
        </p:nvSpPr>
        <p:spPr bwMode="auto">
          <a:xfrm>
            <a:off x="4302125" y="1558925"/>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latin typeface="+mj-lt"/>
            </a:endParaRPr>
          </a:p>
        </p:txBody>
      </p:sp>
      <p:sp>
        <p:nvSpPr>
          <p:cNvPr id="3011648" name="Oval 64"/>
          <p:cNvSpPr>
            <a:spLocks noChangeArrowheads="1"/>
          </p:cNvSpPr>
          <p:nvPr/>
        </p:nvSpPr>
        <p:spPr bwMode="auto">
          <a:xfrm>
            <a:off x="6350000" y="5005388"/>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latin typeface="+mj-lt"/>
            </a:endParaRPr>
          </a:p>
        </p:txBody>
      </p:sp>
      <p:sp>
        <p:nvSpPr>
          <p:cNvPr id="3011649" name="Oval 65"/>
          <p:cNvSpPr>
            <a:spLocks noChangeArrowheads="1"/>
          </p:cNvSpPr>
          <p:nvPr/>
        </p:nvSpPr>
        <p:spPr bwMode="auto">
          <a:xfrm>
            <a:off x="2357438" y="4965700"/>
            <a:ext cx="228600" cy="228600"/>
          </a:xfrm>
          <a:prstGeom prst="ellipse">
            <a:avLst/>
          </a:prstGeom>
          <a:solidFill>
            <a:srgbClr val="009600"/>
          </a:solidFill>
          <a:ln w="9525">
            <a:solidFill>
              <a:srgbClr val="009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latin typeface="+mj-lt"/>
            </a:endParaRPr>
          </a:p>
        </p:txBody>
      </p:sp>
      <p:pic>
        <p:nvPicPr>
          <p:cNvPr id="3011650" name="Picture 66" descr="50x_automoun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76325"/>
            <a:ext cx="137953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11651" name="Picture 67" descr="act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546600"/>
            <a:ext cx="18288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3011653" name="Picture 69" descr="conveyor_inside"/>
          <p:cNvPicPr>
            <a:picLocks noChangeAspect="1" noChangeArrowheads="1"/>
          </p:cNvPicPr>
          <p:nvPr/>
        </p:nvPicPr>
        <p:blipFill>
          <a:blip r:embed="rId6" cstate="print">
            <a:lum bright="40000" contrast="40000"/>
            <a:extLst>
              <a:ext uri="{28A0092B-C50C-407E-A947-70E740481C1C}">
                <a14:useLocalDpi xmlns:a14="http://schemas.microsoft.com/office/drawing/2010/main" val="0"/>
              </a:ext>
            </a:extLst>
          </a:blip>
          <a:srcRect/>
          <a:stretch>
            <a:fillRect/>
          </a:stretch>
        </p:blipFill>
        <p:spPr bwMode="auto">
          <a:xfrm>
            <a:off x="7315200" y="2208213"/>
            <a:ext cx="1306513"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56613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056" y="100902"/>
            <a:ext cx="8229600" cy="1143000"/>
          </a:xfrm>
        </p:spPr>
        <p:txBody>
          <a:bodyPr/>
          <a:lstStyle/>
          <a:p>
            <a:r>
              <a:rPr lang="en-US" dirty="0" smtClean="0">
                <a:solidFill>
                  <a:schemeClr val="accent1">
                    <a:lumMod val="75000"/>
                  </a:schemeClr>
                </a:solidFill>
                <a:latin typeface="Arial" panose="020B0604020202020204" pitchFamily="34" charset="0"/>
                <a:cs typeface="Arial" panose="020B0604020202020204" pitchFamily="34" charset="0"/>
              </a:rPr>
              <a:t>What is ALS Beamline 8.3.1 ?</a:t>
            </a:r>
            <a:endParaRPr lang="en-US" dirty="0">
              <a:solidFill>
                <a:schemeClr val="accent1">
                  <a:lumMod val="75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01174" y="1243584"/>
            <a:ext cx="7327163" cy="5315345"/>
          </a:xfrm>
        </p:spPr>
        <p:txBody>
          <a:bodyPr>
            <a:normAutofit fontScale="85000" lnSpcReduction="10000"/>
          </a:bodyPr>
          <a:lstStyle/>
          <a:p>
            <a:r>
              <a:rPr lang="en-US" b="1" dirty="0" smtClean="0">
                <a:latin typeface="Arial" panose="020B0604020202020204" pitchFamily="34" charset="0"/>
                <a:cs typeface="Arial" panose="020B0604020202020204" pitchFamily="34" charset="0"/>
              </a:rPr>
              <a:t>Macromolecular Crystallography (MX)</a:t>
            </a:r>
          </a:p>
          <a:p>
            <a:pPr lvl="1">
              <a:lnSpc>
                <a:spcPct val="120000"/>
              </a:lnSpc>
            </a:pPr>
            <a:r>
              <a:rPr lang="en-US" sz="2600" dirty="0" smtClean="0">
                <a:latin typeface="Arial" panose="020B0604020202020204" pitchFamily="34" charset="0"/>
                <a:cs typeface="Arial" panose="020B0604020202020204" pitchFamily="34" charset="0"/>
              </a:rPr>
              <a:t>MAD, 1x10</a:t>
            </a:r>
            <a:r>
              <a:rPr lang="en-US" sz="2600" baseline="30000" dirty="0" smtClean="0">
                <a:latin typeface="Arial" panose="020B0604020202020204" pitchFamily="34" charset="0"/>
                <a:cs typeface="Arial" panose="020B0604020202020204" pitchFamily="34" charset="0"/>
              </a:rPr>
              <a:t>12</a:t>
            </a:r>
            <a:r>
              <a:rPr lang="en-US" sz="2600" dirty="0" smtClean="0">
                <a:latin typeface="Arial" panose="020B0604020202020204" pitchFamily="34" charset="0"/>
                <a:cs typeface="Arial" panose="020B0604020202020204" pitchFamily="34" charset="0"/>
              </a:rPr>
              <a:t> </a:t>
            </a:r>
            <a:r>
              <a:rPr lang="en-US" sz="2600" dirty="0" err="1" smtClean="0">
                <a:latin typeface="Arial" panose="020B0604020202020204" pitchFamily="34" charset="0"/>
                <a:cs typeface="Arial" panose="020B0604020202020204" pitchFamily="34" charset="0"/>
              </a:rPr>
              <a:t>ph</a:t>
            </a:r>
            <a:r>
              <a:rPr lang="en-US" sz="2600" dirty="0" smtClean="0">
                <a:latin typeface="Arial" panose="020B0604020202020204" pitchFamily="34" charset="0"/>
                <a:cs typeface="Arial" panose="020B0604020202020204" pitchFamily="34" charset="0"/>
              </a:rPr>
              <a:t>/s, Pilatus </a:t>
            </a:r>
            <a:r>
              <a:rPr lang="en-US" sz="2600" dirty="0" smtClean="0">
                <a:latin typeface="Arial" panose="020B0604020202020204" pitchFamily="34" charset="0"/>
                <a:cs typeface="Arial" panose="020B0604020202020204" pitchFamily="34" charset="0"/>
              </a:rPr>
              <a:t>6M  50 Hz</a:t>
            </a:r>
            <a:endParaRPr lang="en-US" sz="2600" dirty="0" smtClean="0">
              <a:latin typeface="Arial" panose="020B0604020202020204" pitchFamily="34" charset="0"/>
              <a:cs typeface="Arial" panose="020B0604020202020204" pitchFamily="34" charset="0"/>
            </a:endParaRPr>
          </a:p>
          <a:p>
            <a:pPr lvl="1">
              <a:lnSpc>
                <a:spcPct val="120000"/>
              </a:lnSpc>
            </a:pPr>
            <a:r>
              <a:rPr lang="en-US" sz="2600" dirty="0" smtClean="0">
                <a:latin typeface="Arial" panose="020B0604020202020204" pitchFamily="34" charset="0"/>
                <a:cs typeface="Arial" panose="020B0604020202020204" pitchFamily="34" charset="0"/>
              </a:rPr>
              <a:t>Technology development</a:t>
            </a:r>
          </a:p>
          <a:p>
            <a:pPr lvl="2">
              <a:lnSpc>
                <a:spcPct val="120000"/>
              </a:lnSpc>
            </a:pPr>
            <a:r>
              <a:rPr lang="en-US" sz="2200" dirty="0" smtClean="0">
                <a:latin typeface="Arial" panose="020B0604020202020204" pitchFamily="34" charset="0"/>
                <a:cs typeface="Arial" panose="020B0604020202020204" pitchFamily="34" charset="0"/>
              </a:rPr>
              <a:t>Room temp, Elves, multi-crystal</a:t>
            </a:r>
          </a:p>
          <a:p>
            <a:pPr lvl="1">
              <a:lnSpc>
                <a:spcPct val="120000"/>
              </a:lnSpc>
            </a:pPr>
            <a:r>
              <a:rPr lang="en-US" sz="2600" dirty="0" smtClean="0">
                <a:latin typeface="Arial" panose="020B0604020202020204" pitchFamily="34" charset="0"/>
                <a:cs typeface="Arial" panose="020B0604020202020204" pitchFamily="34" charset="0"/>
              </a:rPr>
              <a:t>Staff: Holton, </a:t>
            </a:r>
            <a:r>
              <a:rPr lang="en-US" sz="2600" dirty="0" err="1" smtClean="0">
                <a:latin typeface="Arial" panose="020B0604020202020204" pitchFamily="34" charset="0"/>
                <a:cs typeface="Arial" panose="020B0604020202020204" pitchFamily="34" charset="0"/>
              </a:rPr>
              <a:t>Meigs</a:t>
            </a:r>
            <a:r>
              <a:rPr lang="en-US" sz="2600" dirty="0" smtClean="0">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Burnett, </a:t>
            </a:r>
            <a:r>
              <a:rPr lang="en-US" sz="2600" dirty="0" err="1" smtClean="0">
                <a:latin typeface="Arial" panose="020B0604020202020204" pitchFamily="34" charset="0"/>
                <a:cs typeface="Arial" panose="020B0604020202020204" pitchFamily="34" charset="0"/>
              </a:rPr>
              <a:t>Classen</a:t>
            </a:r>
            <a:endParaRPr lang="en-US" sz="2600" dirty="0">
              <a:latin typeface="Arial" panose="020B0604020202020204" pitchFamily="34" charset="0"/>
              <a:cs typeface="Arial" panose="020B0604020202020204" pitchFamily="34" charset="0"/>
            </a:endParaRPr>
          </a:p>
          <a:p>
            <a:r>
              <a:rPr lang="en-US" b="1" dirty="0" smtClean="0">
                <a:latin typeface="Arial" panose="020B0604020202020204" pitchFamily="34" charset="0"/>
                <a:cs typeface="Arial" panose="020B0604020202020204" pitchFamily="34" charset="0"/>
              </a:rPr>
              <a:t>Landmark and highly productive facility</a:t>
            </a:r>
          </a:p>
          <a:p>
            <a:pPr lvl="1">
              <a:lnSpc>
                <a:spcPct val="120000"/>
              </a:lnSpc>
            </a:pPr>
            <a:r>
              <a:rPr lang="en-US" sz="2600" dirty="0" smtClean="0">
                <a:latin typeface="Arial" panose="020B0604020202020204" pitchFamily="34" charset="0"/>
                <a:cs typeface="Arial" panose="020B0604020202020204" pitchFamily="34" charset="0"/>
              </a:rPr>
              <a:t>1</a:t>
            </a:r>
            <a:r>
              <a:rPr lang="en-US" sz="2600" baseline="30000" dirty="0" smtClean="0">
                <a:latin typeface="Arial" panose="020B0604020202020204" pitchFamily="34" charset="0"/>
                <a:cs typeface="Arial" panose="020B0604020202020204" pitchFamily="34" charset="0"/>
              </a:rPr>
              <a:t>st</a:t>
            </a:r>
            <a:r>
              <a:rPr lang="en-US" sz="2600" dirty="0" smtClean="0">
                <a:latin typeface="Arial" panose="020B0604020202020204" pitchFamily="34" charset="0"/>
                <a:cs typeface="Arial" panose="020B0604020202020204" pitchFamily="34" charset="0"/>
              </a:rPr>
              <a:t> </a:t>
            </a:r>
            <a:r>
              <a:rPr lang="en-US" sz="2600" dirty="0" err="1" smtClean="0">
                <a:latin typeface="Arial" panose="020B0604020202020204" pitchFamily="34" charset="0"/>
                <a:cs typeface="Arial" panose="020B0604020202020204" pitchFamily="34" charset="0"/>
              </a:rPr>
              <a:t>SuperBend</a:t>
            </a:r>
            <a:r>
              <a:rPr lang="en-US" sz="2600" dirty="0" smtClean="0">
                <a:latin typeface="Arial" panose="020B0604020202020204" pitchFamily="34" charset="0"/>
                <a:cs typeface="Arial" panose="020B0604020202020204" pitchFamily="34" charset="0"/>
              </a:rPr>
              <a:t> – $16M invested since 2001</a:t>
            </a:r>
            <a:endParaRPr lang="en-US" sz="2600" dirty="0" smtClean="0">
              <a:latin typeface="Arial" panose="020B0604020202020204" pitchFamily="34" charset="0"/>
              <a:cs typeface="Arial" panose="020B0604020202020204" pitchFamily="34" charset="0"/>
            </a:endParaRPr>
          </a:p>
          <a:p>
            <a:pPr lvl="1">
              <a:lnSpc>
                <a:spcPct val="120000"/>
              </a:lnSpc>
            </a:pPr>
            <a:r>
              <a:rPr lang="en-US" sz="2600" dirty="0">
                <a:latin typeface="Arial" panose="020B0604020202020204" pitchFamily="34" charset="0"/>
                <a:cs typeface="Arial" panose="020B0604020202020204" pitchFamily="34" charset="0"/>
              </a:rPr>
              <a:t>1826 structures, 720 pubs, 250 </a:t>
            </a:r>
            <a:r>
              <a:rPr lang="en-US" sz="2600" dirty="0" smtClean="0">
                <a:latin typeface="Arial" panose="020B0604020202020204" pitchFamily="34" charset="0"/>
                <a:cs typeface="Arial" panose="020B0604020202020204" pitchFamily="34" charset="0"/>
              </a:rPr>
              <a:t>high-impact</a:t>
            </a:r>
          </a:p>
          <a:p>
            <a:pPr lvl="1">
              <a:lnSpc>
                <a:spcPct val="120000"/>
              </a:lnSpc>
            </a:pPr>
            <a:r>
              <a:rPr lang="en-US" sz="2600" dirty="0" smtClean="0">
                <a:solidFill>
                  <a:srgbClr val="006600"/>
                </a:solidFill>
                <a:latin typeface="Arial" panose="020B0604020202020204" pitchFamily="34" charset="0"/>
                <a:cs typeface="Arial" panose="020B0604020202020204" pitchFamily="34" charset="0"/>
              </a:rPr>
              <a:t>8</a:t>
            </a:r>
            <a:r>
              <a:rPr lang="en-US" sz="2600" dirty="0" smtClean="0">
                <a:solidFill>
                  <a:srgbClr val="006600"/>
                </a:solidFill>
                <a:latin typeface="Arial" panose="020B0604020202020204" pitchFamily="34" charset="0"/>
                <a:cs typeface="Arial" panose="020B0604020202020204" pitchFamily="34" charset="0"/>
              </a:rPr>
              <a:t>% </a:t>
            </a:r>
            <a:r>
              <a:rPr lang="en-US" sz="2600" dirty="0" smtClean="0">
                <a:latin typeface="Arial" panose="020B0604020202020204" pitchFamily="34" charset="0"/>
                <a:cs typeface="Arial" panose="020B0604020202020204" pitchFamily="34" charset="0"/>
              </a:rPr>
              <a:t>of all membrane protein structures</a:t>
            </a:r>
          </a:p>
          <a:p>
            <a:pPr lvl="1">
              <a:lnSpc>
                <a:spcPct val="120000"/>
              </a:lnSpc>
            </a:pPr>
            <a:r>
              <a:rPr lang="en-US" sz="2600" dirty="0" smtClean="0">
                <a:latin typeface="Arial" panose="020B0604020202020204" pitchFamily="34" charset="0"/>
                <a:cs typeface="Arial" panose="020B0604020202020204" pitchFamily="34" charset="0"/>
              </a:rPr>
              <a:t>1000+ distinct </a:t>
            </a:r>
            <a:r>
              <a:rPr lang="en-US" sz="2600" dirty="0" smtClean="0">
                <a:latin typeface="Arial" panose="020B0604020202020204" pitchFamily="34" charset="0"/>
                <a:cs typeface="Arial" panose="020B0604020202020204" pitchFamily="34" charset="0"/>
              </a:rPr>
              <a:t>users from </a:t>
            </a:r>
            <a:r>
              <a:rPr lang="en-US" sz="2600" dirty="0" smtClean="0">
                <a:latin typeface="Arial" panose="020B0604020202020204" pitchFamily="34" charset="0"/>
                <a:cs typeface="Arial" panose="020B0604020202020204" pitchFamily="34" charset="0"/>
              </a:rPr>
              <a:t>60+ institutions</a:t>
            </a:r>
            <a:endParaRPr lang="en-US" sz="2600" dirty="0" smtClean="0">
              <a:latin typeface="Arial" panose="020B0604020202020204" pitchFamily="34" charset="0"/>
              <a:cs typeface="Arial" panose="020B0604020202020204" pitchFamily="34" charset="0"/>
            </a:endParaRPr>
          </a:p>
          <a:p>
            <a:pPr lvl="1">
              <a:lnSpc>
                <a:spcPct val="120000"/>
              </a:lnSpc>
            </a:pPr>
            <a:r>
              <a:rPr lang="en-US" sz="2600" dirty="0" smtClean="0">
                <a:latin typeface="Arial" panose="020B0604020202020204" pitchFamily="34" charset="0"/>
                <a:cs typeface="Arial" panose="020B0604020202020204" pitchFamily="34" charset="0"/>
              </a:rPr>
              <a:t>76% utilization</a:t>
            </a:r>
            <a:endParaRPr lang="en-US" sz="2600" dirty="0" smtClean="0">
              <a:latin typeface="Arial" panose="020B0604020202020204" pitchFamily="34" charset="0"/>
              <a:cs typeface="Arial" panose="020B0604020202020204" pitchFamily="34" charset="0"/>
            </a:endParaRPr>
          </a:p>
        </p:txBody>
      </p:sp>
      <p:grpSp>
        <p:nvGrpSpPr>
          <p:cNvPr id="8" name="Group 7"/>
          <p:cNvGrpSpPr/>
          <p:nvPr/>
        </p:nvGrpSpPr>
        <p:grpSpPr>
          <a:xfrm>
            <a:off x="7631896" y="1247730"/>
            <a:ext cx="1255250" cy="1856625"/>
            <a:chOff x="7631896" y="1432385"/>
            <a:chExt cx="1255250" cy="1856625"/>
          </a:xfrm>
        </p:grpSpPr>
        <p:pic>
          <p:nvPicPr>
            <p:cNvPr id="4" name="Picture 4" descr="Picture 025"/>
            <p:cNvPicPr>
              <a:picLocks noChangeAspect="1" noChangeArrowheads="1"/>
            </p:cNvPicPr>
            <p:nvPr/>
          </p:nvPicPr>
          <p:blipFill rotWithShape="1">
            <a:blip r:embed="rId3" cstate="email">
              <a:lum bright="20000" contrast="20000"/>
              <a:extLst>
                <a:ext uri="{28A0092B-C50C-407E-A947-70E740481C1C}">
                  <a14:useLocalDpi xmlns:a14="http://schemas.microsoft.com/office/drawing/2010/main"/>
                </a:ext>
              </a:extLst>
            </a:blip>
            <a:srcRect/>
            <a:stretch/>
          </p:blipFill>
          <p:spPr bwMode="auto">
            <a:xfrm>
              <a:off x="7674319" y="1432385"/>
              <a:ext cx="1207802" cy="1487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631896" y="2919678"/>
              <a:ext cx="1255250" cy="369332"/>
            </a:xfrm>
            <a:prstGeom prst="rect">
              <a:avLst/>
            </a:prstGeom>
            <a:noFill/>
          </p:spPr>
          <p:txBody>
            <a:bodyPr wrap="square" rtlCol="0">
              <a:spAutoFit/>
            </a:bodyPr>
            <a:lstStyle/>
            <a:p>
              <a:pPr algn="ctr" fontAlgn="base">
                <a:spcBef>
                  <a:spcPct val="0"/>
                </a:spcBef>
                <a:spcAft>
                  <a:spcPct val="0"/>
                </a:spcAft>
              </a:pPr>
              <a:r>
                <a:rPr lang="en-US" dirty="0" smtClean="0">
                  <a:solidFill>
                    <a:prstClr val="black"/>
                  </a:solidFill>
                  <a:latin typeface="Arial" charset="0"/>
                </a:rPr>
                <a:t>George</a:t>
              </a:r>
              <a:endParaRPr lang="en-US" dirty="0">
                <a:solidFill>
                  <a:prstClr val="black"/>
                </a:solidFill>
                <a:latin typeface="Arial" charset="0"/>
              </a:endParaRPr>
            </a:p>
          </p:txBody>
        </p:sp>
      </p:grpSp>
      <p:grpSp>
        <p:nvGrpSpPr>
          <p:cNvPr id="11" name="Group 10"/>
          <p:cNvGrpSpPr/>
          <p:nvPr/>
        </p:nvGrpSpPr>
        <p:grpSpPr>
          <a:xfrm>
            <a:off x="7427563" y="4995170"/>
            <a:ext cx="1469858" cy="1840252"/>
            <a:chOff x="7427562" y="4995170"/>
            <a:chExt cx="1469858" cy="1840252"/>
          </a:xfrm>
        </p:grpSpPr>
        <p:pic>
          <p:nvPicPr>
            <p:cNvPr id="19458" name="Picture 2" descr="Scott Classen"/>
            <p:cNvPicPr>
              <a:picLocks noChangeAspect="1" noChangeArrowheads="1"/>
            </p:cNvPicPr>
            <p:nvPr/>
          </p:nvPicPr>
          <p:blipFill rotWithShape="1">
            <a:blip r:embed="rId4">
              <a:extLst>
                <a:ext uri="{28A0092B-C50C-407E-A947-70E740481C1C}">
                  <a14:useLocalDpi xmlns:a14="http://schemas.microsoft.com/office/drawing/2010/main" val="0"/>
                </a:ext>
              </a:extLst>
            </a:blip>
            <a:srcRect l="11389" r="21055" b="7478"/>
            <a:stretch/>
          </p:blipFill>
          <p:spPr bwMode="auto">
            <a:xfrm>
              <a:off x="7595188" y="4995170"/>
              <a:ext cx="1286933" cy="150142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427562" y="6466090"/>
              <a:ext cx="1469858" cy="369332"/>
            </a:xfrm>
            <a:prstGeom prst="rect">
              <a:avLst/>
            </a:prstGeom>
            <a:noFill/>
          </p:spPr>
          <p:txBody>
            <a:bodyPr wrap="square" rtlCol="0">
              <a:spAutoFit/>
            </a:bodyPr>
            <a:lstStyle/>
            <a:p>
              <a:pPr algn="ctr"/>
              <a:r>
                <a:rPr lang="en-US" dirty="0" smtClean="0"/>
                <a:t>Scott</a:t>
              </a:r>
              <a:endParaRPr lang="en-US" dirty="0"/>
            </a:p>
          </p:txBody>
        </p:sp>
      </p:grpSp>
      <p:grpSp>
        <p:nvGrpSpPr>
          <p:cNvPr id="12" name="Group 11"/>
          <p:cNvGrpSpPr/>
          <p:nvPr/>
        </p:nvGrpSpPr>
        <p:grpSpPr>
          <a:xfrm>
            <a:off x="7549375" y="3122341"/>
            <a:ext cx="1293541" cy="1872835"/>
            <a:chOff x="7549375" y="3122341"/>
            <a:chExt cx="1293541" cy="1872835"/>
          </a:xfrm>
        </p:grpSpPr>
        <p:sp>
          <p:nvSpPr>
            <p:cNvPr id="7" name="TextBox 6"/>
            <p:cNvSpPr txBox="1"/>
            <p:nvPr/>
          </p:nvSpPr>
          <p:spPr>
            <a:xfrm>
              <a:off x="7637030" y="4625844"/>
              <a:ext cx="979755"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Kathryn</a:t>
              </a:r>
              <a:endParaRPr lang="en-US" dirty="0">
                <a:solidFill>
                  <a:prstClr val="black"/>
                </a:solidFill>
                <a:latin typeface="Arial" charset="0"/>
              </a:endParaRPr>
            </a:p>
          </p:txBody>
        </p:sp>
        <p:pic>
          <p:nvPicPr>
            <p:cNvPr id="22530" name="Picture 2" descr="Kathryn Burnett"/>
            <p:cNvPicPr>
              <a:picLocks noChangeAspect="1" noChangeArrowheads="1"/>
            </p:cNvPicPr>
            <p:nvPr/>
          </p:nvPicPr>
          <p:blipFill rotWithShape="1">
            <a:blip r:embed="rId5">
              <a:extLst>
                <a:ext uri="{28A0092B-C50C-407E-A947-70E740481C1C}">
                  <a14:useLocalDpi xmlns:a14="http://schemas.microsoft.com/office/drawing/2010/main" val="0"/>
                </a:ext>
              </a:extLst>
            </a:blip>
            <a:srcRect l="15299" t="8236" r="16447" b="14104"/>
            <a:stretch/>
          </p:blipFill>
          <p:spPr bwMode="auto">
            <a:xfrm>
              <a:off x="7549375" y="3122341"/>
              <a:ext cx="1293541" cy="14942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1969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r>
              <a:rPr lang="en-US" sz="4000" dirty="0" err="1" smtClean="0">
                <a:solidFill>
                  <a:schemeClr val="bg2">
                    <a:lumMod val="25000"/>
                  </a:schemeClr>
                </a:solidFill>
                <a:latin typeface="Arial" panose="020B0604020202020204" pitchFamily="34" charset="0"/>
                <a:cs typeface="Arial" panose="020B0604020202020204" pitchFamily="34" charset="0"/>
              </a:rPr>
              <a:t>TomAlberTron’s</a:t>
            </a:r>
            <a:r>
              <a:rPr lang="en-US" sz="4000" dirty="0" smtClean="0">
                <a:solidFill>
                  <a:schemeClr val="bg2">
                    <a:lumMod val="25000"/>
                  </a:schemeClr>
                </a:solidFill>
                <a:latin typeface="Arial" panose="020B0604020202020204" pitchFamily="34" charset="0"/>
                <a:cs typeface="Arial" panose="020B0604020202020204" pitchFamily="34" charset="0"/>
              </a:rPr>
              <a:t> User Community</a:t>
            </a:r>
            <a:endParaRPr lang="en-US" sz="4000" dirty="0">
              <a:solidFill>
                <a:schemeClr val="bg2">
                  <a:lumMod val="25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295400"/>
            <a:ext cx="8229600" cy="5029200"/>
          </a:xfrm>
        </p:spPr>
        <p:txBody>
          <a:bodyPr>
            <a:normAutofit fontScale="92500" lnSpcReduction="10000"/>
          </a:bodyPr>
          <a:lstStyle/>
          <a:p>
            <a:pPr>
              <a:lnSpc>
                <a:spcPct val="150000"/>
              </a:lnSpc>
            </a:pPr>
            <a:r>
              <a:rPr lang="en-US" dirty="0" smtClean="0">
                <a:latin typeface="Arial" panose="020B0604020202020204" pitchFamily="34" charset="0"/>
                <a:cs typeface="Arial" panose="020B0604020202020204" pitchFamily="34" charset="0"/>
              </a:rPr>
              <a:t> </a:t>
            </a:r>
            <a:r>
              <a:rPr lang="en-US" dirty="0" smtClean="0">
                <a:solidFill>
                  <a:schemeClr val="accent6">
                    <a:lumMod val="75000"/>
                  </a:schemeClr>
                </a:solidFill>
                <a:latin typeface="Arial" panose="020B0604020202020204" pitchFamily="34" charset="0"/>
                <a:cs typeface="Arial" panose="020B0604020202020204" pitchFamily="34" charset="0"/>
              </a:rPr>
              <a:t>1000+ users</a:t>
            </a:r>
            <a:r>
              <a:rPr lang="en-US" dirty="0" smtClean="0">
                <a:latin typeface="Arial" panose="020B0604020202020204" pitchFamily="34" charset="0"/>
                <a:cs typeface="Arial" panose="020B0604020202020204" pitchFamily="34" charset="0"/>
              </a:rPr>
              <a:t>, </a:t>
            </a:r>
            <a:r>
              <a:rPr lang="en-US" dirty="0" smtClean="0">
                <a:solidFill>
                  <a:schemeClr val="tx2">
                    <a:lumMod val="75000"/>
                  </a:schemeClr>
                </a:solidFill>
                <a:latin typeface="Arial" panose="020B0604020202020204" pitchFamily="34" charset="0"/>
                <a:cs typeface="Arial" panose="020B0604020202020204" pitchFamily="34" charset="0"/>
              </a:rPr>
              <a:t>60+ institutions</a:t>
            </a:r>
          </a:p>
          <a:p>
            <a:pPr>
              <a:lnSpc>
                <a:spcPct val="150000"/>
              </a:lnSpc>
            </a:pPr>
            <a:r>
              <a:rPr lang="en-US" dirty="0" smtClean="0">
                <a:latin typeface="Arial" panose="020B0604020202020204" pitchFamily="34" charset="0"/>
                <a:cs typeface="Arial" panose="020B0604020202020204" pitchFamily="34" charset="0"/>
              </a:rPr>
              <a:t>PRT investment: </a:t>
            </a:r>
            <a:r>
              <a:rPr lang="en-US" dirty="0" smtClean="0">
                <a:solidFill>
                  <a:srgbClr val="FF0000"/>
                </a:solidFill>
                <a:latin typeface="Arial" panose="020B0604020202020204" pitchFamily="34" charset="0"/>
                <a:cs typeface="Arial" panose="020B0604020202020204" pitchFamily="34" charset="0"/>
              </a:rPr>
              <a:t>$16 M </a:t>
            </a:r>
            <a:r>
              <a:rPr lang="en-US" dirty="0" smtClean="0">
                <a:latin typeface="Arial" panose="020B0604020202020204" pitchFamily="34" charset="0"/>
                <a:cs typeface="Arial" panose="020B0604020202020204" pitchFamily="34" charset="0"/>
              </a:rPr>
              <a:t>since 2001</a:t>
            </a:r>
          </a:p>
          <a:p>
            <a:pPr>
              <a:lnSpc>
                <a:spcPct val="150000"/>
              </a:lnSpc>
            </a:pPr>
            <a:r>
              <a:rPr lang="en-US" dirty="0" smtClean="0">
                <a:latin typeface="Arial" panose="020B0604020202020204" pitchFamily="34" charset="0"/>
                <a:cs typeface="Arial" panose="020B0604020202020204" pitchFamily="34" charset="0"/>
              </a:rPr>
              <a:t>Return: </a:t>
            </a:r>
            <a:r>
              <a:rPr lang="en-US" dirty="0" smtClean="0">
                <a:solidFill>
                  <a:schemeClr val="accent5">
                    <a:lumMod val="75000"/>
                  </a:schemeClr>
                </a:solidFill>
                <a:latin typeface="Arial" panose="020B0604020202020204" pitchFamily="34" charset="0"/>
                <a:cs typeface="Arial" panose="020B0604020202020204" pitchFamily="34" charset="0"/>
              </a:rPr>
              <a:t>1826 PDB  </a:t>
            </a:r>
            <a:r>
              <a:rPr lang="en-US" dirty="0" smtClean="0">
                <a:solidFill>
                  <a:schemeClr val="accent6">
                    <a:lumMod val="75000"/>
                  </a:schemeClr>
                </a:solidFill>
                <a:latin typeface="Arial" panose="020B0604020202020204" pitchFamily="34" charset="0"/>
                <a:cs typeface="Arial" panose="020B0604020202020204" pitchFamily="34" charset="0"/>
              </a:rPr>
              <a:t>720 pubs   </a:t>
            </a:r>
            <a:r>
              <a:rPr lang="en-US" dirty="0" smtClean="0">
                <a:solidFill>
                  <a:schemeClr val="accent3">
                    <a:lumMod val="75000"/>
                  </a:schemeClr>
                </a:solidFill>
                <a:latin typeface="Arial" panose="020B0604020202020204" pitchFamily="34" charset="0"/>
                <a:cs typeface="Arial" panose="020B0604020202020204" pitchFamily="34" charset="0"/>
              </a:rPr>
              <a:t>250 hi-impact</a:t>
            </a:r>
          </a:p>
          <a:p>
            <a:pPr marL="0" indent="0">
              <a:lnSpc>
                <a:spcPct val="150000"/>
              </a:lnSpc>
              <a:buNone/>
            </a:pPr>
            <a:r>
              <a:rPr lang="en-US" dirty="0">
                <a:solidFill>
                  <a:schemeClr val="accent1">
                    <a:lumMod val="75000"/>
                  </a:schemeClr>
                </a:solidFill>
                <a:latin typeface="Arial" panose="020B0604020202020204" pitchFamily="34" charset="0"/>
                <a:cs typeface="Arial" panose="020B0604020202020204" pitchFamily="34" charset="0"/>
              </a:rPr>
              <a:t> </a:t>
            </a:r>
            <a:r>
              <a:rPr lang="en-US" dirty="0" smtClean="0">
                <a:solidFill>
                  <a:schemeClr val="accent1">
                    <a:lumMod val="75000"/>
                  </a:schemeClr>
                </a:solidFill>
                <a:latin typeface="Arial" panose="020B0604020202020204" pitchFamily="34" charset="0"/>
                <a:cs typeface="Arial" panose="020B0604020202020204" pitchFamily="34" charset="0"/>
              </a:rPr>
              <a:t>       $132+ M (NIH)    </a:t>
            </a:r>
            <a:r>
              <a:rPr lang="en-US" dirty="0" smtClean="0">
                <a:solidFill>
                  <a:schemeClr val="accent2">
                    <a:lumMod val="75000"/>
                  </a:schemeClr>
                </a:solidFill>
                <a:latin typeface="Arial" panose="020B0604020202020204" pitchFamily="34" charset="0"/>
                <a:cs typeface="Arial" panose="020B0604020202020204" pitchFamily="34" charset="0"/>
              </a:rPr>
              <a:t>$935+ M (</a:t>
            </a:r>
            <a:r>
              <a:rPr lang="en-US" dirty="0" err="1" smtClean="0">
                <a:solidFill>
                  <a:schemeClr val="accent2">
                    <a:lumMod val="75000"/>
                  </a:schemeClr>
                </a:solidFill>
                <a:latin typeface="Arial" panose="020B0604020202020204" pitchFamily="34" charset="0"/>
                <a:cs typeface="Arial" panose="020B0604020202020204" pitchFamily="34" charset="0"/>
              </a:rPr>
              <a:t>Plexxikon</a:t>
            </a:r>
            <a:r>
              <a:rPr lang="en-US" dirty="0" smtClean="0">
                <a:solidFill>
                  <a:schemeClr val="accent2">
                    <a:lumMod val="75000"/>
                  </a:schemeClr>
                </a:solidFill>
                <a:latin typeface="Arial" panose="020B0604020202020204" pitchFamily="34" charset="0"/>
                <a:cs typeface="Arial" panose="020B0604020202020204" pitchFamily="34" charset="0"/>
              </a:rPr>
              <a:t>)</a:t>
            </a:r>
          </a:p>
          <a:p>
            <a:pPr>
              <a:lnSpc>
                <a:spcPct val="150000"/>
              </a:lnSpc>
            </a:pPr>
            <a:r>
              <a:rPr lang="en-US" sz="2800" b="1" dirty="0" smtClean="0">
                <a:latin typeface="Arial" panose="020B0604020202020204" pitchFamily="34" charset="0"/>
                <a:cs typeface="Arial" panose="020B0604020202020204" pitchFamily="34" charset="0"/>
              </a:rPr>
              <a:t>Beam time</a:t>
            </a:r>
            <a:r>
              <a:rPr lang="en-US" sz="2800" b="1" dirty="0" smtClean="0">
                <a:latin typeface="Arial" panose="020B0604020202020204" pitchFamily="34" charset="0"/>
                <a:cs typeface="Arial" panose="020B0604020202020204" pitchFamily="34" charset="0"/>
              </a:rPr>
              <a:t> utilization : </a:t>
            </a:r>
            <a:r>
              <a:rPr lang="en-US" sz="2800" b="1" dirty="0" smtClean="0">
                <a:solidFill>
                  <a:schemeClr val="accent6">
                    <a:lumMod val="75000"/>
                  </a:schemeClr>
                </a:solidFill>
                <a:latin typeface="Arial" panose="020B0604020202020204" pitchFamily="34" charset="0"/>
                <a:cs typeface="Arial" panose="020B0604020202020204" pitchFamily="34" charset="0"/>
              </a:rPr>
              <a:t>76%</a:t>
            </a:r>
          </a:p>
          <a:p>
            <a:pPr>
              <a:lnSpc>
                <a:spcPct val="150000"/>
              </a:lnSpc>
            </a:pPr>
            <a:r>
              <a:rPr lang="en-US" sz="2800" b="1" dirty="0" smtClean="0">
                <a:latin typeface="Arial" panose="020B0604020202020204" pitchFamily="34" charset="0"/>
                <a:cs typeface="Arial" panose="020B0604020202020204" pitchFamily="34" charset="0"/>
              </a:rPr>
              <a:t>Median </a:t>
            </a:r>
            <a:r>
              <a:rPr lang="en-US" sz="2800" b="1" dirty="0" smtClean="0">
                <a:latin typeface="Arial" panose="020B0604020202020204" pitchFamily="34" charset="0"/>
                <a:cs typeface="Arial" panose="020B0604020202020204" pitchFamily="34" charset="0"/>
              </a:rPr>
              <a:t>visit-to-next-visit interval: </a:t>
            </a:r>
          </a:p>
          <a:p>
            <a:pPr marL="457200" lvl="1" indent="0" algn="ctr">
              <a:lnSpc>
                <a:spcPct val="150000"/>
              </a:lnSpc>
              <a:buNone/>
            </a:pPr>
            <a:r>
              <a:rPr lang="en-US" sz="3600" b="1" dirty="0" smtClean="0">
                <a:solidFill>
                  <a:srgbClr val="FF0000"/>
                </a:solidFill>
                <a:latin typeface="Arial" panose="020B0604020202020204" pitchFamily="34" charset="0"/>
                <a:cs typeface="Arial" panose="020B0604020202020204" pitchFamily="34" charset="0"/>
              </a:rPr>
              <a:t>11 ± 8 days</a:t>
            </a:r>
            <a:endParaRPr lang="en-US" sz="3600" b="1" dirty="0">
              <a:solidFill>
                <a:srgbClr val="FF0000"/>
              </a:solidFill>
              <a:latin typeface="Arial" panose="020B0604020202020204" pitchFamily="34" charset="0"/>
              <a:cs typeface="Arial" panose="020B0604020202020204" pitchFamily="34" charset="0"/>
            </a:endParaRPr>
          </a:p>
        </p:txBody>
      </p:sp>
      <p:pic>
        <p:nvPicPr>
          <p:cNvPr id="2050" name="Picture 2" descr="Heart Beat Animation Sticker by alperdurmaz"/>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4200" y="4953000"/>
            <a:ext cx="112014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24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41000" contrast="14000"/>
                    </a14:imgEffect>
                  </a14:imgLayer>
                </a14:imgProps>
              </a:ext>
              <a:ext uri="{28A0092B-C50C-407E-A947-70E740481C1C}">
                <a14:useLocalDpi xmlns:a14="http://schemas.microsoft.com/office/drawing/2010/main" val="0"/>
              </a:ext>
            </a:extLst>
          </a:blip>
          <a:stretch>
            <a:fillRect/>
          </a:stretch>
        </p:blipFill>
        <p:spPr>
          <a:xfrm rot="10800000">
            <a:off x="-1" y="3"/>
            <a:ext cx="9144001" cy="6858001"/>
          </a:xfrm>
          <a:prstGeom prst="rect">
            <a:avLst/>
          </a:prstGeom>
        </p:spPr>
      </p:pic>
      <p:sp>
        <p:nvSpPr>
          <p:cNvPr id="3" name="TextBox 2"/>
          <p:cNvSpPr txBox="1"/>
          <p:nvPr/>
        </p:nvSpPr>
        <p:spPr>
          <a:xfrm>
            <a:off x="924092" y="3450210"/>
            <a:ext cx="1899879" cy="2862322"/>
          </a:xfrm>
          <a:prstGeom prst="rect">
            <a:avLst/>
          </a:prstGeom>
          <a:solidFill>
            <a:schemeClr val="tx1">
              <a:lumMod val="85000"/>
              <a:lumOff val="15000"/>
            </a:schemeClr>
          </a:solidFill>
        </p:spPr>
        <p:txBody>
          <a:bodyPr wrap="none" rtlCol="0">
            <a:spAutoFit/>
          </a:bodyPr>
          <a:lstStyle/>
          <a:p>
            <a:pPr algn="ctr"/>
            <a:r>
              <a:rPr lang="en-US" sz="2000" b="1" dirty="0" smtClean="0">
                <a:solidFill>
                  <a:schemeClr val="bg1"/>
                </a:solidFill>
                <a:latin typeface="Arial" panose="020B0604020202020204" pitchFamily="34" charset="0"/>
                <a:cs typeface="Arial" panose="020B0604020202020204" pitchFamily="34" charset="0"/>
              </a:rPr>
              <a:t>Pilatus</a:t>
            </a:r>
            <a:r>
              <a:rPr lang="en-US" sz="2000" b="1" baseline="30000" dirty="0" smtClean="0">
                <a:solidFill>
                  <a:schemeClr val="bg1"/>
                </a:solidFill>
                <a:latin typeface="Arial" panose="020B0604020202020204" pitchFamily="34" charset="0"/>
                <a:cs typeface="Arial" panose="020B0604020202020204" pitchFamily="34" charset="0"/>
              </a:rPr>
              <a:t>3</a:t>
            </a:r>
            <a:r>
              <a:rPr lang="en-US" sz="2000" b="1" dirty="0" smtClean="0">
                <a:solidFill>
                  <a:schemeClr val="bg1"/>
                </a:solidFill>
                <a:latin typeface="Arial" panose="020B0604020202020204" pitchFamily="34" charset="0"/>
                <a:cs typeface="Arial" panose="020B0604020202020204" pitchFamily="34" charset="0"/>
              </a:rPr>
              <a:t> </a:t>
            </a:r>
            <a:r>
              <a:rPr lang="en-US" sz="2000" b="1" dirty="0" smtClean="0">
                <a:solidFill>
                  <a:schemeClr val="bg1"/>
                </a:solidFill>
                <a:latin typeface="Arial" panose="020B0604020202020204" pitchFamily="34" charset="0"/>
                <a:cs typeface="Arial" panose="020B0604020202020204" pitchFamily="34" charset="0"/>
              </a:rPr>
              <a:t>M </a:t>
            </a:r>
            <a:r>
              <a:rPr lang="en-US" sz="2000" b="1" dirty="0" smtClean="0">
                <a:solidFill>
                  <a:schemeClr val="bg1"/>
                </a:solidFill>
                <a:latin typeface="Arial" panose="020B0604020202020204" pitchFamily="34" charset="0"/>
                <a:cs typeface="Arial" panose="020B0604020202020204" pitchFamily="34" charset="0"/>
              </a:rPr>
              <a:t>6M</a:t>
            </a:r>
            <a:r>
              <a:rPr lang="en-US" sz="2000" b="1" dirty="0">
                <a:solidFill>
                  <a:schemeClr val="bg1"/>
                </a:solidFill>
                <a:latin typeface="Arial" panose="020B0604020202020204" pitchFamily="34" charset="0"/>
                <a:cs typeface="Arial" panose="020B0604020202020204" pitchFamily="34" charset="0"/>
              </a:rPr>
              <a:t> </a:t>
            </a:r>
            <a:endParaRPr lang="en-US" sz="2000" b="1" dirty="0" smtClean="0">
              <a:solidFill>
                <a:schemeClr val="bg1"/>
              </a:solidFill>
              <a:latin typeface="Arial" panose="020B0604020202020204" pitchFamily="34" charset="0"/>
              <a:cs typeface="Arial" panose="020B0604020202020204" pitchFamily="34" charset="0"/>
            </a:endParaRPr>
          </a:p>
          <a:p>
            <a:pPr algn="ctr"/>
            <a:r>
              <a:rPr lang="en-US" sz="2000" b="1" dirty="0" smtClean="0">
                <a:solidFill>
                  <a:schemeClr val="bg1"/>
                </a:solidFill>
                <a:latin typeface="Arial" panose="020B0604020202020204" pitchFamily="34" charset="0"/>
                <a:cs typeface="Arial" panose="020B0604020202020204" pitchFamily="34" charset="0"/>
              </a:rPr>
              <a:t>Pixel Array </a:t>
            </a:r>
          </a:p>
          <a:p>
            <a:pPr algn="ctr"/>
            <a:r>
              <a:rPr lang="en-US" sz="2000" b="1" dirty="0" smtClean="0">
                <a:solidFill>
                  <a:schemeClr val="bg1"/>
                </a:solidFill>
                <a:latin typeface="Arial" panose="020B0604020202020204" pitchFamily="34" charset="0"/>
                <a:cs typeface="Arial" panose="020B0604020202020204" pitchFamily="34" charset="0"/>
              </a:rPr>
              <a:t>Detector</a:t>
            </a:r>
          </a:p>
          <a:p>
            <a:pPr algn="ctr"/>
            <a:endParaRPr lang="en-US" sz="2000" dirty="0" smtClean="0">
              <a:solidFill>
                <a:schemeClr val="bg1"/>
              </a:solidFill>
              <a:latin typeface="Arial" panose="020B0604020202020204" pitchFamily="34" charset="0"/>
              <a:cs typeface="Arial" panose="020B0604020202020204" pitchFamily="34" charset="0"/>
            </a:endParaRPr>
          </a:p>
          <a:p>
            <a:pPr algn="ctr"/>
            <a:r>
              <a:rPr lang="en-US" sz="2000" dirty="0" smtClean="0">
                <a:solidFill>
                  <a:schemeClr val="bg1"/>
                </a:solidFill>
                <a:latin typeface="Arial" panose="020B0604020202020204" pitchFamily="34" charset="0"/>
                <a:cs typeface="Arial" panose="020B0604020202020204" pitchFamily="34" charset="0"/>
              </a:rPr>
              <a:t>6x10</a:t>
            </a:r>
            <a:r>
              <a:rPr lang="en-US" sz="2000" baseline="30000" dirty="0" smtClean="0">
                <a:solidFill>
                  <a:schemeClr val="bg1"/>
                </a:solidFill>
                <a:latin typeface="Arial" panose="020B0604020202020204" pitchFamily="34" charset="0"/>
                <a:cs typeface="Arial" panose="020B0604020202020204" pitchFamily="34" charset="0"/>
              </a:rPr>
              <a:t>6</a:t>
            </a:r>
            <a:r>
              <a:rPr lang="en-US" sz="2000" dirty="0" smtClean="0">
                <a:solidFill>
                  <a:schemeClr val="bg1"/>
                </a:solidFill>
                <a:latin typeface="Arial" panose="020B0604020202020204" pitchFamily="34" charset="0"/>
                <a:cs typeface="Arial" panose="020B0604020202020204" pitchFamily="34" charset="0"/>
              </a:rPr>
              <a:t> pixels</a:t>
            </a:r>
          </a:p>
          <a:p>
            <a:pPr algn="ctr"/>
            <a:r>
              <a:rPr lang="en-US" sz="2000" dirty="0" smtClean="0">
                <a:solidFill>
                  <a:schemeClr val="bg1"/>
                </a:solidFill>
                <a:latin typeface="Arial" panose="020B0604020202020204" pitchFamily="34" charset="0"/>
                <a:cs typeface="Arial" panose="020B0604020202020204" pitchFamily="34" charset="0"/>
              </a:rPr>
              <a:t>$0.15/each</a:t>
            </a:r>
          </a:p>
          <a:p>
            <a:pPr algn="ctr"/>
            <a:endParaRPr lang="en-US" sz="2000" dirty="0">
              <a:solidFill>
                <a:schemeClr val="bg1"/>
              </a:solidFill>
              <a:latin typeface="Arial" panose="020B0604020202020204" pitchFamily="34" charset="0"/>
              <a:cs typeface="Arial" panose="020B0604020202020204" pitchFamily="34" charset="0"/>
            </a:endParaRPr>
          </a:p>
          <a:p>
            <a:pPr algn="ctr"/>
            <a:r>
              <a:rPr lang="en-US" sz="2000" dirty="0" smtClean="0">
                <a:solidFill>
                  <a:schemeClr val="bg1"/>
                </a:solidFill>
                <a:latin typeface="Arial" panose="020B0604020202020204" pitchFamily="34" charset="0"/>
                <a:cs typeface="Arial" panose="020B0604020202020204" pitchFamily="34" charset="0"/>
              </a:rPr>
              <a:t>1 </a:t>
            </a:r>
            <a:r>
              <a:rPr lang="en-US" sz="2000" dirty="0" err="1" smtClean="0">
                <a:solidFill>
                  <a:schemeClr val="bg1"/>
                </a:solidFill>
                <a:latin typeface="Arial" panose="020B0604020202020204" pitchFamily="34" charset="0"/>
                <a:cs typeface="Arial" panose="020B0604020202020204" pitchFamily="34" charset="0"/>
              </a:rPr>
              <a:t>ms</a:t>
            </a:r>
            <a:r>
              <a:rPr lang="en-US" sz="2000" dirty="0" smtClean="0">
                <a:solidFill>
                  <a:schemeClr val="bg1"/>
                </a:solidFill>
                <a:latin typeface="Arial" panose="020B0604020202020204" pitchFamily="34" charset="0"/>
                <a:cs typeface="Arial" panose="020B0604020202020204" pitchFamily="34" charset="0"/>
              </a:rPr>
              <a:t> readout</a:t>
            </a:r>
            <a:endParaRPr lang="en-US" sz="2000" dirty="0" smtClean="0">
              <a:solidFill>
                <a:schemeClr val="bg1"/>
              </a:solidFill>
              <a:latin typeface="Arial" panose="020B0604020202020204" pitchFamily="34" charset="0"/>
              <a:cs typeface="Arial" panose="020B0604020202020204" pitchFamily="34" charset="0"/>
            </a:endParaRPr>
          </a:p>
          <a:p>
            <a:pPr algn="ctr"/>
            <a:r>
              <a:rPr lang="en-US" sz="2000" dirty="0" smtClean="0">
                <a:solidFill>
                  <a:schemeClr val="bg1"/>
                </a:solidFill>
                <a:latin typeface="Arial" panose="020B0604020202020204" pitchFamily="34" charset="0"/>
                <a:cs typeface="Arial" panose="020B0604020202020204" pitchFamily="34" charset="0"/>
              </a:rPr>
              <a:t>50 </a:t>
            </a:r>
            <a:r>
              <a:rPr lang="en-US" sz="2000" dirty="0" smtClean="0">
                <a:solidFill>
                  <a:schemeClr val="bg1"/>
                </a:solidFill>
                <a:latin typeface="Arial" panose="020B0604020202020204" pitchFamily="34" charset="0"/>
                <a:cs typeface="Arial" panose="020B0604020202020204" pitchFamily="34" charset="0"/>
              </a:rPr>
              <a:t>Hz images</a:t>
            </a:r>
          </a:p>
        </p:txBody>
      </p:sp>
    </p:spTree>
    <p:extLst>
      <p:ext uri="{BB962C8B-B14F-4D97-AF65-F5344CB8AC3E}">
        <p14:creationId xmlns:p14="http://schemas.microsoft.com/office/powerpoint/2010/main" val="35049387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en-US"/>
              <a:t>ALS 8.3.1 data collection history</a:t>
            </a:r>
          </a:p>
        </p:txBody>
      </p:sp>
      <p:graphicFrame>
        <p:nvGraphicFramePr>
          <p:cNvPr id="5123" name="Object 3"/>
          <p:cNvGraphicFramePr>
            <a:graphicFrameLocks noGrp="1" noChangeAspect="1"/>
          </p:cNvGraphicFramePr>
          <p:nvPr>
            <p:ph type="chart" idx="1"/>
            <p:extLst>
              <p:ext uri="{D42A27DB-BD31-4B8C-83A1-F6EECF244321}">
                <p14:modId xmlns:p14="http://schemas.microsoft.com/office/powerpoint/2010/main" val="2512536970"/>
              </p:ext>
            </p:extLst>
          </p:nvPr>
        </p:nvGraphicFramePr>
        <p:xfrm>
          <a:off x="476256" y="1184283"/>
          <a:ext cx="8177213" cy="5426075"/>
        </p:xfrm>
        <a:graphic>
          <a:graphicData uri="http://schemas.openxmlformats.org/presentationml/2006/ole">
            <mc:AlternateContent xmlns:mc="http://schemas.openxmlformats.org/markup-compatibility/2006">
              <mc:Choice xmlns:v="urn:schemas-microsoft-com:vml" Requires="v">
                <p:oleObj spid="_x0000_s20502" name="Chart" r:id="rId3" imgW="8210468" imgH="5448207" progId="MSGraph.Chart.8">
                  <p:embed followColorScheme="full"/>
                </p:oleObj>
              </mc:Choice>
              <mc:Fallback>
                <p:oleObj name="Chart" r:id="rId3" imgW="8210468" imgH="5448207" progId="MSGraph.Chart.8">
                  <p:embed followColorScheme="full"/>
                  <p:pic>
                    <p:nvPicPr>
                      <p:cNvPr id="0" name=""/>
                      <p:cNvPicPr>
                        <a:picLocks noChangeAspect="1" noChangeArrowheads="1"/>
                      </p:cNvPicPr>
                      <p:nvPr/>
                    </p:nvPicPr>
                    <p:blipFill>
                      <a:blip r:embed="rId4"/>
                      <a:srcRect/>
                      <a:stretch>
                        <a:fillRect/>
                      </a:stretch>
                    </p:blipFill>
                    <p:spPr bwMode="auto">
                      <a:xfrm>
                        <a:off x="476256" y="1184283"/>
                        <a:ext cx="8177213" cy="5426075"/>
                      </a:xfrm>
                      <a:prstGeom prst="rect">
                        <a:avLst/>
                      </a:prstGeom>
                    </p:spPr>
                  </p:pic>
                </p:oleObj>
              </mc:Fallback>
            </mc:AlternateContent>
          </a:graphicData>
        </a:graphic>
      </p:graphicFrame>
      <p:sp>
        <p:nvSpPr>
          <p:cNvPr id="5124" name="Text Box 4"/>
          <p:cNvSpPr txBox="1">
            <a:spLocks noChangeArrowheads="1"/>
          </p:cNvSpPr>
          <p:nvPr/>
        </p:nvSpPr>
        <p:spPr bwMode="auto">
          <a:xfrm rot="16200000">
            <a:off x="-410345" y="3369445"/>
            <a:ext cx="149220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000" dirty="0">
                <a:solidFill>
                  <a:srgbClr val="000000"/>
                </a:solidFill>
              </a:rPr>
              <a:t>images x 10</a:t>
            </a:r>
            <a:r>
              <a:rPr lang="en-US" altLang="en-US" sz="2000" baseline="30000" dirty="0">
                <a:solidFill>
                  <a:srgbClr val="000000"/>
                </a:solidFill>
              </a:rPr>
              <a:t>6</a:t>
            </a:r>
          </a:p>
        </p:txBody>
      </p:sp>
    </p:spTree>
    <p:extLst>
      <p:ext uri="{BB962C8B-B14F-4D97-AF65-F5344CB8AC3E}">
        <p14:creationId xmlns:p14="http://schemas.microsoft.com/office/powerpoint/2010/main" val="13937215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62" name="Picture 2" descr="sample048"/>
          <p:cNvPicPr>
            <a:picLocks noChangeAspect="1" noChangeArrowheads="1"/>
          </p:cNvPicPr>
          <p:nvPr/>
        </p:nvPicPr>
        <p:blipFill rotWithShape="1">
          <a:blip r:embed="rId2">
            <a:extLst>
              <a:ext uri="{28A0092B-C50C-407E-A947-70E740481C1C}">
                <a14:useLocalDpi xmlns:a14="http://schemas.microsoft.com/office/drawing/2010/main" val="0"/>
              </a:ext>
            </a:extLst>
          </a:blip>
          <a:srcRect l="5540" t="1087" r="5542" b="1110"/>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p:cNvCxnSpPr/>
          <p:nvPr/>
        </p:nvCxnSpPr>
        <p:spPr>
          <a:xfrm flipH="1">
            <a:off x="4513949" y="2496457"/>
            <a:ext cx="1190171" cy="100148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776686" y="1915898"/>
            <a:ext cx="2424062" cy="954107"/>
          </a:xfrm>
          <a:prstGeom prst="rect">
            <a:avLst/>
          </a:prstGeom>
          <a:noFill/>
        </p:spPr>
        <p:txBody>
          <a:bodyPr wrap="none" rtlCol="0">
            <a:spAutoFit/>
          </a:bodyPr>
          <a:lstStyle/>
          <a:p>
            <a:r>
              <a:rPr lang="en-US" sz="2800" dirty="0">
                <a:solidFill>
                  <a:prstClr val="black"/>
                </a:solidFill>
                <a:latin typeface="Arial" panose="020B0604020202020204" pitchFamily="34" charset="0"/>
                <a:cs typeface="Arial" panose="020B0604020202020204" pitchFamily="34" charset="0"/>
              </a:rPr>
              <a:t>Membrane </a:t>
            </a:r>
          </a:p>
          <a:p>
            <a:r>
              <a:rPr lang="en-US" sz="2800" dirty="0">
                <a:solidFill>
                  <a:prstClr val="black"/>
                </a:solidFill>
                <a:latin typeface="Arial" panose="020B0604020202020204" pitchFamily="34" charset="0"/>
                <a:cs typeface="Arial" panose="020B0604020202020204" pitchFamily="34" charset="0"/>
              </a:rPr>
              <a:t>protein crystal</a:t>
            </a:r>
          </a:p>
        </p:txBody>
      </p:sp>
      <p:sp>
        <p:nvSpPr>
          <p:cNvPr id="16" name="Oval 15"/>
          <p:cNvSpPr/>
          <p:nvPr/>
        </p:nvSpPr>
        <p:spPr>
          <a:xfrm>
            <a:off x="1524000" y="1901371"/>
            <a:ext cx="624114" cy="493486"/>
          </a:xfrm>
          <a:prstGeom prst="ellipse">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cxnSp>
        <p:nvCxnSpPr>
          <p:cNvPr id="18" name="Straight Arrow Connector 17"/>
          <p:cNvCxnSpPr/>
          <p:nvPr/>
        </p:nvCxnSpPr>
        <p:spPr>
          <a:xfrm>
            <a:off x="609600" y="1828800"/>
            <a:ext cx="914400" cy="228600"/>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57206" y="1219200"/>
            <a:ext cx="2044149" cy="523220"/>
          </a:xfrm>
          <a:prstGeom prst="rect">
            <a:avLst/>
          </a:prstGeom>
          <a:noFill/>
        </p:spPr>
        <p:txBody>
          <a:bodyPr wrap="none" rtlCol="0">
            <a:spAutoFit/>
          </a:bodyPr>
          <a:lstStyle/>
          <a:p>
            <a:r>
              <a:rPr lang="en-US" sz="2800" dirty="0">
                <a:solidFill>
                  <a:prstClr val="black"/>
                </a:solidFill>
                <a:latin typeface="Arial" panose="020B0604020202020204" pitchFamily="34" charset="0"/>
                <a:cs typeface="Arial" panose="020B0604020202020204" pitchFamily="34" charset="0"/>
              </a:rPr>
              <a:t>X-ray beam</a:t>
            </a:r>
          </a:p>
        </p:txBody>
      </p:sp>
      <p:cxnSp>
        <p:nvCxnSpPr>
          <p:cNvPr id="20" name="Straight Arrow Connector 19"/>
          <p:cNvCxnSpPr/>
          <p:nvPr/>
        </p:nvCxnSpPr>
        <p:spPr>
          <a:xfrm flipH="1">
            <a:off x="3614063" y="1828800"/>
            <a:ext cx="957943" cy="49348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572000" y="1524000"/>
            <a:ext cx="644728" cy="523220"/>
          </a:xfrm>
          <a:prstGeom prst="rect">
            <a:avLst/>
          </a:prstGeom>
          <a:noFill/>
        </p:spPr>
        <p:txBody>
          <a:bodyPr wrap="none" rtlCol="0">
            <a:spAutoFit/>
          </a:bodyPr>
          <a:lstStyle/>
          <a:p>
            <a:r>
              <a:rPr lang="en-US" sz="2800" dirty="0">
                <a:solidFill>
                  <a:prstClr val="black"/>
                </a:solidFill>
                <a:latin typeface="Arial" panose="020B0604020202020204" pitchFamily="34" charset="0"/>
                <a:cs typeface="Arial" panose="020B0604020202020204" pitchFamily="34" charset="0"/>
              </a:rPr>
              <a:t>ice</a:t>
            </a:r>
          </a:p>
        </p:txBody>
      </p:sp>
      <p:sp>
        <p:nvSpPr>
          <p:cNvPr id="3" name="Title 2"/>
          <p:cNvSpPr>
            <a:spLocks noGrp="1"/>
          </p:cNvSpPr>
          <p:nvPr>
            <p:ph type="title" idx="4294967295"/>
          </p:nvPr>
        </p:nvSpPr>
        <p:spPr>
          <a:xfrm>
            <a:off x="457200" y="-6096"/>
            <a:ext cx="8229600" cy="1143000"/>
          </a:xfrm>
        </p:spPr>
        <p:txBody>
          <a:bodyPr>
            <a:normAutofit fontScale="90000"/>
          </a:bodyPr>
          <a:lstStyle/>
          <a:p>
            <a:r>
              <a:rPr lang="en-US" dirty="0" err="1" smtClean="0">
                <a:cs typeface="Arial" panose="020B0604020202020204" pitchFamily="34" charset="0"/>
              </a:rPr>
              <a:t>Shutterless</a:t>
            </a:r>
            <a:r>
              <a:rPr lang="en-US" dirty="0" smtClean="0">
                <a:cs typeface="Arial" panose="020B0604020202020204" pitchFamily="34" charset="0"/>
              </a:rPr>
              <a:t> </a:t>
            </a:r>
            <a:r>
              <a:rPr lang="en-US" dirty="0" err="1" smtClean="0">
                <a:cs typeface="Arial" panose="020B0604020202020204" pitchFamily="34" charset="0"/>
              </a:rPr>
              <a:t>rastering</a:t>
            </a:r>
            <a:r>
              <a:rPr lang="en-US" dirty="0" smtClean="0">
                <a:cs typeface="Arial" panose="020B0604020202020204" pitchFamily="34" charset="0"/>
              </a:rPr>
              <a:t> now available</a:t>
            </a:r>
            <a:endParaRPr lang="en-US" dirty="0">
              <a:cs typeface="Arial" panose="020B0604020202020204" pitchFamily="34" charset="0"/>
            </a:endParaRPr>
          </a:p>
        </p:txBody>
      </p:sp>
      <p:pic>
        <p:nvPicPr>
          <p:cNvPr id="12" name="Picture 2" descr="Scott Classen"/>
          <p:cNvPicPr>
            <a:picLocks noChangeAspect="1" noChangeArrowheads="1"/>
          </p:cNvPicPr>
          <p:nvPr/>
        </p:nvPicPr>
        <p:blipFill rotWithShape="1">
          <a:blip r:embed="rId3">
            <a:extLst>
              <a:ext uri="{28A0092B-C50C-407E-A947-70E740481C1C}">
                <a14:useLocalDpi xmlns:a14="http://schemas.microsoft.com/office/drawing/2010/main" val="0"/>
              </a:ext>
            </a:extLst>
          </a:blip>
          <a:srcRect l="11389" r="21055" b="7478"/>
          <a:stretch/>
        </p:blipFill>
        <p:spPr bwMode="auto">
          <a:xfrm>
            <a:off x="7595194" y="5198370"/>
            <a:ext cx="1286933" cy="1501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18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fill="hold" grpId="0" nodeType="clickEffect">
                                  <p:stCondLst>
                                    <p:cond delay="0"/>
                                  </p:stCondLst>
                                  <p:childTnLst>
                                    <p:animMotion origin="layout" path="M 1.11111E-6 7.40741E-6 L 0.21598 7.40741E-6 L 0.21789 0.05325 L -0.03003 0.05325 L -0.03211 0.10394 L 0.29393 0.10394 L 0.3 0.15464 L -0.06215 0.15186 L -0.05816 0.21598 L 0.43386 0.20533 L 0.43177 0.26135 L -0.0401 0.2639 L -0.03402 0.31459 L 0.50591 0.31737 L 0.51389 0.36806 L 0.03195 0.35996 L 0.03386 0.4213 L 0.2 0.4132 " pathEditMode="relative" ptsTypes="AAAAAAAAAAAAAAAAAA">
                                      <p:cBhvr>
                                        <p:cTn id="18" dur="500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41102</TotalTime>
  <Words>1122</Words>
  <Application>Microsoft Office PowerPoint</Application>
  <PresentationFormat>On-screen Show (4:3)</PresentationFormat>
  <Paragraphs>298</Paragraphs>
  <Slides>29</Slides>
  <Notes>9</Notes>
  <HiddenSlides>0</HiddenSlides>
  <MMClips>0</MMClips>
  <ScaleCrop>false</ScaleCrop>
  <HeadingPairs>
    <vt:vector size="6" baseType="variant">
      <vt:variant>
        <vt:lpstr>Theme</vt:lpstr>
      </vt:variant>
      <vt:variant>
        <vt:i4>11</vt:i4>
      </vt:variant>
      <vt:variant>
        <vt:lpstr>Embedded OLE Servers</vt:lpstr>
      </vt:variant>
      <vt:variant>
        <vt:i4>1</vt:i4>
      </vt:variant>
      <vt:variant>
        <vt:lpstr>Slide Titles</vt:lpstr>
      </vt:variant>
      <vt:variant>
        <vt:i4>29</vt:i4>
      </vt:variant>
    </vt:vector>
  </HeadingPairs>
  <TitlesOfParts>
    <vt:vector size="41" baseType="lpstr">
      <vt:lpstr>Office Theme</vt:lpstr>
      <vt:lpstr>7_Default Design</vt:lpstr>
      <vt:lpstr>6_Default Design</vt:lpstr>
      <vt:lpstr>5_Office Theme</vt:lpstr>
      <vt:lpstr>Default Design</vt:lpstr>
      <vt:lpstr>3_Office Theme</vt:lpstr>
      <vt:lpstr>1_Office Theme</vt:lpstr>
      <vt:lpstr>6_Office Theme</vt:lpstr>
      <vt:lpstr>13_Default Design</vt:lpstr>
      <vt:lpstr>4_Office Theme</vt:lpstr>
      <vt:lpstr>7_Office Theme</vt:lpstr>
      <vt:lpstr>Chart</vt:lpstr>
      <vt:lpstr>Acknowledgements</vt:lpstr>
      <vt:lpstr>Advanced Light Source</vt:lpstr>
      <vt:lpstr>ALS 8.3.1 optics</vt:lpstr>
      <vt:lpstr>ALS robots</vt:lpstr>
      <vt:lpstr>What is ALS Beamline 8.3.1 ?</vt:lpstr>
      <vt:lpstr>TomAlberTron’s User Community</vt:lpstr>
      <vt:lpstr>PowerPoint Presentation</vt:lpstr>
      <vt:lpstr>ALS 8.3.1 data collection history</vt:lpstr>
      <vt:lpstr>Shutterless rastering now available</vt:lpstr>
      <vt:lpstr>PowerPoint Presentation</vt:lpstr>
      <vt:lpstr>Pin compatibility</vt:lpstr>
      <vt:lpstr>SuperTong</vt:lpstr>
      <vt:lpstr>Sample pin compatibility</vt:lpstr>
      <vt:lpstr>“infinite capacity” sample carousel</vt:lpstr>
      <vt:lpstr>Carousel open</vt:lpstr>
      <vt:lpstr>PowerPoint Presentation</vt:lpstr>
      <vt:lpstr>PowerPoint Presentation</vt:lpstr>
      <vt:lpstr>PowerPoint Presentation</vt:lpstr>
      <vt:lpstr>PowerPoint Presentation</vt:lpstr>
      <vt:lpstr>scattering/absorptoin “rules”:</vt:lpstr>
      <vt:lpstr>Crystal lifetime vs pinhole</vt:lpstr>
      <vt:lpstr>PowerPoint Presentation</vt:lpstr>
      <vt:lpstr>PowerPoint Presentation</vt:lpstr>
      <vt:lpstr>S-SAD merging 20 xtals</vt:lpstr>
      <vt:lpstr>ALS 8.3.1 capabilities</vt:lpstr>
      <vt:lpstr>Recent Highlights</vt:lpstr>
      <vt:lpstr>PowerPoint Presentation</vt:lpstr>
      <vt:lpstr>Summary</vt:lpstr>
      <vt:lpstr>8.3.1 Recent Improvements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ALS BL 8.3.1</dc:title>
  <dc:creator>JMHolton</dc:creator>
  <cp:lastModifiedBy>James_Holton</cp:lastModifiedBy>
  <cp:revision>187</cp:revision>
  <dcterms:created xsi:type="dcterms:W3CDTF">2016-01-18T16:32:24Z</dcterms:created>
  <dcterms:modified xsi:type="dcterms:W3CDTF">2021-04-12T02:58:05Z</dcterms:modified>
</cp:coreProperties>
</file>