
<file path=[Content_Types].xml><?xml version="1.0" encoding="utf-8"?>
<Types xmlns="http://schemas.openxmlformats.org/package/2006/content-types">
  <Default Extension="png" ContentType="image/png"/>
  <Default Extension="mov" ContentType="video/unknown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390" r:id="rId2"/>
    <p:sldId id="393" r:id="rId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00FF"/>
    <a:srgbClr val="9900CC"/>
    <a:srgbClr val="CC00CC"/>
    <a:srgbClr val="FF00FF"/>
    <a:srgbClr val="275BCD"/>
    <a:srgbClr val="FF5050"/>
    <a:srgbClr val="9F9F9F"/>
    <a:srgbClr val="A50021"/>
    <a:srgbClr val="B916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22" autoAdjust="0"/>
    <p:restoredTop sz="94660"/>
  </p:normalViewPr>
  <p:slideViewPr>
    <p:cSldViewPr snapToGrid="0">
      <p:cViewPr>
        <p:scale>
          <a:sx n="80" d="100"/>
          <a:sy n="80" d="100"/>
        </p:scale>
        <p:origin x="-730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458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597D05-A61C-4BB0-86D0-0E6686937369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B127D4-0CE5-4222-91C6-D8910DE10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164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36BF-4C66-49BC-B512-21EA717CED50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B946-5F78-4D9B-A278-14633B3F0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9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36BF-4C66-49BC-B512-21EA717CED50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B946-5F78-4D9B-A278-14633B3F0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505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36BF-4C66-49BC-B512-21EA717CED50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B946-5F78-4D9B-A278-14633B3F0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7291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50503" y="5929931"/>
            <a:ext cx="8239126" cy="318490"/>
          </a:xfrm>
          <a:prstGeom prst="rect">
            <a:avLst/>
          </a:prstGeom>
        </p:spPr>
        <p:txBody>
          <a:bodyPr lIns="19202" tIns="19202" rIns="19202" bIns="19202"/>
          <a:lstStyle>
            <a:lvl1pPr marL="0" indent="0" defTabSz="346710">
              <a:lnSpc>
                <a:spcPct val="100000"/>
              </a:lnSpc>
              <a:spcBef>
                <a:spcPts val="0"/>
              </a:spcBef>
              <a:buSzTx/>
              <a:buNone/>
              <a:defRPr sz="15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452436" y="1287496"/>
            <a:ext cx="8239127" cy="2324101"/>
          </a:xfrm>
          <a:prstGeom prst="rect">
            <a:avLst/>
          </a:prstGeom>
        </p:spPr>
        <p:txBody>
          <a:bodyPr anchor="b"/>
          <a:lstStyle>
            <a:lvl1pPr>
              <a:defRPr sz="4900" spc="-97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50504" y="3611595"/>
            <a:ext cx="8239125" cy="952501"/>
          </a:xfrm>
          <a:prstGeom prst="rect">
            <a:avLst/>
          </a:prstGeom>
        </p:spPr>
        <p:txBody>
          <a:bodyPr/>
          <a:lstStyle>
            <a:lvl1pPr marL="0" indent="0" defTabSz="346710">
              <a:lnSpc>
                <a:spcPct val="100000"/>
              </a:lnSpc>
              <a:spcBef>
                <a:spcPts val="0"/>
              </a:spcBef>
              <a:buSzTx/>
              <a:buNone/>
              <a:defRPr sz="2300" b="1"/>
            </a:lvl1pPr>
            <a:lvl2pPr marL="0" indent="192024" defTabSz="346710">
              <a:lnSpc>
                <a:spcPct val="100000"/>
              </a:lnSpc>
              <a:spcBef>
                <a:spcPts val="0"/>
              </a:spcBef>
              <a:buSzTx/>
              <a:buNone/>
              <a:defRPr sz="2300" b="1"/>
            </a:lvl2pPr>
            <a:lvl3pPr marL="0" indent="384048" defTabSz="346710">
              <a:lnSpc>
                <a:spcPct val="100000"/>
              </a:lnSpc>
              <a:spcBef>
                <a:spcPts val="0"/>
              </a:spcBef>
              <a:buSzTx/>
              <a:buNone/>
              <a:defRPr sz="2300" b="1"/>
            </a:lvl3pPr>
            <a:lvl4pPr marL="0" indent="576072" defTabSz="346710">
              <a:lnSpc>
                <a:spcPct val="100000"/>
              </a:lnSpc>
              <a:spcBef>
                <a:spcPts val="0"/>
              </a:spcBef>
              <a:buSzTx/>
              <a:buNone/>
              <a:defRPr sz="2300" b="1"/>
            </a:lvl4pPr>
            <a:lvl5pPr marL="0" indent="768096" defTabSz="346710">
              <a:lnSpc>
                <a:spcPct val="100000"/>
              </a:lnSpc>
              <a:spcBef>
                <a:spcPts val="0"/>
              </a:spcBef>
              <a:buSzTx/>
              <a:buNone/>
              <a:defRPr sz="23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21062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36BF-4C66-49BC-B512-21EA717CED50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B946-5F78-4D9B-A278-14633B3F0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949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36BF-4C66-49BC-B512-21EA717CED50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B946-5F78-4D9B-A278-14633B3F0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426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36BF-4C66-49BC-B512-21EA717CED50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B946-5F78-4D9B-A278-14633B3F0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105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36BF-4C66-49BC-B512-21EA717CED50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B946-5F78-4D9B-A278-14633B3F0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533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36BF-4C66-49BC-B512-21EA717CED50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B946-5F78-4D9B-A278-14633B3F0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814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36BF-4C66-49BC-B512-21EA717CED50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B946-5F78-4D9B-A278-14633B3F0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453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36BF-4C66-49BC-B512-21EA717CED50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B946-5F78-4D9B-A278-14633B3F0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230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36BF-4C66-49BC-B512-21EA717CED50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B946-5F78-4D9B-A278-14633B3F0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944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E36BF-4C66-49BC-B512-21EA717CED50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7DB946-5F78-4D9B-A278-14633B3F0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75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tif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3.tif"/><Relationship Id="rId11" Type="http://schemas.openxmlformats.org/officeDocument/2006/relationships/image" Target="../media/image8.png"/><Relationship Id="rId5" Type="http://schemas.openxmlformats.org/officeDocument/2006/relationships/image" Target="../media/image2.tif"/><Relationship Id="rId10" Type="http://schemas.openxmlformats.org/officeDocument/2006/relationships/image" Target="../media/image7.tif"/><Relationship Id="rId4" Type="http://schemas.openxmlformats.org/officeDocument/2006/relationships/image" Target="../media/image1.tif"/><Relationship Id="rId9" Type="http://schemas.openxmlformats.org/officeDocument/2006/relationships/image" Target="../media/image6.t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tif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4.tif"/><Relationship Id="rId11" Type="http://schemas.openxmlformats.org/officeDocument/2006/relationships/image" Target="../media/image8.png"/><Relationship Id="rId5" Type="http://schemas.openxmlformats.org/officeDocument/2006/relationships/image" Target="../media/image2.tif"/><Relationship Id="rId10" Type="http://schemas.openxmlformats.org/officeDocument/2006/relationships/image" Target="../media/image7.tif"/><Relationship Id="rId4" Type="http://schemas.openxmlformats.org/officeDocument/2006/relationships/image" Target="../media/image1.tif"/><Relationship Id="rId9" Type="http://schemas.openxmlformats.org/officeDocument/2006/relationships/image" Target="../media/image6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5300" y="600075"/>
            <a:ext cx="4943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Helen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Ginn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ROPE-based program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771900" y="114300"/>
            <a:ext cx="20986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New tools!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1172075">
            <a:off x="2750842" y="4223452"/>
            <a:ext cx="256535" cy="1125357"/>
          </a:xfrm>
          <a:prstGeom prst="rect">
            <a:avLst/>
          </a:prstGeom>
          <a:ln w="12700">
            <a:miter lim="400000"/>
          </a:ln>
        </p:spPr>
      </p:pic>
      <p:pic>
        <p:nvPicPr>
          <p:cNvPr id="5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20781544">
            <a:off x="2923273" y="3947747"/>
            <a:ext cx="844757" cy="216861"/>
          </a:xfrm>
          <a:prstGeom prst="rect">
            <a:avLst/>
          </a:prstGeom>
          <a:ln w="12700">
            <a:miter lim="400000"/>
          </a:ln>
        </p:spPr>
      </p:pic>
      <p:pic>
        <p:nvPicPr>
          <p:cNvPr id="53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72620" y="3933712"/>
            <a:ext cx="189530" cy="244931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Conformer A"/>
          <p:cNvSpPr txBox="1"/>
          <p:nvPr/>
        </p:nvSpPr>
        <p:spPr>
          <a:xfrm>
            <a:off x="3367062" y="4613386"/>
            <a:ext cx="1242328" cy="320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1336" tIns="21336" rIns="21336" bIns="21336" anchor="ctr">
            <a:spAutoFit/>
          </a:bodyPr>
          <a:lstStyle>
            <a:lvl1pPr>
              <a:defRPr>
                <a:solidFill>
                  <a:srgbClr val="0937D4"/>
                </a:solidFill>
              </a:defRPr>
            </a:lvl1pPr>
          </a:lstStyle>
          <a:p>
            <a:r>
              <a:t>Conformer A</a:t>
            </a:r>
          </a:p>
        </p:txBody>
      </p:sp>
      <p:sp>
        <p:nvSpPr>
          <p:cNvPr id="55" name="Conformer B"/>
          <p:cNvSpPr txBox="1"/>
          <p:nvPr/>
        </p:nvSpPr>
        <p:spPr>
          <a:xfrm>
            <a:off x="3362832" y="4982381"/>
            <a:ext cx="1234312" cy="320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1336" tIns="21336" rIns="21336" bIns="21336" anchor="ctr">
            <a:spAutoFit/>
          </a:bodyPr>
          <a:lstStyle>
            <a:lvl1pPr>
              <a:defRPr>
                <a:solidFill>
                  <a:srgbClr val="C9D500"/>
                </a:solidFill>
              </a:defRPr>
            </a:lvl1pPr>
          </a:lstStyle>
          <a:p>
            <a:r>
              <a:t>Conformer B</a:t>
            </a:r>
          </a:p>
        </p:txBody>
      </p:sp>
      <p:pic>
        <p:nvPicPr>
          <p:cNvPr id="56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803394" y="4072762"/>
            <a:ext cx="189530" cy="268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57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375670" y="4361594"/>
            <a:ext cx="189530" cy="244931"/>
          </a:xfrm>
          <a:prstGeom prst="rect">
            <a:avLst/>
          </a:prstGeom>
          <a:ln w="12700">
            <a:miter lim="400000"/>
          </a:ln>
        </p:spPr>
      </p:pic>
      <p:pic>
        <p:nvPicPr>
          <p:cNvPr id="58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676593" y="3807719"/>
            <a:ext cx="189530" cy="268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59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250886" y="4110072"/>
            <a:ext cx="189530" cy="244931"/>
          </a:xfrm>
          <a:prstGeom prst="rect">
            <a:avLst/>
          </a:prstGeom>
          <a:ln w="12700">
            <a:miter lim="400000"/>
          </a:ln>
        </p:spPr>
      </p:pic>
      <p:pic>
        <p:nvPicPr>
          <p:cNvPr id="60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375670" y="5464606"/>
            <a:ext cx="189530" cy="268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61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803394" y="5230395"/>
            <a:ext cx="189530" cy="244931"/>
          </a:xfrm>
          <a:prstGeom prst="rect">
            <a:avLst/>
          </a:prstGeom>
          <a:ln w="12700">
            <a:miter lim="400000"/>
          </a:ln>
        </p:spPr>
      </p:pic>
      <p:pic>
        <p:nvPicPr>
          <p:cNvPr id="62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286099">
            <a:off x="1642124" y="4156409"/>
            <a:ext cx="844757" cy="216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63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286100">
            <a:off x="2076632" y="3884464"/>
            <a:ext cx="844757" cy="216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6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20781544">
            <a:off x="2502730" y="4259043"/>
            <a:ext cx="844757" cy="216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69" name="Image" descr="Image"/>
          <p:cNvPicPr>
            <a:picLocks noChangeAspect="1"/>
          </p:cNvPicPr>
          <p:nvPr/>
        </p:nvPicPr>
        <p:blipFill>
          <a:blip r:embed="rId5">
            <a:alphaModFix amt="26727"/>
            <a:extLst/>
          </a:blip>
          <a:stretch>
            <a:fillRect/>
          </a:stretch>
        </p:blipFill>
        <p:spPr>
          <a:xfrm rot="3219451">
            <a:off x="2150890" y="4871976"/>
            <a:ext cx="1126343" cy="162645"/>
          </a:xfrm>
          <a:prstGeom prst="rect">
            <a:avLst/>
          </a:prstGeom>
          <a:ln w="12700">
            <a:miter lim="400000"/>
          </a:ln>
        </p:spPr>
      </p:pic>
      <p:pic>
        <p:nvPicPr>
          <p:cNvPr id="70" name="Image" descr="Image"/>
          <p:cNvPicPr>
            <a:picLocks noChangeAspect="1"/>
          </p:cNvPicPr>
          <p:nvPr/>
        </p:nvPicPr>
        <p:blipFill>
          <a:blip r:embed="rId5">
            <a:alphaModFix amt="26727"/>
            <a:extLst/>
          </a:blip>
          <a:stretch>
            <a:fillRect/>
          </a:stretch>
        </p:blipFill>
        <p:spPr>
          <a:xfrm rot="6593703">
            <a:off x="1909616" y="4822210"/>
            <a:ext cx="1542371" cy="222720"/>
          </a:xfrm>
          <a:prstGeom prst="rect">
            <a:avLst/>
          </a:prstGeom>
          <a:ln w="12700">
            <a:miter lim="400000"/>
          </a:ln>
        </p:spPr>
      </p:pic>
      <p:pic>
        <p:nvPicPr>
          <p:cNvPr id="7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355931">
            <a:off x="2356455" y="4483828"/>
            <a:ext cx="256535" cy="112535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" name="Group 3"/>
          <p:cNvGrpSpPr/>
          <p:nvPr/>
        </p:nvGrpSpPr>
        <p:grpSpPr>
          <a:xfrm>
            <a:off x="405660" y="1609725"/>
            <a:ext cx="4791196" cy="2286362"/>
            <a:chOff x="405660" y="1372322"/>
            <a:chExt cx="4791196" cy="2523766"/>
          </a:xfrm>
        </p:grpSpPr>
        <p:pic>
          <p:nvPicPr>
            <p:cNvPr id="52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998312" y="3627337"/>
              <a:ext cx="189530" cy="26875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65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21486550">
              <a:off x="425954" y="1476617"/>
              <a:ext cx="844757" cy="21686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66" name="good geometry, for"/>
            <p:cNvSpPr txBox="1"/>
            <p:nvPr/>
          </p:nvSpPr>
          <p:spPr>
            <a:xfrm>
              <a:off x="1329825" y="1425003"/>
              <a:ext cx="1835952" cy="3200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1336" tIns="21336" rIns="21336" bIns="21336" anchor="ctr">
              <a:spAutoFit/>
            </a:bodyPr>
            <a:lstStyle/>
            <a:p>
              <a:r>
                <a:t>good geometry, for</a:t>
              </a:r>
            </a:p>
          </p:txBody>
        </p:sp>
        <p:pic>
          <p:nvPicPr>
            <p:cNvPr id="67" name="Image" descr="Image"/>
            <p:cNvPicPr>
              <a:picLocks noChangeAspect="1"/>
            </p:cNvPicPr>
            <p:nvPr/>
          </p:nvPicPr>
          <p:blipFill>
            <a:blip r:embed="rId5">
              <a:alphaModFix amt="19624"/>
              <a:extLst/>
            </a:blip>
            <a:stretch>
              <a:fillRect/>
            </a:stretch>
          </p:blipFill>
          <p:spPr>
            <a:xfrm rot="21486550">
              <a:off x="424978" y="1920137"/>
              <a:ext cx="844757" cy="21686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68" name="bad geometry, for"/>
            <p:cNvSpPr txBox="1"/>
            <p:nvPr/>
          </p:nvSpPr>
          <p:spPr>
            <a:xfrm>
              <a:off x="1328849" y="1868523"/>
              <a:ext cx="1717330" cy="3200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1336" tIns="21336" rIns="21336" bIns="21336" anchor="ctr">
              <a:spAutoFit/>
            </a:bodyPr>
            <a:lstStyle/>
            <a:p>
              <a:r>
                <a:t>bad geometry, for</a:t>
              </a:r>
            </a:p>
          </p:txBody>
        </p:sp>
        <p:pic>
          <p:nvPicPr>
            <p:cNvPr id="71" name="Image" descr="Image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3382367" y="1389581"/>
              <a:ext cx="666750" cy="40005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2" name="Image" descr="Image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4520581" y="1372322"/>
              <a:ext cx="676275" cy="42545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3" name="or"/>
            <p:cNvSpPr txBox="1"/>
            <p:nvPr/>
          </p:nvSpPr>
          <p:spPr>
            <a:xfrm>
              <a:off x="4171653" y="1414386"/>
              <a:ext cx="245067" cy="3200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1336" tIns="21336" rIns="21336" bIns="21336" anchor="ctr">
              <a:spAutoFit/>
            </a:bodyPr>
            <a:lstStyle/>
            <a:p>
              <a:r>
                <a:t>or</a:t>
              </a:r>
            </a:p>
          </p:txBody>
        </p:sp>
        <p:pic>
          <p:nvPicPr>
            <p:cNvPr id="74" name="Image" descr="Image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3382367" y="1828542"/>
              <a:ext cx="666750" cy="40005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5" name="Image" descr="Image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4512662" y="1815842"/>
              <a:ext cx="676275" cy="42545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6" name="or"/>
            <p:cNvSpPr txBox="1"/>
            <p:nvPr/>
          </p:nvSpPr>
          <p:spPr>
            <a:xfrm>
              <a:off x="4163734" y="1857906"/>
              <a:ext cx="245067" cy="3200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1336" tIns="21336" rIns="21336" bIns="21336" anchor="ctr">
              <a:spAutoFit/>
            </a:bodyPr>
            <a:lstStyle/>
            <a:p>
              <a:r>
                <a:t>or</a:t>
              </a:r>
            </a:p>
          </p:txBody>
        </p:sp>
        <p:pic>
          <p:nvPicPr>
            <p:cNvPr id="78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6525446">
              <a:off x="669508" y="2268918"/>
              <a:ext cx="359577" cy="88727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9" name="Image" descr="Image"/>
            <p:cNvPicPr>
              <a:picLocks noChangeAspect="1"/>
            </p:cNvPicPr>
            <p:nvPr/>
          </p:nvPicPr>
          <p:blipFill>
            <a:blip r:embed="rId4">
              <a:alphaModFix amt="20268"/>
              <a:extLst/>
            </a:blip>
            <a:stretch>
              <a:fillRect/>
            </a:stretch>
          </p:blipFill>
          <p:spPr>
            <a:xfrm rot="5763751">
              <a:off x="677727" y="2780375"/>
              <a:ext cx="354358" cy="87439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80" name="good geometry, for"/>
            <p:cNvSpPr txBox="1"/>
            <p:nvPr/>
          </p:nvSpPr>
          <p:spPr>
            <a:xfrm>
              <a:off x="1330313" y="2529416"/>
              <a:ext cx="1835952" cy="3200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1336" tIns="21336" rIns="21336" bIns="21336" anchor="ctr">
              <a:spAutoFit/>
            </a:bodyPr>
            <a:lstStyle/>
            <a:p>
              <a:r>
                <a:rPr dirty="0"/>
                <a:t>good geometry, for</a:t>
              </a:r>
            </a:p>
          </p:txBody>
        </p:sp>
        <p:sp>
          <p:nvSpPr>
            <p:cNvPr id="81" name="bad geometry, for"/>
            <p:cNvSpPr txBox="1"/>
            <p:nvPr/>
          </p:nvSpPr>
          <p:spPr>
            <a:xfrm>
              <a:off x="1328849" y="2985537"/>
              <a:ext cx="1717330" cy="3200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1336" tIns="21336" rIns="21336" bIns="21336" anchor="ctr">
              <a:spAutoFit/>
            </a:bodyPr>
            <a:lstStyle/>
            <a:p>
              <a:r>
                <a:t>bad geometry, for</a:t>
              </a:r>
            </a:p>
          </p:txBody>
        </p:sp>
        <p:sp>
          <p:nvSpPr>
            <p:cNvPr id="82" name="or"/>
            <p:cNvSpPr txBox="1"/>
            <p:nvPr/>
          </p:nvSpPr>
          <p:spPr>
            <a:xfrm>
              <a:off x="4139922" y="2541893"/>
              <a:ext cx="245067" cy="3200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1336" tIns="21336" rIns="21336" bIns="21336" anchor="ctr">
              <a:spAutoFit/>
            </a:bodyPr>
            <a:lstStyle/>
            <a:p>
              <a:r>
                <a:t>or</a:t>
              </a:r>
            </a:p>
          </p:txBody>
        </p:sp>
        <p:sp>
          <p:nvSpPr>
            <p:cNvPr id="83" name="or"/>
            <p:cNvSpPr txBox="1"/>
            <p:nvPr/>
          </p:nvSpPr>
          <p:spPr>
            <a:xfrm>
              <a:off x="4159775" y="2974920"/>
              <a:ext cx="245067" cy="3200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1336" tIns="21336" rIns="21336" bIns="21336" anchor="ctr">
              <a:spAutoFit/>
            </a:bodyPr>
            <a:lstStyle/>
            <a:p>
              <a:r>
                <a:t>or</a:t>
              </a:r>
            </a:p>
          </p:txBody>
        </p:sp>
        <p:pic>
          <p:nvPicPr>
            <p:cNvPr id="84" name="Image" descr="Image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3376467" y="2481981"/>
              <a:ext cx="676275" cy="42545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85" name="Image" descr="Image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 rot="10869870">
              <a:off x="4492809" y="2499829"/>
              <a:ext cx="676275" cy="42545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86" name="Image" descr="Image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3378742" y="2915008"/>
              <a:ext cx="676275" cy="42545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87" name="Image" descr="Image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 rot="10869870">
              <a:off x="4495084" y="2932856"/>
              <a:ext cx="676275" cy="425451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88" name="GUI showing both conformers A and B and bonds drawn between them according to the following rules:"/>
          <p:cNvSpPr txBox="1"/>
          <p:nvPr/>
        </p:nvSpPr>
        <p:spPr>
          <a:xfrm>
            <a:off x="482983" y="1051534"/>
            <a:ext cx="7684695" cy="59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1336" tIns="21336" rIns="21336" bIns="21336" anchor="ctr">
            <a:spAutoFit/>
          </a:bodyPr>
          <a:lstStyle/>
          <a:p>
            <a:r>
              <a:rPr dirty="0"/>
              <a:t>GUI showing both conformers A and B and bonds drawn between them according to the following rules:</a:t>
            </a:r>
          </a:p>
        </p:txBody>
      </p:sp>
      <p:sp>
        <p:nvSpPr>
          <p:cNvPr id="89" name="This indicates the bottom atom conformers need untangling. Clicking on the atoms flips the conformers over right to the end of the chain."/>
          <p:cNvSpPr txBox="1"/>
          <p:nvPr/>
        </p:nvSpPr>
        <p:spPr>
          <a:xfrm>
            <a:off x="494606" y="5950632"/>
            <a:ext cx="8314143" cy="59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1336" tIns="21336" rIns="21336" bIns="21336" anchor="ctr">
            <a:spAutoFit/>
          </a:bodyPr>
          <a:lstStyle/>
          <a:p>
            <a:r>
              <a:t>This indicates the bottom atom conformers need untangling. Clicking on the atoms flips the conformers over right to the end of the chain.</a:t>
            </a:r>
          </a:p>
        </p:txBody>
      </p:sp>
      <p:pic>
        <p:nvPicPr>
          <p:cNvPr id="90" name="untangle_for_james.mov" descr="untangle_for_james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/>
          </a:blip>
          <a:stretch>
            <a:fillRect/>
          </a:stretch>
        </p:blipFill>
        <p:spPr>
          <a:xfrm>
            <a:off x="5425001" y="1790700"/>
            <a:ext cx="3508565" cy="345437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04407966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9500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21"/>
            </p:par>
            <p:par>
              <p:cTn id="22"/>
            </p:par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video>
              <p:cMediaNode vol="100000">
                <p:cTn id="28" fill="hold" display="0">
                  <p:stCondLst>
                    <p:cond delay="indefinite"/>
                  </p:stCondLst>
                </p:cTn>
                <p:tgtEl>
                  <p:spTgt spid="90"/>
                </p:tgtEl>
              </p:cMediaNode>
            </p:video>
          </p:childTnLst>
        </p:cTn>
      </p:par>
    </p:tnLst>
    <p:bldLst>
      <p:bldP spid="50" grpId="0" animBg="1" advAuto="0"/>
      <p:bldP spid="69" grpId="0" animBg="1" advAuto="0"/>
      <p:bldP spid="70" grpId="0" animBg="1" advAuto="0"/>
      <p:bldP spid="77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1172075">
            <a:off x="2750842" y="4223452"/>
            <a:ext cx="256535" cy="11253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20781544">
            <a:off x="2923273" y="3947747"/>
            <a:ext cx="844757" cy="2168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998312" y="3627337"/>
            <a:ext cx="189530" cy="268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572620" y="3933712"/>
            <a:ext cx="189530" cy="244931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Conformer A"/>
          <p:cNvSpPr txBox="1"/>
          <p:nvPr/>
        </p:nvSpPr>
        <p:spPr>
          <a:xfrm>
            <a:off x="3367062" y="4613386"/>
            <a:ext cx="1242328" cy="320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1336" tIns="21336" rIns="21336" bIns="21336" anchor="ctr">
            <a:spAutoFit/>
          </a:bodyPr>
          <a:lstStyle>
            <a:lvl1pPr>
              <a:defRPr>
                <a:solidFill>
                  <a:srgbClr val="0937D4"/>
                </a:solidFill>
              </a:defRPr>
            </a:lvl1pPr>
          </a:lstStyle>
          <a:p>
            <a:r>
              <a:t>Conformer A</a:t>
            </a:r>
          </a:p>
        </p:txBody>
      </p:sp>
      <p:sp>
        <p:nvSpPr>
          <p:cNvPr id="176" name="Conformer B"/>
          <p:cNvSpPr txBox="1"/>
          <p:nvPr/>
        </p:nvSpPr>
        <p:spPr>
          <a:xfrm>
            <a:off x="3362832" y="4982381"/>
            <a:ext cx="1234312" cy="320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1336" tIns="21336" rIns="21336" bIns="21336" anchor="ctr">
            <a:spAutoFit/>
          </a:bodyPr>
          <a:lstStyle>
            <a:lvl1pPr>
              <a:defRPr>
                <a:solidFill>
                  <a:srgbClr val="C9D500"/>
                </a:solidFill>
              </a:defRPr>
            </a:lvl1pPr>
          </a:lstStyle>
          <a:p>
            <a:r>
              <a:t>Conformer B</a:t>
            </a:r>
          </a:p>
        </p:txBody>
      </p:sp>
      <p:pic>
        <p:nvPicPr>
          <p:cNvPr id="177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803394" y="4072762"/>
            <a:ext cx="189530" cy="268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375670" y="4361594"/>
            <a:ext cx="189530" cy="2449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676593" y="3807719"/>
            <a:ext cx="189530" cy="268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250886" y="4110072"/>
            <a:ext cx="189530" cy="2449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375670" y="5464606"/>
            <a:ext cx="189530" cy="268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803394" y="5230395"/>
            <a:ext cx="189530" cy="2449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286099">
            <a:off x="1642124" y="4156409"/>
            <a:ext cx="844757" cy="216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286100">
            <a:off x="2076632" y="3884464"/>
            <a:ext cx="844757" cy="216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20781544">
            <a:off x="2502730" y="4259043"/>
            <a:ext cx="844757" cy="216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21486550">
            <a:off x="425954" y="1476617"/>
            <a:ext cx="844757" cy="216860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good geometry, for"/>
          <p:cNvSpPr txBox="1"/>
          <p:nvPr/>
        </p:nvSpPr>
        <p:spPr>
          <a:xfrm>
            <a:off x="1329825" y="1425003"/>
            <a:ext cx="1835952" cy="320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1336" tIns="21336" rIns="21336" bIns="21336" anchor="ctr">
            <a:spAutoFit/>
          </a:bodyPr>
          <a:lstStyle/>
          <a:p>
            <a:r>
              <a:t>good geometry, for</a:t>
            </a:r>
          </a:p>
        </p:txBody>
      </p:sp>
      <p:pic>
        <p:nvPicPr>
          <p:cNvPr id="188" name="Image" descr="Image"/>
          <p:cNvPicPr>
            <a:picLocks noChangeAspect="1"/>
          </p:cNvPicPr>
          <p:nvPr/>
        </p:nvPicPr>
        <p:blipFill>
          <a:blip r:embed="rId5">
            <a:alphaModFix amt="19624"/>
            <a:extLst/>
          </a:blip>
          <a:stretch>
            <a:fillRect/>
          </a:stretch>
        </p:blipFill>
        <p:spPr>
          <a:xfrm rot="21486550">
            <a:off x="424978" y="1920137"/>
            <a:ext cx="844757" cy="216861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bad geometry, for"/>
          <p:cNvSpPr txBox="1"/>
          <p:nvPr/>
        </p:nvSpPr>
        <p:spPr>
          <a:xfrm>
            <a:off x="1328849" y="1868523"/>
            <a:ext cx="1717330" cy="320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1336" tIns="21336" rIns="21336" bIns="21336" anchor="ctr">
            <a:spAutoFit/>
          </a:bodyPr>
          <a:lstStyle/>
          <a:p>
            <a:r>
              <a:t>bad geometry, for</a:t>
            </a:r>
          </a:p>
        </p:txBody>
      </p:sp>
      <p:pic>
        <p:nvPicPr>
          <p:cNvPr id="190" name="Image" descr="Image"/>
          <p:cNvPicPr>
            <a:picLocks noChangeAspect="1"/>
          </p:cNvPicPr>
          <p:nvPr/>
        </p:nvPicPr>
        <p:blipFill>
          <a:blip r:embed="rId5">
            <a:alphaModFix amt="26727"/>
            <a:extLst/>
          </a:blip>
          <a:stretch>
            <a:fillRect/>
          </a:stretch>
        </p:blipFill>
        <p:spPr>
          <a:xfrm rot="3219451">
            <a:off x="2150890" y="4871976"/>
            <a:ext cx="1126343" cy="1626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Image" descr="Image"/>
          <p:cNvPicPr>
            <a:picLocks noChangeAspect="1"/>
          </p:cNvPicPr>
          <p:nvPr/>
        </p:nvPicPr>
        <p:blipFill>
          <a:blip r:embed="rId5">
            <a:alphaModFix amt="26727"/>
            <a:extLst/>
          </a:blip>
          <a:stretch>
            <a:fillRect/>
          </a:stretch>
        </p:blipFill>
        <p:spPr>
          <a:xfrm rot="6593703">
            <a:off x="1909616" y="4822210"/>
            <a:ext cx="1542371" cy="2227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382367" y="1389581"/>
            <a:ext cx="666750" cy="400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520581" y="1372322"/>
            <a:ext cx="676275" cy="425451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or"/>
          <p:cNvSpPr txBox="1"/>
          <p:nvPr/>
        </p:nvSpPr>
        <p:spPr>
          <a:xfrm>
            <a:off x="4171653" y="1414386"/>
            <a:ext cx="245067" cy="320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1336" tIns="21336" rIns="21336" bIns="21336" anchor="ctr">
            <a:spAutoFit/>
          </a:bodyPr>
          <a:lstStyle/>
          <a:p>
            <a:r>
              <a:t>or</a:t>
            </a:r>
          </a:p>
        </p:txBody>
      </p:sp>
      <p:pic>
        <p:nvPicPr>
          <p:cNvPr id="195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382367" y="1828542"/>
            <a:ext cx="666750" cy="400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512662" y="1815842"/>
            <a:ext cx="676275" cy="425451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or"/>
          <p:cNvSpPr txBox="1"/>
          <p:nvPr/>
        </p:nvSpPr>
        <p:spPr>
          <a:xfrm>
            <a:off x="4163734" y="1857906"/>
            <a:ext cx="245067" cy="320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1336" tIns="21336" rIns="21336" bIns="21336" anchor="ctr">
            <a:spAutoFit/>
          </a:bodyPr>
          <a:lstStyle/>
          <a:p>
            <a:r>
              <a:t>or</a:t>
            </a:r>
          </a:p>
        </p:txBody>
      </p:sp>
      <p:pic>
        <p:nvPicPr>
          <p:cNvPr id="19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355931">
            <a:off x="2356455" y="4483828"/>
            <a:ext cx="256535" cy="1125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6525446">
            <a:off x="669508" y="2268918"/>
            <a:ext cx="359577" cy="8872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Image" descr="Image"/>
          <p:cNvPicPr>
            <a:picLocks noChangeAspect="1"/>
          </p:cNvPicPr>
          <p:nvPr/>
        </p:nvPicPr>
        <p:blipFill>
          <a:blip r:embed="rId4">
            <a:alphaModFix amt="20268"/>
            <a:extLst/>
          </a:blip>
          <a:stretch>
            <a:fillRect/>
          </a:stretch>
        </p:blipFill>
        <p:spPr>
          <a:xfrm rot="5763751">
            <a:off x="677727" y="2780375"/>
            <a:ext cx="354358" cy="874397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good geometry, for"/>
          <p:cNvSpPr txBox="1"/>
          <p:nvPr/>
        </p:nvSpPr>
        <p:spPr>
          <a:xfrm>
            <a:off x="1330313" y="2529416"/>
            <a:ext cx="1835952" cy="320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1336" tIns="21336" rIns="21336" bIns="21336" anchor="ctr">
            <a:spAutoFit/>
          </a:bodyPr>
          <a:lstStyle/>
          <a:p>
            <a:r>
              <a:t>good geometry, for</a:t>
            </a:r>
          </a:p>
        </p:txBody>
      </p:sp>
      <p:sp>
        <p:nvSpPr>
          <p:cNvPr id="202" name="bad geometry, for"/>
          <p:cNvSpPr txBox="1"/>
          <p:nvPr/>
        </p:nvSpPr>
        <p:spPr>
          <a:xfrm>
            <a:off x="1328849" y="2985537"/>
            <a:ext cx="1717330" cy="320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1336" tIns="21336" rIns="21336" bIns="21336" anchor="ctr">
            <a:spAutoFit/>
          </a:bodyPr>
          <a:lstStyle/>
          <a:p>
            <a:r>
              <a:t>bad geometry, for</a:t>
            </a:r>
          </a:p>
        </p:txBody>
      </p:sp>
      <p:sp>
        <p:nvSpPr>
          <p:cNvPr id="203" name="or"/>
          <p:cNvSpPr txBox="1"/>
          <p:nvPr/>
        </p:nvSpPr>
        <p:spPr>
          <a:xfrm>
            <a:off x="4139922" y="2541893"/>
            <a:ext cx="245067" cy="320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1336" tIns="21336" rIns="21336" bIns="21336" anchor="ctr">
            <a:spAutoFit/>
          </a:bodyPr>
          <a:lstStyle/>
          <a:p>
            <a:r>
              <a:t>or</a:t>
            </a:r>
          </a:p>
        </p:txBody>
      </p:sp>
      <p:sp>
        <p:nvSpPr>
          <p:cNvPr id="204" name="or"/>
          <p:cNvSpPr txBox="1"/>
          <p:nvPr/>
        </p:nvSpPr>
        <p:spPr>
          <a:xfrm>
            <a:off x="4159775" y="2974920"/>
            <a:ext cx="245067" cy="320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1336" tIns="21336" rIns="21336" bIns="21336" anchor="ctr">
            <a:spAutoFit/>
          </a:bodyPr>
          <a:lstStyle/>
          <a:p>
            <a:r>
              <a:t>or</a:t>
            </a:r>
          </a:p>
        </p:txBody>
      </p:sp>
      <p:pic>
        <p:nvPicPr>
          <p:cNvPr id="205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3376467" y="2481981"/>
            <a:ext cx="676275" cy="425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10869870">
            <a:off x="4492809" y="2499829"/>
            <a:ext cx="676275" cy="425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3378742" y="2915008"/>
            <a:ext cx="676275" cy="425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10869870">
            <a:off x="4495084" y="2932856"/>
            <a:ext cx="676275" cy="425451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GUI showing both conformers A and B and bonds drawn between them according to the following rules:"/>
          <p:cNvSpPr txBox="1"/>
          <p:nvPr/>
        </p:nvSpPr>
        <p:spPr>
          <a:xfrm>
            <a:off x="454408" y="413359"/>
            <a:ext cx="7684695" cy="59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1336" tIns="21336" rIns="21336" bIns="21336" anchor="ctr">
            <a:spAutoFit/>
          </a:bodyPr>
          <a:lstStyle/>
          <a:p>
            <a:r>
              <a:t>GUI showing both conformers A and B and bonds drawn between them according to the following rules:</a:t>
            </a:r>
          </a:p>
        </p:txBody>
      </p:sp>
      <p:sp>
        <p:nvSpPr>
          <p:cNvPr id="210" name="This indicates the bottom atom conformers need untangling. Clicking on the atoms flips the conformers over right to the end of the chain."/>
          <p:cNvSpPr txBox="1"/>
          <p:nvPr/>
        </p:nvSpPr>
        <p:spPr>
          <a:xfrm>
            <a:off x="494606" y="5950632"/>
            <a:ext cx="8314143" cy="59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1336" tIns="21336" rIns="21336" bIns="21336" anchor="ctr">
            <a:spAutoFit/>
          </a:bodyPr>
          <a:lstStyle/>
          <a:p>
            <a:r>
              <a:t>This indicates the bottom atom conformers need untangling. Clicking on the atoms flips the conformers over right to the end of the chain.</a:t>
            </a:r>
          </a:p>
        </p:txBody>
      </p:sp>
      <p:pic>
        <p:nvPicPr>
          <p:cNvPr id="211" name="untangle_for_james.mov" descr="untangle_for_james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/>
          </a:blip>
          <a:stretch>
            <a:fillRect/>
          </a:stretch>
        </p:blipFill>
        <p:spPr>
          <a:xfrm>
            <a:off x="5425001" y="1427053"/>
            <a:ext cx="3508565" cy="381801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38897782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" fill="hold"/>
                                        <p:tgtEl>
                                          <p:spTgt spid="2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1" fill="hold" display="0">
                  <p:stCondLst>
                    <p:cond delay="indefinite"/>
                  </p:stCondLst>
                </p:cTn>
                <p:tgtEl>
                  <p:spTgt spid="211"/>
                </p:tgtEl>
              </p:cMediaNode>
            </p:video>
            <p:seq concurrent="1" prevAc="none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</p:childTnLst>
        </p:cTn>
      </p:par>
    </p:tnLst>
    <p:bldLst>
      <p:bldP spid="171" grpId="0" animBg="1" advAuto="0"/>
      <p:bldP spid="190" grpId="0" animBg="1" advAuto="0"/>
      <p:bldP spid="191" grpId="0" animBg="1" advAuto="0"/>
      <p:bldP spid="198" grpId="0" animBg="1" advAuto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91445</TotalTime>
  <Words>141</Words>
  <Application>Microsoft Office PowerPoint</Application>
  <PresentationFormat>On-screen Show (4:3)</PresentationFormat>
  <Paragraphs>26</Paragraphs>
  <Slides>2</Slides>
  <Notes>0</Notes>
  <HiddenSlides>1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James_Holton</dc:creator>
  <cp:lastModifiedBy>James_Holton</cp:lastModifiedBy>
  <cp:revision>269</cp:revision>
  <dcterms:created xsi:type="dcterms:W3CDTF">2024-01-07T16:57:56Z</dcterms:created>
  <dcterms:modified xsi:type="dcterms:W3CDTF">2026-01-12T19:41:19Z</dcterms:modified>
</cp:coreProperties>
</file>