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52" r:id="rId5"/>
    <p:sldMasterId id="2147483864" r:id="rId6"/>
    <p:sldMasterId id="2147483876" r:id="rId7"/>
    <p:sldMasterId id="2147483888" r:id="rId8"/>
  </p:sldMasterIdLst>
  <p:notesMasterIdLst>
    <p:notesMasterId r:id="rId34"/>
  </p:notesMasterIdLst>
  <p:sldIdLst>
    <p:sldId id="256" r:id="rId9"/>
    <p:sldId id="257" r:id="rId10"/>
    <p:sldId id="258" r:id="rId11"/>
    <p:sldId id="260" r:id="rId12"/>
    <p:sldId id="266" r:id="rId13"/>
    <p:sldId id="262" r:id="rId14"/>
    <p:sldId id="277" r:id="rId15"/>
    <p:sldId id="278" r:id="rId16"/>
    <p:sldId id="270" r:id="rId17"/>
    <p:sldId id="263" r:id="rId18"/>
    <p:sldId id="275" r:id="rId19"/>
    <p:sldId id="279" r:id="rId20"/>
    <p:sldId id="271" r:id="rId21"/>
    <p:sldId id="280" r:id="rId22"/>
    <p:sldId id="282" r:id="rId23"/>
    <p:sldId id="284" r:id="rId24"/>
    <p:sldId id="297" r:id="rId25"/>
    <p:sldId id="287" r:id="rId26"/>
    <p:sldId id="288" r:id="rId27"/>
    <p:sldId id="290" r:id="rId28"/>
    <p:sldId id="289" r:id="rId29"/>
    <p:sldId id="292" r:id="rId30"/>
    <p:sldId id="296" r:id="rId31"/>
    <p:sldId id="293" r:id="rId32"/>
    <p:sldId id="29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ell" initials="KB"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93951-414C-4E24-8A93-B88271A3E58B}" v="2" dt="2022-05-26T15:00:11.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2"/>
  </p:normalViewPr>
  <p:slideViewPr>
    <p:cSldViewPr snapToGrid="0">
      <p:cViewPr varScale="1">
        <p:scale>
          <a:sx n="62" d="100"/>
          <a:sy n="62" d="100"/>
        </p:scale>
        <p:origin x="-110" y="-4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Lawber" userId="77ebc963-42c8-465e-96fe-09113b444424" providerId="ADAL" clId="{A0793951-414C-4E24-8A93-B88271A3E58B}"/>
    <pc:docChg chg="custSel modSld sldOrd">
      <pc:chgData name="Katie Lawber" userId="77ebc963-42c8-465e-96fe-09113b444424" providerId="ADAL" clId="{A0793951-414C-4E24-8A93-B88271A3E58B}" dt="2022-05-26T15:00:16.153" v="70" actId="1076"/>
      <pc:docMkLst>
        <pc:docMk/>
      </pc:docMkLst>
      <pc:sldChg chg="delSp modSp mod">
        <pc:chgData name="Katie Lawber" userId="77ebc963-42c8-465e-96fe-09113b444424" providerId="ADAL" clId="{A0793951-414C-4E24-8A93-B88271A3E58B}" dt="2022-05-26T14:58:06.023" v="15" actId="13926"/>
        <pc:sldMkLst>
          <pc:docMk/>
          <pc:sldMk cId="216111862" sldId="257"/>
        </pc:sldMkLst>
        <pc:spChg chg="mod">
          <ac:chgData name="Katie Lawber" userId="77ebc963-42c8-465e-96fe-09113b444424" providerId="ADAL" clId="{A0793951-414C-4E24-8A93-B88271A3E58B}" dt="2022-05-26T14:57:53.168" v="12" actId="20577"/>
          <ac:spMkLst>
            <pc:docMk/>
            <pc:sldMk cId="216111862" sldId="257"/>
            <ac:spMk id="6" creationId="{34116B48-5B8B-4507-BD82-DAF0466D854F}"/>
          </ac:spMkLst>
        </pc:spChg>
        <pc:spChg chg="mod">
          <ac:chgData name="Katie Lawber" userId="77ebc963-42c8-465e-96fe-09113b444424" providerId="ADAL" clId="{A0793951-414C-4E24-8A93-B88271A3E58B}" dt="2022-05-26T14:57:58.568" v="14" actId="115"/>
          <ac:spMkLst>
            <pc:docMk/>
            <pc:sldMk cId="216111862" sldId="257"/>
            <ac:spMk id="8" creationId="{E7AB0A65-5CD0-40EE-99EF-56E113C4CCF8}"/>
          </ac:spMkLst>
        </pc:spChg>
        <pc:spChg chg="mod">
          <ac:chgData name="Katie Lawber" userId="77ebc963-42c8-465e-96fe-09113b444424" providerId="ADAL" clId="{A0793951-414C-4E24-8A93-B88271A3E58B}" dt="2022-05-26T14:58:06.023" v="15" actId="13926"/>
          <ac:spMkLst>
            <pc:docMk/>
            <pc:sldMk cId="216111862" sldId="257"/>
            <ac:spMk id="9" creationId="{06D93232-D74B-4DF3-9C5F-5D7412BB2320}"/>
          </ac:spMkLst>
        </pc:spChg>
        <pc:picChg chg="del">
          <ac:chgData name="Katie Lawber" userId="77ebc963-42c8-465e-96fe-09113b444424" providerId="ADAL" clId="{A0793951-414C-4E24-8A93-B88271A3E58B}" dt="2022-05-26T14:57:41.001" v="0" actId="478"/>
          <ac:picMkLst>
            <pc:docMk/>
            <pc:sldMk cId="216111862" sldId="257"/>
            <ac:picMk id="10" creationId="{37824F06-8696-6E46-A818-A70FAB2689B3}"/>
          </ac:picMkLst>
        </pc:picChg>
        <pc:picChg chg="del mod">
          <ac:chgData name="Katie Lawber" userId="77ebc963-42c8-465e-96fe-09113b444424" providerId="ADAL" clId="{A0793951-414C-4E24-8A93-B88271A3E58B}" dt="2022-05-26T14:57:42.273" v="2" actId="478"/>
          <ac:picMkLst>
            <pc:docMk/>
            <pc:sldMk cId="216111862" sldId="257"/>
            <ac:picMk id="12" creationId="{F0A80AAC-9BBF-384D-9C39-66011FCB0036}"/>
          </ac:picMkLst>
        </pc:picChg>
      </pc:sldChg>
      <pc:sldChg chg="modSp mod ord">
        <pc:chgData name="Katie Lawber" userId="77ebc963-42c8-465e-96fe-09113b444424" providerId="ADAL" clId="{A0793951-414C-4E24-8A93-B88271A3E58B}" dt="2022-05-26T14:58:14.959" v="20" actId="20577"/>
        <pc:sldMkLst>
          <pc:docMk/>
          <pc:sldMk cId="2965831806" sldId="258"/>
        </pc:sldMkLst>
        <pc:graphicFrameChg chg="modGraphic">
          <ac:chgData name="Katie Lawber" userId="77ebc963-42c8-465e-96fe-09113b444424" providerId="ADAL" clId="{A0793951-414C-4E24-8A93-B88271A3E58B}" dt="2022-05-26T14:58:14.959" v="20" actId="20577"/>
          <ac:graphicFrameMkLst>
            <pc:docMk/>
            <pc:sldMk cId="2965831806" sldId="258"/>
            <ac:graphicFrameMk id="7" creationId="{990A423C-561D-4211-BC90-BCD7D86D84F3}"/>
          </ac:graphicFrameMkLst>
        </pc:graphicFrameChg>
      </pc:sldChg>
      <pc:sldChg chg="modSp mod">
        <pc:chgData name="Katie Lawber" userId="77ebc963-42c8-465e-96fe-09113b444424" providerId="ADAL" clId="{A0793951-414C-4E24-8A93-B88271A3E58B}" dt="2022-05-26T14:58:54.833" v="29" actId="20577"/>
        <pc:sldMkLst>
          <pc:docMk/>
          <pc:sldMk cId="2775738424" sldId="260"/>
        </pc:sldMkLst>
        <pc:spChg chg="mod">
          <ac:chgData name="Katie Lawber" userId="77ebc963-42c8-465e-96fe-09113b444424" providerId="ADAL" clId="{A0793951-414C-4E24-8A93-B88271A3E58B}" dt="2022-05-26T14:58:36.290" v="23" actId="20577"/>
          <ac:spMkLst>
            <pc:docMk/>
            <pc:sldMk cId="2775738424" sldId="260"/>
            <ac:spMk id="17" creationId="{64ECD4E6-E176-4C4E-8D1F-F8AD23CDB94C}"/>
          </ac:spMkLst>
        </pc:spChg>
        <pc:graphicFrameChg chg="modGraphic">
          <ac:chgData name="Katie Lawber" userId="77ebc963-42c8-465e-96fe-09113b444424" providerId="ADAL" clId="{A0793951-414C-4E24-8A93-B88271A3E58B}" dt="2022-05-26T14:58:54.833" v="29" actId="20577"/>
          <ac:graphicFrameMkLst>
            <pc:docMk/>
            <pc:sldMk cId="2775738424" sldId="260"/>
            <ac:graphicFrameMk id="13" creationId="{D91CE537-9D4A-4FEF-AABE-14846CF10E95}"/>
          </ac:graphicFrameMkLst>
        </pc:graphicFrameChg>
      </pc:sldChg>
      <pc:sldChg chg="modSp mod">
        <pc:chgData name="Katie Lawber" userId="77ebc963-42c8-465e-96fe-09113b444424" providerId="ADAL" clId="{A0793951-414C-4E24-8A93-B88271A3E58B}" dt="2022-05-26T14:59:14.560" v="63" actId="20577"/>
        <pc:sldMkLst>
          <pc:docMk/>
          <pc:sldMk cId="2706733992" sldId="266"/>
        </pc:sldMkLst>
        <pc:spChg chg="mod">
          <ac:chgData name="Katie Lawber" userId="77ebc963-42c8-465e-96fe-09113b444424" providerId="ADAL" clId="{A0793951-414C-4E24-8A93-B88271A3E58B}" dt="2022-05-26T14:59:14.560" v="63" actId="20577"/>
          <ac:spMkLst>
            <pc:docMk/>
            <pc:sldMk cId="2706733992" sldId="266"/>
            <ac:spMk id="44" creationId="{F87DBE52-D03F-44A0-93CB-1190DB994026}"/>
          </ac:spMkLst>
        </pc:spChg>
      </pc:sldChg>
      <pc:sldChg chg="addSp delSp modSp mod delAnim">
        <pc:chgData name="Katie Lawber" userId="77ebc963-42c8-465e-96fe-09113b444424" providerId="ADAL" clId="{A0793951-414C-4E24-8A93-B88271A3E58B}" dt="2022-05-26T15:00:16.153" v="70" actId="1076"/>
        <pc:sldMkLst>
          <pc:docMk/>
          <pc:sldMk cId="3243026702" sldId="270"/>
        </pc:sldMkLst>
        <pc:spChg chg="add mod">
          <ac:chgData name="Katie Lawber" userId="77ebc963-42c8-465e-96fe-09113b444424" providerId="ADAL" clId="{A0793951-414C-4E24-8A93-B88271A3E58B}" dt="2022-05-26T15:00:16.153" v="70" actId="1076"/>
          <ac:spMkLst>
            <pc:docMk/>
            <pc:sldMk cId="3243026702" sldId="270"/>
            <ac:spMk id="7" creationId="{BC00AB7E-7721-EAF3-F443-F2D64B15C275}"/>
          </ac:spMkLst>
        </pc:spChg>
        <pc:picChg chg="del">
          <ac:chgData name="Katie Lawber" userId="77ebc963-42c8-465e-96fe-09113b444424" providerId="ADAL" clId="{A0793951-414C-4E24-8A93-B88271A3E58B}" dt="2022-05-26T14:59:25.304" v="64" actId="478"/>
          <ac:picMkLst>
            <pc:docMk/>
            <pc:sldMk cId="3243026702" sldId="270"/>
            <ac:picMk id="5" creationId="{F2B789E0-7877-4D07-8B66-A5E0A93F2733}"/>
          </ac:picMkLst>
        </pc:picChg>
        <pc:picChg chg="add mod">
          <ac:chgData name="Katie Lawber" userId="77ebc963-42c8-465e-96fe-09113b444424" providerId="ADAL" clId="{A0793951-414C-4E24-8A93-B88271A3E58B}" dt="2022-05-26T15:00:04.159" v="68" actId="1076"/>
          <ac:picMkLst>
            <pc:docMk/>
            <pc:sldMk cId="3243026702" sldId="270"/>
            <ac:picMk id="6" creationId="{E5778F0C-B9D8-69C6-96FA-890FC75090B1}"/>
          </ac:picMkLst>
        </pc:picChg>
      </pc:sldChg>
    </pc:docChg>
  </pc:docChgLst>
  <pc:docChgLst>
    <pc:chgData name="Katie Lawber" userId="77ebc963-42c8-465e-96fe-09113b444424" providerId="ADAL" clId="{E559FA89-D8BC-4FB4-8B0A-C566410988AB}"/>
    <pc:docChg chg="modSld">
      <pc:chgData name="Katie Lawber" userId="77ebc963-42c8-465e-96fe-09113b444424" providerId="ADAL" clId="{E559FA89-D8BC-4FB4-8B0A-C566410988AB}" dt="2022-02-18T14:04:42.589" v="0" actId="20577"/>
      <pc:docMkLst>
        <pc:docMk/>
      </pc:docMkLst>
      <pc:sldChg chg="modSp mod">
        <pc:chgData name="Katie Lawber" userId="77ebc963-42c8-465e-96fe-09113b444424" providerId="ADAL" clId="{E559FA89-D8BC-4FB4-8B0A-C566410988AB}" dt="2022-02-18T14:04:42.589" v="0" actId="20577"/>
        <pc:sldMkLst>
          <pc:docMk/>
          <pc:sldMk cId="2706733992" sldId="266"/>
        </pc:sldMkLst>
        <pc:spChg chg="mod">
          <ac:chgData name="Katie Lawber" userId="77ebc963-42c8-465e-96fe-09113b444424" providerId="ADAL" clId="{E559FA89-D8BC-4FB4-8B0A-C566410988AB}" dt="2022-02-18T14:04:42.589" v="0" actId="20577"/>
          <ac:spMkLst>
            <pc:docMk/>
            <pc:sldMk cId="2706733992" sldId="266"/>
            <ac:spMk id="47" creationId="{825A0E3F-FACB-4328-92A1-D1E974E149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36F64-C564-4B0A-A080-F995F1E55700}"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50899-B253-4A50-A375-FA48094282DD}" type="slidenum">
              <a:rPr lang="en-US" smtClean="0"/>
              <a:t>‹#›</a:t>
            </a:fld>
            <a:endParaRPr lang="en-US"/>
          </a:p>
        </p:txBody>
      </p:sp>
    </p:spTree>
    <p:extLst>
      <p:ext uri="{BB962C8B-B14F-4D97-AF65-F5344CB8AC3E}">
        <p14:creationId xmlns:p14="http://schemas.microsoft.com/office/powerpoint/2010/main" val="502058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On behalf of GRC and the Board of Trustees, it is our pleasure to welcome you today. </a:t>
            </a:r>
            <a:endParaRPr lang="en-US"/>
          </a:p>
        </p:txBody>
      </p:sp>
      <p:sp>
        <p:nvSpPr>
          <p:cNvPr id="4" name="Slide Number Placeholder 3"/>
          <p:cNvSpPr>
            <a:spLocks noGrp="1"/>
          </p:cNvSpPr>
          <p:nvPr>
            <p:ph type="sldNum" sz="quarter" idx="5"/>
          </p:nvPr>
        </p:nvSpPr>
        <p:spPr/>
        <p:txBody>
          <a:bodyPr/>
          <a:lstStyle/>
          <a:p>
            <a:fld id="{51950899-B253-4A50-A375-FA48094282DD}" type="slidenum">
              <a:rPr lang="en-US" smtClean="0"/>
              <a:t>1</a:t>
            </a:fld>
            <a:endParaRPr lang="en-US"/>
          </a:p>
        </p:txBody>
      </p:sp>
    </p:spTree>
    <p:extLst>
      <p:ext uri="{BB962C8B-B14F-4D97-AF65-F5344CB8AC3E}">
        <p14:creationId xmlns:p14="http://schemas.microsoft.com/office/powerpoint/2010/main" val="19722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If you are a speaker or discussion leader, please arrive 30 minutes prior to the beginning of each session to work with the A/V Manager. Be sure to bring your own devices or a portable drive to display your slides. During each session, please turn your devices on mute or do not disturb to avoid any interruptions. If you have any questions regarding these policies or need any assistance, please speak with GRC staff.</a:t>
            </a:r>
          </a:p>
        </p:txBody>
      </p:sp>
      <p:sp>
        <p:nvSpPr>
          <p:cNvPr id="4" name="Slide Number Placeholder 3"/>
          <p:cNvSpPr>
            <a:spLocks noGrp="1"/>
          </p:cNvSpPr>
          <p:nvPr>
            <p:ph type="sldNum" sz="quarter" idx="5"/>
          </p:nvPr>
        </p:nvSpPr>
        <p:spPr/>
        <p:txBody>
          <a:bodyPr/>
          <a:lstStyle/>
          <a:p>
            <a:fld id="{51950899-B253-4A50-A375-FA48094282DD}" type="slidenum">
              <a:rPr lang="en-US" smtClean="0"/>
              <a:t>10</a:t>
            </a:fld>
            <a:endParaRPr lang="en-US"/>
          </a:p>
        </p:txBody>
      </p:sp>
    </p:spTree>
    <p:extLst>
      <p:ext uri="{BB962C8B-B14F-4D97-AF65-F5344CB8AC3E}">
        <p14:creationId xmlns:p14="http://schemas.microsoft.com/office/powerpoint/2010/main" val="215068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Face coverings must be worn in all GRC conference spaces regardless of vaccination status. Please practice social distancing. If you do not have a face mask or lose your face mask, please talk to the Site Manager or the A/V Manager for a GRC mask.</a:t>
            </a:r>
          </a:p>
        </p:txBody>
      </p:sp>
      <p:sp>
        <p:nvSpPr>
          <p:cNvPr id="4" name="Slide Number Placeholder 3"/>
          <p:cNvSpPr>
            <a:spLocks noGrp="1"/>
          </p:cNvSpPr>
          <p:nvPr>
            <p:ph type="sldNum" sz="quarter" idx="5"/>
          </p:nvPr>
        </p:nvSpPr>
        <p:spPr/>
        <p:txBody>
          <a:bodyPr/>
          <a:lstStyle/>
          <a:p>
            <a:fld id="{51950899-B253-4A50-A375-FA48094282DD}" type="slidenum">
              <a:rPr lang="en-US" smtClean="0"/>
              <a:t>11</a:t>
            </a:fld>
            <a:endParaRPr lang="en-US"/>
          </a:p>
        </p:txBody>
      </p:sp>
    </p:spTree>
    <p:extLst>
      <p:ext uri="{BB962C8B-B14F-4D97-AF65-F5344CB8AC3E}">
        <p14:creationId xmlns:p14="http://schemas.microsoft.com/office/powerpoint/2010/main" val="69606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If you are experiencing any symptoms of illness, please self-isolate in your hotel accommodations, and do not attend the conference. Please email on-site GRC staff to notify us you are ill, and we will provide you with resources to arrange transportation to a nearby testing site. This information can also be found on the GRC website, on the (YOUR VENUE NAME HERE) Information Sheet. </a:t>
            </a:r>
          </a:p>
        </p:txBody>
      </p:sp>
      <p:sp>
        <p:nvSpPr>
          <p:cNvPr id="4" name="Slide Number Placeholder 3"/>
          <p:cNvSpPr>
            <a:spLocks noGrp="1"/>
          </p:cNvSpPr>
          <p:nvPr>
            <p:ph type="sldNum" sz="quarter" idx="5"/>
          </p:nvPr>
        </p:nvSpPr>
        <p:spPr/>
        <p:txBody>
          <a:bodyPr/>
          <a:lstStyle/>
          <a:p>
            <a:fld id="{51950899-B253-4A50-A375-FA48094282DD}" type="slidenum">
              <a:rPr lang="en-US" smtClean="0"/>
              <a:t>12</a:t>
            </a:fld>
            <a:endParaRPr lang="en-US"/>
          </a:p>
        </p:txBody>
      </p:sp>
    </p:spTree>
    <p:extLst>
      <p:ext uri="{BB962C8B-B14F-4D97-AF65-F5344CB8AC3E}">
        <p14:creationId xmlns:p14="http://schemas.microsoft.com/office/powerpoint/2010/main" val="308933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Throughout this week you will respond to the needs of the worldwide scientific community while diversifying your field and encouraging young scientists as they continue to establish their own career paths. Our hope is by the end of this conference, you leave feeling inspired and proud to be part of a community that is advancing the frontiers of science. Thank you again for joining us and we hope you have a wonderful week.</a:t>
            </a:r>
            <a:endParaRPr lang="en-US"/>
          </a:p>
        </p:txBody>
      </p:sp>
      <p:sp>
        <p:nvSpPr>
          <p:cNvPr id="4" name="Slide Number Placeholder 3"/>
          <p:cNvSpPr>
            <a:spLocks noGrp="1"/>
          </p:cNvSpPr>
          <p:nvPr>
            <p:ph type="sldNum" sz="quarter" idx="5"/>
          </p:nvPr>
        </p:nvSpPr>
        <p:spPr/>
        <p:txBody>
          <a:bodyPr/>
          <a:lstStyle/>
          <a:p>
            <a:fld id="{51950899-B253-4A50-A375-FA48094282DD}" type="slidenum">
              <a:rPr lang="en-US" smtClean="0"/>
              <a:t>13</a:t>
            </a:fld>
            <a:endParaRPr lang="en-US"/>
          </a:p>
        </p:txBody>
      </p:sp>
    </p:spTree>
    <p:extLst>
      <p:ext uri="{BB962C8B-B14F-4D97-AF65-F5344CB8AC3E}">
        <p14:creationId xmlns:p14="http://schemas.microsoft.com/office/powerpoint/2010/main" val="192713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698453-04E8-4719-97EF-D40198606FB7}" type="slidenum">
              <a:rPr lang="en-US" smtClean="0"/>
              <a:t>14</a:t>
            </a:fld>
            <a:endParaRPr lang="en-US"/>
          </a:p>
        </p:txBody>
      </p:sp>
    </p:spTree>
    <p:extLst>
      <p:ext uri="{BB962C8B-B14F-4D97-AF65-F5344CB8AC3E}">
        <p14:creationId xmlns:p14="http://schemas.microsoft.com/office/powerpoint/2010/main" val="30243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Introduce and point yourselves out to the audience. Remember to point out the A/V station so people know where to find the A/V Manager.</a:t>
            </a:r>
          </a:p>
        </p:txBody>
      </p:sp>
      <p:sp>
        <p:nvSpPr>
          <p:cNvPr id="4" name="Slide Number Placeholder 3"/>
          <p:cNvSpPr>
            <a:spLocks noGrp="1"/>
          </p:cNvSpPr>
          <p:nvPr>
            <p:ph type="sldNum" sz="quarter" idx="5"/>
          </p:nvPr>
        </p:nvSpPr>
        <p:spPr/>
        <p:txBody>
          <a:bodyPr/>
          <a:lstStyle/>
          <a:p>
            <a:fld id="{51950899-B253-4A50-A375-FA48094282DD}" type="slidenum">
              <a:rPr lang="en-US" smtClean="0"/>
              <a:t>2</a:t>
            </a:fld>
            <a:endParaRPr lang="en-US"/>
          </a:p>
        </p:txBody>
      </p:sp>
    </p:spTree>
    <p:extLst>
      <p:ext uri="{BB962C8B-B14F-4D97-AF65-F5344CB8AC3E}">
        <p14:creationId xmlns:p14="http://schemas.microsoft.com/office/powerpoint/2010/main" val="119173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Point out the areas where people will go for the Office, Poster Area, Meals and the Conference Photo. </a:t>
            </a:r>
          </a:p>
        </p:txBody>
      </p:sp>
      <p:sp>
        <p:nvSpPr>
          <p:cNvPr id="4" name="Slide Number Placeholder 3"/>
          <p:cNvSpPr>
            <a:spLocks noGrp="1"/>
          </p:cNvSpPr>
          <p:nvPr>
            <p:ph type="sldNum" sz="quarter" idx="5"/>
          </p:nvPr>
        </p:nvSpPr>
        <p:spPr/>
        <p:txBody>
          <a:bodyPr/>
          <a:lstStyle/>
          <a:p>
            <a:fld id="{51950899-B253-4A50-A375-FA48094282DD}" type="slidenum">
              <a:rPr lang="en-US" smtClean="0"/>
              <a:t>3</a:t>
            </a:fld>
            <a:endParaRPr lang="en-US"/>
          </a:p>
        </p:txBody>
      </p:sp>
    </p:spTree>
    <p:extLst>
      <p:ext uri="{BB962C8B-B14F-4D97-AF65-F5344CB8AC3E}">
        <p14:creationId xmlns:p14="http://schemas.microsoft.com/office/powerpoint/2010/main" val="378243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Briefly explain the office hours for the GRC</a:t>
            </a:r>
          </a:p>
        </p:txBody>
      </p:sp>
      <p:sp>
        <p:nvSpPr>
          <p:cNvPr id="4" name="Slide Number Placeholder 3"/>
          <p:cNvSpPr>
            <a:spLocks noGrp="1"/>
          </p:cNvSpPr>
          <p:nvPr>
            <p:ph type="sldNum" sz="quarter" idx="5"/>
          </p:nvPr>
        </p:nvSpPr>
        <p:spPr/>
        <p:txBody>
          <a:bodyPr/>
          <a:lstStyle/>
          <a:p>
            <a:fld id="{51950899-B253-4A50-A375-FA48094282DD}" type="slidenum">
              <a:rPr lang="en-US" smtClean="0"/>
              <a:t>4</a:t>
            </a:fld>
            <a:endParaRPr lang="en-US"/>
          </a:p>
        </p:txBody>
      </p:sp>
    </p:spTree>
    <p:extLst>
      <p:ext uri="{BB962C8B-B14F-4D97-AF65-F5344CB8AC3E}">
        <p14:creationId xmlns:p14="http://schemas.microsoft.com/office/powerpoint/2010/main" val="298257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Briefly go over reminders</a:t>
            </a:r>
          </a:p>
        </p:txBody>
      </p:sp>
      <p:sp>
        <p:nvSpPr>
          <p:cNvPr id="4" name="Slide Number Placeholder 3"/>
          <p:cNvSpPr>
            <a:spLocks noGrp="1"/>
          </p:cNvSpPr>
          <p:nvPr>
            <p:ph type="sldNum" sz="quarter" idx="5"/>
          </p:nvPr>
        </p:nvSpPr>
        <p:spPr/>
        <p:txBody>
          <a:bodyPr/>
          <a:lstStyle/>
          <a:p>
            <a:fld id="{51950899-B253-4A50-A375-FA48094282DD}" type="slidenum">
              <a:rPr lang="en-US" smtClean="0"/>
              <a:t>5</a:t>
            </a:fld>
            <a:endParaRPr lang="en-US"/>
          </a:p>
        </p:txBody>
      </p:sp>
    </p:spTree>
    <p:extLst>
      <p:ext uri="{BB962C8B-B14F-4D97-AF65-F5344CB8AC3E}">
        <p14:creationId xmlns:p14="http://schemas.microsoft.com/office/powerpoint/2010/main" val="211576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To encourage open communication, each attendee agrees that any information presented is not for public use. Any audio or video recording or quoting of formal talks, posters or discussions is prohibited along with sharing this information on social media. </a:t>
            </a:r>
            <a:endParaRPr lang="en-US"/>
          </a:p>
        </p:txBody>
      </p:sp>
      <p:sp>
        <p:nvSpPr>
          <p:cNvPr id="4" name="Slide Number Placeholder 3"/>
          <p:cNvSpPr>
            <a:spLocks noGrp="1"/>
          </p:cNvSpPr>
          <p:nvPr>
            <p:ph type="sldNum" sz="quarter" idx="5"/>
          </p:nvPr>
        </p:nvSpPr>
        <p:spPr/>
        <p:txBody>
          <a:bodyPr/>
          <a:lstStyle/>
          <a:p>
            <a:fld id="{51950899-B253-4A50-A375-FA48094282DD}" type="slidenum">
              <a:rPr lang="en-US" smtClean="0"/>
              <a:t>6</a:t>
            </a:fld>
            <a:endParaRPr lang="en-US"/>
          </a:p>
        </p:txBody>
      </p:sp>
    </p:spTree>
    <p:extLst>
      <p:ext uri="{BB962C8B-B14F-4D97-AF65-F5344CB8AC3E}">
        <p14:creationId xmlns:p14="http://schemas.microsoft.com/office/powerpoint/2010/main" val="347183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Although the Board of Trustees does not believe scientific research misconduct is </a:t>
            </a:r>
            <a:r>
              <a:rPr lang="en-US">
                <a:effectLst/>
              </a:rPr>
              <a:t>an </a:t>
            </a:r>
            <a:r>
              <a:rPr lang="en-US"/>
              <a:t>issue within the GRC </a:t>
            </a:r>
            <a:r>
              <a:rPr lang="en-US">
                <a:effectLst/>
              </a:rPr>
              <a:t>community, </a:t>
            </a:r>
            <a:r>
              <a:rPr lang="en-US"/>
              <a:t>a policy was established in the unlikely event that it should take place during the conference. Scientific research misconduct will </a:t>
            </a:r>
            <a:r>
              <a:rPr lang="en-US">
                <a:effectLst/>
              </a:rPr>
              <a:t>not </a:t>
            </a:r>
            <a:r>
              <a:rPr lang="en-US"/>
              <a:t>be tolerated. Please bring </a:t>
            </a:r>
            <a:r>
              <a:rPr lang="en-US">
                <a:effectLst/>
              </a:rPr>
              <a:t>any </a:t>
            </a:r>
            <a:r>
              <a:rPr lang="en-US"/>
              <a:t>allegations </a:t>
            </a:r>
            <a:r>
              <a:rPr lang="en-US">
                <a:effectLst/>
              </a:rPr>
              <a:t>to </a:t>
            </a:r>
            <a:r>
              <a:rPr lang="en-US"/>
              <a:t>the attention of the conference chair and/or GRC staff. </a:t>
            </a:r>
            <a:endParaRPr lang="en-US" sz="1800">
              <a:latin typeface="Arial"/>
              <a:cs typeface="Arial"/>
            </a:endParaRPr>
          </a:p>
        </p:txBody>
      </p:sp>
      <p:sp>
        <p:nvSpPr>
          <p:cNvPr id="4" name="Slide Number Placeholder 3"/>
          <p:cNvSpPr>
            <a:spLocks noGrp="1"/>
          </p:cNvSpPr>
          <p:nvPr>
            <p:ph type="sldNum" sz="quarter" idx="5"/>
          </p:nvPr>
        </p:nvSpPr>
        <p:spPr/>
        <p:txBody>
          <a:bodyPr/>
          <a:lstStyle/>
          <a:p>
            <a:fld id="{51950899-B253-4A50-A375-FA48094282DD}" type="slidenum">
              <a:rPr lang="en-US" smtClean="0"/>
              <a:t>7</a:t>
            </a:fld>
            <a:endParaRPr lang="en-US"/>
          </a:p>
        </p:txBody>
      </p:sp>
    </p:spTree>
    <p:extLst>
      <p:ext uri="{BB962C8B-B14F-4D97-AF65-F5344CB8AC3E}">
        <p14:creationId xmlns:p14="http://schemas.microsoft.com/office/powerpoint/2010/main" val="375469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To </a:t>
            </a:r>
            <a:r>
              <a:rPr lang="en-US" sz="1800">
                <a:solidFill>
                  <a:srgbClr val="F4B083"/>
                </a:solidFill>
                <a:effectLst/>
                <a:latin typeface="Arial" panose="020B0604020202020204" pitchFamily="34" charset="0"/>
                <a:ea typeface="Calibri" panose="020F0502020204030204" pitchFamily="34" charset="0"/>
              </a:rPr>
              <a:t> </a:t>
            </a:r>
            <a:r>
              <a:rPr lang="en-US" sz="1800">
                <a:effectLst/>
                <a:latin typeface="Arial" panose="020B0604020202020204" pitchFamily="34" charset="0"/>
                <a:ea typeface="Calibri" panose="020F0502020204030204" pitchFamily="34" charset="0"/>
              </a:rPr>
              <a:t>maintain an open and respectful community of scientists, GRC does not tolerate illegal or inappropriate behavior at any conference site, including violations of laws pertaining to alcohol, destruction of property, or harassment of any kind. GRC condemns inappropriate or suggestive acts and/ or comments that demean another person by reason of: gender, gender identity or expression, race, religion, ethnicity, age, or disability. Or that are unwelcome or offensive to other members of the community, or their guests.</a:t>
            </a:r>
            <a:endParaRPr lang="en-US"/>
          </a:p>
        </p:txBody>
      </p:sp>
      <p:sp>
        <p:nvSpPr>
          <p:cNvPr id="4" name="Slide Number Placeholder 3"/>
          <p:cNvSpPr>
            <a:spLocks noGrp="1"/>
          </p:cNvSpPr>
          <p:nvPr>
            <p:ph type="sldNum" sz="quarter" idx="5"/>
          </p:nvPr>
        </p:nvSpPr>
        <p:spPr/>
        <p:txBody>
          <a:bodyPr/>
          <a:lstStyle/>
          <a:p>
            <a:fld id="{51950899-B253-4A50-A375-FA48094282DD}" type="slidenum">
              <a:rPr lang="en-US" smtClean="0"/>
              <a:t>8</a:t>
            </a:fld>
            <a:endParaRPr lang="en-US"/>
          </a:p>
        </p:txBody>
      </p:sp>
    </p:spTree>
    <p:extLst>
      <p:ext uri="{BB962C8B-B14F-4D97-AF65-F5344CB8AC3E}">
        <p14:creationId xmlns:p14="http://schemas.microsoft.com/office/powerpoint/2010/main" val="370266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rPr>
              <a:t>If you become aware of allegations  or witness illegal or inappropriate behavior at the conference, please report such information to GRC Staff or notify the President and CEO, Dr. Nancy Ryan Gray using the Report Inappropriate Behavior form located in your </a:t>
            </a:r>
            <a:r>
              <a:rPr lang="en-US" sz="1800" err="1">
                <a:effectLst/>
                <a:latin typeface="Arial" panose="020B0604020202020204" pitchFamily="34" charset="0"/>
                <a:ea typeface="Calibri" panose="020F0502020204030204" pitchFamily="34" charset="0"/>
              </a:rPr>
              <a:t>myGRC</a:t>
            </a:r>
            <a:r>
              <a:rPr lang="en-US" sz="1800">
                <a:effectLst/>
                <a:latin typeface="Arial" panose="020B0604020202020204" pitchFamily="34" charset="0"/>
                <a:ea typeface="Calibri" panose="020F0502020204030204" pitchFamily="34" charset="0"/>
              </a:rPr>
              <a:t> account.</a:t>
            </a:r>
            <a:endParaRPr lang="en-US"/>
          </a:p>
        </p:txBody>
      </p:sp>
      <p:sp>
        <p:nvSpPr>
          <p:cNvPr id="4" name="Slide Number Placeholder 3"/>
          <p:cNvSpPr>
            <a:spLocks noGrp="1"/>
          </p:cNvSpPr>
          <p:nvPr>
            <p:ph type="sldNum" sz="quarter" idx="5"/>
          </p:nvPr>
        </p:nvSpPr>
        <p:spPr/>
        <p:txBody>
          <a:bodyPr/>
          <a:lstStyle/>
          <a:p>
            <a:fld id="{51950899-B253-4A50-A375-FA48094282DD}" type="slidenum">
              <a:rPr lang="en-US" smtClean="0"/>
              <a:t>9</a:t>
            </a:fld>
            <a:endParaRPr lang="en-US"/>
          </a:p>
        </p:txBody>
      </p:sp>
    </p:spTree>
    <p:extLst>
      <p:ext uri="{BB962C8B-B14F-4D97-AF65-F5344CB8AC3E}">
        <p14:creationId xmlns:p14="http://schemas.microsoft.com/office/powerpoint/2010/main" val="2069371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3"/>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75" y="762003"/>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611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032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1624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64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54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564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63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71"/>
            <a:ext cx="6815667"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532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877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46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59"/>
            <a:ext cx="80264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8847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91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6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384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283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419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91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64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990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253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290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B2DAA7-FD3D-4CF1-AA17-C60C9BE4EE93}"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EA0146-8834-4F98-87CE-6F26B91AE7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268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92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603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37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932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331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6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7/20/2022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349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81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01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128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7B7225-2F33-4A32-B38A-2234D9685D3F}" type="datetimeFigureOut">
              <a:rPr lang="en-US" smtClean="0">
                <a:solidFill>
                  <a:prstClr val="black">
                    <a:tint val="75000"/>
                  </a:prstClr>
                </a:solidFill>
              </a:rPr>
              <a:pPr/>
              <a:t>7/23/2022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6A4597-A5B4-4881-88A8-86FB8E0A53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666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3473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6264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06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8206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845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60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7/20/2022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206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362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04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2654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1572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7/23/2022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206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7/20/2022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57"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7/20/2022</a:t>
            </a:fld>
            <a:endParaRPr lang="en-US"/>
          </a:p>
        </p:txBody>
      </p:sp>
      <p:sp>
        <p:nvSpPr>
          <p:cNvPr id="9" name="Footer Placeholder 8"/>
          <p:cNvSpPr>
            <a:spLocks noGrp="1"/>
          </p:cNvSpPr>
          <p:nvPr>
            <p:ph type="ftr" sz="quarter" idx="11"/>
          </p:nvPr>
        </p:nvSpPr>
        <p:spPr>
          <a:xfrm>
            <a:off x="3499104" y="635637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4"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21" y="1123857"/>
            <a:ext cx="2947483"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7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7/20/2022</a:t>
            </a:fld>
            <a:endParaRPr lang="en-US"/>
          </a:p>
        </p:txBody>
      </p:sp>
      <p:sp>
        <p:nvSpPr>
          <p:cNvPr id="5" name="Footer Placeholder 4"/>
          <p:cNvSpPr>
            <a:spLocks noGrp="1"/>
          </p:cNvSpPr>
          <p:nvPr>
            <p:ph type="ftr" sz="quarter" idx="3"/>
          </p:nvPr>
        </p:nvSpPr>
        <p:spPr>
          <a:xfrm>
            <a:off x="3869268" y="635637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49" y="635637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914400"/>
            <a:fld id="{7C022F1D-6F4D-44C8-81AB-F57FA447BA02}" type="datetimeFigureOut">
              <a:rPr lang="en-US" smtClean="0">
                <a:solidFill>
                  <a:prstClr val="black">
                    <a:tint val="75000"/>
                  </a:prstClr>
                </a:solidFill>
              </a:rPr>
              <a:pPr defTabSz="914400"/>
              <a:t>7/23/2022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914400"/>
            <a:fld id="{6D58FBEB-041A-43A5-B4BE-B00E6D8FD59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92041508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2B2DAA7-FD3D-4CF1-AA17-C60C9BE4EE93}" type="datetimeFigureOut">
              <a:rPr lang="en-US" smtClean="0">
                <a:solidFill>
                  <a:prstClr val="black">
                    <a:tint val="75000"/>
                  </a:prstClr>
                </a:solidFill>
              </a:rPr>
              <a:pPr defTabSz="914400"/>
              <a:t>7/23/2022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7EA0146-8834-4F98-87CE-6F26B91AE7B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268667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97B7225-2F33-4A32-B38A-2234D9685D3F}" type="datetimeFigureOut">
              <a:rPr lang="en-US" smtClean="0">
                <a:solidFill>
                  <a:prstClr val="black">
                    <a:tint val="75000"/>
                  </a:prstClr>
                </a:solidFill>
              </a:rPr>
              <a:pPr defTabSz="914400"/>
              <a:t>7/23/2022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36A4597-A5B4-4881-88A8-86FB8E0A531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7925467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914400"/>
            <a:fld id="{7C022F1D-6F4D-44C8-81AB-F57FA447BA02}" type="datetimeFigureOut">
              <a:rPr lang="en-US" smtClean="0">
                <a:solidFill>
                  <a:prstClr val="black">
                    <a:tint val="75000"/>
                  </a:prstClr>
                </a:solidFill>
              </a:rPr>
              <a:pPr defTabSz="914400"/>
              <a:t>7/23/2022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914400"/>
            <a:fld id="{6D58FBEB-041A-43A5-B4BE-B00E6D8FD59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7577003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DCFC92-D957-41EB-A102-F540B40FE2FA}"/>
              </a:ext>
            </a:extLst>
          </p:cNvPr>
          <p:cNvSpPr>
            <a:spLocks noGrp="1"/>
          </p:cNvSpPr>
          <p:nvPr>
            <p:ph type="ctrTitle"/>
          </p:nvPr>
        </p:nvSpPr>
        <p:spPr>
          <a:xfrm>
            <a:off x="1060971" y="2992899"/>
            <a:ext cx="7315200" cy="1490916"/>
          </a:xfrm>
        </p:spPr>
        <p:txBody>
          <a:bodyPr>
            <a:normAutofit fontScale="90000"/>
          </a:bodyPr>
          <a:lstStyle/>
          <a:p>
            <a:pPr algn="ctr"/>
            <a:r>
              <a:rPr lang="en-US" sz="4000" dirty="0">
                <a:latin typeface="+mn-lt"/>
              </a:rPr>
              <a:t>Diffraction Methods in Structural Biology (GRC)</a:t>
            </a:r>
            <a:r>
              <a:rPr lang="en-US" sz="4000" b="0" i="0" dirty="0">
                <a:effectLst/>
                <a:latin typeface="+mn-lt"/>
              </a:rPr>
              <a:t/>
            </a:r>
            <a:br>
              <a:rPr lang="en-US" sz="4000" b="0" i="0" dirty="0">
                <a:effectLst/>
                <a:latin typeface="+mn-lt"/>
              </a:rPr>
            </a:br>
            <a:endParaRPr lang="en-US" sz="4000" dirty="0">
              <a:latin typeface="+mn-lt"/>
            </a:endParaRPr>
          </a:p>
        </p:txBody>
      </p:sp>
      <p:sp>
        <p:nvSpPr>
          <p:cNvPr id="3" name="Subtitle 2">
            <a:extLst>
              <a:ext uri="{FF2B5EF4-FFF2-40B4-BE49-F238E27FC236}">
                <a16:creationId xmlns:a16="http://schemas.microsoft.com/office/drawing/2014/main" xmlns="" id="{00090654-A8A4-4B6F-B91F-86EB4C8804D0}"/>
              </a:ext>
            </a:extLst>
          </p:cNvPr>
          <p:cNvSpPr>
            <a:spLocks noGrp="1"/>
          </p:cNvSpPr>
          <p:nvPr>
            <p:ph type="subTitle" idx="1"/>
          </p:nvPr>
        </p:nvSpPr>
        <p:spPr>
          <a:xfrm>
            <a:off x="1060971" y="4323559"/>
            <a:ext cx="7315200" cy="914400"/>
          </a:xfrm>
        </p:spPr>
        <p:txBody>
          <a:bodyPr>
            <a:normAutofit/>
          </a:bodyPr>
          <a:lstStyle/>
          <a:p>
            <a:pPr algn="ctr"/>
            <a:r>
              <a:rPr lang="en-US" dirty="0"/>
              <a:t>Conference chair: James Holton</a:t>
            </a:r>
          </a:p>
          <a:p>
            <a:pPr algn="ctr"/>
            <a:r>
              <a:rPr lang="en-US" dirty="0"/>
              <a:t>Conference vice chair: Janet Newman</a:t>
            </a:r>
          </a:p>
        </p:txBody>
      </p:sp>
      <p:sp>
        <p:nvSpPr>
          <p:cNvPr id="4" name="TextBox 3">
            <a:extLst>
              <a:ext uri="{FF2B5EF4-FFF2-40B4-BE49-F238E27FC236}">
                <a16:creationId xmlns:a16="http://schemas.microsoft.com/office/drawing/2014/main" xmlns="" id="{4E19E361-5F7C-4D8D-9CCB-65CEFA1BD336}"/>
              </a:ext>
            </a:extLst>
          </p:cNvPr>
          <p:cNvSpPr txBox="1"/>
          <p:nvPr/>
        </p:nvSpPr>
        <p:spPr>
          <a:xfrm>
            <a:off x="2910376" y="2111728"/>
            <a:ext cx="3409025" cy="707886"/>
          </a:xfrm>
          <a:prstGeom prst="rect">
            <a:avLst/>
          </a:prstGeom>
          <a:noFill/>
        </p:spPr>
        <p:txBody>
          <a:bodyPr wrap="square" rtlCol="0">
            <a:spAutoFit/>
          </a:bodyPr>
          <a:lstStyle/>
          <a:p>
            <a:pPr algn="ctr"/>
            <a:r>
              <a:rPr lang="en-US" sz="4000" dirty="0">
                <a:solidFill>
                  <a:schemeClr val="bg1"/>
                </a:solidFill>
              </a:rPr>
              <a:t>2022</a:t>
            </a:r>
          </a:p>
        </p:txBody>
      </p:sp>
    </p:spTree>
    <p:extLst>
      <p:ext uri="{BB962C8B-B14F-4D97-AF65-F5344CB8AC3E}">
        <p14:creationId xmlns:p14="http://schemas.microsoft.com/office/powerpoint/2010/main" val="3150337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025E0-209F-460D-8694-093ED78FC93E}"/>
              </a:ext>
            </a:extLst>
          </p:cNvPr>
          <p:cNvSpPr>
            <a:spLocks noGrp="1"/>
          </p:cNvSpPr>
          <p:nvPr>
            <p:ph type="title"/>
          </p:nvPr>
        </p:nvSpPr>
        <p:spPr>
          <a:xfrm>
            <a:off x="166157" y="3105542"/>
            <a:ext cx="2947483" cy="787941"/>
          </a:xfrm>
        </p:spPr>
        <p:txBody>
          <a:bodyPr/>
          <a:lstStyle/>
          <a:p>
            <a:r>
              <a:rPr lang="en-US"/>
              <a:t>Best Practices</a:t>
            </a:r>
          </a:p>
        </p:txBody>
      </p:sp>
      <p:sp>
        <p:nvSpPr>
          <p:cNvPr id="3" name="Content Placeholder 2">
            <a:extLst>
              <a:ext uri="{FF2B5EF4-FFF2-40B4-BE49-F238E27FC236}">
                <a16:creationId xmlns:a16="http://schemas.microsoft.com/office/drawing/2014/main" xmlns="" id="{5DC367EE-5696-43C2-932B-D2724D46F315}"/>
              </a:ext>
            </a:extLst>
          </p:cNvPr>
          <p:cNvSpPr>
            <a:spLocks noGrp="1"/>
          </p:cNvSpPr>
          <p:nvPr>
            <p:ph sz="half" idx="1"/>
          </p:nvPr>
        </p:nvSpPr>
        <p:spPr>
          <a:xfrm>
            <a:off x="3771903" y="926792"/>
            <a:ext cx="6396500" cy="2383276"/>
          </a:xfrm>
          <a:ln>
            <a:solidFill>
              <a:srgbClr val="0070C0"/>
            </a:solidFill>
          </a:ln>
        </p:spPr>
        <p:txBody>
          <a:bodyPr>
            <a:noAutofit/>
          </a:bodyPr>
          <a:lstStyle/>
          <a:p>
            <a:pPr marL="0" indent="0" algn="ctr">
              <a:buNone/>
            </a:pPr>
            <a:r>
              <a:rPr lang="en-US" b="1" u="sng" dirty="0"/>
              <a:t>Speakers and Discussion Leaders</a:t>
            </a:r>
          </a:p>
          <a:p>
            <a:pPr marL="0" indent="0" algn="ctr">
              <a:buNone/>
            </a:pPr>
            <a:endParaRPr lang="en-US" dirty="0"/>
          </a:p>
          <a:p>
            <a:pPr algn="ctr">
              <a:buFont typeface="Wingdings" panose="05000000000000000000" pitchFamily="2" charset="2"/>
              <a:buChar char="§"/>
            </a:pPr>
            <a:r>
              <a:rPr lang="en-US" dirty="0"/>
              <a:t>Please arrive </a:t>
            </a:r>
            <a:r>
              <a:rPr lang="en-US" b="1" i="1" dirty="0"/>
              <a:t>30 minutes before the session start time </a:t>
            </a:r>
            <a:r>
              <a:rPr lang="en-US" dirty="0"/>
              <a:t>with your laptop or devices</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p:txBody>
      </p:sp>
      <p:sp>
        <p:nvSpPr>
          <p:cNvPr id="18" name="TextBox 17">
            <a:extLst>
              <a:ext uri="{FF2B5EF4-FFF2-40B4-BE49-F238E27FC236}">
                <a16:creationId xmlns:a16="http://schemas.microsoft.com/office/drawing/2014/main" xmlns="" id="{B87C9140-6B58-4752-98DF-C551D4E32876}"/>
              </a:ext>
            </a:extLst>
          </p:cNvPr>
          <p:cNvSpPr txBox="1"/>
          <p:nvPr/>
        </p:nvSpPr>
        <p:spPr>
          <a:xfrm rot="19306049">
            <a:off x="8067650" y="2309594"/>
            <a:ext cx="872055" cy="400110"/>
          </a:xfrm>
          <a:prstGeom prst="rect">
            <a:avLst/>
          </a:prstGeom>
          <a:noFill/>
        </p:spPr>
        <p:txBody>
          <a:bodyPr wrap="square" rtlCol="0">
            <a:spAutoFit/>
          </a:bodyPr>
          <a:lstStyle/>
          <a:p>
            <a:r>
              <a:rPr lang="en-US" sz="2000" b="1" dirty="0">
                <a:solidFill>
                  <a:schemeClr val="bg1"/>
                </a:solidFill>
              </a:rPr>
              <a:t>GRC</a:t>
            </a:r>
          </a:p>
        </p:txBody>
      </p:sp>
      <p:pic>
        <p:nvPicPr>
          <p:cNvPr id="9" name="Picture 8">
            <a:extLst>
              <a:ext uri="{FF2B5EF4-FFF2-40B4-BE49-F238E27FC236}">
                <a16:creationId xmlns:a16="http://schemas.microsoft.com/office/drawing/2014/main" xmlns="" id="{07247915-78EE-47E3-975D-78943EA6E9EC}"/>
              </a:ext>
            </a:extLst>
          </p:cNvPr>
          <p:cNvPicPr>
            <a:picLocks noChangeAspect="1"/>
          </p:cNvPicPr>
          <p:nvPr/>
        </p:nvPicPr>
        <p:blipFill>
          <a:blip r:embed="rId3"/>
          <a:stretch>
            <a:fillRect/>
          </a:stretch>
        </p:blipFill>
        <p:spPr>
          <a:xfrm>
            <a:off x="4010413" y="1932571"/>
            <a:ext cx="2296123" cy="1214003"/>
          </a:xfrm>
          <a:prstGeom prst="rect">
            <a:avLst/>
          </a:prstGeom>
        </p:spPr>
      </p:pic>
      <p:sp>
        <p:nvSpPr>
          <p:cNvPr id="16" name="Content Placeholder 2">
            <a:extLst>
              <a:ext uri="{FF2B5EF4-FFF2-40B4-BE49-F238E27FC236}">
                <a16:creationId xmlns:a16="http://schemas.microsoft.com/office/drawing/2014/main" xmlns="" id="{95DFA405-4441-4779-A323-A85CAB48134D}"/>
              </a:ext>
            </a:extLst>
          </p:cNvPr>
          <p:cNvSpPr txBox="1">
            <a:spLocks/>
          </p:cNvSpPr>
          <p:nvPr/>
        </p:nvSpPr>
        <p:spPr>
          <a:xfrm>
            <a:off x="3771903" y="3815014"/>
            <a:ext cx="6396500" cy="2383276"/>
          </a:xfrm>
          <a:prstGeom prst="rect">
            <a:avLst/>
          </a:prstGeom>
          <a:ln>
            <a:solidFill>
              <a:srgbClr val="0070C0"/>
            </a:solid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US" b="1" u="sng" dirty="0"/>
              <a:t>All Attendees</a:t>
            </a:r>
            <a:endParaRPr lang="en-US" dirty="0"/>
          </a:p>
          <a:p>
            <a:pPr algn="ctr">
              <a:buFont typeface="Wingdings" panose="05000000000000000000" pitchFamily="2" charset="2"/>
              <a:buChar char="§"/>
            </a:pPr>
            <a:r>
              <a:rPr lang="en-US" dirty="0"/>
              <a:t>Please place all devices on silent or do not disturb</a:t>
            </a:r>
          </a:p>
          <a:p>
            <a:pPr marL="0" indent="0" algn="ctr">
              <a:buFont typeface="Wingdings 2" pitchFamily="18" charset="2"/>
              <a:buNone/>
            </a:pPr>
            <a:endParaRPr lang="en-US" sz="2400" dirty="0"/>
          </a:p>
          <a:p>
            <a:pPr marL="0" indent="0" algn="ctr">
              <a:buFont typeface="Wingdings 2" pitchFamily="18" charset="2"/>
              <a:buNone/>
            </a:pPr>
            <a:endParaRPr lang="en-US" sz="2400" dirty="0"/>
          </a:p>
          <a:p>
            <a:pPr marL="0" indent="0" algn="ctr">
              <a:buFont typeface="Wingdings 2" pitchFamily="18" charset="2"/>
              <a:buNone/>
            </a:pPr>
            <a:endParaRPr lang="en-US" sz="2400" dirty="0"/>
          </a:p>
        </p:txBody>
      </p:sp>
      <p:pic>
        <p:nvPicPr>
          <p:cNvPr id="10" name="Picture 9">
            <a:extLst>
              <a:ext uri="{FF2B5EF4-FFF2-40B4-BE49-F238E27FC236}">
                <a16:creationId xmlns:a16="http://schemas.microsoft.com/office/drawing/2014/main" xmlns="" id="{AABA1354-243D-4B8D-B33F-4ED214161F43}"/>
              </a:ext>
            </a:extLst>
          </p:cNvPr>
          <p:cNvPicPr>
            <a:picLocks noChangeAspect="1"/>
          </p:cNvPicPr>
          <p:nvPr/>
        </p:nvPicPr>
        <p:blipFill rotWithShape="1">
          <a:blip r:embed="rId4"/>
          <a:srcRect l="19493" r="20001" b="10638"/>
          <a:stretch/>
        </p:blipFill>
        <p:spPr>
          <a:xfrm>
            <a:off x="6483216" y="4754161"/>
            <a:ext cx="973869" cy="1340434"/>
          </a:xfrm>
          <a:prstGeom prst="rect">
            <a:avLst/>
          </a:prstGeom>
        </p:spPr>
      </p:pic>
    </p:spTree>
    <p:extLst>
      <p:ext uri="{BB962C8B-B14F-4D97-AF65-F5344CB8AC3E}">
        <p14:creationId xmlns:p14="http://schemas.microsoft.com/office/powerpoint/2010/main" val="624845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025E0-209F-460D-8694-093ED78FC93E}"/>
              </a:ext>
            </a:extLst>
          </p:cNvPr>
          <p:cNvSpPr>
            <a:spLocks noGrp="1"/>
          </p:cNvSpPr>
          <p:nvPr>
            <p:ph type="title"/>
          </p:nvPr>
        </p:nvSpPr>
        <p:spPr/>
        <p:txBody>
          <a:bodyPr/>
          <a:lstStyle/>
          <a:p>
            <a:r>
              <a:rPr lang="en-US"/>
              <a:t>COVID-19 Policies and Procedures</a:t>
            </a:r>
          </a:p>
        </p:txBody>
      </p:sp>
      <p:pic>
        <p:nvPicPr>
          <p:cNvPr id="4" name="Picture 3" descr="Icon&#10;&#10;Description automatically generated">
            <a:extLst>
              <a:ext uri="{FF2B5EF4-FFF2-40B4-BE49-F238E27FC236}">
                <a16:creationId xmlns:a16="http://schemas.microsoft.com/office/drawing/2014/main" xmlns="" id="{7AC18A90-EC29-4CB0-96F9-17A031BBE8D3}"/>
              </a:ext>
            </a:extLst>
          </p:cNvPr>
          <p:cNvPicPr>
            <a:picLocks noChangeAspect="1"/>
          </p:cNvPicPr>
          <p:nvPr/>
        </p:nvPicPr>
        <p:blipFill>
          <a:blip r:embed="rId3"/>
          <a:stretch>
            <a:fillRect/>
          </a:stretch>
        </p:blipFill>
        <p:spPr>
          <a:xfrm>
            <a:off x="7868685" y="520536"/>
            <a:ext cx="3704167" cy="3704167"/>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xmlns="" id="{29DA208B-3705-446B-9F73-298FFF5DAA9F}"/>
              </a:ext>
            </a:extLst>
          </p:cNvPr>
          <p:cNvPicPr>
            <a:picLocks noChangeAspect="1"/>
          </p:cNvPicPr>
          <p:nvPr/>
        </p:nvPicPr>
        <p:blipFill>
          <a:blip r:embed="rId4"/>
          <a:stretch>
            <a:fillRect/>
          </a:stretch>
        </p:blipFill>
        <p:spPr>
          <a:xfrm>
            <a:off x="3703576" y="723921"/>
            <a:ext cx="3850181" cy="3028809"/>
          </a:xfrm>
          <a:prstGeom prst="rect">
            <a:avLst/>
          </a:prstGeom>
        </p:spPr>
      </p:pic>
      <p:sp>
        <p:nvSpPr>
          <p:cNvPr id="19" name="TextBox 18">
            <a:extLst>
              <a:ext uri="{FF2B5EF4-FFF2-40B4-BE49-F238E27FC236}">
                <a16:creationId xmlns:a16="http://schemas.microsoft.com/office/drawing/2014/main" xmlns="" id="{54AC7035-2A6B-4819-9E93-165665B71BFB}"/>
              </a:ext>
            </a:extLst>
          </p:cNvPr>
          <p:cNvSpPr txBox="1"/>
          <p:nvPr/>
        </p:nvSpPr>
        <p:spPr>
          <a:xfrm>
            <a:off x="3616025" y="4078768"/>
            <a:ext cx="8074027" cy="2308324"/>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400" b="1" i="1" dirty="0"/>
              <a:t>Masks are required in all conference spaces, except when </a:t>
            </a:r>
          </a:p>
          <a:p>
            <a:pPr algn="ctr"/>
            <a:r>
              <a:rPr lang="en-US" sz="2400" b="1" i="1" dirty="0"/>
              <a:t>eating or drinking. Please practice social distancing as much</a:t>
            </a:r>
          </a:p>
          <a:p>
            <a:pPr algn="ctr"/>
            <a:r>
              <a:rPr lang="en-US" sz="2400" b="1" i="1" dirty="0"/>
              <a:t>as possible during the science sessions, poster sessions and </a:t>
            </a:r>
          </a:p>
          <a:p>
            <a:pPr algn="ctr"/>
            <a:r>
              <a:rPr lang="en-US" sz="2400" b="1" i="1" dirty="0"/>
              <a:t>social time.</a:t>
            </a:r>
          </a:p>
          <a:p>
            <a:pPr algn="ctr"/>
            <a:endParaRPr lang="en-US" sz="2400" b="1" i="1" dirty="0"/>
          </a:p>
          <a:p>
            <a:endParaRPr lang="en-US" sz="2400" dirty="0"/>
          </a:p>
        </p:txBody>
      </p:sp>
    </p:spTree>
    <p:extLst>
      <p:ext uri="{BB962C8B-B14F-4D97-AF65-F5344CB8AC3E}">
        <p14:creationId xmlns:p14="http://schemas.microsoft.com/office/powerpoint/2010/main" val="152592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025E0-209F-460D-8694-093ED78FC93E}"/>
              </a:ext>
            </a:extLst>
          </p:cNvPr>
          <p:cNvSpPr>
            <a:spLocks noGrp="1"/>
          </p:cNvSpPr>
          <p:nvPr>
            <p:ph type="title"/>
          </p:nvPr>
        </p:nvSpPr>
        <p:spPr/>
        <p:txBody>
          <a:bodyPr/>
          <a:lstStyle/>
          <a:p>
            <a:r>
              <a:rPr lang="en-US"/>
              <a:t>COVID-19 Policies and Procedures</a:t>
            </a:r>
          </a:p>
        </p:txBody>
      </p:sp>
      <p:sp>
        <p:nvSpPr>
          <p:cNvPr id="19" name="TextBox 18">
            <a:extLst>
              <a:ext uri="{FF2B5EF4-FFF2-40B4-BE49-F238E27FC236}">
                <a16:creationId xmlns:a16="http://schemas.microsoft.com/office/drawing/2014/main" xmlns="" id="{54AC7035-2A6B-4819-9E93-165665B71BFB}"/>
              </a:ext>
            </a:extLst>
          </p:cNvPr>
          <p:cNvSpPr txBox="1"/>
          <p:nvPr/>
        </p:nvSpPr>
        <p:spPr>
          <a:xfrm>
            <a:off x="3616025" y="4078768"/>
            <a:ext cx="8074027" cy="2308324"/>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400" b="1" i="1" dirty="0"/>
              <a:t>If you feel ill or are experiencing any symptoms of COVID-19, please self-quarantine in your hotel room, and inform GRC venue staff via email. </a:t>
            </a:r>
          </a:p>
          <a:p>
            <a:pPr algn="ctr"/>
            <a:endParaRPr lang="en-US" sz="2400" b="1" i="1" dirty="0"/>
          </a:p>
          <a:p>
            <a:pPr algn="ctr"/>
            <a:r>
              <a:rPr lang="en-US" sz="2400" b="1" i="1" dirty="0"/>
              <a:t>Information on local testing facilities for those experiencing symptoms can be found on the GRC website. </a:t>
            </a:r>
          </a:p>
        </p:txBody>
      </p:sp>
      <p:pic>
        <p:nvPicPr>
          <p:cNvPr id="5" name="Picture 4" descr="Company name&#10;&#10;Description automatically generated with low confidence">
            <a:extLst>
              <a:ext uri="{FF2B5EF4-FFF2-40B4-BE49-F238E27FC236}">
                <a16:creationId xmlns:a16="http://schemas.microsoft.com/office/drawing/2014/main" xmlns="" id="{30F91C26-98CC-47F6-9F60-5071B9A85B52}"/>
              </a:ext>
            </a:extLst>
          </p:cNvPr>
          <p:cNvPicPr>
            <a:picLocks noChangeAspect="1"/>
          </p:cNvPicPr>
          <p:nvPr/>
        </p:nvPicPr>
        <p:blipFill rotWithShape="1">
          <a:blip r:embed="rId3"/>
          <a:srcRect l="1882" t="717" r="2151" b="1553"/>
          <a:stretch/>
        </p:blipFill>
        <p:spPr>
          <a:xfrm>
            <a:off x="4296793" y="230823"/>
            <a:ext cx="6338659" cy="3630967"/>
          </a:xfrm>
          <a:prstGeom prst="rect">
            <a:avLst/>
          </a:prstGeom>
        </p:spPr>
      </p:pic>
    </p:spTree>
    <p:extLst>
      <p:ext uri="{BB962C8B-B14F-4D97-AF65-F5344CB8AC3E}">
        <p14:creationId xmlns:p14="http://schemas.microsoft.com/office/powerpoint/2010/main" val="315591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2">
            <a:extLst>
              <a:ext uri="{FF2B5EF4-FFF2-40B4-BE49-F238E27FC236}">
                <a16:creationId xmlns:a16="http://schemas.microsoft.com/office/drawing/2014/main" xmlns="" id="{17115F77-2FAE-4CA7-9A7F-10D5F2C8F8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762003"/>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4">
            <a:extLst>
              <a:ext uri="{FF2B5EF4-FFF2-40B4-BE49-F238E27FC236}">
                <a16:creationId xmlns:a16="http://schemas.microsoft.com/office/drawing/2014/main" xmlns="" id="{5CD4C046-A04C-46CC-AFA3-6B0621F62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70275" y="762003"/>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16">
            <a:extLst>
              <a:ext uri="{FF2B5EF4-FFF2-40B4-BE49-F238E27FC236}">
                <a16:creationId xmlns:a16="http://schemas.microsoft.com/office/drawing/2014/main" xmlns="" id="{66C7A97A-A7DE-4DFB-8542-1E4BF24C7D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8">
            <a:extLst>
              <a:ext uri="{FF2B5EF4-FFF2-40B4-BE49-F238E27FC236}">
                <a16:creationId xmlns:a16="http://schemas.microsoft.com/office/drawing/2014/main" xmlns="" id="{BE111DB0-3D73-4D20-9D57-CEF5A0D86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762003"/>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tar: 16 Points 3">
            <a:extLst>
              <a:ext uri="{FF2B5EF4-FFF2-40B4-BE49-F238E27FC236}">
                <a16:creationId xmlns:a16="http://schemas.microsoft.com/office/drawing/2014/main" xmlns="" id="{30C03883-1E86-4827-BCD5-7547BCCB240D}"/>
              </a:ext>
            </a:extLst>
          </p:cNvPr>
          <p:cNvSpPr/>
          <p:nvPr/>
        </p:nvSpPr>
        <p:spPr>
          <a:xfrm>
            <a:off x="478593" y="1796796"/>
            <a:ext cx="3685071" cy="3255264"/>
          </a:xfrm>
          <a:prstGeom prst="star16">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gn="ctr" defTabSz="914400">
              <a:lnSpc>
                <a:spcPct val="90000"/>
              </a:lnSpc>
              <a:spcBef>
                <a:spcPct val="0"/>
              </a:spcBef>
              <a:spcAft>
                <a:spcPts val="600"/>
              </a:spcAft>
            </a:pPr>
            <a:r>
              <a:rPr lang="en-US" sz="4800" b="1" spc="-100">
                <a:solidFill>
                  <a:schemeClr val="accent1"/>
                </a:solidFill>
                <a:latin typeface="+mj-lt"/>
                <a:ea typeface="+mj-ea"/>
                <a:cs typeface="+mj-cs"/>
              </a:rPr>
              <a:t>Thank You</a:t>
            </a:r>
          </a:p>
        </p:txBody>
      </p:sp>
      <p:pic>
        <p:nvPicPr>
          <p:cNvPr id="8" name="Picture 7" descr="A group of people sitting at a table&#10;&#10;Description automatically generated with low confidence">
            <a:extLst>
              <a:ext uri="{FF2B5EF4-FFF2-40B4-BE49-F238E27FC236}">
                <a16:creationId xmlns:a16="http://schemas.microsoft.com/office/drawing/2014/main" xmlns="" id="{FC494953-1F93-42BF-895E-1E50FF602792}"/>
              </a:ext>
            </a:extLst>
          </p:cNvPr>
          <p:cNvPicPr>
            <a:picLocks noChangeAspect="1"/>
          </p:cNvPicPr>
          <p:nvPr/>
        </p:nvPicPr>
        <p:blipFill rotWithShape="1">
          <a:blip r:embed="rId3"/>
          <a:srcRect l="1697" r="18572"/>
          <a:stretch/>
        </p:blipFill>
        <p:spPr>
          <a:xfrm>
            <a:off x="5120654" y="759599"/>
            <a:ext cx="6367271" cy="5330650"/>
          </a:xfrm>
          <a:prstGeom prst="rect">
            <a:avLst/>
          </a:prstGeom>
        </p:spPr>
      </p:pic>
      <p:sp>
        <p:nvSpPr>
          <p:cNvPr id="27" name="Rectangle 20">
            <a:extLst>
              <a:ext uri="{FF2B5EF4-FFF2-40B4-BE49-F238E27FC236}">
                <a16:creationId xmlns:a16="http://schemas.microsoft.com/office/drawing/2014/main" xmlns="" id="{027ADCA0-A066-4B16-8E1F-3C2483947B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4479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93" y="868071"/>
            <a:ext cx="3182083" cy="4817097"/>
          </a:xfrm>
        </p:spPr>
        <p:txBody>
          <a:bodyPr>
            <a:normAutofit/>
          </a:bodyPr>
          <a:lstStyle/>
          <a:p>
            <a:r>
              <a:rPr lang="en-US" b="1" dirty="0">
                <a:solidFill>
                  <a:schemeClr val="bg1"/>
                </a:solidFill>
              </a:rPr>
              <a:t>Diffraction Methods in Structural Biology (GRC) </a:t>
            </a:r>
            <a:r>
              <a:rPr lang="en-US" dirty="0">
                <a:solidFill>
                  <a:schemeClr val="bg1"/>
                </a:solidFill>
              </a:rPr>
              <a:t>gratefully acknowledges support from these contributors:</a:t>
            </a:r>
          </a:p>
        </p:txBody>
      </p:sp>
      <p:sp>
        <p:nvSpPr>
          <p:cNvPr id="9" name="AutoShape 26" descr="White Intuitive logo">
            <a:extLst>
              <a:ext uri="{FF2B5EF4-FFF2-40B4-BE49-F238E27FC236}">
                <a16:creationId xmlns:a16="http://schemas.microsoft.com/office/drawing/2014/main" xmlns="" id="{52D0024C-E979-4432-DC54-9485A55E88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2" descr="Gordon Research Conferences">
            <a:extLst>
              <a:ext uri="{FF2B5EF4-FFF2-40B4-BE49-F238E27FC236}">
                <a16:creationId xmlns:a16="http://schemas.microsoft.com/office/drawing/2014/main" xmlns="" id="{6D9E8EBB-6D55-9381-03D4-E5B8B88E0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633" y="991143"/>
            <a:ext cx="3923419" cy="1453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gaku Corporation">
            <a:extLst>
              <a:ext uri="{FF2B5EF4-FFF2-40B4-BE49-F238E27FC236}">
                <a16:creationId xmlns:a16="http://schemas.microsoft.com/office/drawing/2014/main" xmlns="" id="{D13BAB16-5C9C-35D8-14BC-9279D87F5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799" y="991143"/>
            <a:ext cx="3116287" cy="1154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OLYVALAN">
            <a:extLst>
              <a:ext uri="{FF2B5EF4-FFF2-40B4-BE49-F238E27FC236}">
                <a16:creationId xmlns:a16="http://schemas.microsoft.com/office/drawing/2014/main" xmlns="" id="{71593B36-3940-0F70-2C15-08DF84DE0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941" y="2992131"/>
            <a:ext cx="3182083" cy="1178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ell Press">
            <a:extLst>
              <a:ext uri="{FF2B5EF4-FFF2-40B4-BE49-F238E27FC236}">
                <a16:creationId xmlns:a16="http://schemas.microsoft.com/office/drawing/2014/main" xmlns="" id="{5A13A34E-46D3-DEBE-2EB1-E80ACCDB1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799" y="3016494"/>
            <a:ext cx="3116287" cy="115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Gatan, Inc.">
            <a:extLst>
              <a:ext uri="{FF2B5EF4-FFF2-40B4-BE49-F238E27FC236}">
                <a16:creationId xmlns:a16="http://schemas.microsoft.com/office/drawing/2014/main" xmlns="" id="{3C3AC502-1524-DF5C-987A-FC06C2D8E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14" y="4688308"/>
            <a:ext cx="3241431" cy="120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Autofit/>
          </a:bodyPr>
          <a:lstStyle/>
          <a:p>
            <a:r>
              <a:rPr lang="en-US" sz="3600" b="1" dirty="0" smtClean="0">
                <a:latin typeface="+mj-lt"/>
                <a:cs typeface="Arial" panose="020B0604020202020204" pitchFamily="34" charset="0"/>
              </a:rPr>
              <a:t>Critical Challenges in Structural Biology</a:t>
            </a:r>
            <a:endParaRPr lang="en-US" sz="3600" b="1" dirty="0">
              <a:latin typeface="+mj-lt"/>
              <a:cs typeface="Arial" panose="020B0604020202020204" pitchFamily="34" charset="0"/>
            </a:endParaRPr>
          </a:p>
        </p:txBody>
      </p:sp>
      <p:sp>
        <p:nvSpPr>
          <p:cNvPr id="3" name="Rectangle 2"/>
          <p:cNvSpPr/>
          <p:nvPr/>
        </p:nvSpPr>
        <p:spPr>
          <a:xfrm>
            <a:off x="864783" y="1342067"/>
            <a:ext cx="11097720" cy="5078313"/>
          </a:xfrm>
          <a:prstGeom prst="rect">
            <a:avLst/>
          </a:prstGeom>
        </p:spPr>
        <p:txBody>
          <a:bodyPr wrap="square">
            <a:spAutoFit/>
          </a:bodyPr>
          <a:lstStyle/>
          <a:p>
            <a:pPr marL="514350" indent="-514350" defTabSz="914400">
              <a:buFont typeface="+mj-lt"/>
              <a:buAutoNum type="arabicPeriod"/>
            </a:pPr>
            <a:r>
              <a:rPr lang="en-US" sz="4400" dirty="0" smtClean="0">
                <a:solidFill>
                  <a:srgbClr val="C00000"/>
                </a:solidFill>
                <a:latin typeface="Arial"/>
              </a:rPr>
              <a:t>$$$</a:t>
            </a:r>
          </a:p>
          <a:p>
            <a:pPr marL="514350" indent="-514350" defTabSz="914400">
              <a:buFont typeface="+mj-lt"/>
              <a:buAutoNum type="arabicPeriod"/>
            </a:pPr>
            <a:r>
              <a:rPr lang="en-US" sz="2800" dirty="0" smtClean="0">
                <a:solidFill>
                  <a:prstClr val="black"/>
                </a:solidFill>
                <a:latin typeface="Arial"/>
              </a:rPr>
              <a:t>Predicting crystallization outcomes</a:t>
            </a:r>
          </a:p>
          <a:p>
            <a:pPr marL="514350" indent="-514350" defTabSz="914400">
              <a:buFont typeface="+mj-lt"/>
              <a:buAutoNum type="arabicPeriod"/>
            </a:pPr>
            <a:r>
              <a:rPr lang="en-US" sz="2800" dirty="0">
                <a:solidFill>
                  <a:prstClr val="black"/>
                </a:solidFill>
                <a:latin typeface="Arial"/>
              </a:rPr>
              <a:t>Getting crystals to diffract better</a:t>
            </a:r>
          </a:p>
          <a:p>
            <a:pPr marL="514350" indent="-514350" defTabSz="914400">
              <a:buFont typeface="+mj-lt"/>
              <a:buAutoNum type="arabicPeriod"/>
            </a:pPr>
            <a:r>
              <a:rPr lang="en-US" sz="2800" dirty="0">
                <a:solidFill>
                  <a:prstClr val="black"/>
                </a:solidFill>
                <a:latin typeface="Arial"/>
              </a:rPr>
              <a:t>Is the ligand there or not?</a:t>
            </a:r>
          </a:p>
          <a:p>
            <a:pPr marL="514350" indent="-514350" defTabSz="914400">
              <a:buFont typeface="+mj-lt"/>
              <a:buAutoNum type="arabicPeriod"/>
            </a:pPr>
            <a:r>
              <a:rPr lang="en-US" sz="2800" dirty="0" smtClean="0">
                <a:solidFill>
                  <a:prstClr val="black"/>
                </a:solidFill>
                <a:latin typeface="Arial"/>
              </a:rPr>
              <a:t>Anisotropic diffraction</a:t>
            </a:r>
          </a:p>
          <a:p>
            <a:pPr marL="514350" indent="-514350" defTabSz="914400">
              <a:buFont typeface="+mj-lt"/>
              <a:buAutoNum type="arabicPeriod"/>
            </a:pPr>
            <a:r>
              <a:rPr lang="en-US" sz="2800" dirty="0" smtClean="0">
                <a:solidFill>
                  <a:prstClr val="black"/>
                </a:solidFill>
                <a:latin typeface="Arial"/>
              </a:rPr>
              <a:t>Radiation damage</a:t>
            </a:r>
          </a:p>
          <a:p>
            <a:pPr marL="514350" indent="-514350" defTabSz="914400">
              <a:buFont typeface="+mj-lt"/>
              <a:buAutoNum type="arabicPeriod"/>
            </a:pPr>
            <a:r>
              <a:rPr lang="en-US" sz="2800" dirty="0">
                <a:solidFill>
                  <a:prstClr val="black"/>
                </a:solidFill>
                <a:latin typeface="Arial"/>
              </a:rPr>
              <a:t>Phase problem</a:t>
            </a:r>
          </a:p>
          <a:p>
            <a:pPr marL="514350" indent="-514350" defTabSz="914400">
              <a:buFont typeface="+mj-lt"/>
              <a:buAutoNum type="arabicPeriod"/>
            </a:pPr>
            <a:r>
              <a:rPr lang="en-US" sz="2800" dirty="0" smtClean="0">
                <a:solidFill>
                  <a:prstClr val="black"/>
                </a:solidFill>
                <a:latin typeface="Arial"/>
              </a:rPr>
              <a:t>Metals (anaerobic)</a:t>
            </a:r>
          </a:p>
          <a:p>
            <a:pPr marL="514350" indent="-514350" defTabSz="914400">
              <a:buFont typeface="+mj-lt"/>
              <a:buAutoNum type="arabicPeriod"/>
            </a:pPr>
            <a:r>
              <a:rPr lang="en-US" sz="2800" dirty="0" smtClean="0">
                <a:solidFill>
                  <a:prstClr val="black"/>
                </a:solidFill>
                <a:latin typeface="Arial"/>
              </a:rPr>
              <a:t>What </a:t>
            </a:r>
            <a:r>
              <a:rPr lang="en-US" sz="2800" dirty="0">
                <a:solidFill>
                  <a:prstClr val="black"/>
                </a:solidFill>
                <a:latin typeface="Arial"/>
              </a:rPr>
              <a:t>is “resolution”</a:t>
            </a:r>
          </a:p>
          <a:p>
            <a:pPr marL="514350" indent="-514350" defTabSz="914400">
              <a:buFont typeface="+mj-lt"/>
              <a:buAutoNum type="arabicPeriod"/>
            </a:pPr>
            <a:r>
              <a:rPr lang="en-US" sz="2800" dirty="0" smtClean="0">
                <a:solidFill>
                  <a:prstClr val="black"/>
                </a:solidFill>
                <a:latin typeface="Arial"/>
              </a:rPr>
              <a:t>Serial </a:t>
            </a:r>
            <a:r>
              <a:rPr lang="en-US" sz="2800" dirty="0">
                <a:solidFill>
                  <a:prstClr val="black"/>
                </a:solidFill>
                <a:latin typeface="Arial"/>
              </a:rPr>
              <a:t>crystallography (processing)</a:t>
            </a:r>
          </a:p>
          <a:p>
            <a:pPr marL="514350" indent="-514350" defTabSz="914400">
              <a:buFont typeface="+mj-lt"/>
              <a:buAutoNum type="arabicPeriod"/>
            </a:pPr>
            <a:r>
              <a:rPr lang="en-US" sz="2800" dirty="0">
                <a:solidFill>
                  <a:prstClr val="black"/>
                </a:solidFill>
                <a:latin typeface="Arial"/>
              </a:rPr>
              <a:t>Non-isomorphism &amp; multi-crystal </a:t>
            </a:r>
            <a:r>
              <a:rPr lang="en-US" sz="2800" dirty="0" smtClean="0">
                <a:solidFill>
                  <a:prstClr val="black"/>
                </a:solidFill>
                <a:latin typeface="Arial"/>
              </a:rPr>
              <a:t>methods</a:t>
            </a:r>
            <a:endParaRPr lang="en-US" sz="2800" dirty="0">
              <a:solidFill>
                <a:prstClr val="black"/>
              </a:solidFill>
              <a:latin typeface="Arial"/>
            </a:endParaRPr>
          </a:p>
        </p:txBody>
      </p:sp>
      <p:pic>
        <p:nvPicPr>
          <p:cNvPr id="169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000" y="3553102"/>
            <a:ext cx="1697237" cy="106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009581" y="3590735"/>
            <a:ext cx="668773" cy="1200329"/>
          </a:xfrm>
          <a:prstGeom prst="rect">
            <a:avLst/>
          </a:prstGeom>
          <a:noFill/>
        </p:spPr>
        <p:txBody>
          <a:bodyPr wrap="none" rtlCol="0">
            <a:spAutoFit/>
          </a:bodyPr>
          <a:lstStyle/>
          <a:p>
            <a:pPr defTabSz="914400"/>
            <a:r>
              <a:rPr lang="en-US" sz="7200" dirty="0" smtClean="0">
                <a:solidFill>
                  <a:prstClr val="black"/>
                </a:solidFill>
                <a:effectLst>
                  <a:outerShdw blurRad="38100" dist="38100" dir="2700000" algn="tl">
                    <a:srgbClr val="000000">
                      <a:alpha val="43137"/>
                    </a:srgbClr>
                  </a:outerShdw>
                </a:effectLst>
                <a:latin typeface="Comic Sans MS" panose="030F0702030302020204" pitchFamily="66" charset="0"/>
              </a:rPr>
              <a:t>?</a:t>
            </a:r>
            <a:endParaRPr lang="en-US"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pic>
        <p:nvPicPr>
          <p:cNvPr id="169989" name="Picture 5"/>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16246" y="3881246"/>
            <a:ext cx="1493335" cy="94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241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2824" y="821131"/>
            <a:ext cx="7464445" cy="5811162"/>
          </a:xfrm>
        </p:spPr>
        <p:txBody>
          <a:bodyPr>
            <a:noAutofit/>
          </a:bodyPr>
          <a:lstStyle/>
          <a:p>
            <a:pPr marL="0" indent="0">
              <a:buNone/>
            </a:pPr>
            <a:r>
              <a:rPr lang="en-US" dirty="0"/>
              <a:t>gross world product</a:t>
            </a:r>
          </a:p>
          <a:p>
            <a:pPr marL="0" indent="0">
              <a:buNone/>
            </a:pPr>
            <a:r>
              <a:rPr lang="en-US" dirty="0"/>
              <a:t>CARES + HEROES Acts</a:t>
            </a:r>
          </a:p>
          <a:p>
            <a:pPr marL="0" indent="0">
              <a:buNone/>
            </a:pPr>
            <a:r>
              <a:rPr lang="en-US" dirty="0"/>
              <a:t>USA Federal Budget </a:t>
            </a:r>
            <a:r>
              <a:rPr lang="en-US" dirty="0">
                <a:solidFill>
                  <a:schemeClr val="bg1">
                    <a:lumMod val="75000"/>
                  </a:schemeClr>
                </a:solidFill>
              </a:rPr>
              <a:t>(2019)</a:t>
            </a:r>
          </a:p>
          <a:p>
            <a:pPr marL="0" indent="0">
              <a:buNone/>
            </a:pPr>
            <a:r>
              <a:rPr lang="en-US" dirty="0"/>
              <a:t>USA health care </a:t>
            </a:r>
            <a:r>
              <a:rPr lang="en-US" dirty="0">
                <a:solidFill>
                  <a:schemeClr val="bg1">
                    <a:lumMod val="75000"/>
                  </a:schemeClr>
                </a:solidFill>
              </a:rPr>
              <a:t>(2018)</a:t>
            </a:r>
          </a:p>
          <a:p>
            <a:pPr marL="0" indent="0">
              <a:buNone/>
            </a:pPr>
            <a:r>
              <a:rPr lang="en-US" dirty="0"/>
              <a:t>Apple Inc</a:t>
            </a:r>
            <a:r>
              <a:rPr lang="en-US" dirty="0" smtClean="0"/>
              <a:t>. </a:t>
            </a:r>
            <a:r>
              <a:rPr lang="en-US" dirty="0" smtClean="0">
                <a:solidFill>
                  <a:schemeClr val="bg1">
                    <a:lumMod val="75000"/>
                  </a:schemeClr>
                </a:solidFill>
              </a:rPr>
              <a:t>(2018)</a:t>
            </a:r>
          </a:p>
          <a:p>
            <a:pPr marL="0" indent="0">
              <a:buNone/>
            </a:pPr>
            <a:r>
              <a:rPr lang="en-US" dirty="0" smtClean="0"/>
              <a:t>3 </a:t>
            </a:r>
            <a:r>
              <a:rPr lang="en-US" dirty="0" err="1"/>
              <a:t>yr∙life∙salary</a:t>
            </a:r>
            <a:r>
              <a:rPr lang="en-US" dirty="0"/>
              <a:t> cancer &amp; heart</a:t>
            </a:r>
          </a:p>
          <a:p>
            <a:pPr marL="0" indent="0">
              <a:buNone/>
            </a:pPr>
            <a:r>
              <a:rPr lang="en-US" dirty="0" smtClean="0"/>
              <a:t>USA </a:t>
            </a:r>
            <a:r>
              <a:rPr lang="en-US" dirty="0"/>
              <a:t>Department of Defense</a:t>
            </a:r>
          </a:p>
          <a:p>
            <a:pPr marL="0" indent="0">
              <a:buNone/>
            </a:pPr>
            <a:r>
              <a:rPr lang="en-US" dirty="0" smtClean="0"/>
              <a:t>NASA </a:t>
            </a:r>
            <a:r>
              <a:rPr lang="en-US" dirty="0" smtClean="0"/>
              <a:t>Apollo program (</a:t>
            </a:r>
            <a:r>
              <a:rPr lang="en-US" dirty="0" err="1" smtClean="0"/>
              <a:t>adj</a:t>
            </a:r>
            <a:r>
              <a:rPr lang="en-US" dirty="0" smtClean="0"/>
              <a:t> $)</a:t>
            </a:r>
            <a:endParaRPr lang="en-US" dirty="0"/>
          </a:p>
          <a:p>
            <a:pPr marL="0" indent="0">
              <a:buNone/>
            </a:pPr>
            <a:r>
              <a:rPr lang="en-US" dirty="0" smtClean="0"/>
              <a:t>National Institutes of </a:t>
            </a:r>
            <a:r>
              <a:rPr lang="en-US" dirty="0" smtClean="0"/>
              <a:t>Health</a:t>
            </a:r>
          </a:p>
          <a:p>
            <a:pPr marL="0" indent="0">
              <a:buNone/>
            </a:pPr>
            <a:r>
              <a:rPr lang="en-US" dirty="0"/>
              <a:t> </a:t>
            </a:r>
            <a:r>
              <a:rPr lang="en-US" dirty="0" smtClean="0"/>
              <a:t>  mentions </a:t>
            </a:r>
            <a:r>
              <a:rPr lang="en-US" dirty="0"/>
              <a:t>"cancer"</a:t>
            </a:r>
          </a:p>
          <a:p>
            <a:pPr marL="0" indent="0">
              <a:buNone/>
            </a:pPr>
            <a:endParaRPr lang="en-US" dirty="0" smtClean="0"/>
          </a:p>
        </p:txBody>
      </p:sp>
      <p:sp>
        <p:nvSpPr>
          <p:cNvPr id="5" name="Content Placeholder 2"/>
          <p:cNvSpPr txBox="1">
            <a:spLocks/>
          </p:cNvSpPr>
          <p:nvPr/>
        </p:nvSpPr>
        <p:spPr>
          <a:xfrm>
            <a:off x="293241" y="821133"/>
            <a:ext cx="3750951" cy="58111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b="1" dirty="0">
                <a:solidFill>
                  <a:prstClr val="black"/>
                </a:solidFill>
              </a:rPr>
              <a:t>80   T  </a:t>
            </a:r>
          </a:p>
          <a:p>
            <a:pPr marL="0" indent="0" algn="r">
              <a:buFont typeface="Arial" panose="020B0604020202020204" pitchFamily="34" charset="0"/>
              <a:buNone/>
            </a:pPr>
            <a:r>
              <a:rPr lang="en-US" b="1" dirty="0">
                <a:solidFill>
                  <a:prstClr val="black"/>
                </a:solidFill>
              </a:rPr>
              <a:t>5.0 T </a:t>
            </a:r>
          </a:p>
          <a:p>
            <a:pPr marL="0" indent="0" algn="r">
              <a:buFont typeface="Arial" panose="020B0604020202020204" pitchFamily="34" charset="0"/>
              <a:buNone/>
            </a:pPr>
            <a:r>
              <a:rPr lang="en-US" b="1" dirty="0">
                <a:solidFill>
                  <a:prstClr val="black"/>
                </a:solidFill>
              </a:rPr>
              <a:t>4.5 T </a:t>
            </a:r>
          </a:p>
          <a:p>
            <a:pPr marL="0" indent="0" algn="r">
              <a:buFont typeface="Arial" panose="020B0604020202020204" pitchFamily="34" charset="0"/>
              <a:buNone/>
            </a:pPr>
            <a:r>
              <a:rPr lang="en-US" b="1" dirty="0">
                <a:solidFill>
                  <a:prstClr val="black"/>
                </a:solidFill>
              </a:rPr>
              <a:t>3.6 T </a:t>
            </a:r>
          </a:p>
          <a:p>
            <a:pPr marL="0" indent="0" algn="r">
              <a:buFont typeface="Arial" panose="020B0604020202020204" pitchFamily="34" charset="0"/>
              <a:buNone/>
            </a:pPr>
            <a:r>
              <a:rPr lang="en-US" b="1" dirty="0" smtClean="0">
                <a:solidFill>
                  <a:prstClr val="black"/>
                </a:solidFill>
              </a:rPr>
              <a:t>1 </a:t>
            </a:r>
            <a:r>
              <a:rPr lang="en-US" b="1" dirty="0">
                <a:solidFill>
                  <a:prstClr val="black"/>
                </a:solidFill>
              </a:rPr>
              <a:t>T</a:t>
            </a:r>
          </a:p>
          <a:p>
            <a:pPr marL="0" indent="0" algn="r">
              <a:buFont typeface="Arial" panose="020B0604020202020204" pitchFamily="34" charset="0"/>
              <a:buNone/>
            </a:pPr>
            <a:r>
              <a:rPr lang="en-US" b="1" dirty="0" smtClean="0">
                <a:solidFill>
                  <a:prstClr val="black"/>
                </a:solidFill>
              </a:rPr>
              <a:t> </a:t>
            </a:r>
            <a:r>
              <a:rPr lang="en-US" b="1" dirty="0">
                <a:solidFill>
                  <a:prstClr val="black"/>
                </a:solidFill>
              </a:rPr>
              <a:t>~1 T</a:t>
            </a:r>
          </a:p>
          <a:p>
            <a:pPr marL="0" indent="0" algn="r">
              <a:buFont typeface="Arial" panose="020B0604020202020204" pitchFamily="34" charset="0"/>
              <a:buNone/>
            </a:pPr>
            <a:r>
              <a:rPr lang="en-US" b="1" dirty="0" smtClean="0">
                <a:solidFill>
                  <a:prstClr val="black"/>
                </a:solidFill>
              </a:rPr>
              <a:t>700 G</a:t>
            </a:r>
          </a:p>
          <a:p>
            <a:pPr marL="0" indent="0" algn="r">
              <a:buFont typeface="Arial" panose="020B0604020202020204" pitchFamily="34" charset="0"/>
              <a:buNone/>
            </a:pPr>
            <a:r>
              <a:rPr lang="en-US" b="1" dirty="0" smtClean="0">
                <a:solidFill>
                  <a:prstClr val="black"/>
                </a:solidFill>
              </a:rPr>
              <a:t>300 G</a:t>
            </a:r>
          </a:p>
          <a:p>
            <a:pPr marL="0" indent="0" algn="r">
              <a:buFont typeface="Arial" panose="020B0604020202020204" pitchFamily="34" charset="0"/>
              <a:buNone/>
            </a:pPr>
            <a:r>
              <a:rPr lang="en-US" b="1" dirty="0" smtClean="0">
                <a:solidFill>
                  <a:prstClr val="black"/>
                </a:solidFill>
              </a:rPr>
              <a:t>45 G</a:t>
            </a:r>
          </a:p>
          <a:p>
            <a:pPr marL="0" indent="0" algn="r">
              <a:buFont typeface="Arial" panose="020B0604020202020204" pitchFamily="34" charset="0"/>
              <a:buNone/>
            </a:pPr>
            <a:r>
              <a:rPr lang="en-US" b="1" dirty="0">
                <a:solidFill>
                  <a:prstClr val="black"/>
                </a:solidFill>
              </a:rPr>
              <a:t>5.6 G</a:t>
            </a:r>
          </a:p>
          <a:p>
            <a:pPr marL="0" indent="0" algn="r">
              <a:buFont typeface="Arial" panose="020B0604020202020204" pitchFamily="34" charset="0"/>
              <a:buNone/>
            </a:pPr>
            <a:endParaRPr lang="en-US" b="1" dirty="0" smtClean="0">
              <a:solidFill>
                <a:prstClr val="black"/>
              </a:solidFill>
            </a:endParaRPr>
          </a:p>
        </p:txBody>
      </p:sp>
      <p:sp>
        <p:nvSpPr>
          <p:cNvPr id="6" name="Title 1"/>
          <p:cNvSpPr txBox="1">
            <a:spLocks/>
          </p:cNvSpPr>
          <p:nvPr/>
        </p:nvSpPr>
        <p:spPr>
          <a:xfrm>
            <a:off x="0" y="0"/>
            <a:ext cx="12192000" cy="8796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b="1" dirty="0" smtClean="0">
                <a:solidFill>
                  <a:prstClr val="black"/>
                </a:solidFill>
              </a:rPr>
              <a:t>What is a trillion dollars?</a:t>
            </a:r>
            <a:endParaRPr lang="en-US" b="1" dirty="0">
              <a:solidFill>
                <a:prstClr val="black"/>
              </a:solidFill>
            </a:endParaRPr>
          </a:p>
        </p:txBody>
      </p:sp>
    </p:spTree>
    <p:extLst>
      <p:ext uri="{BB962C8B-B14F-4D97-AF65-F5344CB8AC3E}">
        <p14:creationId xmlns:p14="http://schemas.microsoft.com/office/powerpoint/2010/main" val="16845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15122"/>
          </a:xfrm>
        </p:spPr>
        <p:txBody>
          <a:bodyPr/>
          <a:lstStyle/>
          <a:p>
            <a:r>
              <a:rPr lang="en-US" b="1" dirty="0" smtClean="0"/>
              <a:t>A trillion dollars for NIH</a:t>
            </a:r>
            <a:endParaRPr lang="en-US" b="1" dirty="0"/>
          </a:p>
        </p:txBody>
      </p:sp>
      <p:sp>
        <p:nvSpPr>
          <p:cNvPr id="3" name="Content Placeholder 2"/>
          <p:cNvSpPr>
            <a:spLocks noGrp="1"/>
          </p:cNvSpPr>
          <p:nvPr>
            <p:ph idx="1"/>
          </p:nvPr>
        </p:nvSpPr>
        <p:spPr>
          <a:xfrm>
            <a:off x="2527611" y="1318859"/>
            <a:ext cx="9664391" cy="2282987"/>
          </a:xfrm>
        </p:spPr>
        <p:txBody>
          <a:bodyPr>
            <a:noAutofit/>
          </a:bodyPr>
          <a:lstStyle/>
          <a:p>
            <a:r>
              <a:rPr lang="en-US" dirty="0" smtClean="0"/>
              <a:t>Fund all applications (5 </a:t>
            </a:r>
            <a:r>
              <a:rPr lang="en-US" dirty="0" err="1" smtClean="0"/>
              <a:t>yr</a:t>
            </a:r>
            <a:r>
              <a:rPr lang="en-US" dirty="0" smtClean="0"/>
              <a:t>)</a:t>
            </a:r>
          </a:p>
          <a:p>
            <a:r>
              <a:rPr lang="en-US" dirty="0" smtClean="0"/>
              <a:t>1000 XFELs &amp; 10</a:t>
            </a:r>
            <a:r>
              <a:rPr lang="en-US" baseline="30000" dirty="0" smtClean="0"/>
              <a:t>5</a:t>
            </a:r>
            <a:r>
              <a:rPr lang="en-US" dirty="0" smtClean="0"/>
              <a:t> Titan </a:t>
            </a:r>
            <a:r>
              <a:rPr lang="en-US" dirty="0" err="1" smtClean="0"/>
              <a:t>Krios</a:t>
            </a:r>
            <a:endParaRPr lang="en-US" dirty="0" smtClean="0"/>
          </a:p>
          <a:p>
            <a:r>
              <a:rPr lang="en-US" b="1" dirty="0" smtClean="0"/>
              <a:t>$10 M </a:t>
            </a:r>
            <a:r>
              <a:rPr lang="en-US" dirty="0"/>
              <a:t>/ </a:t>
            </a:r>
            <a:r>
              <a:rPr lang="en-US" dirty="0" smtClean="0"/>
              <a:t>biologist</a:t>
            </a:r>
          </a:p>
          <a:p>
            <a:pPr marL="457200" lvl="1" indent="0">
              <a:buNone/>
            </a:pPr>
            <a:r>
              <a:rPr lang="en-US" sz="2000" dirty="0" smtClean="0"/>
              <a:t>	PI, postdoc, student, tech</a:t>
            </a:r>
            <a:endParaRPr lang="en-US" sz="2000" dirty="0"/>
          </a:p>
          <a:p>
            <a:endParaRPr lang="en-US" dirty="0"/>
          </a:p>
        </p:txBody>
      </p:sp>
      <p:sp>
        <p:nvSpPr>
          <p:cNvPr id="4" name="TextBox 3"/>
          <p:cNvSpPr txBox="1"/>
          <p:nvPr/>
        </p:nvSpPr>
        <p:spPr>
          <a:xfrm>
            <a:off x="2832509" y="3822460"/>
            <a:ext cx="6214948" cy="1200329"/>
          </a:xfrm>
          <a:prstGeom prst="rect">
            <a:avLst/>
          </a:prstGeom>
          <a:noFill/>
        </p:spPr>
        <p:txBody>
          <a:bodyPr wrap="square" rtlCol="0">
            <a:spAutoFit/>
          </a:bodyPr>
          <a:lstStyle/>
          <a:p>
            <a:pPr defTabSz="914400"/>
            <a:r>
              <a:rPr lang="en-US" sz="3600" dirty="0" smtClean="0">
                <a:solidFill>
                  <a:srgbClr val="006C00"/>
                </a:solidFill>
                <a:latin typeface="Arial"/>
              </a:rPr>
              <a:t>Q: would that solve</a:t>
            </a:r>
          </a:p>
          <a:p>
            <a:pPr defTabSz="914400"/>
            <a:r>
              <a:rPr lang="en-US" sz="3600" dirty="0" smtClean="0">
                <a:solidFill>
                  <a:srgbClr val="006C00"/>
                </a:solidFill>
                <a:latin typeface="Arial"/>
              </a:rPr>
              <a:t>     all your problems?</a:t>
            </a:r>
            <a:endParaRPr lang="en-US" sz="3600" dirty="0">
              <a:solidFill>
                <a:srgbClr val="006C00"/>
              </a:solidFill>
              <a:latin typeface="Arial"/>
            </a:endParaRPr>
          </a:p>
        </p:txBody>
      </p:sp>
      <p:sp>
        <p:nvSpPr>
          <p:cNvPr id="8" name="Freeform 7"/>
          <p:cNvSpPr/>
          <p:nvPr/>
        </p:nvSpPr>
        <p:spPr>
          <a:xfrm>
            <a:off x="3358984" y="4967416"/>
            <a:ext cx="679048" cy="80084"/>
          </a:xfrm>
          <a:custGeom>
            <a:avLst/>
            <a:gdLst>
              <a:gd name="connsiteX0" fmla="*/ 1018572 w 1018572"/>
              <a:gd name="connsiteY0" fmla="*/ 116268 h 116268"/>
              <a:gd name="connsiteX1" fmla="*/ 497711 w 1018572"/>
              <a:gd name="connsiteY1" fmla="*/ 521 h 116268"/>
              <a:gd name="connsiteX2" fmla="*/ 0 w 1018572"/>
              <a:gd name="connsiteY2" fmla="*/ 81544 h 116268"/>
            </a:gdLst>
            <a:ahLst/>
            <a:cxnLst>
              <a:cxn ang="0">
                <a:pos x="connsiteX0" y="connsiteY0"/>
              </a:cxn>
              <a:cxn ang="0">
                <a:pos x="connsiteX1" y="connsiteY1"/>
              </a:cxn>
              <a:cxn ang="0">
                <a:pos x="connsiteX2" y="connsiteY2"/>
              </a:cxn>
            </a:cxnLst>
            <a:rect l="l" t="t" r="r" b="b"/>
            <a:pathLst>
              <a:path w="1018572" h="116268">
                <a:moveTo>
                  <a:pt x="1018572" y="116268"/>
                </a:moveTo>
                <a:cubicBezTo>
                  <a:pt x="843022" y="61288"/>
                  <a:pt x="667473" y="6308"/>
                  <a:pt x="497711" y="521"/>
                </a:cubicBezTo>
                <a:cubicBezTo>
                  <a:pt x="327949" y="-5266"/>
                  <a:pt x="163974" y="38139"/>
                  <a:pt x="0" y="81544"/>
                </a:cubicBezTo>
              </a:path>
            </a:pathLst>
          </a:custGeom>
          <a:noFill/>
          <a:ln w="571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12" name="Group 11"/>
          <p:cNvGrpSpPr/>
          <p:nvPr/>
        </p:nvGrpSpPr>
        <p:grpSpPr>
          <a:xfrm>
            <a:off x="4143361" y="5096280"/>
            <a:ext cx="3966499" cy="1234586"/>
            <a:chOff x="3107520" y="5096280"/>
            <a:chExt cx="2974874" cy="1234586"/>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466" y="5226935"/>
              <a:ext cx="1272928" cy="106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227521" y="5096280"/>
              <a:ext cx="501580" cy="1200329"/>
            </a:xfrm>
            <a:prstGeom prst="rect">
              <a:avLst/>
            </a:prstGeom>
            <a:noFill/>
          </p:spPr>
          <p:txBody>
            <a:bodyPr wrap="none" rtlCol="0">
              <a:spAutoFit/>
            </a:bodyPr>
            <a:lstStyle/>
            <a:p>
              <a:pPr defTabSz="914400"/>
              <a:r>
                <a:rPr lang="en-US" sz="7200" dirty="0" smtClean="0">
                  <a:solidFill>
                    <a:prstClr val="black"/>
                  </a:solidFill>
                  <a:effectLst>
                    <a:outerShdw blurRad="38100" dist="38100" dir="2700000" algn="tl">
                      <a:srgbClr val="000000">
                        <a:alpha val="43137"/>
                      </a:srgbClr>
                    </a:outerShdw>
                  </a:effectLst>
                  <a:latin typeface="Comic Sans MS" panose="030F0702030302020204" pitchFamily="66" charset="0"/>
                </a:rPr>
                <a:t>?</a:t>
              </a:r>
              <a:endParaRPr lang="en-US"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pic>
          <p:nvPicPr>
            <p:cNvPr id="11" name="Picture 5"/>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7520" y="5386773"/>
              <a:ext cx="1120001" cy="944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7043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How to end a pandemic?</a:t>
            </a:r>
            <a:endParaRPr lang="en-US" sz="5400" dirty="0"/>
          </a:p>
        </p:txBody>
      </p:sp>
      <p:sp>
        <p:nvSpPr>
          <p:cNvPr id="3" name="Content Placeholder 2"/>
          <p:cNvSpPr>
            <a:spLocks noGrp="1"/>
          </p:cNvSpPr>
          <p:nvPr>
            <p:ph idx="1"/>
          </p:nvPr>
        </p:nvSpPr>
        <p:spPr>
          <a:xfrm>
            <a:off x="609600" y="1600203"/>
            <a:ext cx="10972800" cy="4823749"/>
          </a:xfrm>
        </p:spPr>
        <p:txBody>
          <a:bodyPr>
            <a:normAutofit fontScale="92500" lnSpcReduction="10000"/>
          </a:bodyPr>
          <a:lstStyle/>
          <a:p>
            <a:pPr marL="0" indent="0" algn="ctr">
              <a:buNone/>
            </a:pPr>
            <a:r>
              <a:rPr lang="en-US" sz="9600" dirty="0" smtClean="0"/>
              <a:t>R</a:t>
            </a:r>
            <a:r>
              <a:rPr lang="en-US" sz="9600" baseline="-25000" dirty="0" smtClean="0"/>
              <a:t>e</a:t>
            </a:r>
            <a:r>
              <a:rPr lang="en-US" sz="9600" dirty="0" smtClean="0"/>
              <a:t> &lt; 1 </a:t>
            </a:r>
          </a:p>
          <a:p>
            <a:pPr marL="0" indent="0" algn="ctr">
              <a:buNone/>
            </a:pPr>
            <a:endParaRPr lang="en-US" sz="4000" dirty="0" smtClean="0"/>
          </a:p>
          <a:p>
            <a:pPr marL="0" indent="0" algn="ctr">
              <a:buNone/>
            </a:pPr>
            <a:r>
              <a:rPr lang="en-US" sz="4000" dirty="0" smtClean="0"/>
              <a:t>Until # cases &lt; 1</a:t>
            </a:r>
          </a:p>
          <a:p>
            <a:pPr marL="0" indent="0" algn="ctr">
              <a:buNone/>
            </a:pPr>
            <a:r>
              <a:rPr lang="en-US" sz="4000" dirty="0" smtClean="0"/>
              <a:t> </a:t>
            </a:r>
          </a:p>
          <a:p>
            <a:pPr marL="0" indent="0" algn="ctr">
              <a:buNone/>
            </a:pPr>
            <a:r>
              <a:rPr lang="en-US" sz="4000" dirty="0" smtClean="0"/>
              <a:t>i.e. 90% effective every week for ~16 weeks</a:t>
            </a:r>
          </a:p>
          <a:p>
            <a:pPr marL="0" indent="0" algn="ctr">
              <a:buNone/>
            </a:pPr>
            <a:r>
              <a:rPr lang="en-US" sz="4000" dirty="0" smtClean="0">
                <a:solidFill>
                  <a:srgbClr val="C00000"/>
                </a:solidFill>
              </a:rPr>
              <a:t>Need ~10</a:t>
            </a:r>
            <a:r>
              <a:rPr lang="en-US" sz="4000" baseline="30000" dirty="0" smtClean="0">
                <a:solidFill>
                  <a:srgbClr val="C00000"/>
                </a:solidFill>
              </a:rPr>
              <a:t>9</a:t>
            </a:r>
            <a:r>
              <a:rPr lang="en-US" sz="4000" dirty="0" smtClean="0">
                <a:solidFill>
                  <a:srgbClr val="C00000"/>
                </a:solidFill>
              </a:rPr>
              <a:t> tests/day</a:t>
            </a:r>
            <a:endParaRPr lang="en-US" sz="4000" dirty="0">
              <a:solidFill>
                <a:srgbClr val="C00000"/>
              </a:solidFill>
            </a:endParaRPr>
          </a:p>
        </p:txBody>
      </p:sp>
    </p:spTree>
    <p:extLst>
      <p:ext uri="{BB962C8B-B14F-4D97-AF65-F5344CB8AC3E}">
        <p14:creationId xmlns:p14="http://schemas.microsoft.com/office/powerpoint/2010/main" val="13787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4000" dirty="0">
                <a:latin typeface="Arial" panose="020B0604020202020204" pitchFamily="34" charset="0"/>
                <a:cs typeface="Arial" panose="020B0604020202020204" pitchFamily="34" charset="0"/>
              </a:rPr>
              <a:t>Seven billion tests for seven billion dollars</a:t>
            </a:r>
            <a:br>
              <a:rPr lang="en-US" sz="40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a:t>
            </a:r>
            <a:r>
              <a:rPr lang="en-US" sz="3100" dirty="0" smtClean="0">
                <a:latin typeface="Arial" panose="020B0604020202020204" pitchFamily="34" charset="0"/>
                <a:cs typeface="Arial" panose="020B0604020202020204" pitchFamily="34" charset="0"/>
              </a:rPr>
              <a:t>How to end a pandemic in </a:t>
            </a:r>
            <a:r>
              <a:rPr lang="en-US" sz="3100" dirty="0" smtClean="0">
                <a:latin typeface="Arial" panose="020B0604020202020204" pitchFamily="34" charset="0"/>
                <a:cs typeface="Arial" panose="020B0604020202020204" pitchFamily="34" charset="0"/>
              </a:rPr>
              <a:t>16 weeks)</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1200" y="1524000"/>
            <a:ext cx="5892800" cy="4800600"/>
          </a:xfrm>
        </p:spPr>
        <p:txBody>
          <a:bodyPr>
            <a:normAutofit fontScale="92500" lnSpcReduction="20000"/>
          </a:bodyPr>
          <a:lstStyle/>
          <a:p>
            <a:pPr marL="0" indent="0">
              <a:lnSpc>
                <a:spcPct val="160000"/>
              </a:lnSpc>
              <a:buNone/>
            </a:pPr>
            <a:r>
              <a:rPr lang="en-US" sz="2800" dirty="0" smtClean="0">
                <a:latin typeface="Arial" panose="020B0604020202020204" pitchFamily="34" charset="0"/>
                <a:cs typeface="Arial" panose="020B0604020202020204" pitchFamily="34" charset="0"/>
              </a:rPr>
              <a:t>	</a:t>
            </a:r>
            <a:r>
              <a:rPr lang="en-US" sz="3500" b="1" dirty="0" smtClean="0">
                <a:solidFill>
                  <a:srgbClr val="FF0000"/>
                </a:solidFill>
                <a:latin typeface="Arial" panose="020B0604020202020204" pitchFamily="34" charset="0"/>
                <a:cs typeface="Arial" panose="020B0604020202020204" pitchFamily="34" charset="0"/>
              </a:rPr>
              <a:t>Problem</a:t>
            </a:r>
            <a:endParaRPr lang="en-US" sz="2800" b="1" dirty="0" smtClean="0">
              <a:solidFill>
                <a:srgbClr val="FF0000"/>
              </a:solidFill>
              <a:latin typeface="Arial" panose="020B0604020202020204" pitchFamily="34" charset="0"/>
              <a:cs typeface="Arial" panose="020B0604020202020204" pitchFamily="34" charset="0"/>
            </a:endParaRPr>
          </a:p>
          <a:p>
            <a:pPr>
              <a:lnSpc>
                <a:spcPct val="160000"/>
              </a:lnSpc>
            </a:pPr>
            <a:r>
              <a:rPr lang="en-US" sz="2800" dirty="0" smtClean="0">
                <a:latin typeface="Arial" panose="020B0604020202020204" pitchFamily="34" charset="0"/>
                <a:cs typeface="Arial" panose="020B0604020202020204" pitchFamily="34" charset="0"/>
              </a:rPr>
              <a:t>$1000/test is infeasible</a:t>
            </a:r>
            <a:endParaRPr lang="en-US" sz="2800" dirty="0" smtClean="0">
              <a:latin typeface="Courier New" panose="02070309020205020404" pitchFamily="49" charset="0"/>
              <a:cs typeface="Courier New" panose="02070309020205020404" pitchFamily="49" charset="0"/>
            </a:endParaRPr>
          </a:p>
          <a:p>
            <a:pPr>
              <a:lnSpc>
                <a:spcPct val="160000"/>
              </a:lnSpc>
            </a:pPr>
            <a:r>
              <a:rPr lang="en-US" sz="2800" dirty="0" smtClean="0">
                <a:latin typeface="Arial" panose="020B0604020202020204" pitchFamily="34" charset="0"/>
                <a:cs typeface="Arial" panose="020B0604020202020204" pitchFamily="34" charset="0"/>
              </a:rPr>
              <a:t>PPE</a:t>
            </a:r>
          </a:p>
          <a:p>
            <a:pPr>
              <a:lnSpc>
                <a:spcPct val="160000"/>
              </a:lnSpc>
            </a:pPr>
            <a:r>
              <a:rPr lang="en-US" sz="2800" dirty="0" smtClean="0">
                <a:latin typeface="Arial" panose="020B0604020202020204" pitchFamily="34" charset="0"/>
                <a:cs typeface="Arial" panose="020B0604020202020204" pitchFamily="34" charset="0"/>
              </a:rPr>
              <a:t>Centralization </a:t>
            </a:r>
            <a:r>
              <a:rPr lang="en-US" sz="2800" dirty="0">
                <a:latin typeface="Arial" panose="020B0604020202020204" pitchFamily="34" charset="0"/>
                <a:cs typeface="Arial" panose="020B0604020202020204" pitchFamily="34" charset="0"/>
              </a:rPr>
              <a:t>-&gt; </a:t>
            </a:r>
            <a:r>
              <a:rPr lang="en-US" sz="2800" dirty="0" smtClean="0">
                <a:latin typeface="Arial" panose="020B0604020202020204" pitchFamily="34" charset="0"/>
                <a:cs typeface="Arial" panose="020B0604020202020204" pitchFamily="34" charset="0"/>
              </a:rPr>
              <a:t>logistics</a:t>
            </a:r>
          </a:p>
          <a:p>
            <a:pPr>
              <a:lnSpc>
                <a:spcPct val="160000"/>
              </a:lnSpc>
            </a:pPr>
            <a:r>
              <a:rPr lang="en-US" sz="2800" dirty="0" smtClean="0">
                <a:latin typeface="Arial" panose="020B0604020202020204" pitchFamily="34" charset="0"/>
                <a:cs typeface="Arial" panose="020B0604020202020204" pitchFamily="34" charset="0"/>
              </a:rPr>
              <a:t>Specialized equipment</a:t>
            </a:r>
          </a:p>
          <a:p>
            <a:pPr>
              <a:lnSpc>
                <a:spcPct val="160000"/>
              </a:lnSpc>
            </a:pPr>
            <a:r>
              <a:rPr lang="en-US" sz="2800" dirty="0" smtClean="0">
                <a:latin typeface="Arial" panose="020B0604020202020204" pitchFamily="34" charset="0"/>
                <a:cs typeface="Arial" panose="020B0604020202020204" pitchFamily="34" charset="0"/>
              </a:rPr>
              <a:t>Specialized skills</a:t>
            </a:r>
          </a:p>
          <a:p>
            <a:pPr>
              <a:lnSpc>
                <a:spcPct val="160000"/>
              </a:lnSpc>
            </a:pPr>
            <a:r>
              <a:rPr lang="en-US" sz="2800" dirty="0" smtClean="0">
                <a:latin typeface="Arial" panose="020B0604020202020204" pitchFamily="34" charset="0"/>
                <a:cs typeface="Arial" panose="020B0604020202020204" pitchFamily="34" charset="0"/>
              </a:rPr>
              <a:t>Antibodies unreliable?</a:t>
            </a:r>
          </a:p>
        </p:txBody>
      </p:sp>
      <p:sp>
        <p:nvSpPr>
          <p:cNvPr id="4" name="Content Placeholder 2"/>
          <p:cNvSpPr txBox="1">
            <a:spLocks/>
          </p:cNvSpPr>
          <p:nvPr/>
        </p:nvSpPr>
        <p:spPr>
          <a:xfrm>
            <a:off x="7112000" y="1524001"/>
            <a:ext cx="5080000" cy="480059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60000"/>
              </a:lnSpc>
              <a:buFont typeface="Arial" panose="020B0604020202020204" pitchFamily="34" charset="0"/>
              <a:buNone/>
            </a:pPr>
            <a:r>
              <a:rPr lang="en-US" sz="2800" dirty="0" smtClean="0">
                <a:solidFill>
                  <a:prstClr val="black"/>
                </a:solidFill>
                <a:latin typeface="Arial" panose="020B0604020202020204" pitchFamily="34" charset="0"/>
                <a:cs typeface="Arial" panose="020B0604020202020204" pitchFamily="34" charset="0"/>
              </a:rPr>
              <a:t>	</a:t>
            </a:r>
            <a:r>
              <a:rPr lang="en-US" sz="3500" b="1" dirty="0" smtClean="0">
                <a:solidFill>
                  <a:srgbClr val="00B050"/>
                </a:solidFill>
                <a:latin typeface="Arial" panose="020B0604020202020204" pitchFamily="34" charset="0"/>
                <a:cs typeface="Arial" panose="020B0604020202020204" pitchFamily="34" charset="0"/>
              </a:rPr>
              <a:t>Solution</a:t>
            </a:r>
            <a:endParaRPr lang="en-US" sz="2800" b="1" dirty="0" smtClean="0">
              <a:solidFill>
                <a:srgbClr val="00B050"/>
              </a:solidFill>
              <a:latin typeface="Arial" panose="020B0604020202020204" pitchFamily="34" charset="0"/>
              <a:cs typeface="Arial" panose="020B0604020202020204" pitchFamily="34" charset="0"/>
            </a:endParaRPr>
          </a:p>
          <a:p>
            <a:pPr>
              <a:lnSpc>
                <a:spcPct val="160000"/>
              </a:lnSpc>
              <a:buFont typeface="Wingdings" panose="05000000000000000000" pitchFamily="2" charset="2"/>
              <a:buChar char="Ø"/>
            </a:pPr>
            <a:r>
              <a:rPr lang="en-US" sz="2800" dirty="0" smtClean="0">
                <a:solidFill>
                  <a:prstClr val="black"/>
                </a:solidFill>
                <a:latin typeface="Arial" panose="020B0604020202020204" pitchFamily="34" charset="0"/>
                <a:cs typeface="Arial" panose="020B0604020202020204" pitchFamily="34" charset="0"/>
              </a:rPr>
              <a:t>$1 test</a:t>
            </a:r>
            <a:endParaRPr lang="en-US" sz="2800" dirty="0">
              <a:solidFill>
                <a:prstClr val="black"/>
              </a:solidFill>
              <a:latin typeface="Courier New" panose="02070309020205020404" pitchFamily="49" charset="0"/>
              <a:cs typeface="Courier New" panose="02070309020205020404" pitchFamily="49" charset="0"/>
            </a:endParaRPr>
          </a:p>
          <a:p>
            <a:pPr>
              <a:lnSpc>
                <a:spcPct val="160000"/>
              </a:lnSpc>
              <a:buFont typeface="Wingdings" panose="05000000000000000000" pitchFamily="2" charset="2"/>
              <a:buChar char="Ø"/>
            </a:pPr>
            <a:r>
              <a:rPr lang="en-US" sz="2800" dirty="0">
                <a:solidFill>
                  <a:prstClr val="black"/>
                </a:solidFill>
                <a:latin typeface="Arial" panose="020B0604020202020204" pitchFamily="34" charset="0"/>
                <a:cs typeface="Arial" panose="020B0604020202020204" pitchFamily="34" charset="0"/>
              </a:rPr>
              <a:t>Self-test</a:t>
            </a:r>
          </a:p>
          <a:p>
            <a:pPr>
              <a:lnSpc>
                <a:spcPct val="160000"/>
              </a:lnSpc>
              <a:buFont typeface="Wingdings" panose="05000000000000000000" pitchFamily="2" charset="2"/>
              <a:buChar char="Ø"/>
            </a:pPr>
            <a:r>
              <a:rPr lang="en-US" sz="2800" dirty="0" smtClean="0">
                <a:solidFill>
                  <a:prstClr val="black"/>
                </a:solidFill>
                <a:latin typeface="Arial" panose="020B0604020202020204" pitchFamily="34" charset="0"/>
                <a:cs typeface="Arial" panose="020B0604020202020204" pitchFamily="34" charset="0"/>
              </a:rPr>
              <a:t>decentralize</a:t>
            </a:r>
          </a:p>
          <a:p>
            <a:pPr>
              <a:lnSpc>
                <a:spcPct val="160000"/>
              </a:lnSpc>
              <a:buFont typeface="Wingdings" panose="05000000000000000000" pitchFamily="2" charset="2"/>
              <a:buChar char="Ø"/>
            </a:pPr>
            <a:r>
              <a:rPr lang="en-US" sz="2800" dirty="0" smtClean="0">
                <a:solidFill>
                  <a:prstClr val="black"/>
                </a:solidFill>
                <a:latin typeface="Arial" panose="020B0604020202020204" pitchFamily="34" charset="0"/>
                <a:cs typeface="Arial" panose="020B0604020202020204" pitchFamily="34" charset="0"/>
              </a:rPr>
              <a:t>Pre-distributed </a:t>
            </a:r>
            <a:r>
              <a:rPr lang="en-US" sz="2800" dirty="0" err="1" smtClean="0">
                <a:solidFill>
                  <a:prstClr val="black"/>
                </a:solidFill>
                <a:latin typeface="Arial" panose="020B0604020202020204" pitchFamily="34" charset="0"/>
                <a:cs typeface="Arial" panose="020B0604020202020204" pitchFamily="34" charset="0"/>
              </a:rPr>
              <a:t>hw</a:t>
            </a:r>
            <a:endParaRPr lang="en-US" sz="2800" dirty="0" smtClean="0">
              <a:solidFill>
                <a:prstClr val="black"/>
              </a:solidFill>
              <a:latin typeface="Arial" panose="020B0604020202020204" pitchFamily="34" charset="0"/>
              <a:cs typeface="Arial" panose="020B0604020202020204" pitchFamily="34" charset="0"/>
            </a:endParaRPr>
          </a:p>
          <a:p>
            <a:pPr>
              <a:lnSpc>
                <a:spcPct val="160000"/>
              </a:lnSpc>
              <a:buFont typeface="Wingdings" panose="05000000000000000000" pitchFamily="2" charset="2"/>
              <a:buChar char="Ø"/>
            </a:pPr>
            <a:r>
              <a:rPr lang="en-US" sz="2800" dirty="0" smtClean="0">
                <a:solidFill>
                  <a:prstClr val="black"/>
                </a:solidFill>
                <a:latin typeface="Arial" panose="020B0604020202020204" pitchFamily="34" charset="0"/>
                <a:cs typeface="Arial" panose="020B0604020202020204" pitchFamily="34" charset="0"/>
              </a:rPr>
              <a:t>YouTube training</a:t>
            </a:r>
          </a:p>
          <a:p>
            <a:pPr>
              <a:lnSpc>
                <a:spcPct val="160000"/>
              </a:lnSpc>
              <a:buFont typeface="Wingdings" panose="05000000000000000000" pitchFamily="2" charset="2"/>
              <a:buChar char="Ø"/>
            </a:pPr>
            <a:r>
              <a:rPr lang="en-US" sz="2800" dirty="0" smtClean="0">
                <a:solidFill>
                  <a:prstClr val="black"/>
                </a:solidFill>
                <a:latin typeface="Arial" panose="020B0604020202020204" pitchFamily="34" charset="0"/>
                <a:cs typeface="Arial" panose="020B0604020202020204" pitchFamily="34" charset="0"/>
              </a:rPr>
              <a:t>Robust reagents</a:t>
            </a:r>
          </a:p>
          <a:p>
            <a:pPr>
              <a:lnSpc>
                <a:spcPct val="160000"/>
              </a:lnSpc>
              <a:buFont typeface="Wingdings" panose="05000000000000000000" pitchFamily="2" charset="2"/>
              <a:buChar char="Ø"/>
            </a:pPr>
            <a:endParaRPr lang="en-US"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37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239DE7C5-CC53-4E32-8AA2-F8BCEDC6CF30}"/>
              </a:ext>
            </a:extLst>
          </p:cNvPr>
          <p:cNvSpPr/>
          <p:nvPr/>
        </p:nvSpPr>
        <p:spPr>
          <a:xfrm>
            <a:off x="1484395" y="1045617"/>
            <a:ext cx="3125164" cy="3055717"/>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D5C81A62-2DA0-468F-B139-B611FC1CA45C}"/>
              </a:ext>
            </a:extLst>
          </p:cNvPr>
          <p:cNvSpPr/>
          <p:nvPr/>
        </p:nvSpPr>
        <p:spPr>
          <a:xfrm>
            <a:off x="6702527" y="1079047"/>
            <a:ext cx="3125164" cy="305571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F37B948-8D87-4F73-B31E-2D88DDBC41C7}"/>
              </a:ext>
            </a:extLst>
          </p:cNvPr>
          <p:cNvSpPr txBox="1"/>
          <p:nvPr/>
        </p:nvSpPr>
        <p:spPr>
          <a:xfrm>
            <a:off x="1970735" y="128497"/>
            <a:ext cx="7924800" cy="707886"/>
          </a:xfrm>
          <a:prstGeom prst="rect">
            <a:avLst/>
          </a:prstGeom>
          <a:noFill/>
        </p:spPr>
        <p:txBody>
          <a:bodyPr wrap="square" rtlCol="0">
            <a:normAutofit/>
          </a:bodyPr>
          <a:lstStyle/>
          <a:p>
            <a:pPr algn="ctr"/>
            <a:r>
              <a:rPr lang="en-US" sz="4000" b="1">
                <a:solidFill>
                  <a:schemeClr val="tx1">
                    <a:lumMod val="85000"/>
                    <a:lumOff val="15000"/>
                  </a:schemeClr>
                </a:solidFill>
                <a:latin typeface="+mj-lt"/>
              </a:rPr>
              <a:t>The GRC On-Site Team</a:t>
            </a:r>
            <a:endParaRPr lang="en-US" sz="4000">
              <a:solidFill>
                <a:schemeClr val="tx1">
                  <a:lumMod val="50000"/>
                  <a:lumOff val="50000"/>
                </a:schemeClr>
              </a:solidFill>
              <a:latin typeface="+mj-lt"/>
              <a:cs typeface="Arial" pitchFamily="34" charset="0"/>
            </a:endParaRPr>
          </a:p>
        </p:txBody>
      </p:sp>
      <p:sp>
        <p:nvSpPr>
          <p:cNvPr id="6" name="TextBox 5">
            <a:extLst>
              <a:ext uri="{FF2B5EF4-FFF2-40B4-BE49-F238E27FC236}">
                <a16:creationId xmlns:a16="http://schemas.microsoft.com/office/drawing/2014/main" xmlns="" id="{34116B48-5B8B-4507-BD82-DAF0466D854F}"/>
              </a:ext>
            </a:extLst>
          </p:cNvPr>
          <p:cNvSpPr txBox="1"/>
          <p:nvPr/>
        </p:nvSpPr>
        <p:spPr>
          <a:xfrm>
            <a:off x="1339713" y="4168185"/>
            <a:ext cx="3414531" cy="646331"/>
          </a:xfrm>
          <a:prstGeom prst="rect">
            <a:avLst/>
          </a:prstGeom>
          <a:noFill/>
        </p:spPr>
        <p:txBody>
          <a:bodyPr wrap="square" rtlCol="0">
            <a:spAutoFit/>
          </a:bodyPr>
          <a:lstStyle/>
          <a:p>
            <a:pPr algn="ctr"/>
            <a:r>
              <a:rPr lang="en-US" b="1" u="sng" dirty="0"/>
              <a:t>Conference Venue Manager</a:t>
            </a:r>
          </a:p>
          <a:p>
            <a:pPr algn="ctr"/>
            <a:r>
              <a:rPr lang="en-US" dirty="0"/>
              <a:t>Jamshid Ahmadi</a:t>
            </a:r>
          </a:p>
        </p:txBody>
      </p:sp>
      <p:sp>
        <p:nvSpPr>
          <p:cNvPr id="8" name="TextBox 7">
            <a:extLst>
              <a:ext uri="{FF2B5EF4-FFF2-40B4-BE49-F238E27FC236}">
                <a16:creationId xmlns:a16="http://schemas.microsoft.com/office/drawing/2014/main" xmlns="" id="{E7AB0A65-5CD0-40EE-99EF-56E113C4CCF8}"/>
              </a:ext>
            </a:extLst>
          </p:cNvPr>
          <p:cNvSpPr txBox="1"/>
          <p:nvPr/>
        </p:nvSpPr>
        <p:spPr>
          <a:xfrm>
            <a:off x="6557845" y="4216275"/>
            <a:ext cx="3414531" cy="646331"/>
          </a:xfrm>
          <a:prstGeom prst="rect">
            <a:avLst/>
          </a:prstGeom>
          <a:noFill/>
        </p:spPr>
        <p:txBody>
          <a:bodyPr wrap="square" rtlCol="0">
            <a:spAutoFit/>
          </a:bodyPr>
          <a:lstStyle/>
          <a:p>
            <a:pPr algn="ctr"/>
            <a:r>
              <a:rPr lang="en-US" b="1" u="sng" dirty="0"/>
              <a:t>AV Manager</a:t>
            </a:r>
          </a:p>
          <a:p>
            <a:pPr algn="ctr"/>
            <a:r>
              <a:rPr lang="en-US" dirty="0"/>
              <a:t>Eric Pacific</a:t>
            </a:r>
          </a:p>
        </p:txBody>
      </p:sp>
      <p:sp>
        <p:nvSpPr>
          <p:cNvPr id="9" name="TextBox 8">
            <a:extLst>
              <a:ext uri="{FF2B5EF4-FFF2-40B4-BE49-F238E27FC236}">
                <a16:creationId xmlns:a16="http://schemas.microsoft.com/office/drawing/2014/main" xmlns="" id="{06D93232-D74B-4DF3-9C5F-5D7412BB2320}"/>
              </a:ext>
            </a:extLst>
          </p:cNvPr>
          <p:cNvSpPr txBox="1"/>
          <p:nvPr/>
        </p:nvSpPr>
        <p:spPr>
          <a:xfrm>
            <a:off x="0" y="5294386"/>
            <a:ext cx="12192000" cy="738664"/>
          </a:xfrm>
          <a:prstGeom prst="rect">
            <a:avLst/>
          </a:prstGeom>
          <a:solidFill>
            <a:schemeClr val="accent1"/>
          </a:solidFill>
        </p:spPr>
        <p:txBody>
          <a:bodyPr wrap="square" rtlCol="0">
            <a:spAutoFit/>
          </a:bodyPr>
          <a:lstStyle/>
          <a:p>
            <a:pPr algn="r"/>
            <a:r>
              <a:rPr lang="en-US" sz="2400" b="1" dirty="0">
                <a:solidFill>
                  <a:schemeClr val="bg1"/>
                </a:solidFill>
              </a:rPr>
              <a:t>For any questions please visit the GRC office-we’re here to help!</a:t>
            </a:r>
          </a:p>
          <a:p>
            <a:endParaRPr lang="en-US" dirty="0"/>
          </a:p>
        </p:txBody>
      </p:sp>
      <p:pic>
        <p:nvPicPr>
          <p:cNvPr id="11" name="Picture 10" descr="A picture containing tree, person&#10;&#10;Description automatically generated">
            <a:extLst>
              <a:ext uri="{FF2B5EF4-FFF2-40B4-BE49-F238E27FC236}">
                <a16:creationId xmlns:a16="http://schemas.microsoft.com/office/drawing/2014/main" xmlns="" id="{F0E5FE4C-5076-FCE9-DE4C-35754DA3C1BA}"/>
              </a:ext>
            </a:extLst>
          </p:cNvPr>
          <p:cNvPicPr>
            <a:picLocks noChangeAspect="1"/>
          </p:cNvPicPr>
          <p:nvPr/>
        </p:nvPicPr>
        <p:blipFill>
          <a:blip r:embed="rId3"/>
          <a:stretch>
            <a:fillRect/>
          </a:stretch>
        </p:blipFill>
        <p:spPr>
          <a:xfrm rot="5400000">
            <a:off x="1822512" y="1694466"/>
            <a:ext cx="2433170" cy="1824879"/>
          </a:xfrm>
          <a:prstGeom prst="rect">
            <a:avLst/>
          </a:prstGeom>
        </p:spPr>
      </p:pic>
      <p:pic>
        <p:nvPicPr>
          <p:cNvPr id="10" name="Picture 9" descr="A person wearing a striped shirt&#10;&#10;Description automatically generated with medium confidence">
            <a:extLst>
              <a:ext uri="{FF2B5EF4-FFF2-40B4-BE49-F238E27FC236}">
                <a16:creationId xmlns:a16="http://schemas.microsoft.com/office/drawing/2014/main" xmlns="" id="{4839097B-40CE-129A-36B7-DA2FE4B66FCE}"/>
              </a:ext>
            </a:extLst>
          </p:cNvPr>
          <p:cNvPicPr>
            <a:picLocks noChangeAspect="1"/>
          </p:cNvPicPr>
          <p:nvPr/>
        </p:nvPicPr>
        <p:blipFill>
          <a:blip r:embed="rId4"/>
          <a:stretch>
            <a:fillRect/>
          </a:stretch>
        </p:blipFill>
        <p:spPr>
          <a:xfrm rot="5400000">
            <a:off x="7051342" y="1705354"/>
            <a:ext cx="2520345" cy="1890259"/>
          </a:xfrm>
          <a:prstGeom prst="rect">
            <a:avLst/>
          </a:prstGeom>
        </p:spPr>
      </p:pic>
    </p:spTree>
    <p:extLst>
      <p:ext uri="{BB962C8B-B14F-4D97-AF65-F5344CB8AC3E}">
        <p14:creationId xmlns:p14="http://schemas.microsoft.com/office/powerpoint/2010/main" val="2161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7655" y="145350"/>
            <a:ext cx="10968031" cy="6131443"/>
            <a:chOff x="418231" y="145329"/>
            <a:chExt cx="8226023" cy="6131443"/>
          </a:xfrm>
        </p:grpSpPr>
        <p:sp>
          <p:nvSpPr>
            <p:cNvPr id="11" name="Rectangle 10"/>
            <p:cNvSpPr/>
            <p:nvPr/>
          </p:nvSpPr>
          <p:spPr>
            <a:xfrm>
              <a:off x="2243026" y="951436"/>
              <a:ext cx="1615440" cy="14538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12" name="Rectangle 11"/>
            <p:cNvSpPr/>
            <p:nvPr/>
          </p:nvSpPr>
          <p:spPr>
            <a:xfrm>
              <a:off x="2702131" y="1097740"/>
              <a:ext cx="1024128" cy="116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3052270" y="1106884"/>
              <a:ext cx="320040" cy="1143000"/>
            </a:xfrm>
            <a:prstGeom prst="rect">
              <a:avLst/>
            </a:prstGeom>
            <a:gradFill>
              <a:gsLst>
                <a:gs pos="0">
                  <a:schemeClr val="tx1"/>
                </a:gs>
                <a:gs pos="64000">
                  <a:schemeClr val="tx1">
                    <a:lumMod val="50000"/>
                    <a:lumOff val="50000"/>
                  </a:schemeClr>
                </a:gs>
                <a:gs pos="26000">
                  <a:schemeClr val="tx1">
                    <a:lumMod val="85000"/>
                    <a:lumOff val="15000"/>
                  </a:schemeClr>
                </a:gs>
                <a:gs pos="80000">
                  <a:schemeClr val="tx1">
                    <a:lumMod val="75000"/>
                    <a:lumOff val="25000"/>
                  </a:schemeClr>
                </a:gs>
                <a:gs pos="43000">
                  <a:schemeClr val="tx1">
                    <a:lumMod val="65000"/>
                    <a:lumOff val="3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dirty="0">
                <a:solidFill>
                  <a:prstClr val="white"/>
                </a:solidFill>
                <a:latin typeface="Arial" panose="020B0604020202020204" pitchFamily="34" charset="0"/>
                <a:cs typeface="Arial" panose="020B0604020202020204" pitchFamily="34" charset="0"/>
              </a:endParaRPr>
            </a:p>
          </p:txBody>
        </p:sp>
        <p:grpSp>
          <p:nvGrpSpPr>
            <p:cNvPr id="16" name="Group 15"/>
            <p:cNvGrpSpPr/>
            <p:nvPr/>
          </p:nvGrpSpPr>
          <p:grpSpPr>
            <a:xfrm>
              <a:off x="2008711" y="1097740"/>
              <a:ext cx="1024128" cy="1161288"/>
              <a:chOff x="3061335" y="1243584"/>
              <a:chExt cx="1024128" cy="1161288"/>
            </a:xfrm>
          </p:grpSpPr>
          <p:sp>
            <p:nvSpPr>
              <p:cNvPr id="10" name="Rectangle 9"/>
              <p:cNvSpPr/>
              <p:nvPr/>
            </p:nvSpPr>
            <p:spPr>
              <a:xfrm>
                <a:off x="3061335" y="1243584"/>
                <a:ext cx="1024128" cy="1161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3061335" y="1389888"/>
                <a:ext cx="1024128" cy="86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5" name="Oval 4"/>
              <p:cNvSpPr/>
              <p:nvPr/>
            </p:nvSpPr>
            <p:spPr>
              <a:xfrm>
                <a:off x="3116199" y="1367028"/>
                <a:ext cx="914400" cy="914400"/>
              </a:xfrm>
              <a:prstGeom prst="ellipse">
                <a:avLst/>
              </a:prstGeom>
              <a:gradFill flip="none" rotWithShape="1">
                <a:gsLst>
                  <a:gs pos="0">
                    <a:schemeClr val="bg1"/>
                  </a:gs>
                  <a:gs pos="64000">
                    <a:schemeClr val="bg2">
                      <a:lumMod val="90000"/>
                    </a:schemeClr>
                  </a:gs>
                  <a:gs pos="26000">
                    <a:schemeClr val="bg2">
                      <a:lumMod val="90000"/>
                    </a:schemeClr>
                  </a:gs>
                  <a:gs pos="80000">
                    <a:schemeClr val="bg2"/>
                  </a:gs>
                  <a:gs pos="43000">
                    <a:schemeClr val="tx2">
                      <a:lumMod val="20000"/>
                      <a:lumOff val="8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grpSp>
        <p:grpSp>
          <p:nvGrpSpPr>
            <p:cNvPr id="3" name="Group 2"/>
            <p:cNvGrpSpPr/>
            <p:nvPr/>
          </p:nvGrpSpPr>
          <p:grpSpPr>
            <a:xfrm>
              <a:off x="3391741" y="1097740"/>
              <a:ext cx="1024128" cy="1161288"/>
              <a:chOff x="4444365" y="1243584"/>
              <a:chExt cx="1024128" cy="1161288"/>
            </a:xfrm>
          </p:grpSpPr>
          <p:sp>
            <p:nvSpPr>
              <p:cNvPr id="13" name="Rectangle 12"/>
              <p:cNvSpPr/>
              <p:nvPr/>
            </p:nvSpPr>
            <p:spPr>
              <a:xfrm>
                <a:off x="4444365" y="1243584"/>
                <a:ext cx="1024128" cy="1161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14" name="Rectangle 13"/>
              <p:cNvSpPr/>
              <p:nvPr/>
            </p:nvSpPr>
            <p:spPr>
              <a:xfrm>
                <a:off x="4444365" y="1389888"/>
                <a:ext cx="1024128" cy="86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15" name="Oval 14"/>
              <p:cNvSpPr/>
              <p:nvPr/>
            </p:nvSpPr>
            <p:spPr>
              <a:xfrm>
                <a:off x="4499229" y="1367028"/>
                <a:ext cx="914400" cy="914400"/>
              </a:xfrm>
              <a:prstGeom prst="ellipse">
                <a:avLst/>
              </a:prstGeom>
              <a:gradFill flip="none" rotWithShape="1">
                <a:gsLst>
                  <a:gs pos="0">
                    <a:schemeClr val="bg1"/>
                  </a:gs>
                  <a:gs pos="64000">
                    <a:schemeClr val="bg2">
                      <a:lumMod val="90000"/>
                    </a:schemeClr>
                  </a:gs>
                  <a:gs pos="26000">
                    <a:schemeClr val="bg2">
                      <a:lumMod val="90000"/>
                    </a:schemeClr>
                  </a:gs>
                  <a:gs pos="80000">
                    <a:schemeClr val="bg2"/>
                  </a:gs>
                  <a:gs pos="43000">
                    <a:schemeClr val="tx2">
                      <a:lumMod val="20000"/>
                      <a:lumOff val="8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grpSp>
        <p:grpSp>
          <p:nvGrpSpPr>
            <p:cNvPr id="29" name="Group 28"/>
            <p:cNvGrpSpPr/>
            <p:nvPr/>
          </p:nvGrpSpPr>
          <p:grpSpPr>
            <a:xfrm>
              <a:off x="4675711" y="951436"/>
              <a:ext cx="2407158" cy="1453896"/>
              <a:chOff x="5587365" y="1082040"/>
              <a:chExt cx="2407158" cy="1453896"/>
            </a:xfrm>
          </p:grpSpPr>
          <p:grpSp>
            <p:nvGrpSpPr>
              <p:cNvPr id="17" name="Group 16"/>
              <p:cNvGrpSpPr/>
              <p:nvPr/>
            </p:nvGrpSpPr>
            <p:grpSpPr>
              <a:xfrm>
                <a:off x="6076950" y="1082040"/>
                <a:ext cx="1664970" cy="1453896"/>
                <a:chOff x="3474720" y="1097280"/>
                <a:chExt cx="1664970" cy="1453896"/>
              </a:xfrm>
            </p:grpSpPr>
            <p:sp>
              <p:nvSpPr>
                <p:cNvPr id="18" name="Rectangle 17"/>
                <p:cNvSpPr/>
                <p:nvPr/>
              </p:nvSpPr>
              <p:spPr>
                <a:xfrm>
                  <a:off x="3474720" y="1097280"/>
                  <a:ext cx="1664970" cy="14538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19" name="Rectangle 18"/>
                <p:cNvSpPr/>
                <p:nvPr/>
              </p:nvSpPr>
              <p:spPr>
                <a:xfrm>
                  <a:off x="3678555" y="1243584"/>
                  <a:ext cx="1024128" cy="116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grpSp>
          <p:sp>
            <p:nvSpPr>
              <p:cNvPr id="20" name="Rectangle 19"/>
              <p:cNvSpPr/>
              <p:nvPr/>
            </p:nvSpPr>
            <p:spPr>
              <a:xfrm>
                <a:off x="6630924" y="1237488"/>
                <a:ext cx="320040" cy="1143000"/>
              </a:xfrm>
              <a:prstGeom prst="rect">
                <a:avLst/>
              </a:prstGeom>
              <a:gradFill>
                <a:gsLst>
                  <a:gs pos="0">
                    <a:schemeClr val="tx1"/>
                  </a:gs>
                  <a:gs pos="64000">
                    <a:schemeClr val="tx1">
                      <a:lumMod val="50000"/>
                      <a:lumOff val="50000"/>
                    </a:schemeClr>
                  </a:gs>
                  <a:gs pos="26000">
                    <a:schemeClr val="tx1">
                      <a:lumMod val="85000"/>
                      <a:lumOff val="15000"/>
                    </a:schemeClr>
                  </a:gs>
                  <a:gs pos="80000">
                    <a:schemeClr val="tx1">
                      <a:lumMod val="75000"/>
                      <a:lumOff val="25000"/>
                    </a:schemeClr>
                  </a:gs>
                  <a:gs pos="43000">
                    <a:schemeClr val="tx1">
                      <a:lumMod val="65000"/>
                      <a:lumOff val="3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dirty="0">
                  <a:solidFill>
                    <a:prstClr val="white"/>
                  </a:solidFill>
                  <a:latin typeface="Arial" panose="020B0604020202020204" pitchFamily="34" charset="0"/>
                  <a:cs typeface="Arial" panose="020B0604020202020204" pitchFamily="34" charset="0"/>
                </a:endParaRPr>
              </a:p>
            </p:txBody>
          </p:sp>
          <p:grpSp>
            <p:nvGrpSpPr>
              <p:cNvPr id="21" name="Group 20"/>
              <p:cNvGrpSpPr/>
              <p:nvPr/>
            </p:nvGrpSpPr>
            <p:grpSpPr>
              <a:xfrm>
                <a:off x="5587365" y="1228344"/>
                <a:ext cx="1024128" cy="1161288"/>
                <a:chOff x="3061335" y="1243584"/>
                <a:chExt cx="1024128" cy="1161288"/>
              </a:xfrm>
            </p:grpSpPr>
            <p:sp>
              <p:nvSpPr>
                <p:cNvPr id="22" name="Rectangle 21"/>
                <p:cNvSpPr/>
                <p:nvPr/>
              </p:nvSpPr>
              <p:spPr>
                <a:xfrm>
                  <a:off x="3061335" y="1243584"/>
                  <a:ext cx="1024128" cy="1161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3061335" y="1389888"/>
                  <a:ext cx="1024128" cy="86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24" name="Oval 23"/>
                <p:cNvSpPr/>
                <p:nvPr/>
              </p:nvSpPr>
              <p:spPr>
                <a:xfrm>
                  <a:off x="3116199" y="1367028"/>
                  <a:ext cx="914400" cy="914400"/>
                </a:xfrm>
                <a:prstGeom prst="ellipse">
                  <a:avLst/>
                </a:prstGeom>
                <a:gradFill flip="none" rotWithShape="1">
                  <a:gsLst>
                    <a:gs pos="0">
                      <a:schemeClr val="bg1"/>
                    </a:gs>
                    <a:gs pos="64000">
                      <a:schemeClr val="bg2">
                        <a:lumMod val="90000"/>
                      </a:schemeClr>
                    </a:gs>
                    <a:gs pos="26000">
                      <a:schemeClr val="bg2">
                        <a:lumMod val="90000"/>
                      </a:schemeClr>
                    </a:gs>
                    <a:gs pos="80000">
                      <a:schemeClr val="bg2"/>
                    </a:gs>
                    <a:gs pos="43000">
                      <a:schemeClr val="tx2">
                        <a:lumMod val="20000"/>
                        <a:lumOff val="8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grpSp>
          <p:grpSp>
            <p:nvGrpSpPr>
              <p:cNvPr id="25" name="Group 24"/>
              <p:cNvGrpSpPr/>
              <p:nvPr/>
            </p:nvGrpSpPr>
            <p:grpSpPr>
              <a:xfrm>
                <a:off x="6970395" y="1228344"/>
                <a:ext cx="1024128" cy="1161288"/>
                <a:chOff x="4444365" y="1243584"/>
                <a:chExt cx="1024128" cy="1161288"/>
              </a:xfrm>
            </p:grpSpPr>
            <p:sp>
              <p:nvSpPr>
                <p:cNvPr id="26" name="Rectangle 25"/>
                <p:cNvSpPr/>
                <p:nvPr/>
              </p:nvSpPr>
              <p:spPr>
                <a:xfrm>
                  <a:off x="4444365" y="1243584"/>
                  <a:ext cx="1024128" cy="1161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27" name="Rectangle 26"/>
                <p:cNvSpPr/>
                <p:nvPr/>
              </p:nvSpPr>
              <p:spPr>
                <a:xfrm>
                  <a:off x="4444365" y="1389888"/>
                  <a:ext cx="1024128" cy="86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28" name="Oval 27"/>
                <p:cNvSpPr/>
                <p:nvPr/>
              </p:nvSpPr>
              <p:spPr>
                <a:xfrm>
                  <a:off x="4499229" y="1367028"/>
                  <a:ext cx="914400" cy="914400"/>
                </a:xfrm>
                <a:prstGeom prst="ellipse">
                  <a:avLst/>
                </a:prstGeom>
                <a:gradFill flip="none" rotWithShape="1">
                  <a:gsLst>
                    <a:gs pos="0">
                      <a:schemeClr val="bg1"/>
                    </a:gs>
                    <a:gs pos="64000">
                      <a:schemeClr val="bg2">
                        <a:lumMod val="90000"/>
                      </a:schemeClr>
                    </a:gs>
                    <a:gs pos="26000">
                      <a:schemeClr val="bg2">
                        <a:lumMod val="90000"/>
                      </a:schemeClr>
                    </a:gs>
                    <a:gs pos="80000">
                      <a:schemeClr val="bg2"/>
                    </a:gs>
                    <a:gs pos="43000">
                      <a:schemeClr val="tx2">
                        <a:lumMod val="20000"/>
                        <a:lumOff val="80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grpSp>
        </p:grpSp>
        <p:sp>
          <p:nvSpPr>
            <p:cNvPr id="36" name="Rectangle 35"/>
            <p:cNvSpPr/>
            <p:nvPr/>
          </p:nvSpPr>
          <p:spPr>
            <a:xfrm>
              <a:off x="4431490" y="1099264"/>
              <a:ext cx="97536" cy="1143000"/>
            </a:xfrm>
            <a:prstGeom prst="rect">
              <a:avLst/>
            </a:prstGeom>
            <a:gradFill>
              <a:gsLst>
                <a:gs pos="0">
                  <a:schemeClr val="tx1"/>
                </a:gs>
                <a:gs pos="64000">
                  <a:schemeClr val="tx1">
                    <a:lumMod val="50000"/>
                    <a:lumOff val="50000"/>
                  </a:schemeClr>
                </a:gs>
                <a:gs pos="26000">
                  <a:schemeClr val="tx1">
                    <a:lumMod val="85000"/>
                    <a:lumOff val="15000"/>
                  </a:schemeClr>
                </a:gs>
                <a:gs pos="80000">
                  <a:schemeClr val="tx1">
                    <a:lumMod val="75000"/>
                    <a:lumOff val="25000"/>
                  </a:schemeClr>
                </a:gs>
                <a:gs pos="43000">
                  <a:schemeClr val="tx1">
                    <a:lumMod val="65000"/>
                    <a:lumOff val="3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dirty="0">
                <a:solidFill>
                  <a:prstClr val="white"/>
                </a:solidFill>
                <a:latin typeface="Arial" panose="020B0604020202020204" pitchFamily="34" charset="0"/>
                <a:cs typeface="Arial" panose="020B0604020202020204" pitchFamily="34" charset="0"/>
              </a:endParaRPr>
            </a:p>
          </p:txBody>
        </p:sp>
        <p:sp>
          <p:nvSpPr>
            <p:cNvPr id="37" name="Rectangle 36"/>
            <p:cNvSpPr/>
            <p:nvPr/>
          </p:nvSpPr>
          <p:spPr>
            <a:xfrm>
              <a:off x="4572460" y="1099264"/>
              <a:ext cx="97536" cy="1143000"/>
            </a:xfrm>
            <a:prstGeom prst="rect">
              <a:avLst/>
            </a:prstGeom>
            <a:gradFill>
              <a:gsLst>
                <a:gs pos="0">
                  <a:schemeClr val="tx1"/>
                </a:gs>
                <a:gs pos="64000">
                  <a:schemeClr val="tx1">
                    <a:lumMod val="50000"/>
                    <a:lumOff val="50000"/>
                  </a:schemeClr>
                </a:gs>
                <a:gs pos="26000">
                  <a:schemeClr val="tx1">
                    <a:lumMod val="85000"/>
                    <a:lumOff val="15000"/>
                  </a:schemeClr>
                </a:gs>
                <a:gs pos="80000">
                  <a:schemeClr val="tx1">
                    <a:lumMod val="75000"/>
                    <a:lumOff val="25000"/>
                  </a:schemeClr>
                </a:gs>
                <a:gs pos="43000">
                  <a:schemeClr val="tx1">
                    <a:lumMod val="65000"/>
                    <a:lumOff val="35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dirty="0">
                <a:solidFill>
                  <a:prstClr val="white"/>
                </a:solidFill>
                <a:latin typeface="Arial" panose="020B0604020202020204" pitchFamily="34" charset="0"/>
                <a:cs typeface="Arial" panose="020B0604020202020204" pitchFamily="34" charset="0"/>
              </a:endParaRPr>
            </a:p>
          </p:txBody>
        </p:sp>
        <p:sp>
          <p:nvSpPr>
            <p:cNvPr id="31" name="Rectangle 30"/>
            <p:cNvSpPr/>
            <p:nvPr/>
          </p:nvSpPr>
          <p:spPr>
            <a:xfrm>
              <a:off x="4399487" y="1609725"/>
              <a:ext cx="308610" cy="15239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38" name="Rectangle 37"/>
            <p:cNvSpPr/>
            <p:nvPr/>
          </p:nvSpPr>
          <p:spPr>
            <a:xfrm>
              <a:off x="3892756" y="944770"/>
              <a:ext cx="1238249" cy="147636"/>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sp>
          <p:nvSpPr>
            <p:cNvPr id="39" name="Rectangle 38"/>
            <p:cNvSpPr/>
            <p:nvPr/>
          </p:nvSpPr>
          <p:spPr>
            <a:xfrm>
              <a:off x="3892756" y="2255410"/>
              <a:ext cx="1238249" cy="147636"/>
            </a:xfrm>
            <a:prstGeom prst="rect">
              <a:avLst/>
            </a:prstGeom>
            <a:solidFill>
              <a:schemeClr val="tx1">
                <a:lumMod val="50000"/>
                <a:lumOff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200">
                <a:solidFill>
                  <a:prstClr val="white"/>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187906" y="2014426"/>
              <a:ext cx="209550" cy="6477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317446" y="2593546"/>
              <a:ext cx="484748" cy="646331"/>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Blue</a:t>
              </a:r>
            </a:p>
            <a:p>
              <a:pPr defTabSz="914400"/>
              <a:r>
                <a:rPr lang="en-US" dirty="0" smtClean="0">
                  <a:solidFill>
                    <a:prstClr val="black"/>
                  </a:solidFill>
                  <a:latin typeface="Arial" panose="020B0604020202020204" pitchFamily="34" charset="0"/>
                  <a:cs typeface="Arial" panose="020B0604020202020204" pitchFamily="34" charset="0"/>
                </a:rPr>
                <a:t>filter</a:t>
              </a:r>
              <a:endParaRPr lang="en-US" dirty="0">
                <a:solidFill>
                  <a:prstClr val="black"/>
                </a:solidFill>
                <a:latin typeface="Arial" panose="020B0604020202020204" pitchFamily="34" charset="0"/>
                <a:cs typeface="Arial" panose="020B0604020202020204" pitchFamily="34" charset="0"/>
              </a:endParaRPr>
            </a:p>
          </p:txBody>
        </p:sp>
        <p:cxnSp>
          <p:nvCxnSpPr>
            <p:cNvPr id="40" name="Straight Connector 39"/>
            <p:cNvCxnSpPr/>
            <p:nvPr/>
          </p:nvCxnSpPr>
          <p:spPr>
            <a:xfrm>
              <a:off x="2357326" y="1976326"/>
              <a:ext cx="209550" cy="6477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12546" y="2570686"/>
              <a:ext cx="1032975" cy="1200329"/>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1 cm </a:t>
              </a:r>
            </a:p>
            <a:p>
              <a:pPr defTabSz="914400"/>
              <a:r>
                <a:rPr lang="en-US" dirty="0" smtClean="0">
                  <a:solidFill>
                    <a:prstClr val="black"/>
                  </a:solidFill>
                  <a:latin typeface="Arial" panose="020B0604020202020204" pitchFamily="34" charset="0"/>
                  <a:cs typeface="Arial" panose="020B0604020202020204" pitchFamily="34" charset="0"/>
                </a:rPr>
                <a:t>dia.</a:t>
              </a:r>
            </a:p>
            <a:p>
              <a:pPr defTabSz="914400"/>
              <a:r>
                <a:rPr lang="en-US" dirty="0">
                  <a:solidFill>
                    <a:prstClr val="black"/>
                  </a:solidFill>
                  <a:latin typeface="Arial" panose="020B0604020202020204" pitchFamily="34" charset="0"/>
                  <a:cs typeface="Arial" panose="020B0604020202020204" pitchFamily="34" charset="0"/>
                </a:rPr>
                <a:t>a</a:t>
              </a:r>
              <a:r>
                <a:rPr lang="en-US" dirty="0" smtClean="0">
                  <a:solidFill>
                    <a:prstClr val="black"/>
                  </a:solidFill>
                  <a:latin typeface="Arial" panose="020B0604020202020204" pitchFamily="34" charset="0"/>
                  <a:cs typeface="Arial" panose="020B0604020202020204" pitchFamily="34" charset="0"/>
                </a:rPr>
                <a:t>crylic</a:t>
              </a:r>
            </a:p>
            <a:p>
              <a:pPr defTabSz="914400"/>
              <a:r>
                <a:rPr lang="en-US" dirty="0">
                  <a:solidFill>
                    <a:prstClr val="black"/>
                  </a:solidFill>
                  <a:latin typeface="Arial" panose="020B0604020202020204" pitchFamily="34" charset="0"/>
                  <a:cs typeface="Arial" panose="020B0604020202020204" pitchFamily="34" charset="0"/>
                </a:rPr>
                <a:t>b</a:t>
              </a:r>
              <a:r>
                <a:rPr lang="en-US" dirty="0" smtClean="0">
                  <a:solidFill>
                    <a:prstClr val="black"/>
                  </a:solidFill>
                  <a:latin typeface="Arial" panose="020B0604020202020204" pitchFamily="34" charset="0"/>
                  <a:cs typeface="Arial" panose="020B0604020202020204" pitchFamily="34" charset="0"/>
                </a:rPr>
                <a:t>all bearing</a:t>
              </a:r>
              <a:endParaRPr lang="en-US" dirty="0">
                <a:solidFill>
                  <a:prstClr val="black"/>
                </a:solidFill>
                <a:latin typeface="Arial" panose="020B0604020202020204" pitchFamily="34" charset="0"/>
                <a:cs typeface="Arial" panose="020B0604020202020204" pitchFamily="34" charset="0"/>
              </a:endParaRPr>
            </a:p>
          </p:txBody>
        </p:sp>
        <p:cxnSp>
          <p:nvCxnSpPr>
            <p:cNvPr id="42" name="Straight Connector 41"/>
            <p:cNvCxnSpPr/>
            <p:nvPr/>
          </p:nvCxnSpPr>
          <p:spPr>
            <a:xfrm>
              <a:off x="4559507" y="1695449"/>
              <a:ext cx="164893" cy="136779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603321" y="2949781"/>
              <a:ext cx="1004999"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sample</a:t>
              </a:r>
              <a:endParaRPr lang="en-US" dirty="0">
                <a:solidFill>
                  <a:prstClr val="black"/>
                </a:solidFill>
                <a:latin typeface="Arial" panose="020B0604020202020204" pitchFamily="34" charset="0"/>
                <a:cs typeface="Arial" panose="020B0604020202020204" pitchFamily="34" charset="0"/>
              </a:endParaRPr>
            </a:p>
          </p:txBody>
        </p:sp>
        <p:cxnSp>
          <p:nvCxnSpPr>
            <p:cNvPr id="45" name="Straight Connector 44"/>
            <p:cNvCxnSpPr/>
            <p:nvPr/>
          </p:nvCxnSpPr>
          <p:spPr>
            <a:xfrm>
              <a:off x="4551886" y="1637236"/>
              <a:ext cx="3810" cy="952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81576" y="1957276"/>
              <a:ext cx="209550" cy="6477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003496" y="2559256"/>
              <a:ext cx="619400" cy="646331"/>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Green</a:t>
              </a:r>
            </a:p>
            <a:p>
              <a:pPr defTabSz="914400"/>
              <a:r>
                <a:rPr lang="en-US" dirty="0" smtClean="0">
                  <a:solidFill>
                    <a:prstClr val="black"/>
                  </a:solidFill>
                  <a:latin typeface="Arial" panose="020B0604020202020204" pitchFamily="34" charset="0"/>
                  <a:cs typeface="Arial" panose="020B0604020202020204" pitchFamily="34" charset="0"/>
                </a:rPr>
                <a:t>filter</a:t>
              </a:r>
              <a:endParaRPr lang="en-US" dirty="0">
                <a:solidFill>
                  <a:prstClr val="black"/>
                </a:solidFill>
                <a:latin typeface="Arial" panose="020B0604020202020204" pitchFamily="34" charset="0"/>
                <a:cs typeface="Arial" panose="020B0604020202020204" pitchFamily="34" charset="0"/>
              </a:endParaRPr>
            </a:p>
          </p:txBody>
        </p:sp>
        <p:cxnSp>
          <p:nvCxnSpPr>
            <p:cNvPr id="51" name="Straight Connector 50"/>
            <p:cNvCxnSpPr/>
            <p:nvPr/>
          </p:nvCxnSpPr>
          <p:spPr>
            <a:xfrm flipH="1">
              <a:off x="4442460" y="1960897"/>
              <a:ext cx="27512" cy="16967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308046" y="3622246"/>
              <a:ext cx="1397258" cy="553998"/>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Rubber gasket</a:t>
              </a:r>
            </a:p>
            <a:p>
              <a:pPr defTabSz="914400"/>
              <a:r>
                <a:rPr lang="en-US" sz="1200" dirty="0" smtClean="0">
                  <a:solidFill>
                    <a:prstClr val="black"/>
                  </a:solidFill>
                  <a:latin typeface="Arial" panose="020B0604020202020204" pitchFamily="34" charset="0"/>
                  <a:cs typeface="Arial" panose="020B0604020202020204" pitchFamily="34" charset="0"/>
                </a:rPr>
                <a:t>(disk with hole in middle)</a:t>
              </a:r>
              <a:endParaRPr lang="en-US" sz="1200" dirty="0">
                <a:solidFill>
                  <a:prstClr val="black"/>
                </a:solidFill>
                <a:latin typeface="Arial" panose="020B0604020202020204" pitchFamily="34" charset="0"/>
                <a:cs typeface="Arial" panose="020B0604020202020204" pitchFamily="34" charset="0"/>
              </a:endParaRPr>
            </a:p>
          </p:txBody>
        </p:sp>
        <p:cxnSp>
          <p:nvCxnSpPr>
            <p:cNvPr id="55" name="Straight Connector 54"/>
            <p:cNvCxnSpPr>
              <a:stCxn id="60" idx="1"/>
            </p:cNvCxnSpPr>
            <p:nvPr/>
          </p:nvCxnSpPr>
          <p:spPr>
            <a:xfrm flipH="1">
              <a:off x="2467822" y="431252"/>
              <a:ext cx="220974" cy="5887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1" idx="1"/>
            </p:cNvCxnSpPr>
            <p:nvPr/>
          </p:nvCxnSpPr>
          <p:spPr>
            <a:xfrm flipH="1">
              <a:off x="2532592" y="720812"/>
              <a:ext cx="182874" cy="44398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688796" y="246586"/>
              <a:ext cx="2177519" cy="369332"/>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1/2” ID black rubber tubing</a:t>
              </a:r>
              <a:endParaRPr lang="en-US" dirty="0">
                <a:solidFill>
                  <a:prstClr val="black"/>
                </a:solidFill>
                <a:latin typeface="Arial" panose="020B0604020202020204" pitchFamily="34" charset="0"/>
                <a:cs typeface="Arial" panose="020B0604020202020204" pitchFamily="34" charset="0"/>
              </a:endParaRPr>
            </a:p>
          </p:txBody>
        </p:sp>
        <p:sp>
          <p:nvSpPr>
            <p:cNvPr id="61" name="TextBox 60"/>
            <p:cNvSpPr txBox="1"/>
            <p:nvPr/>
          </p:nvSpPr>
          <p:spPr>
            <a:xfrm>
              <a:off x="2715466" y="536146"/>
              <a:ext cx="2177519" cy="369332"/>
            </a:xfrm>
            <a:prstGeom prst="rect">
              <a:avLst/>
            </a:prstGeom>
            <a:noFill/>
          </p:spPr>
          <p:txBody>
            <a:bodyPr wrap="non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3/8” ID black rubber tubing</a:t>
              </a:r>
              <a:endParaRPr lang="en-US" dirty="0">
                <a:solidFill>
                  <a:prstClr val="black"/>
                </a:solidFill>
                <a:latin typeface="Arial" panose="020B0604020202020204" pitchFamily="34" charset="0"/>
                <a:cs typeface="Arial" panose="020B0604020202020204" pitchFamily="34" charset="0"/>
              </a:endParaRPr>
            </a:p>
          </p:txBody>
        </p:sp>
        <p:grpSp>
          <p:nvGrpSpPr>
            <p:cNvPr id="80" name="Group 79"/>
            <p:cNvGrpSpPr/>
            <p:nvPr/>
          </p:nvGrpSpPr>
          <p:grpSpPr>
            <a:xfrm rot="5400000">
              <a:off x="-1584251" y="2686528"/>
              <a:ext cx="5592726" cy="1587762"/>
              <a:chOff x="1052623" y="4175085"/>
              <a:chExt cx="6645350" cy="2225715"/>
            </a:xfrm>
          </p:grpSpPr>
          <p:sp>
            <p:nvSpPr>
              <p:cNvPr id="72" name="Rounded Rectangle 71"/>
              <p:cNvSpPr/>
              <p:nvPr/>
            </p:nvSpPr>
            <p:spPr>
              <a:xfrm>
                <a:off x="1052623" y="4191000"/>
                <a:ext cx="6645350" cy="22098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5550224" y="4188106"/>
                <a:ext cx="737657" cy="46009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prstClr val="black"/>
                    </a:solidFill>
                    <a:latin typeface="Arial" panose="020B0604020202020204" pitchFamily="34" charset="0"/>
                    <a:cs typeface="Arial" panose="020B0604020202020204" pitchFamily="34" charset="0"/>
                  </a:rPr>
                  <a:t>lens</a:t>
                </a:r>
                <a:endParaRPr lang="en-US" dirty="0">
                  <a:solidFill>
                    <a:prstClr val="black"/>
                  </a:solidFill>
                  <a:latin typeface="Arial" panose="020B0604020202020204" pitchFamily="34" charset="0"/>
                  <a:cs typeface="Arial" panose="020B0604020202020204" pitchFamily="34" charset="0"/>
                </a:endParaRPr>
              </a:p>
            </p:txBody>
          </p:sp>
          <p:pic>
            <p:nvPicPr>
              <p:cNvPr id="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3" t="23467" r="52000" b="26709"/>
              <a:stretch/>
            </p:blipFill>
            <p:spPr bwMode="auto">
              <a:xfrm rot="5400000">
                <a:off x="5467350" y="3889413"/>
                <a:ext cx="876300" cy="269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extBox 74"/>
              <p:cNvSpPr txBox="1"/>
              <p:nvPr/>
            </p:nvSpPr>
            <p:spPr>
              <a:xfrm>
                <a:off x="4931183" y="5759943"/>
                <a:ext cx="2173004" cy="388295"/>
              </a:xfrm>
              <a:prstGeom prst="rect">
                <a:avLst/>
              </a:prstGeom>
              <a:noFill/>
            </p:spPr>
            <p:txBody>
              <a:bodyPr wrap="squar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CMOS sensor</a:t>
                </a:r>
                <a:endParaRPr lang="en-US" dirty="0">
                  <a:solidFill>
                    <a:prstClr val="white"/>
                  </a:solidFill>
                  <a:latin typeface="Arial" panose="020B0604020202020204" pitchFamily="34" charset="0"/>
                  <a:cs typeface="Arial" panose="020B0604020202020204" pitchFamily="34" charset="0"/>
                </a:endParaRPr>
              </a:p>
            </p:txBody>
          </p:sp>
          <p:pic>
            <p:nvPicPr>
              <p:cNvPr id="76" name="Picture 4" descr="Diffused White 3mm LED (25 pac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819" b="100000" l="38041" r="58557">
                            <a14:foregroundMark x1="42784" y1="64698" x2="42784" y2="64698"/>
                            <a14:foregroundMark x1="54742" y1="65247" x2="54742" y2="65247"/>
                            <a14:foregroundMark x1="43196" y1="91346" x2="43196" y2="91346"/>
                            <a14:foregroundMark x1="54330" y1="90797" x2="54330" y2="90797"/>
                            <a14:foregroundMark x1="42784" y1="97527" x2="42784" y2="97527"/>
                            <a14:foregroundMark x1="42784" y1="68681" x2="42784" y2="68681"/>
                            <a14:foregroundMark x1="42784" y1="72665" x2="42784" y2="72665"/>
                            <a14:foregroundMark x1="43551" y1="61507" x2="43551" y2="61507"/>
                            <a14:foregroundMark x1="43551" y1="58248" x2="43551" y2="58248"/>
                            <a14:foregroundMark x1="43551" y1="57637" x2="43551" y2="57637"/>
                            <a14:foregroundMark x1="43551" y1="56823" x2="43551" y2="56823"/>
                            <a14:foregroundMark x1="43551" y1="54786" x2="43551" y2="54786"/>
                          </a14:backgroundRemoval>
                        </a14:imgEffect>
                      </a14:imgLayer>
                    </a14:imgProps>
                  </a:ext>
                  <a:ext uri="{28A0092B-C50C-407E-A947-70E740481C1C}">
                    <a14:useLocalDpi xmlns:a14="http://schemas.microsoft.com/office/drawing/2010/main" val="0"/>
                  </a:ext>
                </a:extLst>
              </a:blip>
              <a:srcRect l="41401" t="19106" r="42743" b="27336"/>
              <a:stretch/>
            </p:blipFill>
            <p:spPr bwMode="auto">
              <a:xfrm>
                <a:off x="1981200" y="4418154"/>
                <a:ext cx="432050" cy="109529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1981199" y="4175085"/>
                <a:ext cx="432050" cy="24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8" name="TextBox 77"/>
              <p:cNvSpPr txBox="1"/>
              <p:nvPr/>
            </p:nvSpPr>
            <p:spPr>
              <a:xfrm>
                <a:off x="1792282" y="5464175"/>
                <a:ext cx="798454" cy="679517"/>
              </a:xfrm>
              <a:prstGeom prst="rect">
                <a:avLst/>
              </a:prstGeom>
              <a:noFill/>
            </p:spPr>
            <p:txBody>
              <a:bodyPr wrap="none" rtlCol="0">
                <a:spAutoFit/>
              </a:bodyPr>
              <a:lstStyle/>
              <a:p>
                <a:pPr defTabSz="914400"/>
                <a:r>
                  <a:rPr lang="en-US" dirty="0">
                    <a:solidFill>
                      <a:prstClr val="white"/>
                    </a:solidFill>
                    <a:latin typeface="Arial" panose="020B0604020202020204" pitchFamily="34" charset="0"/>
                    <a:cs typeface="Arial" panose="020B0604020202020204" pitchFamily="34" charset="0"/>
                  </a:rPr>
                  <a:t>f</a:t>
                </a:r>
                <a:r>
                  <a:rPr lang="en-US" dirty="0" smtClean="0">
                    <a:solidFill>
                      <a:prstClr val="white"/>
                    </a:solidFill>
                    <a:latin typeface="Arial" panose="020B0604020202020204" pitchFamily="34" charset="0"/>
                    <a:cs typeface="Arial" panose="020B0604020202020204" pitchFamily="34" charset="0"/>
                  </a:rPr>
                  <a:t>lash</a:t>
                </a:r>
              </a:p>
              <a:p>
                <a:pPr defTabSz="914400"/>
                <a:r>
                  <a:rPr lang="en-US" dirty="0" smtClean="0">
                    <a:solidFill>
                      <a:prstClr val="white"/>
                    </a:solidFill>
                    <a:latin typeface="Arial" panose="020B0604020202020204" pitchFamily="34" charset="0"/>
                    <a:cs typeface="Arial" panose="020B0604020202020204" pitchFamily="34" charset="0"/>
                  </a:rPr>
                  <a:t>LED</a:t>
                </a:r>
              </a:p>
            </p:txBody>
          </p:sp>
          <p:sp>
            <p:nvSpPr>
              <p:cNvPr id="79" name="TextBox 78"/>
              <p:cNvSpPr txBox="1"/>
              <p:nvPr/>
            </p:nvSpPr>
            <p:spPr>
              <a:xfrm>
                <a:off x="2694175" y="4377230"/>
                <a:ext cx="1571766" cy="1132528"/>
              </a:xfrm>
              <a:prstGeom prst="rect">
                <a:avLst/>
              </a:prstGeom>
              <a:noFill/>
            </p:spPr>
            <p:txBody>
              <a:bodyPr wrap="none" rtlCol="0">
                <a:spAutoFit/>
              </a:bodyPr>
              <a:lstStyle/>
              <a:p>
                <a:pPr defTabSz="914400"/>
                <a:r>
                  <a:rPr lang="en-US" sz="3200" dirty="0">
                    <a:solidFill>
                      <a:prstClr val="white"/>
                    </a:solidFill>
                    <a:latin typeface="Arial" panose="020B0604020202020204" pitchFamily="34" charset="0"/>
                    <a:cs typeface="Arial" panose="020B0604020202020204" pitchFamily="34" charset="0"/>
                  </a:rPr>
                  <a:t>s</a:t>
                </a:r>
                <a:r>
                  <a:rPr lang="en-US" sz="3200" dirty="0" smtClean="0">
                    <a:solidFill>
                      <a:prstClr val="white"/>
                    </a:solidFill>
                    <a:latin typeface="Arial" panose="020B0604020202020204" pitchFamily="34" charset="0"/>
                    <a:cs typeface="Arial" panose="020B0604020202020204" pitchFamily="34" charset="0"/>
                  </a:rPr>
                  <a:t>mart</a:t>
                </a:r>
              </a:p>
              <a:p>
                <a:pPr defTabSz="914400"/>
                <a:r>
                  <a:rPr lang="en-US" sz="3200" dirty="0" smtClean="0">
                    <a:solidFill>
                      <a:prstClr val="white"/>
                    </a:solidFill>
                    <a:latin typeface="Arial" panose="020B0604020202020204" pitchFamily="34" charset="0"/>
                    <a:cs typeface="Arial" panose="020B0604020202020204" pitchFamily="34" charset="0"/>
                  </a:rPr>
                  <a:t>phone</a:t>
                </a:r>
                <a:endParaRPr lang="en-US" sz="3200" dirty="0">
                  <a:solidFill>
                    <a:prstClr val="white"/>
                  </a:solidFill>
                  <a:latin typeface="Arial" panose="020B0604020202020204" pitchFamily="34" charset="0"/>
                  <a:cs typeface="Arial" panose="020B0604020202020204" pitchFamily="34" charset="0"/>
                </a:endParaRPr>
              </a:p>
            </p:txBody>
          </p:sp>
        </p:grpSp>
        <p:grpSp>
          <p:nvGrpSpPr>
            <p:cNvPr id="92" name="Group 91"/>
            <p:cNvGrpSpPr/>
            <p:nvPr/>
          </p:nvGrpSpPr>
          <p:grpSpPr>
            <a:xfrm rot="16200000">
              <a:off x="5054010" y="2147811"/>
              <a:ext cx="5592726" cy="1587762"/>
              <a:chOff x="1052623" y="4175085"/>
              <a:chExt cx="6645350" cy="2225715"/>
            </a:xfrm>
          </p:grpSpPr>
          <p:sp>
            <p:nvSpPr>
              <p:cNvPr id="93" name="Rounded Rectangle 92"/>
              <p:cNvSpPr/>
              <p:nvPr/>
            </p:nvSpPr>
            <p:spPr>
              <a:xfrm>
                <a:off x="1052623" y="4191000"/>
                <a:ext cx="6645350" cy="22098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4" name="Rectangle 93"/>
              <p:cNvSpPr/>
              <p:nvPr/>
            </p:nvSpPr>
            <p:spPr>
              <a:xfrm>
                <a:off x="5550224" y="4188106"/>
                <a:ext cx="737657" cy="46009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smtClean="0">
                    <a:solidFill>
                      <a:prstClr val="black"/>
                    </a:solidFill>
                    <a:latin typeface="Arial" panose="020B0604020202020204" pitchFamily="34" charset="0"/>
                    <a:cs typeface="Arial" panose="020B0604020202020204" pitchFamily="34" charset="0"/>
                  </a:rPr>
                  <a:t>lens</a:t>
                </a:r>
                <a:endParaRPr lang="en-US" dirty="0">
                  <a:solidFill>
                    <a:prstClr val="black"/>
                  </a:solidFill>
                  <a:latin typeface="Arial" panose="020B0604020202020204" pitchFamily="34" charset="0"/>
                  <a:cs typeface="Arial" panose="020B0604020202020204" pitchFamily="34" charset="0"/>
                </a:endParaRPr>
              </a:p>
            </p:txBody>
          </p:sp>
          <p:pic>
            <p:nvPicPr>
              <p:cNvPr id="9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3" t="23467" r="52000" b="26709"/>
              <a:stretch/>
            </p:blipFill>
            <p:spPr bwMode="auto">
              <a:xfrm rot="5400000">
                <a:off x="5467350" y="3889413"/>
                <a:ext cx="876300" cy="269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extBox 95"/>
              <p:cNvSpPr txBox="1"/>
              <p:nvPr/>
            </p:nvSpPr>
            <p:spPr>
              <a:xfrm>
                <a:off x="4931180" y="5759943"/>
                <a:ext cx="2173004" cy="388295"/>
              </a:xfrm>
              <a:prstGeom prst="rect">
                <a:avLst/>
              </a:prstGeom>
              <a:noFill/>
            </p:spPr>
            <p:txBody>
              <a:bodyPr wrap="squar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CMOS sensor</a:t>
                </a:r>
                <a:endParaRPr lang="en-US" dirty="0">
                  <a:solidFill>
                    <a:prstClr val="white"/>
                  </a:solidFill>
                  <a:latin typeface="Arial" panose="020B0604020202020204" pitchFamily="34" charset="0"/>
                  <a:cs typeface="Arial" panose="020B0604020202020204" pitchFamily="34" charset="0"/>
                </a:endParaRPr>
              </a:p>
            </p:txBody>
          </p:sp>
          <p:pic>
            <p:nvPicPr>
              <p:cNvPr id="97" name="Picture 4" descr="Diffused White 3mm LED (25 pac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819" b="100000" l="38041" r="58557">
                            <a14:foregroundMark x1="42784" y1="64698" x2="42784" y2="64698"/>
                            <a14:foregroundMark x1="54742" y1="65247" x2="54742" y2="65247"/>
                            <a14:foregroundMark x1="43196" y1="91346" x2="43196" y2="91346"/>
                            <a14:foregroundMark x1="54330" y1="90797" x2="54330" y2="90797"/>
                            <a14:foregroundMark x1="42784" y1="97527" x2="42784" y2="97527"/>
                            <a14:foregroundMark x1="42784" y1="68681" x2="42784" y2="68681"/>
                            <a14:foregroundMark x1="42784" y1="72665" x2="42784" y2="72665"/>
                            <a14:foregroundMark x1="43551" y1="61507" x2="43551" y2="61507"/>
                            <a14:foregroundMark x1="43551" y1="58248" x2="43551" y2="58248"/>
                            <a14:foregroundMark x1="43551" y1="57637" x2="43551" y2="57637"/>
                            <a14:foregroundMark x1="43551" y1="56823" x2="43551" y2="56823"/>
                            <a14:foregroundMark x1="43551" y1="54786" x2="43551" y2="54786"/>
                          </a14:backgroundRemoval>
                        </a14:imgEffect>
                      </a14:imgLayer>
                    </a14:imgProps>
                  </a:ext>
                  <a:ext uri="{28A0092B-C50C-407E-A947-70E740481C1C}">
                    <a14:useLocalDpi xmlns:a14="http://schemas.microsoft.com/office/drawing/2010/main" val="0"/>
                  </a:ext>
                </a:extLst>
              </a:blip>
              <a:srcRect l="41401" t="19106" r="42743" b="27336"/>
              <a:stretch/>
            </p:blipFill>
            <p:spPr bwMode="auto">
              <a:xfrm>
                <a:off x="1981200" y="4418154"/>
                <a:ext cx="432050" cy="1095294"/>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1981199" y="4175085"/>
                <a:ext cx="432050" cy="24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9" name="TextBox 98"/>
              <p:cNvSpPr txBox="1"/>
              <p:nvPr/>
            </p:nvSpPr>
            <p:spPr>
              <a:xfrm>
                <a:off x="1792281" y="5464175"/>
                <a:ext cx="798454" cy="679517"/>
              </a:xfrm>
              <a:prstGeom prst="rect">
                <a:avLst/>
              </a:prstGeom>
              <a:noFill/>
            </p:spPr>
            <p:txBody>
              <a:bodyPr wrap="none" rtlCol="0">
                <a:spAutoFit/>
              </a:bodyPr>
              <a:lstStyle/>
              <a:p>
                <a:pPr defTabSz="914400"/>
                <a:r>
                  <a:rPr lang="en-US" dirty="0">
                    <a:solidFill>
                      <a:prstClr val="white"/>
                    </a:solidFill>
                    <a:latin typeface="Arial" panose="020B0604020202020204" pitchFamily="34" charset="0"/>
                    <a:cs typeface="Arial" panose="020B0604020202020204" pitchFamily="34" charset="0"/>
                  </a:rPr>
                  <a:t>f</a:t>
                </a:r>
                <a:r>
                  <a:rPr lang="en-US" dirty="0" smtClean="0">
                    <a:solidFill>
                      <a:prstClr val="white"/>
                    </a:solidFill>
                    <a:latin typeface="Arial" panose="020B0604020202020204" pitchFamily="34" charset="0"/>
                    <a:cs typeface="Arial" panose="020B0604020202020204" pitchFamily="34" charset="0"/>
                  </a:rPr>
                  <a:t>lash</a:t>
                </a:r>
              </a:p>
              <a:p>
                <a:pPr defTabSz="914400"/>
                <a:r>
                  <a:rPr lang="en-US" dirty="0" smtClean="0">
                    <a:solidFill>
                      <a:prstClr val="white"/>
                    </a:solidFill>
                    <a:latin typeface="Arial" panose="020B0604020202020204" pitchFamily="34" charset="0"/>
                    <a:cs typeface="Arial" panose="020B0604020202020204" pitchFamily="34" charset="0"/>
                  </a:rPr>
                  <a:t>LED</a:t>
                </a:r>
              </a:p>
            </p:txBody>
          </p:sp>
          <p:sp>
            <p:nvSpPr>
              <p:cNvPr id="100" name="TextBox 99"/>
              <p:cNvSpPr txBox="1"/>
              <p:nvPr/>
            </p:nvSpPr>
            <p:spPr>
              <a:xfrm>
                <a:off x="2694176" y="4377229"/>
                <a:ext cx="1571766" cy="1132528"/>
              </a:xfrm>
              <a:prstGeom prst="rect">
                <a:avLst/>
              </a:prstGeom>
              <a:noFill/>
            </p:spPr>
            <p:txBody>
              <a:bodyPr wrap="none" rtlCol="0">
                <a:spAutoFit/>
              </a:bodyPr>
              <a:lstStyle/>
              <a:p>
                <a:pPr defTabSz="914400"/>
                <a:r>
                  <a:rPr lang="en-US" sz="3200" dirty="0">
                    <a:solidFill>
                      <a:prstClr val="white"/>
                    </a:solidFill>
                    <a:latin typeface="Arial" panose="020B0604020202020204" pitchFamily="34" charset="0"/>
                    <a:cs typeface="Arial" panose="020B0604020202020204" pitchFamily="34" charset="0"/>
                  </a:rPr>
                  <a:t>s</a:t>
                </a:r>
                <a:r>
                  <a:rPr lang="en-US" sz="3200" dirty="0" smtClean="0">
                    <a:solidFill>
                      <a:prstClr val="white"/>
                    </a:solidFill>
                    <a:latin typeface="Arial" panose="020B0604020202020204" pitchFamily="34" charset="0"/>
                    <a:cs typeface="Arial" panose="020B0604020202020204" pitchFamily="34" charset="0"/>
                  </a:rPr>
                  <a:t>mart</a:t>
                </a:r>
              </a:p>
              <a:p>
                <a:pPr defTabSz="914400"/>
                <a:r>
                  <a:rPr lang="en-US" sz="3200" dirty="0" smtClean="0">
                    <a:solidFill>
                      <a:prstClr val="white"/>
                    </a:solidFill>
                    <a:latin typeface="Arial" panose="020B0604020202020204" pitchFamily="34" charset="0"/>
                    <a:cs typeface="Arial" panose="020B0604020202020204" pitchFamily="34" charset="0"/>
                  </a:rPr>
                  <a:t>phone</a:t>
                </a:r>
                <a:endParaRPr lang="en-US" sz="3200" dirty="0">
                  <a:solidFill>
                    <a:prstClr val="white"/>
                  </a:solidFill>
                  <a:latin typeface="Arial" panose="020B0604020202020204" pitchFamily="34" charset="0"/>
                  <a:cs typeface="Arial" panose="020B0604020202020204" pitchFamily="34" charset="0"/>
                </a:endParaRPr>
              </a:p>
            </p:txBody>
          </p:sp>
        </p:grpSp>
        <p:grpSp>
          <p:nvGrpSpPr>
            <p:cNvPr id="185" name="Group 184"/>
            <p:cNvGrpSpPr/>
            <p:nvPr/>
          </p:nvGrpSpPr>
          <p:grpSpPr>
            <a:xfrm>
              <a:off x="1912620" y="1335405"/>
              <a:ext cx="1118235" cy="657225"/>
              <a:chOff x="1912620" y="1335405"/>
              <a:chExt cx="1118235" cy="657225"/>
            </a:xfrm>
          </p:grpSpPr>
          <p:grpSp>
            <p:nvGrpSpPr>
              <p:cNvPr id="180" name="Group 179"/>
              <p:cNvGrpSpPr/>
              <p:nvPr/>
            </p:nvGrpSpPr>
            <p:grpSpPr>
              <a:xfrm>
                <a:off x="1912620" y="1335405"/>
                <a:ext cx="1118235" cy="333375"/>
                <a:chOff x="1912620" y="1335405"/>
                <a:chExt cx="1118235" cy="333375"/>
              </a:xfrm>
            </p:grpSpPr>
            <p:cxnSp>
              <p:nvCxnSpPr>
                <p:cNvPr id="103" name="Straight Connector 102"/>
                <p:cNvCxnSpPr/>
                <p:nvPr/>
              </p:nvCxnSpPr>
              <p:spPr>
                <a:xfrm flipV="1">
                  <a:off x="1912620" y="1464945"/>
                  <a:ext cx="207645" cy="203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112645" y="1335405"/>
                  <a:ext cx="710565" cy="1314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2813685" y="1337310"/>
                  <a:ext cx="217170"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4" name="Straight Connector 123"/>
              <p:cNvCxnSpPr/>
              <p:nvPr/>
            </p:nvCxnSpPr>
            <p:spPr>
              <a:xfrm>
                <a:off x="1912620" y="1666875"/>
                <a:ext cx="192405" cy="194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105025" y="1863090"/>
                <a:ext cx="733425" cy="1276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842260" y="1990723"/>
                <a:ext cx="188595" cy="1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4575810" y="1346835"/>
              <a:ext cx="1118235" cy="657225"/>
              <a:chOff x="1912620" y="1335405"/>
              <a:chExt cx="1118235" cy="657225"/>
            </a:xfrm>
          </p:grpSpPr>
          <p:grpSp>
            <p:nvGrpSpPr>
              <p:cNvPr id="187" name="Group 186"/>
              <p:cNvGrpSpPr/>
              <p:nvPr/>
            </p:nvGrpSpPr>
            <p:grpSpPr>
              <a:xfrm>
                <a:off x="1912620" y="1335405"/>
                <a:ext cx="1118235" cy="333375"/>
                <a:chOff x="1912620" y="1335405"/>
                <a:chExt cx="1118235" cy="333375"/>
              </a:xfrm>
            </p:grpSpPr>
            <p:cxnSp>
              <p:nvCxnSpPr>
                <p:cNvPr id="191" name="Straight Connector 190"/>
                <p:cNvCxnSpPr/>
                <p:nvPr/>
              </p:nvCxnSpPr>
              <p:spPr>
                <a:xfrm flipV="1">
                  <a:off x="1912620" y="1464945"/>
                  <a:ext cx="207645" cy="2038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2112645" y="1335405"/>
                  <a:ext cx="710565" cy="13144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813685" y="1337310"/>
                  <a:ext cx="217170" cy="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88" name="Straight Connector 187"/>
              <p:cNvCxnSpPr/>
              <p:nvPr/>
            </p:nvCxnSpPr>
            <p:spPr>
              <a:xfrm>
                <a:off x="1912620" y="1666875"/>
                <a:ext cx="192405" cy="19431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105025" y="1863090"/>
                <a:ext cx="733425" cy="1276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842260" y="1990723"/>
                <a:ext cx="188595" cy="190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flipH="1">
              <a:off x="3396615" y="1352550"/>
              <a:ext cx="1118235" cy="657225"/>
              <a:chOff x="1912620" y="1335405"/>
              <a:chExt cx="1118235" cy="657225"/>
            </a:xfrm>
          </p:grpSpPr>
          <p:grpSp>
            <p:nvGrpSpPr>
              <p:cNvPr id="195" name="Group 194"/>
              <p:cNvGrpSpPr/>
              <p:nvPr/>
            </p:nvGrpSpPr>
            <p:grpSpPr>
              <a:xfrm>
                <a:off x="1912620" y="1335405"/>
                <a:ext cx="1118235" cy="333375"/>
                <a:chOff x="1912620" y="1335405"/>
                <a:chExt cx="1118235" cy="333375"/>
              </a:xfrm>
            </p:grpSpPr>
            <p:cxnSp>
              <p:nvCxnSpPr>
                <p:cNvPr id="199" name="Straight Connector 198"/>
                <p:cNvCxnSpPr/>
                <p:nvPr/>
              </p:nvCxnSpPr>
              <p:spPr>
                <a:xfrm flipV="1">
                  <a:off x="1912620" y="1464945"/>
                  <a:ext cx="207645" cy="20383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2112645" y="1335405"/>
                  <a:ext cx="710565" cy="13144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2813685" y="1337310"/>
                  <a:ext cx="217170" cy="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a:off x="1912620" y="1666875"/>
                <a:ext cx="192405" cy="19431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105025" y="1863090"/>
                <a:ext cx="733425" cy="12763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842260" y="1990723"/>
                <a:ext cx="188595" cy="190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p:nvGrpSpPr>
          <p:grpSpPr>
            <a:xfrm flipH="1">
              <a:off x="6059805" y="1331595"/>
              <a:ext cx="1118235" cy="657225"/>
              <a:chOff x="1912620" y="1335405"/>
              <a:chExt cx="1118235" cy="657225"/>
            </a:xfrm>
          </p:grpSpPr>
          <p:grpSp>
            <p:nvGrpSpPr>
              <p:cNvPr id="214" name="Group 213"/>
              <p:cNvGrpSpPr/>
              <p:nvPr/>
            </p:nvGrpSpPr>
            <p:grpSpPr>
              <a:xfrm>
                <a:off x="1912620" y="1335405"/>
                <a:ext cx="1118235" cy="333375"/>
                <a:chOff x="1912620" y="1335405"/>
                <a:chExt cx="1118235" cy="333375"/>
              </a:xfrm>
            </p:grpSpPr>
            <p:cxnSp>
              <p:nvCxnSpPr>
                <p:cNvPr id="218" name="Straight Connector 217"/>
                <p:cNvCxnSpPr/>
                <p:nvPr/>
              </p:nvCxnSpPr>
              <p:spPr>
                <a:xfrm flipV="1">
                  <a:off x="1912620" y="1464945"/>
                  <a:ext cx="207645" cy="2038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112645" y="1335405"/>
                  <a:ext cx="710565" cy="13144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2813685" y="1337310"/>
                  <a:ext cx="217170" cy="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15" name="Straight Connector 214"/>
              <p:cNvCxnSpPr/>
              <p:nvPr/>
            </p:nvCxnSpPr>
            <p:spPr>
              <a:xfrm>
                <a:off x="1912620" y="1666875"/>
                <a:ext cx="192405" cy="19431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105025" y="1863090"/>
                <a:ext cx="733425" cy="1276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2842260" y="1990723"/>
                <a:ext cx="188595" cy="190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5036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 y="-1"/>
            <a:ext cx="12192000" cy="68580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417" t="39445" r="25625" b="25416"/>
          <a:stretch/>
        </p:blipFill>
        <p:spPr>
          <a:xfrm rot="10800000">
            <a:off x="4902197" y="4785473"/>
            <a:ext cx="4254499" cy="2158532"/>
          </a:xfrm>
          <a:prstGeom prst="rect">
            <a:avLst/>
          </a:prstGeom>
        </p:spPr>
      </p:pic>
      <p:sp>
        <p:nvSpPr>
          <p:cNvPr id="6" name="TextBox 5"/>
          <p:cNvSpPr txBox="1"/>
          <p:nvPr/>
        </p:nvSpPr>
        <p:spPr>
          <a:xfrm>
            <a:off x="2489214" y="2476500"/>
            <a:ext cx="1813317" cy="369332"/>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Excitation stage</a:t>
            </a:r>
            <a:endParaRPr lang="en-US"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5308620" y="3438528"/>
            <a:ext cx="966931" cy="646331"/>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Sample</a:t>
            </a:r>
          </a:p>
          <a:p>
            <a:pPr defTabSz="914400"/>
            <a:r>
              <a:rPr lang="en-US" dirty="0" smtClean="0">
                <a:solidFill>
                  <a:prstClr val="white"/>
                </a:solidFill>
                <a:latin typeface="Arial" panose="020B0604020202020204" pitchFamily="34" charset="0"/>
                <a:cs typeface="Arial" panose="020B0604020202020204" pitchFamily="34" charset="0"/>
              </a:rPr>
              <a:t>holder</a:t>
            </a:r>
            <a:endParaRPr lang="en-US"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7366000" y="2343171"/>
            <a:ext cx="1120820" cy="646331"/>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Emission</a:t>
            </a:r>
          </a:p>
          <a:p>
            <a:pPr defTabSz="914400"/>
            <a:r>
              <a:rPr lang="en-US" dirty="0" smtClean="0">
                <a:solidFill>
                  <a:prstClr val="white"/>
                </a:solidFill>
                <a:latin typeface="Arial" panose="020B0604020202020204" pitchFamily="34" charset="0"/>
                <a:cs typeface="Arial" panose="020B0604020202020204" pitchFamily="34" charset="0"/>
              </a:rPr>
              <a:t>stage</a:t>
            </a:r>
            <a:endParaRPr lang="en-US"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8991600" y="3752858"/>
            <a:ext cx="1107996" cy="646331"/>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Final ball</a:t>
            </a:r>
          </a:p>
          <a:p>
            <a:pPr defTabSz="914400"/>
            <a:r>
              <a:rPr lang="en-US" dirty="0" smtClean="0">
                <a:solidFill>
                  <a:prstClr val="white"/>
                </a:solidFill>
                <a:latin typeface="Arial" panose="020B0604020202020204" pitchFamily="34" charset="0"/>
                <a:cs typeface="Arial" panose="020B0604020202020204" pitchFamily="34" charset="0"/>
              </a:rPr>
              <a:t>lens</a:t>
            </a:r>
            <a:endParaRPr lang="en-US"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6184914" y="4238625"/>
            <a:ext cx="982961" cy="369332"/>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2</a:t>
            </a:r>
            <a:r>
              <a:rPr lang="en-US" baseline="30000" dirty="0" smtClean="0">
                <a:solidFill>
                  <a:prstClr val="white"/>
                </a:solidFill>
                <a:latin typeface="Arial" panose="020B0604020202020204" pitchFamily="34" charset="0"/>
                <a:cs typeface="Arial" panose="020B0604020202020204" pitchFamily="34" charset="0"/>
              </a:rPr>
              <a:t>nd</a:t>
            </a:r>
            <a:r>
              <a:rPr lang="en-US" dirty="0" smtClean="0">
                <a:solidFill>
                  <a:prstClr val="white"/>
                </a:solidFill>
                <a:latin typeface="Arial" panose="020B0604020202020204" pitchFamily="34" charset="0"/>
                <a:cs typeface="Arial" panose="020B0604020202020204" pitchFamily="34" charset="0"/>
              </a:rPr>
              <a:t> filter</a:t>
            </a:r>
          </a:p>
        </p:txBody>
      </p:sp>
      <p:sp>
        <p:nvSpPr>
          <p:cNvPr id="11" name="TextBox 10"/>
          <p:cNvSpPr txBox="1"/>
          <p:nvPr/>
        </p:nvSpPr>
        <p:spPr>
          <a:xfrm>
            <a:off x="3429020" y="5553096"/>
            <a:ext cx="889987" cy="1200329"/>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AAA</a:t>
            </a:r>
          </a:p>
          <a:p>
            <a:pPr defTabSz="914400"/>
            <a:r>
              <a:rPr lang="en-US" dirty="0" smtClean="0">
                <a:solidFill>
                  <a:prstClr val="white"/>
                </a:solidFill>
                <a:latin typeface="Arial" panose="020B0604020202020204" pitchFamily="34" charset="0"/>
                <a:cs typeface="Arial" panose="020B0604020202020204" pitchFamily="34" charset="0"/>
              </a:rPr>
              <a:t>battery</a:t>
            </a:r>
          </a:p>
          <a:p>
            <a:pPr defTabSz="914400"/>
            <a:r>
              <a:rPr lang="en-US" dirty="0" smtClean="0">
                <a:solidFill>
                  <a:prstClr val="white"/>
                </a:solidFill>
                <a:latin typeface="Arial" panose="020B0604020202020204" pitchFamily="34" charset="0"/>
                <a:cs typeface="Arial" panose="020B0604020202020204" pitchFamily="34" charset="0"/>
              </a:rPr>
              <a:t>cutting</a:t>
            </a:r>
          </a:p>
          <a:p>
            <a:pPr defTabSz="914400"/>
            <a:r>
              <a:rPr lang="en-US" dirty="0" smtClean="0">
                <a:solidFill>
                  <a:prstClr val="white"/>
                </a:solidFill>
                <a:latin typeface="Arial" panose="020B0604020202020204" pitchFamily="34" charset="0"/>
                <a:cs typeface="Arial" panose="020B0604020202020204" pitchFamily="34" charset="0"/>
              </a:rPr>
              <a:t>guide</a:t>
            </a:r>
            <a:endParaRPr lang="en-US"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5471093" y="1416328"/>
            <a:ext cx="928459" cy="646331"/>
          </a:xfrm>
          <a:prstGeom prst="rect">
            <a:avLst/>
          </a:prstGeom>
          <a:noFill/>
        </p:spPr>
        <p:txBody>
          <a:bodyPr wrap="none" rtlCol="0">
            <a:spAutoFit/>
          </a:bodyPr>
          <a:lstStyle/>
          <a:p>
            <a:pPr algn="ctr" defTabSz="914400"/>
            <a:r>
              <a:rPr lang="en-US" dirty="0">
                <a:solidFill>
                  <a:prstClr val="white"/>
                </a:solidFill>
                <a:latin typeface="Arial" panose="020B0604020202020204" pitchFamily="34" charset="0"/>
                <a:cs typeface="Arial" panose="020B0604020202020204" pitchFamily="34" charset="0"/>
              </a:rPr>
              <a:t>s</a:t>
            </a:r>
            <a:r>
              <a:rPr lang="en-US" dirty="0" smtClean="0">
                <a:solidFill>
                  <a:prstClr val="white"/>
                </a:solidFill>
                <a:latin typeface="Arial" panose="020B0604020202020204" pitchFamily="34" charset="0"/>
                <a:cs typeface="Arial" panose="020B0604020202020204" pitchFamily="34" charset="0"/>
              </a:rPr>
              <a:t>ample</a:t>
            </a:r>
          </a:p>
          <a:p>
            <a:pPr algn="ctr" defTabSz="914400"/>
            <a:r>
              <a:rPr lang="en-US" dirty="0" smtClean="0">
                <a:solidFill>
                  <a:prstClr val="white"/>
                </a:solidFill>
                <a:latin typeface="Arial" panose="020B0604020202020204" pitchFamily="34" charset="0"/>
                <a:cs typeface="Arial" panose="020B0604020202020204" pitchFamily="34" charset="0"/>
              </a:rPr>
              <a:t>cover</a:t>
            </a:r>
            <a:endParaRPr lang="en-US"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7051261" y="1381975"/>
            <a:ext cx="1492716" cy="646331"/>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AA</a:t>
            </a:r>
            <a:r>
              <a:rPr lang="en-US" dirty="0">
                <a:solidFill>
                  <a:prstClr val="white"/>
                </a:solidFill>
                <a:latin typeface="Arial" panose="020B0604020202020204" pitchFamily="34" charset="0"/>
                <a:cs typeface="Arial" panose="020B0604020202020204" pitchFamily="34" charset="0"/>
              </a:rPr>
              <a:t> </a:t>
            </a:r>
            <a:r>
              <a:rPr lang="en-US" dirty="0" smtClean="0">
                <a:solidFill>
                  <a:prstClr val="white"/>
                </a:solidFill>
                <a:latin typeface="Arial" panose="020B0604020202020204" pitchFamily="34" charset="0"/>
                <a:cs typeface="Arial" panose="020B0604020202020204" pitchFamily="34" charset="0"/>
              </a:rPr>
              <a:t>battery</a:t>
            </a:r>
          </a:p>
          <a:p>
            <a:pPr defTabSz="914400"/>
            <a:r>
              <a:rPr lang="en-US" dirty="0" smtClean="0">
                <a:solidFill>
                  <a:prstClr val="white"/>
                </a:solidFill>
                <a:latin typeface="Arial" panose="020B0604020202020204" pitchFamily="34" charset="0"/>
                <a:cs typeface="Arial" panose="020B0604020202020204" pitchFamily="34" charset="0"/>
              </a:rPr>
              <a:t>cutting guide</a:t>
            </a:r>
            <a:endParaRPr lang="en-US" dirty="0">
              <a:solidFill>
                <a:prstClr val="white"/>
              </a:solidFill>
              <a:latin typeface="Arial" panose="020B0604020202020204" pitchFamily="34" charset="0"/>
              <a:cs typeface="Arial" panose="020B0604020202020204" pitchFamily="34" charset="0"/>
            </a:endParaRPr>
          </a:p>
        </p:txBody>
      </p:sp>
      <p:sp>
        <p:nvSpPr>
          <p:cNvPr id="14" name="TextBox 13"/>
          <p:cNvSpPr txBox="1"/>
          <p:nvPr/>
        </p:nvSpPr>
        <p:spPr>
          <a:xfrm>
            <a:off x="6267187" y="5280578"/>
            <a:ext cx="941283" cy="923330"/>
          </a:xfrm>
          <a:prstGeom prst="rect">
            <a:avLst/>
          </a:prstGeom>
          <a:noFill/>
        </p:spPr>
        <p:txBody>
          <a:bodyPr wrap="none" rtlCol="0">
            <a:spAutoFit/>
          </a:bodyPr>
          <a:lstStyle/>
          <a:p>
            <a:pPr defTabSz="914400"/>
            <a:r>
              <a:rPr lang="en-US" dirty="0" smtClean="0">
                <a:solidFill>
                  <a:prstClr val="white"/>
                </a:solidFill>
                <a:latin typeface="Arial" panose="020B0604020202020204" pitchFamily="34" charset="0"/>
                <a:cs typeface="Arial" panose="020B0604020202020204" pitchFamily="34" charset="0"/>
              </a:rPr>
              <a:t>Focal</a:t>
            </a:r>
          </a:p>
          <a:p>
            <a:pPr defTabSz="914400"/>
            <a:r>
              <a:rPr lang="en-US" dirty="0">
                <a:solidFill>
                  <a:prstClr val="white"/>
                </a:solidFill>
                <a:latin typeface="Arial" panose="020B0604020202020204" pitchFamily="34" charset="0"/>
                <a:cs typeface="Arial" panose="020B0604020202020204" pitchFamily="34" charset="0"/>
              </a:rPr>
              <a:t>s</a:t>
            </a:r>
            <a:r>
              <a:rPr lang="en-US" dirty="0" smtClean="0">
                <a:solidFill>
                  <a:prstClr val="white"/>
                </a:solidFill>
                <a:latin typeface="Arial" panose="020B0604020202020204" pitchFamily="34" charset="0"/>
                <a:cs typeface="Arial" panose="020B0604020202020204" pitchFamily="34" charset="0"/>
              </a:rPr>
              <a:t>pot at </a:t>
            </a:r>
          </a:p>
          <a:p>
            <a:pPr defTabSz="914400"/>
            <a:r>
              <a:rPr lang="en-US" dirty="0" smtClean="0">
                <a:solidFill>
                  <a:prstClr val="white"/>
                </a:solidFill>
                <a:latin typeface="Arial" panose="020B0604020202020204" pitchFamily="34" charset="0"/>
                <a:cs typeface="Arial" panose="020B0604020202020204" pitchFamily="34" charset="0"/>
              </a:rPr>
              <a:t>sample</a:t>
            </a:r>
            <a:endParaRPr lang="en-US" dirty="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2117782" y="-9526"/>
            <a:ext cx="8571577" cy="646331"/>
          </a:xfrm>
          <a:prstGeom prst="rect">
            <a:avLst/>
          </a:prstGeom>
          <a:noFill/>
        </p:spPr>
        <p:txBody>
          <a:bodyPr wrap="none" rtlCol="0">
            <a:spAutoFit/>
          </a:bodyPr>
          <a:lstStyle/>
          <a:p>
            <a:pPr defTabSz="914400"/>
            <a:r>
              <a:rPr lang="en-US" sz="3600" b="1" dirty="0" smtClean="0">
                <a:solidFill>
                  <a:prstClr val="black"/>
                </a:solidFill>
                <a:latin typeface="Arial" panose="020B0604020202020204" pitchFamily="34" charset="0"/>
                <a:cs typeface="Arial" panose="020B0604020202020204" pitchFamily="34" charset="0"/>
              </a:rPr>
              <a:t>Massively </a:t>
            </a:r>
            <a:r>
              <a:rPr lang="en-US" sz="3600" b="1" dirty="0" err="1">
                <a:solidFill>
                  <a:prstClr val="black"/>
                </a:solidFill>
                <a:latin typeface="Arial" panose="020B0604020202020204" pitchFamily="34" charset="0"/>
                <a:cs typeface="Arial" panose="020B0604020202020204" pitchFamily="34" charset="0"/>
              </a:rPr>
              <a:t>M</a:t>
            </a:r>
            <a:r>
              <a:rPr lang="en-US" sz="3600" b="1" dirty="0" err="1" smtClean="0">
                <a:solidFill>
                  <a:prstClr val="black"/>
                </a:solidFill>
                <a:latin typeface="Arial" panose="020B0604020202020204" pitchFamily="34" charset="0"/>
                <a:cs typeface="Arial" panose="020B0604020202020204" pitchFamily="34" charset="0"/>
              </a:rPr>
              <a:t>anufacturable</a:t>
            </a:r>
            <a:r>
              <a:rPr lang="en-US" sz="3600" b="1" dirty="0" smtClean="0">
                <a:solidFill>
                  <a:prstClr val="black"/>
                </a:solidFill>
                <a:latin typeface="Arial" panose="020B0604020202020204" pitchFamily="34" charset="0"/>
                <a:cs typeface="Arial" panose="020B0604020202020204" pitchFamily="34" charset="0"/>
              </a:rPr>
              <a:t> Fluorimeter</a:t>
            </a:r>
            <a:endParaRPr lang="en-US" sz="3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4165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Methods Development</a:t>
            </a:r>
            <a:endParaRPr lang="en-US" dirty="0"/>
          </a:p>
        </p:txBody>
      </p:sp>
      <p:sp>
        <p:nvSpPr>
          <p:cNvPr id="3" name="TextBox 2"/>
          <p:cNvSpPr txBox="1"/>
          <p:nvPr/>
        </p:nvSpPr>
        <p:spPr>
          <a:xfrm>
            <a:off x="847495" y="2319454"/>
            <a:ext cx="10972796" cy="2739211"/>
          </a:xfrm>
          <a:prstGeom prst="rect">
            <a:avLst/>
          </a:prstGeom>
          <a:noFill/>
        </p:spPr>
        <p:txBody>
          <a:bodyPr wrap="square" rtlCol="0">
            <a:spAutoFit/>
          </a:bodyPr>
          <a:lstStyle/>
          <a:p>
            <a:pPr marL="342900" indent="-342900" defTabSz="914400">
              <a:buFontTx/>
              <a:buAutoNum type="arabicPeriod"/>
            </a:pPr>
            <a:r>
              <a:rPr lang="en-US" sz="4400" dirty="0" smtClean="0">
                <a:solidFill>
                  <a:srgbClr val="C00000"/>
                </a:solidFill>
                <a:latin typeface="Arial"/>
              </a:rPr>
              <a:t>  Impossible</a:t>
            </a:r>
            <a:r>
              <a:rPr lang="en-US" sz="4400" dirty="0" smtClean="0">
                <a:solidFill>
                  <a:prstClr val="black"/>
                </a:solidFill>
                <a:latin typeface="Arial"/>
              </a:rPr>
              <a:t> → </a:t>
            </a:r>
            <a:r>
              <a:rPr lang="en-US" sz="4400" dirty="0">
                <a:solidFill>
                  <a:srgbClr val="006C00"/>
                </a:solidFill>
                <a:latin typeface="Arial"/>
              </a:rPr>
              <a:t>E</a:t>
            </a:r>
            <a:r>
              <a:rPr lang="en-US" sz="4400" dirty="0" smtClean="0">
                <a:solidFill>
                  <a:srgbClr val="006C00"/>
                </a:solidFill>
                <a:latin typeface="Arial"/>
              </a:rPr>
              <a:t>xpensive</a:t>
            </a:r>
          </a:p>
          <a:p>
            <a:pPr marL="342900" indent="-342900" defTabSz="914400">
              <a:buFontTx/>
              <a:buAutoNum type="arabicPeriod"/>
            </a:pPr>
            <a:endParaRPr lang="en-US" sz="2000" dirty="0" smtClean="0">
              <a:solidFill>
                <a:prstClr val="black"/>
              </a:solidFill>
              <a:latin typeface="Arial"/>
            </a:endParaRPr>
          </a:p>
          <a:p>
            <a:pPr marL="342900" indent="-342900" defTabSz="914400">
              <a:buFontTx/>
              <a:buAutoNum type="arabicPeriod"/>
            </a:pPr>
            <a:endParaRPr lang="en-US" sz="2000" dirty="0">
              <a:solidFill>
                <a:prstClr val="black"/>
              </a:solidFill>
              <a:latin typeface="Arial"/>
            </a:endParaRPr>
          </a:p>
          <a:p>
            <a:pPr marL="342900" indent="-342900" defTabSz="914400">
              <a:buFontTx/>
              <a:buAutoNum type="arabicPeriod"/>
            </a:pPr>
            <a:r>
              <a:rPr lang="en-US" sz="4400" dirty="0" smtClean="0">
                <a:solidFill>
                  <a:srgbClr val="C00000"/>
                </a:solidFill>
                <a:latin typeface="Arial"/>
              </a:rPr>
              <a:t>   Expensive</a:t>
            </a:r>
            <a:r>
              <a:rPr lang="en-US" sz="4400" dirty="0" smtClean="0">
                <a:solidFill>
                  <a:prstClr val="black"/>
                </a:solidFill>
                <a:latin typeface="Arial"/>
              </a:rPr>
              <a:t> → </a:t>
            </a:r>
            <a:r>
              <a:rPr lang="en-US" sz="4400" dirty="0">
                <a:solidFill>
                  <a:srgbClr val="006C00"/>
                </a:solidFill>
                <a:latin typeface="Arial"/>
              </a:rPr>
              <a:t>C</a:t>
            </a:r>
            <a:r>
              <a:rPr lang="en-US" sz="4400" dirty="0" smtClean="0">
                <a:solidFill>
                  <a:srgbClr val="006C00"/>
                </a:solidFill>
                <a:latin typeface="Arial"/>
              </a:rPr>
              <a:t>heaper</a:t>
            </a:r>
          </a:p>
          <a:p>
            <a:pPr lvl="1" defTabSz="914400"/>
            <a:r>
              <a:rPr lang="en-US" sz="4400" dirty="0" smtClean="0">
                <a:solidFill>
                  <a:srgbClr val="006C00"/>
                </a:solidFill>
                <a:latin typeface="Arial"/>
              </a:rPr>
              <a:t>    </a:t>
            </a:r>
            <a:r>
              <a:rPr lang="en-US" sz="4400" dirty="0" smtClean="0">
                <a:solidFill>
                  <a:srgbClr val="C00000"/>
                </a:solidFill>
                <a:latin typeface="Arial"/>
              </a:rPr>
              <a:t>    Difficult </a:t>
            </a:r>
            <a:r>
              <a:rPr lang="en-US" sz="4400" dirty="0" smtClean="0">
                <a:solidFill>
                  <a:srgbClr val="006C00"/>
                </a:solidFill>
                <a:latin typeface="Arial"/>
              </a:rPr>
              <a:t>→ Easier</a:t>
            </a:r>
            <a:endParaRPr lang="en-US" sz="4400" dirty="0">
              <a:solidFill>
                <a:srgbClr val="006C00"/>
              </a:solidFill>
              <a:latin typeface="Arial"/>
            </a:endParaRPr>
          </a:p>
        </p:txBody>
      </p:sp>
    </p:spTree>
    <p:extLst>
      <p:ext uri="{BB962C8B-B14F-4D97-AF65-F5344CB8AC3E}">
        <p14:creationId xmlns:p14="http://schemas.microsoft.com/office/powerpoint/2010/main" val="3048186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latin typeface="Arial" panose="020B0604020202020204" pitchFamily="34" charset="0"/>
                <a:cs typeface="Arial" panose="020B0604020202020204" pitchFamily="34" charset="0"/>
              </a:rPr>
              <a:t>Magic Microscope</a:t>
            </a:r>
            <a:endParaRPr lang="en-US" sz="5400" b="1" dirty="0">
              <a:latin typeface="Arial" panose="020B0604020202020204" pitchFamily="34" charset="0"/>
              <a:cs typeface="Arial" panose="020B0604020202020204" pitchFamily="34" charset="0"/>
            </a:endParaRPr>
          </a:p>
        </p:txBody>
      </p:sp>
      <p:sp>
        <p:nvSpPr>
          <p:cNvPr id="3" name="Rectangle 2"/>
          <p:cNvSpPr/>
          <p:nvPr/>
        </p:nvSpPr>
        <p:spPr>
          <a:xfrm>
            <a:off x="1495724" y="1598540"/>
            <a:ext cx="10466783" cy="4524315"/>
          </a:xfrm>
          <a:prstGeom prst="rect">
            <a:avLst/>
          </a:prstGeom>
        </p:spPr>
        <p:txBody>
          <a:bodyPr wrap="square">
            <a:spAutoFit/>
          </a:bodyPr>
          <a:lstStyle/>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Visualize a single molecule</a:t>
            </a:r>
          </a:p>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   spatial resolution 1 Å</a:t>
            </a:r>
          </a:p>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   temporal resolution: ~100 fs</a:t>
            </a:r>
          </a:p>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Watch same molecule indefinitely</a:t>
            </a:r>
          </a:p>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No damage to molecule/patient</a:t>
            </a:r>
          </a:p>
          <a:p>
            <a:pPr marL="342900" indent="-342900" defTabSz="914400">
              <a:buFont typeface="Arial" panose="020B0604020202020204" pitchFamily="34" charset="0"/>
              <a:buChar char="•"/>
            </a:pPr>
            <a:r>
              <a:rPr lang="en-US" sz="3200" dirty="0">
                <a:solidFill>
                  <a:prstClr val="black"/>
                </a:solidFill>
                <a:latin typeface="Arial" panose="020B0604020202020204" pitchFamily="34" charset="0"/>
                <a:cs typeface="Arial" panose="020B0604020202020204" pitchFamily="34" charset="0"/>
              </a:rPr>
              <a:t>Ability to tap / tug</a:t>
            </a:r>
          </a:p>
          <a:p>
            <a:pPr marL="342900" indent="-342900" defTabSz="914400">
              <a:buFont typeface="Arial" panose="020B0604020202020204" pitchFamily="34" charset="0"/>
              <a:buChar char="•"/>
            </a:pPr>
            <a:r>
              <a:rPr lang="en-US" sz="3200" dirty="0" smtClean="0">
                <a:solidFill>
                  <a:prstClr val="black"/>
                </a:solidFill>
                <a:latin typeface="Arial" panose="020B0604020202020204" pitchFamily="34" charset="0"/>
                <a:cs typeface="Arial" panose="020B0604020202020204" pitchFamily="34" charset="0"/>
              </a:rPr>
              <a:t>Handheld &amp; common</a:t>
            </a:r>
          </a:p>
          <a:p>
            <a:pPr defTabSz="914400"/>
            <a:r>
              <a:rPr lang="en-US" sz="3200" dirty="0" smtClean="0">
                <a:solidFill>
                  <a:srgbClr val="006C00"/>
                </a:solidFill>
                <a:latin typeface="Arial" panose="020B0604020202020204" pitchFamily="34" charset="0"/>
                <a:cs typeface="Arial" panose="020B0604020202020204" pitchFamily="34" charset="0"/>
              </a:rPr>
              <a:t>Q: what would you look at first?</a:t>
            </a:r>
          </a:p>
          <a:p>
            <a:pPr defTabSz="914400"/>
            <a:r>
              <a:rPr lang="en-US" sz="3200" dirty="0" smtClean="0">
                <a:solidFill>
                  <a:srgbClr val="006C00"/>
                </a:solidFill>
                <a:latin typeface="Arial" panose="020B0604020202020204" pitchFamily="34" charset="0"/>
                <a:cs typeface="Arial" panose="020B0604020202020204" pitchFamily="34" charset="0"/>
              </a:rPr>
              <a:t>Q2: how long before end of disease?</a:t>
            </a:r>
          </a:p>
        </p:txBody>
      </p:sp>
      <p:grpSp>
        <p:nvGrpSpPr>
          <p:cNvPr id="6" name="Group 5"/>
          <p:cNvGrpSpPr/>
          <p:nvPr/>
        </p:nvGrpSpPr>
        <p:grpSpPr>
          <a:xfrm>
            <a:off x="6348865" y="4504524"/>
            <a:ext cx="1571159" cy="864191"/>
            <a:chOff x="6146157" y="4459903"/>
            <a:chExt cx="1178369" cy="864191"/>
          </a:xfrm>
        </p:grpSpPr>
        <p:sp>
          <p:nvSpPr>
            <p:cNvPr id="4" name="TextBox 3"/>
            <p:cNvSpPr txBox="1"/>
            <p:nvPr/>
          </p:nvSpPr>
          <p:spPr>
            <a:xfrm rot="21091021">
              <a:off x="6204989" y="4459903"/>
              <a:ext cx="1119537" cy="584775"/>
            </a:xfrm>
            <a:prstGeom prst="rect">
              <a:avLst/>
            </a:prstGeom>
            <a:noFill/>
          </p:spPr>
          <p:txBody>
            <a:bodyPr wrap="none" rtlCol="0">
              <a:spAutoFit/>
            </a:bodyPr>
            <a:lstStyle/>
            <a:p>
              <a:pPr defTabSz="914400"/>
              <a:r>
                <a:rPr lang="en-US" sz="3200" dirty="0" smtClean="0">
                  <a:solidFill>
                    <a:srgbClr val="C00000"/>
                  </a:solidFill>
                  <a:latin typeface="Comic Sans MS" panose="030F0702030302020204" pitchFamily="66" charset="0"/>
                </a:rPr>
                <a:t>second</a:t>
              </a:r>
              <a:endParaRPr lang="en-US" sz="3200" dirty="0">
                <a:solidFill>
                  <a:srgbClr val="C00000"/>
                </a:solidFill>
                <a:latin typeface="Comic Sans MS" panose="030F0702030302020204" pitchFamily="66" charset="0"/>
              </a:endParaRPr>
            </a:p>
          </p:txBody>
        </p:sp>
        <p:sp>
          <p:nvSpPr>
            <p:cNvPr id="5" name="Freeform 4"/>
            <p:cNvSpPr/>
            <p:nvPr/>
          </p:nvSpPr>
          <p:spPr>
            <a:xfrm>
              <a:off x="6146157" y="5265960"/>
              <a:ext cx="618599" cy="58134"/>
            </a:xfrm>
            <a:custGeom>
              <a:avLst/>
              <a:gdLst>
                <a:gd name="connsiteX0" fmla="*/ 1018572 w 1018572"/>
                <a:gd name="connsiteY0" fmla="*/ 116268 h 116268"/>
                <a:gd name="connsiteX1" fmla="*/ 497711 w 1018572"/>
                <a:gd name="connsiteY1" fmla="*/ 521 h 116268"/>
                <a:gd name="connsiteX2" fmla="*/ 0 w 1018572"/>
                <a:gd name="connsiteY2" fmla="*/ 81544 h 116268"/>
              </a:gdLst>
              <a:ahLst/>
              <a:cxnLst>
                <a:cxn ang="0">
                  <a:pos x="connsiteX0" y="connsiteY0"/>
                </a:cxn>
                <a:cxn ang="0">
                  <a:pos x="connsiteX1" y="connsiteY1"/>
                </a:cxn>
                <a:cxn ang="0">
                  <a:pos x="connsiteX2" y="connsiteY2"/>
                </a:cxn>
              </a:cxnLst>
              <a:rect l="l" t="t" r="r" b="b"/>
              <a:pathLst>
                <a:path w="1018572" h="116268">
                  <a:moveTo>
                    <a:pt x="1018572" y="116268"/>
                  </a:moveTo>
                  <a:cubicBezTo>
                    <a:pt x="843022" y="61288"/>
                    <a:pt x="667473" y="6308"/>
                    <a:pt x="497711" y="521"/>
                  </a:cubicBezTo>
                  <a:cubicBezTo>
                    <a:pt x="327949" y="-5266"/>
                    <a:pt x="163974" y="38139"/>
                    <a:pt x="0" y="81544"/>
                  </a:cubicBezTo>
                </a:path>
              </a:pathLst>
            </a:custGeom>
            <a:noFill/>
            <a:ln w="57150">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Tree>
    <p:extLst>
      <p:ext uri="{BB962C8B-B14F-4D97-AF65-F5344CB8AC3E}">
        <p14:creationId xmlns:p14="http://schemas.microsoft.com/office/powerpoint/2010/main" val="2548567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Autofit/>
          </a:bodyPr>
          <a:lstStyle/>
          <a:p>
            <a:r>
              <a:rPr lang="en-US" sz="3600" b="1" dirty="0" smtClean="0">
                <a:latin typeface="+mj-lt"/>
                <a:cs typeface="Arial" panose="020B0604020202020204" pitchFamily="34" charset="0"/>
              </a:rPr>
              <a:t>Critical Challenges in Structural Biology</a:t>
            </a:r>
            <a:endParaRPr lang="en-US" sz="3600" b="1" dirty="0">
              <a:latin typeface="+mj-lt"/>
              <a:cs typeface="Arial" panose="020B0604020202020204" pitchFamily="34" charset="0"/>
            </a:endParaRPr>
          </a:p>
        </p:txBody>
      </p:sp>
      <p:sp>
        <p:nvSpPr>
          <p:cNvPr id="3" name="Rectangle 2"/>
          <p:cNvSpPr/>
          <p:nvPr/>
        </p:nvSpPr>
        <p:spPr>
          <a:xfrm>
            <a:off x="864783" y="1342067"/>
            <a:ext cx="11097720" cy="5078313"/>
          </a:xfrm>
          <a:prstGeom prst="rect">
            <a:avLst/>
          </a:prstGeom>
        </p:spPr>
        <p:txBody>
          <a:bodyPr wrap="square">
            <a:spAutoFit/>
          </a:bodyPr>
          <a:lstStyle/>
          <a:p>
            <a:pPr marL="514350" indent="-514350" defTabSz="914400">
              <a:buFont typeface="+mj-lt"/>
              <a:buAutoNum type="arabicPeriod"/>
            </a:pPr>
            <a:r>
              <a:rPr lang="en-US" sz="4400" dirty="0" smtClean="0">
                <a:solidFill>
                  <a:srgbClr val="C00000"/>
                </a:solidFill>
                <a:latin typeface="Arial"/>
              </a:rPr>
              <a:t>$$$</a:t>
            </a:r>
          </a:p>
          <a:p>
            <a:pPr marL="514350" indent="-514350" defTabSz="914400">
              <a:buFont typeface="+mj-lt"/>
              <a:buAutoNum type="arabicPeriod"/>
            </a:pPr>
            <a:r>
              <a:rPr lang="en-US" sz="2800" dirty="0" smtClean="0">
                <a:solidFill>
                  <a:srgbClr val="006C00"/>
                </a:solidFill>
                <a:latin typeface="Arial"/>
              </a:rPr>
              <a:t>Predicting crystallization outcomes</a:t>
            </a:r>
          </a:p>
          <a:p>
            <a:pPr marL="514350" indent="-514350" defTabSz="914400">
              <a:buFont typeface="+mj-lt"/>
              <a:buAutoNum type="arabicPeriod"/>
            </a:pPr>
            <a:r>
              <a:rPr lang="en-US" sz="2800" dirty="0">
                <a:solidFill>
                  <a:prstClr val="black"/>
                </a:solidFill>
                <a:latin typeface="Arial"/>
              </a:rPr>
              <a:t>Getting crystals to diffract better</a:t>
            </a:r>
          </a:p>
          <a:p>
            <a:pPr marL="514350" indent="-514350" defTabSz="914400">
              <a:buFont typeface="+mj-lt"/>
              <a:buAutoNum type="arabicPeriod"/>
            </a:pPr>
            <a:r>
              <a:rPr lang="en-US" sz="2800" dirty="0">
                <a:solidFill>
                  <a:prstClr val="black"/>
                </a:solidFill>
                <a:latin typeface="Arial"/>
              </a:rPr>
              <a:t>Is the ligand there or not?</a:t>
            </a:r>
          </a:p>
          <a:p>
            <a:pPr marL="514350" indent="-514350" defTabSz="914400">
              <a:buFont typeface="+mj-lt"/>
              <a:buAutoNum type="arabicPeriod"/>
            </a:pPr>
            <a:r>
              <a:rPr lang="en-US" sz="2800" dirty="0" smtClean="0">
                <a:solidFill>
                  <a:prstClr val="black"/>
                </a:solidFill>
                <a:latin typeface="Arial"/>
              </a:rPr>
              <a:t>Anisotropic diffraction</a:t>
            </a:r>
          </a:p>
          <a:p>
            <a:pPr marL="514350" indent="-514350" defTabSz="914400">
              <a:buFont typeface="+mj-lt"/>
              <a:buAutoNum type="arabicPeriod"/>
            </a:pPr>
            <a:r>
              <a:rPr lang="en-US" sz="2800" dirty="0" smtClean="0">
                <a:solidFill>
                  <a:prstClr val="black"/>
                </a:solidFill>
                <a:latin typeface="Arial"/>
              </a:rPr>
              <a:t>Radiation damage</a:t>
            </a:r>
          </a:p>
          <a:p>
            <a:pPr marL="514350" indent="-514350" defTabSz="914400">
              <a:buFont typeface="+mj-lt"/>
              <a:buAutoNum type="arabicPeriod"/>
            </a:pPr>
            <a:r>
              <a:rPr lang="en-US" sz="2800" dirty="0">
                <a:solidFill>
                  <a:prstClr val="black"/>
                </a:solidFill>
                <a:latin typeface="Arial"/>
              </a:rPr>
              <a:t>Phase problem</a:t>
            </a:r>
          </a:p>
          <a:p>
            <a:pPr marL="514350" indent="-514350" defTabSz="914400">
              <a:buFont typeface="+mj-lt"/>
              <a:buAutoNum type="arabicPeriod"/>
            </a:pPr>
            <a:r>
              <a:rPr lang="en-US" sz="2800" dirty="0" smtClean="0">
                <a:solidFill>
                  <a:prstClr val="black"/>
                </a:solidFill>
                <a:latin typeface="Arial"/>
              </a:rPr>
              <a:t>Metals (anaerobic)</a:t>
            </a:r>
          </a:p>
          <a:p>
            <a:pPr marL="514350" indent="-514350" defTabSz="914400">
              <a:buFont typeface="+mj-lt"/>
              <a:buAutoNum type="arabicPeriod"/>
            </a:pPr>
            <a:r>
              <a:rPr lang="en-US" sz="2800" dirty="0" smtClean="0">
                <a:solidFill>
                  <a:prstClr val="black"/>
                </a:solidFill>
                <a:latin typeface="Arial"/>
              </a:rPr>
              <a:t>What </a:t>
            </a:r>
            <a:r>
              <a:rPr lang="en-US" sz="2800" dirty="0">
                <a:solidFill>
                  <a:prstClr val="black"/>
                </a:solidFill>
                <a:latin typeface="Arial"/>
              </a:rPr>
              <a:t>is “resolution”</a:t>
            </a:r>
          </a:p>
          <a:p>
            <a:pPr marL="514350" indent="-514350" defTabSz="914400">
              <a:buFont typeface="+mj-lt"/>
              <a:buAutoNum type="arabicPeriod"/>
            </a:pPr>
            <a:r>
              <a:rPr lang="en-US" sz="2800" dirty="0" smtClean="0">
                <a:solidFill>
                  <a:prstClr val="black"/>
                </a:solidFill>
                <a:latin typeface="Arial"/>
              </a:rPr>
              <a:t>Serial </a:t>
            </a:r>
            <a:r>
              <a:rPr lang="en-US" sz="2800" dirty="0">
                <a:solidFill>
                  <a:prstClr val="black"/>
                </a:solidFill>
                <a:latin typeface="Arial"/>
              </a:rPr>
              <a:t>crystallography (processing)</a:t>
            </a:r>
          </a:p>
          <a:p>
            <a:pPr marL="514350" indent="-514350" defTabSz="914400">
              <a:buFont typeface="+mj-lt"/>
              <a:buAutoNum type="arabicPeriod"/>
            </a:pPr>
            <a:r>
              <a:rPr lang="en-US" sz="2800" dirty="0">
                <a:solidFill>
                  <a:prstClr val="black"/>
                </a:solidFill>
                <a:latin typeface="Arial"/>
              </a:rPr>
              <a:t>Non-isomorphism &amp; multi-crystal </a:t>
            </a:r>
            <a:r>
              <a:rPr lang="en-US" sz="2800" dirty="0" smtClean="0">
                <a:solidFill>
                  <a:prstClr val="black"/>
                </a:solidFill>
                <a:latin typeface="Arial"/>
              </a:rPr>
              <a:t>methods</a:t>
            </a:r>
            <a:endParaRPr lang="en-US" sz="2800" dirty="0">
              <a:solidFill>
                <a:prstClr val="black"/>
              </a:solidFill>
              <a:latin typeface="Arial"/>
            </a:endParaRPr>
          </a:p>
        </p:txBody>
      </p:sp>
    </p:spTree>
    <p:extLst>
      <p:ext uri="{BB962C8B-B14F-4D97-AF65-F5344CB8AC3E}">
        <p14:creationId xmlns:p14="http://schemas.microsoft.com/office/powerpoint/2010/main" val="1044381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lstStyle/>
          <a:p>
            <a:r>
              <a:rPr lang="en-US" b="1" dirty="0" smtClean="0"/>
              <a:t>If I had a trillion dollars …</a:t>
            </a:r>
            <a:endParaRPr lang="en-US" b="1" dirty="0"/>
          </a:p>
        </p:txBody>
      </p:sp>
      <p:sp>
        <p:nvSpPr>
          <p:cNvPr id="3" name="Content Placeholder 2"/>
          <p:cNvSpPr>
            <a:spLocks noGrp="1"/>
          </p:cNvSpPr>
          <p:nvPr>
            <p:ph idx="1"/>
          </p:nvPr>
        </p:nvSpPr>
        <p:spPr>
          <a:xfrm>
            <a:off x="4132833" y="2911987"/>
            <a:ext cx="8059177" cy="3288107"/>
          </a:xfrm>
        </p:spPr>
        <p:txBody>
          <a:bodyPr>
            <a:noAutofit/>
          </a:bodyPr>
          <a:lstStyle/>
          <a:p>
            <a:pPr marL="0" indent="0">
              <a:buNone/>
            </a:pPr>
            <a:r>
              <a:rPr lang="en-US" dirty="0" smtClean="0"/>
              <a:t>Re-do all structures in PDB</a:t>
            </a:r>
          </a:p>
          <a:p>
            <a:pPr marL="0" indent="0">
              <a:buNone/>
            </a:pPr>
            <a:r>
              <a:rPr lang="en-US" dirty="0" smtClean="0"/>
              <a:t>Buy Google</a:t>
            </a:r>
          </a:p>
          <a:p>
            <a:pPr marL="0" indent="0">
              <a:buNone/>
            </a:pPr>
            <a:r>
              <a:rPr lang="en-US" dirty="0" smtClean="0"/>
              <a:t>Buy Facebook</a:t>
            </a:r>
          </a:p>
          <a:p>
            <a:pPr marL="0" indent="0">
              <a:buNone/>
            </a:pPr>
            <a:r>
              <a:rPr lang="en-US" dirty="0" smtClean="0"/>
              <a:t>10 </a:t>
            </a:r>
            <a:r>
              <a:rPr lang="en-US" dirty="0" err="1" smtClean="0"/>
              <a:t>zettaflops</a:t>
            </a:r>
            <a:endParaRPr lang="en-US" dirty="0" smtClean="0"/>
          </a:p>
          <a:p>
            <a:pPr marL="0" indent="0">
              <a:buNone/>
            </a:pPr>
            <a:r>
              <a:rPr lang="en-US" b="1" dirty="0" smtClean="0">
                <a:solidFill>
                  <a:srgbClr val="006C00"/>
                </a:solidFill>
              </a:rPr>
              <a:t>Success? → impact?</a:t>
            </a:r>
          </a:p>
        </p:txBody>
      </p:sp>
      <p:sp>
        <p:nvSpPr>
          <p:cNvPr id="5" name="Content Placeholder 2"/>
          <p:cNvSpPr txBox="1">
            <a:spLocks/>
          </p:cNvSpPr>
          <p:nvPr/>
        </p:nvSpPr>
        <p:spPr>
          <a:xfrm>
            <a:off x="293225" y="2911970"/>
            <a:ext cx="3037272" cy="32881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b="1" dirty="0" smtClean="0">
                <a:solidFill>
                  <a:prstClr val="black"/>
                </a:solidFill>
              </a:rPr>
              <a:t>$ 500 M</a:t>
            </a:r>
          </a:p>
          <a:p>
            <a:pPr marL="0" indent="0" algn="r">
              <a:buFont typeface="Arial" panose="020B0604020202020204" pitchFamily="34" charset="0"/>
              <a:buNone/>
            </a:pPr>
            <a:r>
              <a:rPr lang="en-US" b="1" dirty="0" smtClean="0">
                <a:solidFill>
                  <a:prstClr val="black"/>
                </a:solidFill>
              </a:rPr>
              <a:t>$ 131 B</a:t>
            </a:r>
          </a:p>
          <a:p>
            <a:pPr marL="0" indent="0" algn="r">
              <a:buFont typeface="Arial" panose="020B0604020202020204" pitchFamily="34" charset="0"/>
              <a:buNone/>
            </a:pPr>
            <a:r>
              <a:rPr lang="en-US" b="1" dirty="0" smtClean="0">
                <a:solidFill>
                  <a:prstClr val="black"/>
                </a:solidFill>
              </a:rPr>
              <a:t>$ 527 B</a:t>
            </a:r>
          </a:p>
          <a:p>
            <a:pPr marL="0" indent="0" algn="r">
              <a:buFont typeface="Arial" panose="020B0604020202020204" pitchFamily="34" charset="0"/>
              <a:buNone/>
            </a:pPr>
            <a:r>
              <a:rPr lang="en-US" b="1" dirty="0" smtClean="0">
                <a:solidFill>
                  <a:prstClr val="black"/>
                </a:solidFill>
              </a:rPr>
              <a:t>$ 335 B</a:t>
            </a:r>
          </a:p>
          <a:p>
            <a:pPr marL="0" indent="0" algn="r">
              <a:buFont typeface="Arial" panose="020B0604020202020204" pitchFamily="34" charset="0"/>
              <a:buNone/>
            </a:pPr>
            <a:r>
              <a:rPr lang="en-US" b="1" dirty="0" smtClean="0">
                <a:solidFill>
                  <a:prstClr val="black"/>
                </a:solidFill>
              </a:rPr>
              <a:t>$  1.0 T </a:t>
            </a:r>
            <a:endParaRPr lang="en-US" b="1" dirty="0">
              <a:solidFill>
                <a:prstClr val="black"/>
              </a:solidFill>
            </a:endParaRPr>
          </a:p>
        </p:txBody>
      </p:sp>
      <p:sp>
        <p:nvSpPr>
          <p:cNvPr id="4" name="TextBox 3"/>
          <p:cNvSpPr txBox="1"/>
          <p:nvPr/>
        </p:nvSpPr>
        <p:spPr>
          <a:xfrm>
            <a:off x="2794455" y="1508758"/>
            <a:ext cx="6603090" cy="1077218"/>
          </a:xfrm>
          <a:prstGeom prst="rect">
            <a:avLst/>
          </a:prstGeom>
          <a:noFill/>
        </p:spPr>
        <p:txBody>
          <a:bodyPr wrap="none" rtlCol="0">
            <a:spAutoFit/>
          </a:bodyPr>
          <a:lstStyle/>
          <a:p>
            <a:pPr algn="ctr" defTabSz="914400"/>
            <a:r>
              <a:rPr lang="en-US" sz="3200" b="1" dirty="0" smtClean="0">
                <a:solidFill>
                  <a:srgbClr val="006C00"/>
                </a:solidFill>
                <a:latin typeface="Arial"/>
              </a:rPr>
              <a:t>Predict crystallization conditions</a:t>
            </a:r>
          </a:p>
          <a:p>
            <a:pPr algn="ctr" defTabSz="914400"/>
            <a:r>
              <a:rPr lang="en-US" sz="3200" b="1" dirty="0" smtClean="0">
                <a:solidFill>
                  <a:srgbClr val="006C00"/>
                </a:solidFill>
                <a:latin typeface="Arial"/>
              </a:rPr>
              <a:t>from sequence</a:t>
            </a:r>
            <a:endParaRPr lang="en-US" sz="3200" b="1" dirty="0">
              <a:solidFill>
                <a:srgbClr val="006C00"/>
              </a:solidFill>
              <a:latin typeface="Arial"/>
            </a:endParaRPr>
          </a:p>
        </p:txBody>
      </p:sp>
      <p:cxnSp>
        <p:nvCxnSpPr>
          <p:cNvPr id="7" name="Straight Connector 6"/>
          <p:cNvCxnSpPr/>
          <p:nvPr/>
        </p:nvCxnSpPr>
        <p:spPr>
          <a:xfrm>
            <a:off x="1011044" y="5252224"/>
            <a:ext cx="231945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90" y="2911987"/>
            <a:ext cx="867545" cy="584775"/>
          </a:xfrm>
          <a:prstGeom prst="rect">
            <a:avLst/>
          </a:prstGeom>
          <a:noFill/>
        </p:spPr>
        <p:txBody>
          <a:bodyPr wrap="none" rtlCol="0">
            <a:spAutoFit/>
          </a:bodyPr>
          <a:lstStyle/>
          <a:p>
            <a:pPr defTabSz="914400"/>
            <a:r>
              <a:rPr lang="en-US" sz="3200" b="1" dirty="0" smtClean="0">
                <a:solidFill>
                  <a:srgbClr val="006C00"/>
                </a:solidFill>
                <a:latin typeface="Arial"/>
              </a:rPr>
              <a:t>10x</a:t>
            </a:r>
            <a:endParaRPr lang="en-US" sz="3200" b="1" dirty="0">
              <a:solidFill>
                <a:srgbClr val="006C00"/>
              </a:solidFill>
              <a:latin typeface="Arial"/>
            </a:endParaRPr>
          </a:p>
        </p:txBody>
      </p:sp>
    </p:spTree>
    <p:extLst>
      <p:ext uri="{BB962C8B-B14F-4D97-AF65-F5344CB8AC3E}">
        <p14:creationId xmlns:p14="http://schemas.microsoft.com/office/powerpoint/2010/main" val="163558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DCCCDCCF-DDE7-4FF9-BA8E-DFD3AC93A6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A403EC90-4731-46E0-A86D-0ABD59356519}"/>
              </a:ext>
            </a:extLst>
          </p:cNvPr>
          <p:cNvPicPr>
            <a:picLocks noChangeAspect="1"/>
          </p:cNvPicPr>
          <p:nvPr/>
        </p:nvPicPr>
        <p:blipFill rotWithShape="1">
          <a:blip r:embed="rId3"/>
          <a:srcRect l="5785" r="21344"/>
          <a:stretch/>
        </p:blipFill>
        <p:spPr>
          <a:xfrm>
            <a:off x="10983" y="0"/>
            <a:ext cx="12188932" cy="6858000"/>
          </a:xfrm>
          <a:prstGeom prst="rect">
            <a:avLst/>
          </a:prstGeom>
        </p:spPr>
      </p:pic>
      <p:sp>
        <p:nvSpPr>
          <p:cNvPr id="13" name="Rectangle 12">
            <a:extLst>
              <a:ext uri="{FF2B5EF4-FFF2-40B4-BE49-F238E27FC236}">
                <a16:creationId xmlns:a16="http://schemas.microsoft.com/office/drawing/2014/main" xmlns="" id="{C2352FE0-ACFA-479E-A574-CED1C035D3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3E804753-5FB1-4699-A22E-8371FB69FEA7}"/>
              </a:ext>
            </a:extLst>
          </p:cNvPr>
          <p:cNvSpPr>
            <a:spLocks noGrp="1"/>
          </p:cNvSpPr>
          <p:nvPr>
            <p:ph type="title"/>
          </p:nvPr>
        </p:nvSpPr>
        <p:spPr>
          <a:xfrm>
            <a:off x="252921" y="1123857"/>
            <a:ext cx="2947483" cy="4601183"/>
          </a:xfrm>
        </p:spPr>
        <p:txBody>
          <a:bodyPr>
            <a:normAutofit/>
          </a:bodyPr>
          <a:lstStyle/>
          <a:p>
            <a:pPr algn="ctr"/>
            <a:r>
              <a:rPr lang="en-US"/>
              <a:t>Conference Event Locations</a:t>
            </a:r>
          </a:p>
        </p:txBody>
      </p:sp>
      <p:sp>
        <p:nvSpPr>
          <p:cNvPr id="15" name="Rectangle 14">
            <a:extLst>
              <a:ext uri="{FF2B5EF4-FFF2-40B4-BE49-F238E27FC236}">
                <a16:creationId xmlns:a16="http://schemas.microsoft.com/office/drawing/2014/main" xmlns="" id="{401F5979-1992-492E-ABBD-62EBC1016C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97131"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Content Placeholder 6">
            <a:extLst>
              <a:ext uri="{FF2B5EF4-FFF2-40B4-BE49-F238E27FC236}">
                <a16:creationId xmlns:a16="http://schemas.microsoft.com/office/drawing/2014/main" xmlns="" id="{990A423C-561D-4211-BC90-BCD7D86D84F3}"/>
              </a:ext>
            </a:extLst>
          </p:cNvPr>
          <p:cNvGraphicFramePr>
            <a:graphicFrameLocks noGrp="1"/>
          </p:cNvGraphicFramePr>
          <p:nvPr>
            <p:ph idx="1"/>
            <p:extLst>
              <p:ext uri="{D42A27DB-BD31-4B8C-83A1-F6EECF244321}">
                <p14:modId xmlns:p14="http://schemas.microsoft.com/office/powerpoint/2010/main" val="98748942"/>
              </p:ext>
            </p:extLst>
          </p:nvPr>
        </p:nvGraphicFramePr>
        <p:xfrm>
          <a:off x="4190948" y="1123837"/>
          <a:ext cx="6877560" cy="4187360"/>
        </p:xfrm>
        <a:graphic>
          <a:graphicData uri="http://schemas.openxmlformats.org/drawingml/2006/table">
            <a:tbl>
              <a:tblPr firstRow="1" bandRow="1">
                <a:tableStyleId>{5C22544A-7EE6-4342-B048-85BDC9FD1C3A}</a:tableStyleId>
              </a:tblPr>
              <a:tblGrid>
                <a:gridCol w="2711297">
                  <a:extLst>
                    <a:ext uri="{9D8B030D-6E8A-4147-A177-3AD203B41FA5}">
                      <a16:colId xmlns:a16="http://schemas.microsoft.com/office/drawing/2014/main" xmlns="" val="1247618294"/>
                    </a:ext>
                  </a:extLst>
                </a:gridCol>
                <a:gridCol w="4166263">
                  <a:extLst>
                    <a:ext uri="{9D8B030D-6E8A-4147-A177-3AD203B41FA5}">
                      <a16:colId xmlns:a16="http://schemas.microsoft.com/office/drawing/2014/main" xmlns="" val="2600259796"/>
                    </a:ext>
                  </a:extLst>
                </a:gridCol>
              </a:tblGrid>
              <a:tr h="1046840">
                <a:tc>
                  <a:txBody>
                    <a:bodyPr/>
                    <a:lstStyle/>
                    <a:p>
                      <a:pPr algn="ctr"/>
                      <a:r>
                        <a:rPr lang="en-US" b="1" dirty="0">
                          <a:solidFill>
                            <a:schemeClr val="tx2">
                              <a:lumMod val="75000"/>
                            </a:schemeClr>
                          </a:solidFill>
                        </a:rPr>
                        <a:t>GRC Office</a:t>
                      </a:r>
                    </a:p>
                  </a:txBody>
                  <a:tcPr>
                    <a:noFill/>
                  </a:tcPr>
                </a:tc>
                <a:tc>
                  <a:txBody>
                    <a:bodyPr/>
                    <a:lstStyle/>
                    <a:p>
                      <a:pPr algn="ctr"/>
                      <a:r>
                        <a:rPr lang="en-US" b="1" dirty="0">
                          <a:solidFill>
                            <a:schemeClr val="tx2">
                              <a:lumMod val="75000"/>
                            </a:schemeClr>
                          </a:solidFill>
                        </a:rPr>
                        <a:t>Commons Building </a:t>
                      </a:r>
                    </a:p>
                    <a:p>
                      <a:pPr algn="ctr"/>
                      <a:r>
                        <a:rPr lang="en-US" b="1" dirty="0">
                          <a:solidFill>
                            <a:schemeClr val="tx2">
                              <a:lumMod val="75000"/>
                            </a:schemeClr>
                          </a:solidFill>
                        </a:rPr>
                        <a:t>Second floor, room 211</a:t>
                      </a:r>
                    </a:p>
                  </a:txBody>
                  <a:tcPr>
                    <a:noFill/>
                  </a:tcPr>
                </a:tc>
                <a:extLst>
                  <a:ext uri="{0D108BD9-81ED-4DB2-BD59-A6C34878D82A}">
                    <a16:rowId xmlns:a16="http://schemas.microsoft.com/office/drawing/2014/main" xmlns="" val="1389914478"/>
                  </a:ext>
                </a:extLst>
              </a:tr>
              <a:tr h="1046840">
                <a:tc>
                  <a:txBody>
                    <a:bodyPr/>
                    <a:lstStyle/>
                    <a:p>
                      <a:pPr algn="ctr"/>
                      <a:r>
                        <a:rPr lang="en-US" b="1">
                          <a:solidFill>
                            <a:schemeClr val="tx2">
                              <a:lumMod val="75000"/>
                            </a:schemeClr>
                          </a:solidFill>
                        </a:rPr>
                        <a:t>Poster Area</a:t>
                      </a:r>
                    </a:p>
                  </a:txBody>
                  <a:tcPr>
                    <a:noFill/>
                  </a:tcPr>
                </a:tc>
                <a:tc>
                  <a:txBody>
                    <a:bodyPr/>
                    <a:lstStyle/>
                    <a:p>
                      <a:pPr algn="ctr"/>
                      <a:r>
                        <a:rPr lang="en-US" b="1" dirty="0">
                          <a:solidFill>
                            <a:schemeClr val="tx2">
                              <a:lumMod val="75000"/>
                            </a:schemeClr>
                          </a:solidFill>
                        </a:rPr>
                        <a:t>Pettengill Hall</a:t>
                      </a:r>
                    </a:p>
                  </a:txBody>
                  <a:tcPr>
                    <a:noFill/>
                  </a:tcPr>
                </a:tc>
                <a:extLst>
                  <a:ext uri="{0D108BD9-81ED-4DB2-BD59-A6C34878D82A}">
                    <a16:rowId xmlns:a16="http://schemas.microsoft.com/office/drawing/2014/main" xmlns="" val="962112391"/>
                  </a:ext>
                </a:extLst>
              </a:tr>
              <a:tr h="1046840">
                <a:tc>
                  <a:txBody>
                    <a:bodyPr/>
                    <a:lstStyle/>
                    <a:p>
                      <a:pPr algn="ctr"/>
                      <a:r>
                        <a:rPr lang="en-US" b="1" dirty="0">
                          <a:solidFill>
                            <a:schemeClr val="tx2">
                              <a:lumMod val="75000"/>
                            </a:schemeClr>
                          </a:solidFill>
                        </a:rPr>
                        <a:t>Meals Schedule</a:t>
                      </a:r>
                    </a:p>
                  </a:txBody>
                  <a:tcPr>
                    <a:noFill/>
                  </a:tcPr>
                </a:tc>
                <a:tc>
                  <a:txBody>
                    <a:bodyPr/>
                    <a:lstStyle/>
                    <a:p>
                      <a:pPr algn="ctr"/>
                      <a:r>
                        <a:rPr lang="en-US" b="1" dirty="0">
                          <a:solidFill>
                            <a:schemeClr val="tx2">
                              <a:lumMod val="75000"/>
                            </a:schemeClr>
                          </a:solidFill>
                        </a:rPr>
                        <a:t>Breakfast: 7:30 – 8:30 am</a:t>
                      </a:r>
                    </a:p>
                    <a:p>
                      <a:pPr algn="ctr"/>
                      <a:r>
                        <a:rPr lang="en-US" b="1" dirty="0">
                          <a:solidFill>
                            <a:schemeClr val="tx2">
                              <a:lumMod val="75000"/>
                            </a:schemeClr>
                          </a:solidFill>
                        </a:rPr>
                        <a:t>Lunch: 12:30 -1:30 pm</a:t>
                      </a:r>
                    </a:p>
                    <a:p>
                      <a:pPr algn="ctr"/>
                      <a:r>
                        <a:rPr lang="en-US" b="1" dirty="0">
                          <a:solidFill>
                            <a:schemeClr val="tx2">
                              <a:lumMod val="75000"/>
                            </a:schemeClr>
                          </a:solidFill>
                        </a:rPr>
                        <a:t>Dinner: 6:00 pm – 7:00 pm</a:t>
                      </a:r>
                    </a:p>
                  </a:txBody>
                  <a:tcPr>
                    <a:noFill/>
                  </a:tcPr>
                </a:tc>
                <a:extLst>
                  <a:ext uri="{0D108BD9-81ED-4DB2-BD59-A6C34878D82A}">
                    <a16:rowId xmlns:a16="http://schemas.microsoft.com/office/drawing/2014/main" xmlns="" val="2368494246"/>
                  </a:ext>
                </a:extLst>
              </a:tr>
              <a:tr h="1046840">
                <a:tc>
                  <a:txBody>
                    <a:bodyPr/>
                    <a:lstStyle/>
                    <a:p>
                      <a:pPr algn="ctr"/>
                      <a:r>
                        <a:rPr lang="en-US" b="1">
                          <a:solidFill>
                            <a:schemeClr val="tx2">
                              <a:lumMod val="75000"/>
                            </a:schemeClr>
                          </a:solidFill>
                        </a:rPr>
                        <a:t>Conference Photo Location</a:t>
                      </a:r>
                    </a:p>
                  </a:txBody>
                  <a:tcPr>
                    <a:noFill/>
                  </a:tcPr>
                </a:tc>
                <a:tc>
                  <a:txBody>
                    <a:bodyPr/>
                    <a:lstStyle/>
                    <a:p>
                      <a:pPr algn="ctr"/>
                      <a:r>
                        <a:rPr lang="en-US" b="1" dirty="0">
                          <a:solidFill>
                            <a:schemeClr val="tx2">
                              <a:lumMod val="75000"/>
                            </a:schemeClr>
                          </a:solidFill>
                        </a:rPr>
                        <a:t>Monday at 8:30 am – 9:30 am</a:t>
                      </a:r>
                    </a:p>
                    <a:p>
                      <a:pPr algn="ctr"/>
                      <a:r>
                        <a:rPr lang="en-US" b="1" dirty="0">
                          <a:solidFill>
                            <a:schemeClr val="tx2">
                              <a:lumMod val="75000"/>
                            </a:schemeClr>
                          </a:solidFill>
                        </a:rPr>
                        <a:t>Back of Olin Arts Center</a:t>
                      </a:r>
                    </a:p>
                  </a:txBody>
                  <a:tcPr>
                    <a:noFill/>
                  </a:tcPr>
                </a:tc>
                <a:extLst>
                  <a:ext uri="{0D108BD9-81ED-4DB2-BD59-A6C34878D82A}">
                    <a16:rowId xmlns:a16="http://schemas.microsoft.com/office/drawing/2014/main" xmlns="" val="1584712819"/>
                  </a:ext>
                </a:extLst>
              </a:tr>
            </a:tbl>
          </a:graphicData>
        </a:graphic>
      </p:graphicFrame>
      <p:sp>
        <p:nvSpPr>
          <p:cNvPr id="17" name="Rectangle 16">
            <a:extLst>
              <a:ext uri="{FF2B5EF4-FFF2-40B4-BE49-F238E27FC236}">
                <a16:creationId xmlns:a16="http://schemas.microsoft.com/office/drawing/2014/main" xmlns="" id="{377CB93F-A0E2-4BBE-B2FC-E93932C7EC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5831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xmlns="" id="{64D545DB-8A58-4FDC-8FF8-F99D917C3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0DAC979C-FA5E-4B38-84C9-4C2D505F4712}"/>
              </a:ext>
            </a:extLst>
          </p:cNvPr>
          <p:cNvPicPr>
            <a:picLocks noChangeAspect="1"/>
          </p:cNvPicPr>
          <p:nvPr/>
        </p:nvPicPr>
        <p:blipFill>
          <a:blip r:embed="rId3"/>
          <a:stretch>
            <a:fillRect/>
          </a:stretch>
        </p:blipFill>
        <p:spPr>
          <a:xfrm>
            <a:off x="0" y="0"/>
            <a:ext cx="12192000" cy="6858000"/>
          </a:xfrm>
          <a:prstGeom prst="rect">
            <a:avLst/>
          </a:prstGeom>
        </p:spPr>
      </p:pic>
      <p:sp>
        <p:nvSpPr>
          <p:cNvPr id="19" name="Rectangle 9">
            <a:extLst>
              <a:ext uri="{FF2B5EF4-FFF2-40B4-BE49-F238E27FC236}">
                <a16:creationId xmlns:a16="http://schemas.microsoft.com/office/drawing/2014/main" xmlns="" id="{53F02532-0429-47BE-B7D5-89B31C0C8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6729" y="75734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A7E3EAF-48A6-4E3C-8BAE-FA248523915C}"/>
              </a:ext>
            </a:extLst>
          </p:cNvPr>
          <p:cNvSpPr>
            <a:spLocks noGrp="1"/>
          </p:cNvSpPr>
          <p:nvPr>
            <p:ph type="title"/>
          </p:nvPr>
        </p:nvSpPr>
        <p:spPr>
          <a:xfrm>
            <a:off x="8345281" y="947174"/>
            <a:ext cx="2947483" cy="4601183"/>
          </a:xfrm>
        </p:spPr>
        <p:txBody>
          <a:bodyPr>
            <a:normAutofit/>
          </a:bodyPr>
          <a:lstStyle/>
          <a:p>
            <a:pPr algn="ctr"/>
            <a:r>
              <a:rPr lang="en-US" dirty="0"/>
              <a:t>GRC </a:t>
            </a:r>
            <a:br>
              <a:rPr lang="en-US" dirty="0"/>
            </a:br>
            <a:r>
              <a:rPr lang="en-US" dirty="0"/>
              <a:t>Office Hours </a:t>
            </a:r>
            <a:br>
              <a:rPr lang="en-US" dirty="0"/>
            </a:br>
            <a:r>
              <a:rPr lang="en-US" dirty="0"/>
              <a:t>and Contact Information</a:t>
            </a:r>
          </a:p>
        </p:txBody>
      </p:sp>
      <p:graphicFrame>
        <p:nvGraphicFramePr>
          <p:cNvPr id="13" name="Content Placeholder 12">
            <a:extLst>
              <a:ext uri="{FF2B5EF4-FFF2-40B4-BE49-F238E27FC236}">
                <a16:creationId xmlns:a16="http://schemas.microsoft.com/office/drawing/2014/main" xmlns="" id="{D91CE537-9D4A-4FEF-AABE-14846CF10E95}"/>
              </a:ext>
            </a:extLst>
          </p:cNvPr>
          <p:cNvGraphicFramePr>
            <a:graphicFrameLocks noGrp="1"/>
          </p:cNvGraphicFramePr>
          <p:nvPr>
            <p:ph idx="1"/>
            <p:extLst>
              <p:ext uri="{D42A27DB-BD31-4B8C-83A1-F6EECF244321}">
                <p14:modId xmlns:p14="http://schemas.microsoft.com/office/powerpoint/2010/main" val="2655720216"/>
              </p:ext>
            </p:extLst>
          </p:nvPr>
        </p:nvGraphicFramePr>
        <p:xfrm>
          <a:off x="899241" y="826815"/>
          <a:ext cx="5669531" cy="3261360"/>
        </p:xfrm>
        <a:graphic>
          <a:graphicData uri="http://schemas.openxmlformats.org/drawingml/2006/table">
            <a:tbl>
              <a:tblPr firstRow="1" bandRow="1">
                <a:tableStyleId>{5C22544A-7EE6-4342-B048-85BDC9FD1C3A}</a:tableStyleId>
              </a:tblPr>
              <a:tblGrid>
                <a:gridCol w="2464627">
                  <a:extLst>
                    <a:ext uri="{9D8B030D-6E8A-4147-A177-3AD203B41FA5}">
                      <a16:colId xmlns:a16="http://schemas.microsoft.com/office/drawing/2014/main" xmlns="" val="1526574098"/>
                    </a:ext>
                  </a:extLst>
                </a:gridCol>
                <a:gridCol w="3204904">
                  <a:extLst>
                    <a:ext uri="{9D8B030D-6E8A-4147-A177-3AD203B41FA5}">
                      <a16:colId xmlns:a16="http://schemas.microsoft.com/office/drawing/2014/main" xmlns="" val="1968557562"/>
                    </a:ext>
                  </a:extLst>
                </a:gridCol>
              </a:tblGrid>
              <a:tr h="0">
                <a:tc>
                  <a:txBody>
                    <a:bodyPr/>
                    <a:lstStyle/>
                    <a:p>
                      <a:r>
                        <a:rPr lang="en-US" sz="2800" b="1">
                          <a:solidFill>
                            <a:schemeClr val="tx1"/>
                          </a:solidFill>
                        </a:rPr>
                        <a:t>Sunday</a:t>
                      </a:r>
                    </a:p>
                  </a:txBody>
                  <a:tcPr>
                    <a:solidFill>
                      <a:schemeClr val="bg1"/>
                    </a:solidFill>
                  </a:tcPr>
                </a:tc>
                <a:tc>
                  <a:txBody>
                    <a:bodyPr/>
                    <a:lstStyle/>
                    <a:p>
                      <a:r>
                        <a:rPr lang="en-US" sz="2800" b="1" dirty="0">
                          <a:solidFill>
                            <a:schemeClr val="tx1"/>
                          </a:solidFill>
                        </a:rPr>
                        <a:t>12:00pm – 8:00 pm</a:t>
                      </a:r>
                    </a:p>
                  </a:txBody>
                  <a:tcPr>
                    <a:solidFill>
                      <a:schemeClr val="bg1"/>
                    </a:solidFill>
                  </a:tcPr>
                </a:tc>
                <a:extLst>
                  <a:ext uri="{0D108BD9-81ED-4DB2-BD59-A6C34878D82A}">
                    <a16:rowId xmlns:a16="http://schemas.microsoft.com/office/drawing/2014/main" xmlns="" val="3053147237"/>
                  </a:ext>
                </a:extLst>
              </a:tr>
              <a:tr h="433420">
                <a:tc>
                  <a:txBody>
                    <a:bodyPr/>
                    <a:lstStyle/>
                    <a:p>
                      <a:r>
                        <a:rPr lang="en-US" sz="2800" b="1" dirty="0">
                          <a:solidFill>
                            <a:schemeClr val="tx1"/>
                          </a:solidFill>
                        </a:rPr>
                        <a:t>Monday – </a:t>
                      </a:r>
                    </a:p>
                    <a:p>
                      <a:r>
                        <a:rPr lang="en-US" sz="2800" b="1" dirty="0">
                          <a:solidFill>
                            <a:schemeClr val="tx1"/>
                          </a:solidFill>
                        </a:rPr>
                        <a:t>Thursday</a:t>
                      </a:r>
                    </a:p>
                    <a:p>
                      <a:r>
                        <a:rPr lang="en-US" sz="2800" b="1" dirty="0">
                          <a:solidFill>
                            <a:schemeClr val="tx1"/>
                          </a:solidFill>
                        </a:rPr>
                        <a:t>Friday</a:t>
                      </a:r>
                    </a:p>
                    <a:p>
                      <a:endParaRPr lang="en-US" sz="2800" b="1" dirty="0">
                        <a:solidFill>
                          <a:schemeClr val="tx1"/>
                        </a:solidFill>
                      </a:endParaRPr>
                    </a:p>
                  </a:txBody>
                  <a:tcPr>
                    <a:solidFill>
                      <a:schemeClr val="bg1"/>
                    </a:solidFill>
                  </a:tcPr>
                </a:tc>
                <a:tc>
                  <a:txBody>
                    <a:bodyPr/>
                    <a:lstStyle/>
                    <a:p>
                      <a:r>
                        <a:rPr lang="en-US" sz="2800" b="1" dirty="0">
                          <a:solidFill>
                            <a:schemeClr val="tx1"/>
                          </a:solidFill>
                        </a:rPr>
                        <a:t>8:00am – 4:00pm</a:t>
                      </a:r>
                    </a:p>
                    <a:p>
                      <a:endParaRPr lang="en-US" sz="2800" b="1" dirty="0">
                        <a:solidFill>
                          <a:schemeClr val="tx1"/>
                        </a:solidFill>
                      </a:endParaRPr>
                    </a:p>
                    <a:p>
                      <a:r>
                        <a:rPr lang="en-US" sz="2800" b="1" dirty="0">
                          <a:solidFill>
                            <a:schemeClr val="tx1"/>
                          </a:solidFill>
                        </a:rPr>
                        <a:t>8:00am – 10:00 am</a:t>
                      </a:r>
                    </a:p>
                  </a:txBody>
                  <a:tcPr>
                    <a:solidFill>
                      <a:schemeClr val="bg1"/>
                    </a:solidFill>
                  </a:tcPr>
                </a:tc>
                <a:extLst>
                  <a:ext uri="{0D108BD9-81ED-4DB2-BD59-A6C34878D82A}">
                    <a16:rowId xmlns:a16="http://schemas.microsoft.com/office/drawing/2014/main" xmlns="" val="3221067550"/>
                  </a:ext>
                </a:extLst>
              </a:tr>
              <a:tr h="370840">
                <a:tc>
                  <a:txBody>
                    <a:bodyPr/>
                    <a:lstStyle/>
                    <a:p>
                      <a:r>
                        <a:rPr lang="en-US" sz="2800" b="1">
                          <a:solidFill>
                            <a:schemeClr val="tx1"/>
                          </a:solidFill>
                        </a:rPr>
                        <a:t>Saturday </a:t>
                      </a:r>
                    </a:p>
                    <a:p>
                      <a:r>
                        <a:rPr lang="en-US" sz="2800" b="1">
                          <a:solidFill>
                            <a:schemeClr val="tx1"/>
                          </a:solidFill>
                        </a:rPr>
                        <a:t>   (GRS only)</a:t>
                      </a:r>
                    </a:p>
                  </a:txBody>
                  <a:tcPr>
                    <a:solidFill>
                      <a:schemeClr val="bg1"/>
                    </a:solidFill>
                  </a:tcPr>
                </a:tc>
                <a:tc>
                  <a:txBody>
                    <a:bodyPr/>
                    <a:lstStyle/>
                    <a:p>
                      <a:r>
                        <a:rPr lang="en-US" sz="2800" b="1" dirty="0">
                          <a:solidFill>
                            <a:schemeClr val="tx1"/>
                          </a:solidFill>
                        </a:rPr>
                        <a:t>12:00pm – 5:00pm</a:t>
                      </a:r>
                    </a:p>
                  </a:txBody>
                  <a:tcPr>
                    <a:solidFill>
                      <a:schemeClr val="bg1"/>
                    </a:solidFill>
                  </a:tcPr>
                </a:tc>
                <a:extLst>
                  <a:ext uri="{0D108BD9-81ED-4DB2-BD59-A6C34878D82A}">
                    <a16:rowId xmlns:a16="http://schemas.microsoft.com/office/drawing/2014/main" xmlns="" val="2087174322"/>
                  </a:ext>
                </a:extLst>
              </a:tr>
            </a:tbl>
          </a:graphicData>
        </a:graphic>
      </p:graphicFrame>
      <p:sp>
        <p:nvSpPr>
          <p:cNvPr id="20" name="Rectangle 11">
            <a:extLst>
              <a:ext uri="{FF2B5EF4-FFF2-40B4-BE49-F238E27FC236}">
                <a16:creationId xmlns:a16="http://schemas.microsoft.com/office/drawing/2014/main" xmlns="" id="{E3401C9A-B20D-42B0-B7C0-0E4D1CE585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a:extLst>
              <a:ext uri="{FF2B5EF4-FFF2-40B4-BE49-F238E27FC236}">
                <a16:creationId xmlns:a16="http://schemas.microsoft.com/office/drawing/2014/main" xmlns="" id="{C43A54D1-35E1-49DB-A03F-D29EA3421AFA}"/>
              </a:ext>
            </a:extLst>
          </p:cNvPr>
          <p:cNvSpPr txBox="1"/>
          <p:nvPr/>
        </p:nvSpPr>
        <p:spPr>
          <a:xfrm>
            <a:off x="899241" y="303595"/>
            <a:ext cx="5669531" cy="523220"/>
          </a:xfrm>
          <a:prstGeom prst="rect">
            <a:avLst/>
          </a:prstGeom>
          <a:solidFill>
            <a:schemeClr val="bg1"/>
          </a:solidFill>
        </p:spPr>
        <p:txBody>
          <a:bodyPr wrap="square" rtlCol="0">
            <a:spAutoFit/>
          </a:bodyPr>
          <a:lstStyle/>
          <a:p>
            <a:pPr algn="ctr"/>
            <a:r>
              <a:rPr lang="en-US" sz="2800" b="1"/>
              <a:t>GRC Office Hours</a:t>
            </a:r>
          </a:p>
        </p:txBody>
      </p:sp>
      <p:sp>
        <p:nvSpPr>
          <p:cNvPr id="17" name="TextBox 16">
            <a:extLst>
              <a:ext uri="{FF2B5EF4-FFF2-40B4-BE49-F238E27FC236}">
                <a16:creationId xmlns:a16="http://schemas.microsoft.com/office/drawing/2014/main" xmlns="" id="{64ECD4E6-E176-4C4E-8D1F-F8AD23CDB94C}"/>
              </a:ext>
            </a:extLst>
          </p:cNvPr>
          <p:cNvSpPr txBox="1"/>
          <p:nvPr/>
        </p:nvSpPr>
        <p:spPr>
          <a:xfrm>
            <a:off x="899241" y="5367083"/>
            <a:ext cx="5669531" cy="523220"/>
          </a:xfrm>
          <a:prstGeom prst="rect">
            <a:avLst/>
          </a:prstGeom>
          <a:solidFill>
            <a:schemeClr val="bg1"/>
          </a:solidFill>
        </p:spPr>
        <p:txBody>
          <a:bodyPr wrap="square" rtlCol="0">
            <a:spAutoFit/>
          </a:bodyPr>
          <a:lstStyle/>
          <a:p>
            <a:r>
              <a:rPr lang="en-US" sz="2800" b="1" dirty="0"/>
              <a:t> Email: Bates_SM@grc.org</a:t>
            </a:r>
          </a:p>
        </p:txBody>
      </p:sp>
      <p:sp>
        <p:nvSpPr>
          <p:cNvPr id="21" name="TextBox 20">
            <a:extLst>
              <a:ext uri="{FF2B5EF4-FFF2-40B4-BE49-F238E27FC236}">
                <a16:creationId xmlns:a16="http://schemas.microsoft.com/office/drawing/2014/main" xmlns="" id="{1F2E14F7-46FF-487F-A792-452BC899E1A9}"/>
              </a:ext>
            </a:extLst>
          </p:cNvPr>
          <p:cNvSpPr txBox="1"/>
          <p:nvPr/>
        </p:nvSpPr>
        <p:spPr>
          <a:xfrm>
            <a:off x="899251" y="4276125"/>
            <a:ext cx="5681943" cy="523220"/>
          </a:xfrm>
          <a:prstGeom prst="rect">
            <a:avLst/>
          </a:prstGeom>
          <a:solidFill>
            <a:schemeClr val="bg1"/>
          </a:solidFill>
        </p:spPr>
        <p:txBody>
          <a:bodyPr wrap="square" rtlCol="0">
            <a:spAutoFit/>
          </a:bodyPr>
          <a:lstStyle/>
          <a:p>
            <a:r>
              <a:rPr lang="en-US" sz="2800" b="1" dirty="0"/>
              <a:t>WIFI Information: Bates Open</a:t>
            </a:r>
          </a:p>
        </p:txBody>
      </p:sp>
    </p:spTree>
    <p:extLst>
      <p:ext uri="{BB962C8B-B14F-4D97-AF65-F5344CB8AC3E}">
        <p14:creationId xmlns:p14="http://schemas.microsoft.com/office/powerpoint/2010/main" val="277573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xmlns="" id="{64D545DB-8A58-4FDC-8FF8-F99D917C3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xmlns="" id="{53F02532-0429-47BE-B7D5-89B31C0C8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6729" y="75734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A7E3EAF-48A6-4E3C-8BAE-FA248523915C}"/>
              </a:ext>
            </a:extLst>
          </p:cNvPr>
          <p:cNvSpPr>
            <a:spLocks noGrp="1"/>
          </p:cNvSpPr>
          <p:nvPr>
            <p:ph type="title"/>
          </p:nvPr>
        </p:nvSpPr>
        <p:spPr>
          <a:xfrm>
            <a:off x="8474373" y="748423"/>
            <a:ext cx="2947483" cy="4601183"/>
          </a:xfrm>
        </p:spPr>
        <p:txBody>
          <a:bodyPr>
            <a:normAutofit/>
          </a:bodyPr>
          <a:lstStyle/>
          <a:p>
            <a:pPr algn="ctr"/>
            <a:r>
              <a:rPr lang="en-US" dirty="0"/>
              <a:t>Schedule and Reminders</a:t>
            </a:r>
          </a:p>
        </p:txBody>
      </p:sp>
      <p:sp>
        <p:nvSpPr>
          <p:cNvPr id="20" name="Rectangle 11">
            <a:extLst>
              <a:ext uri="{FF2B5EF4-FFF2-40B4-BE49-F238E27FC236}">
                <a16:creationId xmlns:a16="http://schemas.microsoft.com/office/drawing/2014/main" xmlns="" id="{E3401C9A-B20D-42B0-B7C0-0E4D1CE585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Oval 32">
            <a:extLst>
              <a:ext uri="{FF2B5EF4-FFF2-40B4-BE49-F238E27FC236}">
                <a16:creationId xmlns:a16="http://schemas.microsoft.com/office/drawing/2014/main" xmlns="" id="{8A2E337D-0263-40A8-B1D8-15061F863515}"/>
              </a:ext>
            </a:extLst>
          </p:cNvPr>
          <p:cNvSpPr/>
          <p:nvPr/>
        </p:nvSpPr>
        <p:spPr>
          <a:xfrm>
            <a:off x="506139" y="563880"/>
            <a:ext cx="1568951" cy="14288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90231459-EC21-4E24-A352-4D1C2EB659A0}"/>
              </a:ext>
            </a:extLst>
          </p:cNvPr>
          <p:cNvSpPr/>
          <p:nvPr/>
        </p:nvSpPr>
        <p:spPr>
          <a:xfrm>
            <a:off x="506139" y="2707580"/>
            <a:ext cx="1568951" cy="142881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AEE41C32-483F-429D-9B52-8D8D419A0E45}"/>
              </a:ext>
            </a:extLst>
          </p:cNvPr>
          <p:cNvSpPr/>
          <p:nvPr/>
        </p:nvSpPr>
        <p:spPr>
          <a:xfrm>
            <a:off x="506139" y="4783487"/>
            <a:ext cx="1568951" cy="1428814"/>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8B25331-7A43-489D-B169-8E8C3BB25286}"/>
              </a:ext>
            </a:extLst>
          </p:cNvPr>
          <p:cNvSpPr txBox="1"/>
          <p:nvPr/>
        </p:nvSpPr>
        <p:spPr>
          <a:xfrm>
            <a:off x="746760" y="1066810"/>
            <a:ext cx="1143000" cy="369332"/>
          </a:xfrm>
          <a:prstGeom prst="rect">
            <a:avLst/>
          </a:prstGeom>
          <a:noFill/>
        </p:spPr>
        <p:txBody>
          <a:bodyPr wrap="square" rtlCol="0">
            <a:spAutoFit/>
          </a:bodyPr>
          <a:lstStyle/>
          <a:p>
            <a:pPr algn="ctr"/>
            <a:r>
              <a:rPr lang="en-US" b="1">
                <a:solidFill>
                  <a:schemeClr val="bg1"/>
                </a:solidFill>
              </a:rPr>
              <a:t>Monday</a:t>
            </a:r>
          </a:p>
        </p:txBody>
      </p:sp>
      <p:sp>
        <p:nvSpPr>
          <p:cNvPr id="37" name="TextBox 36">
            <a:extLst>
              <a:ext uri="{FF2B5EF4-FFF2-40B4-BE49-F238E27FC236}">
                <a16:creationId xmlns:a16="http://schemas.microsoft.com/office/drawing/2014/main" xmlns="" id="{314538FB-0784-4175-9FDF-061CB060EF2C}"/>
              </a:ext>
            </a:extLst>
          </p:cNvPr>
          <p:cNvSpPr txBox="1"/>
          <p:nvPr/>
        </p:nvSpPr>
        <p:spPr>
          <a:xfrm>
            <a:off x="719103" y="3237322"/>
            <a:ext cx="1143000" cy="369332"/>
          </a:xfrm>
          <a:prstGeom prst="rect">
            <a:avLst/>
          </a:prstGeom>
          <a:noFill/>
        </p:spPr>
        <p:txBody>
          <a:bodyPr wrap="square" rtlCol="0">
            <a:spAutoFit/>
          </a:bodyPr>
          <a:lstStyle/>
          <a:p>
            <a:pPr algn="ctr"/>
            <a:r>
              <a:rPr lang="en-US" b="1">
                <a:solidFill>
                  <a:schemeClr val="bg1"/>
                </a:solidFill>
              </a:rPr>
              <a:t>Tuesday</a:t>
            </a:r>
          </a:p>
        </p:txBody>
      </p:sp>
      <p:sp>
        <p:nvSpPr>
          <p:cNvPr id="38" name="TextBox 37">
            <a:extLst>
              <a:ext uri="{FF2B5EF4-FFF2-40B4-BE49-F238E27FC236}">
                <a16:creationId xmlns:a16="http://schemas.microsoft.com/office/drawing/2014/main" xmlns="" id="{2AC1696F-450F-4028-BB13-09C71EA980A9}"/>
              </a:ext>
            </a:extLst>
          </p:cNvPr>
          <p:cNvSpPr txBox="1"/>
          <p:nvPr/>
        </p:nvSpPr>
        <p:spPr>
          <a:xfrm>
            <a:off x="593293" y="5313238"/>
            <a:ext cx="1449939" cy="369332"/>
          </a:xfrm>
          <a:prstGeom prst="rect">
            <a:avLst/>
          </a:prstGeom>
          <a:noFill/>
        </p:spPr>
        <p:txBody>
          <a:bodyPr wrap="square" rtlCol="0">
            <a:spAutoFit/>
          </a:bodyPr>
          <a:lstStyle/>
          <a:p>
            <a:pPr algn="ctr"/>
            <a:r>
              <a:rPr lang="en-US" b="1">
                <a:solidFill>
                  <a:schemeClr val="bg1"/>
                </a:solidFill>
              </a:rPr>
              <a:t>Wednesday</a:t>
            </a:r>
          </a:p>
        </p:txBody>
      </p:sp>
      <p:grpSp>
        <p:nvGrpSpPr>
          <p:cNvPr id="39" name="Group 38">
            <a:extLst>
              <a:ext uri="{FF2B5EF4-FFF2-40B4-BE49-F238E27FC236}">
                <a16:creationId xmlns:a16="http://schemas.microsoft.com/office/drawing/2014/main" xmlns="" id="{D7D83678-FE60-47A2-A6F7-782D65825316}"/>
              </a:ext>
            </a:extLst>
          </p:cNvPr>
          <p:cNvGrpSpPr/>
          <p:nvPr/>
        </p:nvGrpSpPr>
        <p:grpSpPr>
          <a:xfrm>
            <a:off x="2504095" y="1003113"/>
            <a:ext cx="3987012" cy="588077"/>
            <a:chOff x="861" y="2543905"/>
            <a:chExt cx="2396185" cy="2884279"/>
          </a:xfrm>
        </p:grpSpPr>
        <p:sp>
          <p:nvSpPr>
            <p:cNvPr id="40" name="Rectangle 39">
              <a:extLst>
                <a:ext uri="{FF2B5EF4-FFF2-40B4-BE49-F238E27FC236}">
                  <a16:creationId xmlns:a16="http://schemas.microsoft.com/office/drawing/2014/main" xmlns="" id="{AE4262F8-1537-4172-8CB5-0E74094263A1}"/>
                </a:ext>
              </a:extLst>
            </p:cNvPr>
            <p:cNvSpPr/>
            <p:nvPr/>
          </p:nvSpPr>
          <p:spPr>
            <a:xfrm>
              <a:off x="861" y="2543910"/>
              <a:ext cx="2396185" cy="2436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TextBox 40">
              <a:extLst>
                <a:ext uri="{FF2B5EF4-FFF2-40B4-BE49-F238E27FC236}">
                  <a16:creationId xmlns:a16="http://schemas.microsoft.com/office/drawing/2014/main" xmlns="" id="{B3431E1D-104A-4F59-98D5-CAF40D8C6D7C}"/>
                </a:ext>
              </a:extLst>
            </p:cNvPr>
            <p:cNvSpPr txBox="1"/>
            <p:nvPr/>
          </p:nvSpPr>
          <p:spPr>
            <a:xfrm>
              <a:off x="861" y="2543905"/>
              <a:ext cx="2396185" cy="28842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933450">
                <a:lnSpc>
                  <a:spcPct val="90000"/>
                </a:lnSpc>
                <a:spcBef>
                  <a:spcPct val="0"/>
                </a:spcBef>
                <a:spcAft>
                  <a:spcPct val="15000"/>
                </a:spcAft>
              </a:pPr>
              <a:r>
                <a:rPr lang="en-US" sz="2100" b="1" kern="1200" dirty="0">
                  <a:solidFill>
                    <a:schemeClr val="tx1"/>
                  </a:solidFill>
                </a:rPr>
                <a:t>Power Hour </a:t>
              </a:r>
              <a:r>
                <a:rPr lang="en-US" sz="2100" kern="1200" dirty="0">
                  <a:solidFill>
                    <a:schemeClr val="tx1"/>
                  </a:solidFill>
                </a:rPr>
                <a:t>3:00-4:00pm</a:t>
              </a:r>
            </a:p>
            <a:p>
              <a:pPr marL="0" lvl="1" algn="l" defTabSz="933450">
                <a:lnSpc>
                  <a:spcPct val="90000"/>
                </a:lnSpc>
                <a:spcBef>
                  <a:spcPct val="0"/>
                </a:spcBef>
                <a:spcAft>
                  <a:spcPct val="15000"/>
                </a:spcAft>
              </a:pPr>
              <a:r>
                <a:rPr lang="en-US" sz="2100" dirty="0">
                  <a:solidFill>
                    <a:schemeClr val="tx1"/>
                  </a:solidFill>
                </a:rPr>
                <a:t>For All Attendees! </a:t>
              </a:r>
            </a:p>
            <a:p>
              <a:pPr marL="0" lvl="1" algn="l" defTabSz="933450">
                <a:lnSpc>
                  <a:spcPct val="90000"/>
                </a:lnSpc>
                <a:spcBef>
                  <a:spcPct val="0"/>
                </a:spcBef>
                <a:spcAft>
                  <a:spcPct val="15000"/>
                </a:spcAft>
              </a:pPr>
              <a:r>
                <a:rPr lang="en-US" sz="2100" i="1" dirty="0">
                  <a:solidFill>
                    <a:schemeClr val="tx1"/>
                  </a:solidFill>
                </a:rPr>
                <a:t>4</a:t>
              </a:r>
              <a:r>
                <a:rPr lang="en-US" sz="2100" i="1" baseline="30000" dirty="0">
                  <a:solidFill>
                    <a:schemeClr val="tx1"/>
                  </a:solidFill>
                </a:rPr>
                <a:t>th</a:t>
              </a:r>
              <a:r>
                <a:rPr lang="en-US" sz="2100" i="1" dirty="0">
                  <a:solidFill>
                    <a:schemeClr val="tx1"/>
                  </a:solidFill>
                </a:rPr>
                <a:t> Floor </a:t>
              </a:r>
              <a:r>
                <a:rPr lang="en-US" sz="2100" i="1" dirty="0" err="1">
                  <a:solidFill>
                    <a:schemeClr val="tx1"/>
                  </a:solidFill>
                </a:rPr>
                <a:t>Kalperis</a:t>
              </a:r>
              <a:r>
                <a:rPr lang="en-US" sz="2100" i="1" dirty="0">
                  <a:solidFill>
                    <a:schemeClr val="tx1"/>
                  </a:solidFill>
                </a:rPr>
                <a:t> Hall</a:t>
              </a:r>
              <a:endParaRPr lang="en-US" sz="2100" i="1" kern="1200" dirty="0">
                <a:solidFill>
                  <a:schemeClr val="tx1"/>
                </a:solidFill>
              </a:endParaRPr>
            </a:p>
          </p:txBody>
        </p:sp>
      </p:grpSp>
      <p:grpSp>
        <p:nvGrpSpPr>
          <p:cNvPr id="42" name="Group 41">
            <a:extLst>
              <a:ext uri="{FF2B5EF4-FFF2-40B4-BE49-F238E27FC236}">
                <a16:creationId xmlns:a16="http://schemas.microsoft.com/office/drawing/2014/main" xmlns="" id="{21817E70-B35F-43B9-B7CA-30834DEC151D}"/>
              </a:ext>
            </a:extLst>
          </p:cNvPr>
          <p:cNvGrpSpPr/>
          <p:nvPr/>
        </p:nvGrpSpPr>
        <p:grpSpPr>
          <a:xfrm>
            <a:off x="2504108" y="2846288"/>
            <a:ext cx="5427337" cy="2436328"/>
            <a:chOff x="2780093" y="2543910"/>
            <a:chExt cx="2536796" cy="2436328"/>
          </a:xfrm>
        </p:grpSpPr>
        <p:sp>
          <p:nvSpPr>
            <p:cNvPr id="43" name="Rectangle 42">
              <a:extLst>
                <a:ext uri="{FF2B5EF4-FFF2-40B4-BE49-F238E27FC236}">
                  <a16:creationId xmlns:a16="http://schemas.microsoft.com/office/drawing/2014/main" xmlns="" id="{7D279B47-BA94-43D3-BBD9-5746D9A3069E}"/>
                </a:ext>
              </a:extLst>
            </p:cNvPr>
            <p:cNvSpPr/>
            <p:nvPr/>
          </p:nvSpPr>
          <p:spPr>
            <a:xfrm>
              <a:off x="2780093" y="2543910"/>
              <a:ext cx="2396185" cy="2436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TextBox 43">
              <a:extLst>
                <a:ext uri="{FF2B5EF4-FFF2-40B4-BE49-F238E27FC236}">
                  <a16:creationId xmlns:a16="http://schemas.microsoft.com/office/drawing/2014/main" xmlns="" id="{F87DBE52-D03F-44A0-93CB-1190DB994026}"/>
                </a:ext>
              </a:extLst>
            </p:cNvPr>
            <p:cNvSpPr txBox="1"/>
            <p:nvPr/>
          </p:nvSpPr>
          <p:spPr>
            <a:xfrm>
              <a:off x="2780093" y="2543910"/>
              <a:ext cx="2536796" cy="2436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933450">
                <a:lnSpc>
                  <a:spcPct val="90000"/>
                </a:lnSpc>
                <a:spcBef>
                  <a:spcPct val="0"/>
                </a:spcBef>
                <a:spcAft>
                  <a:spcPct val="15000"/>
                </a:spcAft>
              </a:pPr>
              <a:r>
                <a:rPr lang="en-US" sz="2100" b="1" dirty="0">
                  <a:solidFill>
                    <a:schemeClr val="tx1"/>
                  </a:solidFill>
                </a:rPr>
                <a:t>Receipts due for Travel Expenses	</a:t>
              </a:r>
              <a:endParaRPr lang="en-US" sz="2100" b="1" kern="1200" dirty="0">
                <a:solidFill>
                  <a:schemeClr val="tx1"/>
                </a:solidFill>
              </a:endParaRPr>
            </a:p>
            <a:p>
              <a:pPr marL="228600" lvl="1" indent="-228600" defTabSz="933450">
                <a:lnSpc>
                  <a:spcPct val="90000"/>
                </a:lnSpc>
                <a:spcBef>
                  <a:spcPct val="0"/>
                </a:spcBef>
                <a:spcAft>
                  <a:spcPct val="15000"/>
                </a:spcAft>
                <a:buChar char="•"/>
              </a:pPr>
              <a:r>
                <a:rPr lang="en-US" sz="2100" kern="1200" dirty="0">
                  <a:solidFill>
                    <a:schemeClr val="tx1"/>
                  </a:solidFill>
                </a:rPr>
                <a:t>Upload to your myGR</a:t>
              </a:r>
              <a:r>
                <a:rPr lang="en-US" sz="2100" dirty="0">
                  <a:solidFill>
                    <a:schemeClr val="tx1"/>
                  </a:solidFill>
                </a:rPr>
                <a:t>C account</a:t>
              </a:r>
              <a:endParaRPr lang="en-US" sz="2100" kern="1200" dirty="0">
                <a:solidFill>
                  <a:schemeClr val="tx1"/>
                </a:solidFill>
              </a:endParaRPr>
            </a:p>
          </p:txBody>
        </p:sp>
      </p:grpSp>
      <p:grpSp>
        <p:nvGrpSpPr>
          <p:cNvPr id="45" name="Group 44">
            <a:extLst>
              <a:ext uri="{FF2B5EF4-FFF2-40B4-BE49-F238E27FC236}">
                <a16:creationId xmlns:a16="http://schemas.microsoft.com/office/drawing/2014/main" xmlns="" id="{6AA92BE1-6666-455E-A7C6-1FBE7D5C1B87}"/>
              </a:ext>
            </a:extLst>
          </p:cNvPr>
          <p:cNvGrpSpPr/>
          <p:nvPr/>
        </p:nvGrpSpPr>
        <p:grpSpPr>
          <a:xfrm>
            <a:off x="2375918" y="4994157"/>
            <a:ext cx="5222847" cy="2527661"/>
            <a:chOff x="5514296" y="2452577"/>
            <a:chExt cx="2441215" cy="2527661"/>
          </a:xfrm>
        </p:grpSpPr>
        <p:sp>
          <p:nvSpPr>
            <p:cNvPr id="46" name="Rectangle 45">
              <a:extLst>
                <a:ext uri="{FF2B5EF4-FFF2-40B4-BE49-F238E27FC236}">
                  <a16:creationId xmlns:a16="http://schemas.microsoft.com/office/drawing/2014/main" xmlns="" id="{6319C5AD-A965-4D04-934E-8E0916909FCD}"/>
                </a:ext>
              </a:extLst>
            </p:cNvPr>
            <p:cNvSpPr/>
            <p:nvPr/>
          </p:nvSpPr>
          <p:spPr>
            <a:xfrm>
              <a:off x="5559326" y="2543910"/>
              <a:ext cx="2396185" cy="24363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7" name="TextBox 46">
              <a:extLst>
                <a:ext uri="{FF2B5EF4-FFF2-40B4-BE49-F238E27FC236}">
                  <a16:creationId xmlns:a16="http://schemas.microsoft.com/office/drawing/2014/main" xmlns="" id="{825A0E3F-FACB-4328-92A1-D1E974E14968}"/>
                </a:ext>
              </a:extLst>
            </p:cNvPr>
            <p:cNvSpPr txBox="1"/>
            <p:nvPr/>
          </p:nvSpPr>
          <p:spPr>
            <a:xfrm>
              <a:off x="5514296" y="2452577"/>
              <a:ext cx="2396185" cy="2436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algn="l" defTabSz="933450">
                <a:lnSpc>
                  <a:spcPct val="90000"/>
                </a:lnSpc>
                <a:spcBef>
                  <a:spcPct val="0"/>
                </a:spcBef>
                <a:spcAft>
                  <a:spcPct val="15000"/>
                </a:spcAft>
              </a:pPr>
              <a:r>
                <a:rPr lang="en-US" sz="2100" b="1" kern="1200" dirty="0">
                  <a:solidFill>
                    <a:schemeClr val="tx1"/>
                  </a:solidFill>
                </a:rPr>
                <a:t>Business Meeting Wednesday 7:00 pm</a:t>
              </a:r>
            </a:p>
            <a:p>
              <a:pPr marL="0" lvl="1" algn="l" defTabSz="933450">
                <a:lnSpc>
                  <a:spcPct val="90000"/>
                </a:lnSpc>
                <a:spcBef>
                  <a:spcPct val="0"/>
                </a:spcBef>
                <a:spcAft>
                  <a:spcPct val="15000"/>
                </a:spcAft>
              </a:pPr>
              <a:r>
                <a:rPr lang="en-US" sz="2100" i="1" kern="1200" dirty="0">
                  <a:solidFill>
                    <a:schemeClr val="tx1"/>
                  </a:solidFill>
                </a:rPr>
                <a:t>Olin Arts Center</a:t>
              </a:r>
            </a:p>
            <a:p>
              <a:pPr marL="342900" lvl="1" indent="-342900" defTabSz="933450">
                <a:lnSpc>
                  <a:spcPct val="90000"/>
                </a:lnSpc>
                <a:spcBef>
                  <a:spcPct val="0"/>
                </a:spcBef>
                <a:spcAft>
                  <a:spcPct val="15000"/>
                </a:spcAft>
                <a:buFont typeface="Arial" panose="020B0604020202020204" pitchFamily="34" charset="0"/>
                <a:buChar char="•"/>
              </a:pPr>
              <a:r>
                <a:rPr lang="en-US" sz="2100" kern="1200" dirty="0">
                  <a:solidFill>
                    <a:schemeClr val="tx1"/>
                  </a:solidFill>
                </a:rPr>
                <a:t>Vice Chair Election for GRC</a:t>
              </a:r>
            </a:p>
            <a:p>
              <a:pPr marL="342900" lvl="1" indent="-342900" defTabSz="933450">
                <a:lnSpc>
                  <a:spcPct val="90000"/>
                </a:lnSpc>
                <a:spcBef>
                  <a:spcPct val="0"/>
                </a:spcBef>
                <a:spcAft>
                  <a:spcPct val="15000"/>
                </a:spcAft>
                <a:buFont typeface="Arial" panose="020B0604020202020204" pitchFamily="34" charset="0"/>
                <a:buChar char="•"/>
              </a:pPr>
              <a:r>
                <a:rPr lang="en-US" sz="2100" kern="1200" dirty="0">
                  <a:solidFill>
                    <a:schemeClr val="tx1"/>
                  </a:solidFill>
                </a:rPr>
                <a:t>Venue Selection</a:t>
              </a:r>
            </a:p>
            <a:p>
              <a:pPr marL="342900" lvl="1" indent="-342900" defTabSz="933450">
                <a:lnSpc>
                  <a:spcPct val="90000"/>
                </a:lnSpc>
                <a:spcBef>
                  <a:spcPct val="0"/>
                </a:spcBef>
                <a:spcAft>
                  <a:spcPct val="15000"/>
                </a:spcAft>
                <a:buFont typeface="Arial" panose="020B0604020202020204" pitchFamily="34" charset="0"/>
                <a:buChar char="•"/>
              </a:pPr>
              <a:r>
                <a:rPr lang="en-US" sz="2100" kern="1200" dirty="0">
                  <a:solidFill>
                    <a:schemeClr val="tx1"/>
                  </a:solidFill>
                </a:rPr>
                <a:t>Evaluation Forms</a:t>
              </a:r>
            </a:p>
          </p:txBody>
        </p:sp>
      </p:grpSp>
    </p:spTree>
    <p:extLst>
      <p:ext uri="{BB962C8B-B14F-4D97-AF65-F5344CB8AC3E}">
        <p14:creationId xmlns:p14="http://schemas.microsoft.com/office/powerpoint/2010/main" val="270673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4C9EE1D-12BB-43F7-9A2A-893578DCA6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762003"/>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xmlns="" id="{43962A31-C54E-4762-B155-59777FED1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270275" y="762003"/>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xmlns="" id="{AA7850C8-8932-45FB-824D-8AB7D84691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528BB4B4-FCCA-4BB8-A5B5-7EDD9652DB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762003"/>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32E2CB66-E3FE-445D-B4D4-FD1C96187D36}"/>
              </a:ext>
            </a:extLst>
          </p:cNvPr>
          <p:cNvSpPr>
            <a:spLocks noGrp="1"/>
          </p:cNvSpPr>
          <p:nvPr>
            <p:ph type="title"/>
          </p:nvPr>
        </p:nvSpPr>
        <p:spPr>
          <a:xfrm>
            <a:off x="171463" y="1298448"/>
            <a:ext cx="4157087" cy="3255264"/>
          </a:xfrm>
        </p:spPr>
        <p:txBody>
          <a:bodyPr vert="horz" lIns="91440" tIns="45720" rIns="91440" bIns="45720" rtlCol="0" anchor="b">
            <a:normAutofit/>
          </a:bodyPr>
          <a:lstStyle/>
          <a:p>
            <a:pPr algn="ctr"/>
            <a:r>
              <a:rPr lang="en-US" b="1" spc="-100" dirty="0"/>
              <a:t>GRC’s Policy:</a:t>
            </a:r>
            <a:br>
              <a:rPr lang="en-US" b="1" spc="-100" dirty="0"/>
            </a:br>
            <a:r>
              <a:rPr lang="en-US" b="1" spc="-100" dirty="0"/>
              <a:t/>
            </a:r>
            <a:br>
              <a:rPr lang="en-US" b="1" spc="-100" dirty="0"/>
            </a:br>
            <a:r>
              <a:rPr lang="en-US" spc="-100" dirty="0"/>
              <a:t>Science </a:t>
            </a:r>
            <a:br>
              <a:rPr lang="en-US" spc="-100" dirty="0"/>
            </a:br>
            <a:r>
              <a:rPr lang="en-US" spc="-100" dirty="0"/>
              <a:t>and </a:t>
            </a:r>
            <a:br>
              <a:rPr lang="en-US" spc="-100" dirty="0"/>
            </a:br>
            <a:r>
              <a:rPr lang="en-US" spc="-100" dirty="0"/>
              <a:t>Poster Sessions are</a:t>
            </a:r>
            <a:br>
              <a:rPr lang="en-US" spc="-100" dirty="0"/>
            </a:br>
            <a:r>
              <a:rPr lang="en-US" spc="-100" dirty="0"/>
              <a:t/>
            </a:r>
            <a:br>
              <a:rPr lang="en-US" spc="-100" dirty="0"/>
            </a:br>
            <a:r>
              <a:rPr lang="en-US" spc="-100" dirty="0"/>
              <a:t> </a:t>
            </a:r>
            <a:r>
              <a:rPr lang="en-US" b="1" u="sng" spc="-100" dirty="0"/>
              <a:t>Off  the Record</a:t>
            </a:r>
          </a:p>
        </p:txBody>
      </p:sp>
      <p:sp>
        <p:nvSpPr>
          <p:cNvPr id="27" name="Rectangle 26">
            <a:extLst>
              <a:ext uri="{FF2B5EF4-FFF2-40B4-BE49-F238E27FC236}">
                <a16:creationId xmlns:a16="http://schemas.microsoft.com/office/drawing/2014/main" xmlns="" id="{9EAD000C-FECC-4415-AB14-16AC3974C6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12729"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7D1A26C-DCFB-460B-BE7B-FC2CA435D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38622" y="772812"/>
            <a:ext cx="2849303" cy="178435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58DEA40E-A1A6-474E-BE3B-A06C929EB7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12729" y="4115170"/>
            <a:ext cx="3379859"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7472A6C1-76CF-4215-B818-52CFF4D7A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38622" y="272282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E61CE9D6-3D74-4540-A98B-232824586A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xmlns="" id="{B06898BA-F58E-457E-90D1-0C1BD1AE9BC3}"/>
              </a:ext>
            </a:extLst>
          </p:cNvPr>
          <p:cNvCxnSpPr>
            <a:cxnSpLocks/>
          </p:cNvCxnSpPr>
          <p:nvPr/>
        </p:nvCxnSpPr>
        <p:spPr>
          <a:xfrm>
            <a:off x="5590141" y="4295062"/>
            <a:ext cx="2407323" cy="172012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80C34E10-6269-488A-B54E-065A784AAA5E}"/>
              </a:ext>
            </a:extLst>
          </p:cNvPr>
          <p:cNvPicPr>
            <a:picLocks noChangeAspect="1"/>
          </p:cNvPicPr>
          <p:nvPr/>
        </p:nvPicPr>
        <p:blipFill>
          <a:blip r:embed="rId3"/>
          <a:stretch>
            <a:fillRect/>
          </a:stretch>
        </p:blipFill>
        <p:spPr>
          <a:xfrm>
            <a:off x="5149422" y="1365074"/>
            <a:ext cx="3277311" cy="1985672"/>
          </a:xfrm>
          <a:prstGeom prst="rect">
            <a:avLst/>
          </a:prstGeom>
        </p:spPr>
      </p:pic>
      <p:pic>
        <p:nvPicPr>
          <p:cNvPr id="13" name="Picture 12" descr="A group of people in a building&#10;&#10;Description automatically generated with medium confidence">
            <a:extLst>
              <a:ext uri="{FF2B5EF4-FFF2-40B4-BE49-F238E27FC236}">
                <a16:creationId xmlns:a16="http://schemas.microsoft.com/office/drawing/2014/main" xmlns="" id="{E5881D29-7605-4293-955A-D77EEE0CB623}"/>
              </a:ext>
            </a:extLst>
          </p:cNvPr>
          <p:cNvPicPr>
            <a:picLocks noChangeAspect="1"/>
          </p:cNvPicPr>
          <p:nvPr/>
        </p:nvPicPr>
        <p:blipFill rotWithShape="1">
          <a:blip r:embed="rId4"/>
          <a:srcRect l="991" t="3327" r="57048" b="32094"/>
          <a:stretch/>
        </p:blipFill>
        <p:spPr>
          <a:xfrm>
            <a:off x="5149229" y="4134908"/>
            <a:ext cx="3327297" cy="1885758"/>
          </a:xfrm>
          <a:prstGeom prst="rect">
            <a:avLst/>
          </a:prstGeom>
        </p:spPr>
      </p:pic>
      <p:pic>
        <p:nvPicPr>
          <p:cNvPr id="30" name="Picture 29" descr="A person sitting in a chair&#10;&#10;Description automatically generated with medium confidence">
            <a:extLst>
              <a:ext uri="{FF2B5EF4-FFF2-40B4-BE49-F238E27FC236}">
                <a16:creationId xmlns:a16="http://schemas.microsoft.com/office/drawing/2014/main" xmlns="" id="{8D9888F6-A2F7-4E54-83D8-EF715C9A09E2}"/>
              </a:ext>
            </a:extLst>
          </p:cNvPr>
          <p:cNvPicPr>
            <a:picLocks noChangeAspect="1"/>
          </p:cNvPicPr>
          <p:nvPr/>
        </p:nvPicPr>
        <p:blipFill rotWithShape="1">
          <a:blip r:embed="rId5"/>
          <a:srcRect l="-66" t="845" r="-719" b="20701"/>
          <a:stretch/>
        </p:blipFill>
        <p:spPr>
          <a:xfrm>
            <a:off x="8676897" y="2767629"/>
            <a:ext cx="2777235" cy="3283445"/>
          </a:xfrm>
          <a:prstGeom prst="rect">
            <a:avLst/>
          </a:prstGeom>
        </p:spPr>
      </p:pic>
      <p:pic>
        <p:nvPicPr>
          <p:cNvPr id="5" name="Picture 5">
            <a:extLst>
              <a:ext uri="{FF2B5EF4-FFF2-40B4-BE49-F238E27FC236}">
                <a16:creationId xmlns:a16="http://schemas.microsoft.com/office/drawing/2014/main" xmlns="" id="{1FEEA831-4133-43F2-BDE3-A722680F696C}"/>
              </a:ext>
            </a:extLst>
          </p:cNvPr>
          <p:cNvPicPr>
            <a:picLocks noChangeAspect="1"/>
          </p:cNvPicPr>
          <p:nvPr/>
        </p:nvPicPr>
        <p:blipFill>
          <a:blip r:embed="rId6"/>
          <a:stretch>
            <a:fillRect/>
          </a:stretch>
        </p:blipFill>
        <p:spPr>
          <a:xfrm>
            <a:off x="8704673" y="877967"/>
            <a:ext cx="2742009" cy="1667112"/>
          </a:xfrm>
          <a:prstGeom prst="rect">
            <a:avLst/>
          </a:prstGeom>
        </p:spPr>
      </p:pic>
    </p:spTree>
    <p:extLst>
      <p:ext uri="{BB962C8B-B14F-4D97-AF65-F5344CB8AC3E}">
        <p14:creationId xmlns:p14="http://schemas.microsoft.com/office/powerpoint/2010/main" val="121580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xmlns="" id="{64D545DB-8A58-4FDC-8FF8-F99D917C3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xmlns="" id="{53F02532-0429-47BE-B7D5-89B31C0C8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6729" y="75734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xmlns="" id="{E3401C9A-B20D-42B0-B7C0-0E4D1CE585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a:extLst>
              <a:ext uri="{FF2B5EF4-FFF2-40B4-BE49-F238E27FC236}">
                <a16:creationId xmlns:a16="http://schemas.microsoft.com/office/drawing/2014/main" xmlns="" id="{5846D5F7-2B4E-4980-885B-9E89ACAE809C}"/>
              </a:ext>
            </a:extLst>
          </p:cNvPr>
          <p:cNvSpPr txBox="1"/>
          <p:nvPr/>
        </p:nvSpPr>
        <p:spPr>
          <a:xfrm>
            <a:off x="1055877" y="1641368"/>
            <a:ext cx="2668361" cy="523220"/>
          </a:xfrm>
          <a:prstGeom prst="rect">
            <a:avLst/>
          </a:prstGeom>
          <a:noFill/>
        </p:spPr>
        <p:txBody>
          <a:bodyPr wrap="square" rtlCol="0">
            <a:spAutoFit/>
          </a:bodyPr>
          <a:lstStyle/>
          <a:p>
            <a:pPr algn="ctr"/>
            <a:r>
              <a:rPr lang="en-US" sz="2800" b="1">
                <a:solidFill>
                  <a:schemeClr val="bg1"/>
                </a:solidFill>
              </a:rPr>
              <a:t>Falsification</a:t>
            </a:r>
          </a:p>
        </p:txBody>
      </p:sp>
      <p:sp>
        <p:nvSpPr>
          <p:cNvPr id="27" name="TextBox 26">
            <a:extLst>
              <a:ext uri="{FF2B5EF4-FFF2-40B4-BE49-F238E27FC236}">
                <a16:creationId xmlns:a16="http://schemas.microsoft.com/office/drawing/2014/main" xmlns="" id="{F8B97B67-2F99-4CEE-8546-745397AA158C}"/>
              </a:ext>
            </a:extLst>
          </p:cNvPr>
          <p:cNvSpPr txBox="1"/>
          <p:nvPr/>
        </p:nvSpPr>
        <p:spPr>
          <a:xfrm>
            <a:off x="4572864" y="2798198"/>
            <a:ext cx="2668361" cy="523220"/>
          </a:xfrm>
          <a:prstGeom prst="rect">
            <a:avLst/>
          </a:prstGeom>
          <a:noFill/>
        </p:spPr>
        <p:txBody>
          <a:bodyPr wrap="square" rtlCol="0">
            <a:spAutoFit/>
          </a:bodyPr>
          <a:lstStyle/>
          <a:p>
            <a:pPr algn="ctr"/>
            <a:r>
              <a:rPr lang="en-US" sz="2800" b="1">
                <a:solidFill>
                  <a:schemeClr val="bg1"/>
                </a:solidFill>
              </a:rPr>
              <a:t>Plagiarism</a:t>
            </a:r>
          </a:p>
        </p:txBody>
      </p:sp>
      <p:sp>
        <p:nvSpPr>
          <p:cNvPr id="4" name="TextBox 3">
            <a:extLst>
              <a:ext uri="{FF2B5EF4-FFF2-40B4-BE49-F238E27FC236}">
                <a16:creationId xmlns:a16="http://schemas.microsoft.com/office/drawing/2014/main" xmlns="" id="{AF7A7908-7797-4386-B21F-53DE3CBFA3AA}"/>
              </a:ext>
            </a:extLst>
          </p:cNvPr>
          <p:cNvSpPr txBox="1"/>
          <p:nvPr/>
        </p:nvSpPr>
        <p:spPr>
          <a:xfrm flipH="1">
            <a:off x="165020" y="2564489"/>
            <a:ext cx="7803757" cy="1938992"/>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400" b="1">
                <a:ea typeface="+mn-lt"/>
                <a:cs typeface="+mn-lt"/>
              </a:rPr>
              <a:t>Although the GRC Board of Trustees does not believe scientific misconduct is a large issue at GRCs/GRSs, </a:t>
            </a:r>
            <a:endParaRPr lang="en-US"/>
          </a:p>
          <a:p>
            <a:pPr algn="ctr"/>
            <a:r>
              <a:rPr lang="en-US" sz="2400" b="1">
                <a:ea typeface="+mn-lt"/>
                <a:cs typeface="+mn-lt"/>
              </a:rPr>
              <a:t>they have approved a policy to assure every GRC community that scientific research misconduct will not be tolerated. </a:t>
            </a:r>
            <a:endParaRPr lang="en-US"/>
          </a:p>
        </p:txBody>
      </p:sp>
      <p:sp>
        <p:nvSpPr>
          <p:cNvPr id="32" name="TextBox 31">
            <a:extLst>
              <a:ext uri="{FF2B5EF4-FFF2-40B4-BE49-F238E27FC236}">
                <a16:creationId xmlns:a16="http://schemas.microsoft.com/office/drawing/2014/main" xmlns="" id="{00BEF5B8-1B27-4AA1-9760-6044C717CF08}"/>
              </a:ext>
            </a:extLst>
          </p:cNvPr>
          <p:cNvSpPr txBox="1"/>
          <p:nvPr/>
        </p:nvSpPr>
        <p:spPr>
          <a:xfrm>
            <a:off x="247062" y="761731"/>
            <a:ext cx="7233262" cy="830997"/>
          </a:xfrm>
          <a:prstGeom prst="rect">
            <a:avLst/>
          </a:prstGeom>
          <a:solidFill>
            <a:schemeClr val="tx2">
              <a:lumMod val="60000"/>
              <a:lumOff val="40000"/>
            </a:schemeClr>
          </a:solidFill>
        </p:spPr>
        <p:txBody>
          <a:bodyPr wrap="none" lIns="91440" tIns="45720" rIns="91440" bIns="45720" rtlCol="0" anchor="t">
            <a:spAutoFit/>
          </a:bodyPr>
          <a:lstStyle/>
          <a:p>
            <a:r>
              <a:rPr lang="en-US" sz="4800" dirty="0"/>
              <a:t>Scientific Misconduct Policy</a:t>
            </a:r>
          </a:p>
        </p:txBody>
      </p:sp>
      <p:pic>
        <p:nvPicPr>
          <p:cNvPr id="8" name="Picture 8">
            <a:extLst>
              <a:ext uri="{FF2B5EF4-FFF2-40B4-BE49-F238E27FC236}">
                <a16:creationId xmlns:a16="http://schemas.microsoft.com/office/drawing/2014/main" xmlns="" id="{3B47D62A-420F-40D5-B7BC-6709547D9252}"/>
              </a:ext>
            </a:extLst>
          </p:cNvPr>
          <p:cNvPicPr>
            <a:picLocks noChangeAspect="1"/>
          </p:cNvPicPr>
          <p:nvPr/>
        </p:nvPicPr>
        <p:blipFill>
          <a:blip r:embed="rId3"/>
          <a:stretch>
            <a:fillRect/>
          </a:stretch>
        </p:blipFill>
        <p:spPr>
          <a:xfrm>
            <a:off x="8599528" y="2076938"/>
            <a:ext cx="2743200" cy="2743200"/>
          </a:xfrm>
          <a:prstGeom prst="rect">
            <a:avLst/>
          </a:prstGeom>
        </p:spPr>
      </p:pic>
    </p:spTree>
    <p:extLst>
      <p:ext uri="{BB962C8B-B14F-4D97-AF65-F5344CB8AC3E}">
        <p14:creationId xmlns:p14="http://schemas.microsoft.com/office/powerpoint/2010/main" val="11285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xmlns="" id="{64D545DB-8A58-4FDC-8FF8-F99D917C3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xmlns="" id="{53F02532-0429-47BE-B7D5-89B31C0C8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6729" y="75734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xmlns="" id="{E3401C9A-B20D-42B0-B7C0-0E4D1CE585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a:extLst>
              <a:ext uri="{FF2B5EF4-FFF2-40B4-BE49-F238E27FC236}">
                <a16:creationId xmlns:a16="http://schemas.microsoft.com/office/drawing/2014/main" xmlns="" id="{5846D5F7-2B4E-4980-885B-9E89ACAE809C}"/>
              </a:ext>
            </a:extLst>
          </p:cNvPr>
          <p:cNvSpPr txBox="1"/>
          <p:nvPr/>
        </p:nvSpPr>
        <p:spPr>
          <a:xfrm>
            <a:off x="1055877" y="1641368"/>
            <a:ext cx="2668361" cy="523220"/>
          </a:xfrm>
          <a:prstGeom prst="rect">
            <a:avLst/>
          </a:prstGeom>
          <a:noFill/>
        </p:spPr>
        <p:txBody>
          <a:bodyPr wrap="square" rtlCol="0">
            <a:spAutoFit/>
          </a:bodyPr>
          <a:lstStyle/>
          <a:p>
            <a:pPr algn="ctr"/>
            <a:r>
              <a:rPr lang="en-US" sz="2800" b="1">
                <a:solidFill>
                  <a:schemeClr val="bg1"/>
                </a:solidFill>
              </a:rPr>
              <a:t>Falsification</a:t>
            </a:r>
          </a:p>
        </p:txBody>
      </p:sp>
      <p:sp>
        <p:nvSpPr>
          <p:cNvPr id="27" name="TextBox 26">
            <a:extLst>
              <a:ext uri="{FF2B5EF4-FFF2-40B4-BE49-F238E27FC236}">
                <a16:creationId xmlns:a16="http://schemas.microsoft.com/office/drawing/2014/main" xmlns="" id="{F8B97B67-2F99-4CEE-8546-745397AA158C}"/>
              </a:ext>
            </a:extLst>
          </p:cNvPr>
          <p:cNvSpPr txBox="1"/>
          <p:nvPr/>
        </p:nvSpPr>
        <p:spPr>
          <a:xfrm>
            <a:off x="4572864" y="2798198"/>
            <a:ext cx="2668361" cy="523220"/>
          </a:xfrm>
          <a:prstGeom prst="rect">
            <a:avLst/>
          </a:prstGeom>
          <a:noFill/>
        </p:spPr>
        <p:txBody>
          <a:bodyPr wrap="square" rtlCol="0">
            <a:spAutoFit/>
          </a:bodyPr>
          <a:lstStyle/>
          <a:p>
            <a:pPr algn="ctr"/>
            <a:r>
              <a:rPr lang="en-US" sz="2800" b="1">
                <a:solidFill>
                  <a:schemeClr val="bg1"/>
                </a:solidFill>
              </a:rPr>
              <a:t>Plagiarism</a:t>
            </a:r>
          </a:p>
        </p:txBody>
      </p:sp>
      <p:sp>
        <p:nvSpPr>
          <p:cNvPr id="4" name="TextBox 3">
            <a:extLst>
              <a:ext uri="{FF2B5EF4-FFF2-40B4-BE49-F238E27FC236}">
                <a16:creationId xmlns:a16="http://schemas.microsoft.com/office/drawing/2014/main" xmlns="" id="{AF7A7908-7797-4386-B21F-53DE3CBFA3AA}"/>
              </a:ext>
            </a:extLst>
          </p:cNvPr>
          <p:cNvSpPr txBox="1"/>
          <p:nvPr/>
        </p:nvSpPr>
        <p:spPr>
          <a:xfrm flipH="1">
            <a:off x="388501" y="2259876"/>
            <a:ext cx="7203275" cy="2554545"/>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2000">
                <a:effectLst/>
                <a:ea typeface="Calibri" panose="020F0502020204030204" pitchFamily="34" charset="0"/>
              </a:rPr>
              <a:t>GRC does not tolerate illegal or inappropriate behavior at any conference site, including violations of laws pertaining to alcohol, destruction of property, or harassment of any kind. GRC condemns inappropriate or suggestive acts and/ or comments that demean another person by reason of: gender, gender identity or expression, race, religion, ethnicity, age, or disability. Or that are unwelcome or offensive to other members of the community, or their guests.</a:t>
            </a:r>
            <a:endParaRPr lang="en-US" sz="2000"/>
          </a:p>
        </p:txBody>
      </p:sp>
      <p:pic>
        <p:nvPicPr>
          <p:cNvPr id="22" name="Picture 21" descr="Icon&#10;&#10;Description automatically generated">
            <a:extLst>
              <a:ext uri="{FF2B5EF4-FFF2-40B4-BE49-F238E27FC236}">
                <a16:creationId xmlns:a16="http://schemas.microsoft.com/office/drawing/2014/main" xmlns="" id="{FBE65B7E-6AFA-483F-BE9F-15F5C6859E16}"/>
              </a:ext>
            </a:extLst>
          </p:cNvPr>
          <p:cNvPicPr>
            <a:picLocks noChangeAspect="1"/>
          </p:cNvPicPr>
          <p:nvPr/>
        </p:nvPicPr>
        <p:blipFill>
          <a:blip r:embed="rId3"/>
          <a:stretch>
            <a:fillRect/>
          </a:stretch>
        </p:blipFill>
        <p:spPr>
          <a:xfrm>
            <a:off x="8907153" y="4634248"/>
            <a:ext cx="2169537" cy="2270445"/>
          </a:xfrm>
          <a:prstGeom prst="rect">
            <a:avLst/>
          </a:prstGeom>
        </p:spPr>
      </p:pic>
      <p:pic>
        <p:nvPicPr>
          <p:cNvPr id="29" name="Picture 28" descr="Icon&#10;&#10;Description automatically generated">
            <a:extLst>
              <a:ext uri="{FF2B5EF4-FFF2-40B4-BE49-F238E27FC236}">
                <a16:creationId xmlns:a16="http://schemas.microsoft.com/office/drawing/2014/main" xmlns="" id="{2829F204-C638-4E57-9E53-AF6D41201C10}"/>
              </a:ext>
            </a:extLst>
          </p:cNvPr>
          <p:cNvPicPr>
            <a:picLocks noChangeAspect="1"/>
          </p:cNvPicPr>
          <p:nvPr/>
        </p:nvPicPr>
        <p:blipFill>
          <a:blip r:embed="rId4"/>
          <a:stretch>
            <a:fillRect/>
          </a:stretch>
        </p:blipFill>
        <p:spPr>
          <a:xfrm>
            <a:off x="8906501" y="2425317"/>
            <a:ext cx="2169537" cy="1993379"/>
          </a:xfrm>
          <a:prstGeom prst="rect">
            <a:avLst/>
          </a:prstGeom>
        </p:spPr>
      </p:pic>
      <p:sp>
        <p:nvSpPr>
          <p:cNvPr id="32" name="TextBox 31">
            <a:extLst>
              <a:ext uri="{FF2B5EF4-FFF2-40B4-BE49-F238E27FC236}">
                <a16:creationId xmlns:a16="http://schemas.microsoft.com/office/drawing/2014/main" xmlns="" id="{00BEF5B8-1B27-4AA1-9760-6044C717CF08}"/>
              </a:ext>
            </a:extLst>
          </p:cNvPr>
          <p:cNvSpPr txBox="1"/>
          <p:nvPr/>
        </p:nvSpPr>
        <p:spPr>
          <a:xfrm>
            <a:off x="276841" y="759899"/>
            <a:ext cx="7659661" cy="830997"/>
          </a:xfrm>
          <a:prstGeom prst="rect">
            <a:avLst/>
          </a:prstGeom>
          <a:solidFill>
            <a:schemeClr val="tx2">
              <a:lumMod val="60000"/>
              <a:lumOff val="40000"/>
            </a:schemeClr>
          </a:solidFill>
        </p:spPr>
        <p:txBody>
          <a:bodyPr wrap="none" rtlCol="0">
            <a:spAutoFit/>
          </a:bodyPr>
          <a:lstStyle/>
          <a:p>
            <a:r>
              <a:rPr lang="en-US" sz="4800"/>
              <a:t>Inappropriate Behavior Policy</a:t>
            </a:r>
          </a:p>
        </p:txBody>
      </p:sp>
      <p:pic>
        <p:nvPicPr>
          <p:cNvPr id="36" name="Picture 35" descr="Icon&#10;&#10;Description automatically generated">
            <a:extLst>
              <a:ext uri="{FF2B5EF4-FFF2-40B4-BE49-F238E27FC236}">
                <a16:creationId xmlns:a16="http://schemas.microsoft.com/office/drawing/2014/main" xmlns="" id="{E24E095D-E2F3-49E9-8552-AE94DD37AFD3}"/>
              </a:ext>
            </a:extLst>
          </p:cNvPr>
          <p:cNvPicPr>
            <a:picLocks noChangeAspect="1"/>
          </p:cNvPicPr>
          <p:nvPr/>
        </p:nvPicPr>
        <p:blipFill>
          <a:blip r:embed="rId5"/>
          <a:stretch>
            <a:fillRect/>
          </a:stretch>
        </p:blipFill>
        <p:spPr>
          <a:xfrm>
            <a:off x="8907153" y="88148"/>
            <a:ext cx="2169537" cy="2169537"/>
          </a:xfrm>
          <a:prstGeom prst="rect">
            <a:avLst/>
          </a:prstGeom>
        </p:spPr>
      </p:pic>
    </p:spTree>
    <p:extLst>
      <p:ext uri="{BB962C8B-B14F-4D97-AF65-F5344CB8AC3E}">
        <p14:creationId xmlns:p14="http://schemas.microsoft.com/office/powerpoint/2010/main" val="291275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D933371-80F9-4C15-A51D-07A9645B0682}"/>
              </a:ext>
            </a:extLst>
          </p:cNvPr>
          <p:cNvSpPr txBox="1"/>
          <p:nvPr/>
        </p:nvSpPr>
        <p:spPr>
          <a:xfrm>
            <a:off x="0" y="335666"/>
            <a:ext cx="12192000" cy="1200329"/>
          </a:xfrm>
          <a:prstGeom prst="rect">
            <a:avLst/>
          </a:prstGeom>
          <a:solidFill>
            <a:schemeClr val="accent1"/>
          </a:solidFill>
        </p:spPr>
        <p:txBody>
          <a:bodyPr wrap="square" rtlCol="0">
            <a:spAutoFit/>
          </a:bodyPr>
          <a:lstStyle/>
          <a:p>
            <a:pPr algn="r"/>
            <a:r>
              <a:rPr lang="en-US" sz="3600" b="1">
                <a:solidFill>
                  <a:schemeClr val="bg1"/>
                </a:solidFill>
              </a:rPr>
              <a:t>Inappropriate Behavior Policy </a:t>
            </a:r>
          </a:p>
          <a:p>
            <a:pPr algn="r"/>
            <a:r>
              <a:rPr lang="en-US" sz="3600" b="1">
                <a:solidFill>
                  <a:schemeClr val="bg1"/>
                </a:solidFill>
              </a:rPr>
              <a:t>and Reporting Process</a:t>
            </a:r>
          </a:p>
        </p:txBody>
      </p:sp>
      <p:sp>
        <p:nvSpPr>
          <p:cNvPr id="3" name="Rectangle: Rounded Corners 2">
            <a:extLst>
              <a:ext uri="{FF2B5EF4-FFF2-40B4-BE49-F238E27FC236}">
                <a16:creationId xmlns:a16="http://schemas.microsoft.com/office/drawing/2014/main" xmlns="" id="{BE0A003A-E8F3-421C-9E4A-CA32A92F9C06}"/>
              </a:ext>
            </a:extLst>
          </p:cNvPr>
          <p:cNvSpPr/>
          <p:nvPr/>
        </p:nvSpPr>
        <p:spPr>
          <a:xfrm>
            <a:off x="401255" y="2696902"/>
            <a:ext cx="5347504" cy="265060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cs typeface="Arial" panose="020B0604020202020204" pitchFamily="34" charset="0"/>
            </a:endParaRPr>
          </a:p>
          <a:p>
            <a:pPr algn="ctr"/>
            <a:endParaRPr lang="en-US" i="1">
              <a:cs typeface="Arial" panose="020B0604020202020204" pitchFamily="34" charset="0"/>
            </a:endParaRPr>
          </a:p>
          <a:p>
            <a:pPr algn="ctr"/>
            <a:endParaRPr lang="en-US" i="1">
              <a:cs typeface="Arial" panose="020B0604020202020204" pitchFamily="34" charset="0"/>
            </a:endParaRPr>
          </a:p>
          <a:p>
            <a:pPr algn="ctr"/>
            <a:r>
              <a:rPr lang="en-US" b="1" i="1">
                <a:cs typeface="Arial" panose="020B0604020202020204" pitchFamily="34" charset="0"/>
              </a:rPr>
              <a:t>If you believe you have been subjected to or experienced behavior that violates </a:t>
            </a:r>
          </a:p>
          <a:p>
            <a:pPr algn="ctr"/>
            <a:r>
              <a:rPr lang="en-US" b="1" i="1">
                <a:cs typeface="Arial" panose="020B0604020202020204" pitchFamily="34" charset="0"/>
              </a:rPr>
              <a:t>GRC’s Acceptable Behavior Policy, </a:t>
            </a:r>
          </a:p>
          <a:p>
            <a:pPr algn="ctr"/>
            <a:r>
              <a:rPr lang="en-US" b="1" i="1">
                <a:cs typeface="Arial" panose="020B0604020202020204" pitchFamily="34" charset="0"/>
              </a:rPr>
              <a:t>please see the chair, vice chair or Conference Venue Staff so that steps can be taken to address the situation immediately.</a:t>
            </a:r>
          </a:p>
          <a:p>
            <a:pPr algn="ctr"/>
            <a:endParaRPr lang="en-US" b="1" i="1">
              <a:cs typeface="Arial" panose="020B0604020202020204" pitchFamily="34" charset="0"/>
            </a:endParaRPr>
          </a:p>
          <a:p>
            <a:pPr algn="ctr"/>
            <a:endParaRPr lang="en-US" b="1" i="1">
              <a:cs typeface="Arial" panose="020B0604020202020204" pitchFamily="34" charset="0"/>
            </a:endParaRPr>
          </a:p>
          <a:p>
            <a:pPr algn="ctr"/>
            <a:endParaRPr lang="en-US" b="1" i="1">
              <a:cs typeface="Arial" panose="020B0604020202020204" pitchFamily="34" charset="0"/>
            </a:endParaRPr>
          </a:p>
          <a:p>
            <a:pPr algn="ctr"/>
            <a:endParaRPr lang="en-US" b="1" i="1">
              <a:cs typeface="Arial" panose="020B0604020202020204" pitchFamily="34" charset="0"/>
            </a:endParaRPr>
          </a:p>
        </p:txBody>
      </p:sp>
      <p:pic>
        <p:nvPicPr>
          <p:cNvPr id="6" name="Picture 5" descr="Graphical user interface, application, Teams&#10;&#10;Description automatically generated">
            <a:extLst>
              <a:ext uri="{FF2B5EF4-FFF2-40B4-BE49-F238E27FC236}">
                <a16:creationId xmlns:a16="http://schemas.microsoft.com/office/drawing/2014/main" xmlns="" id="{E5778F0C-B9D8-69C6-96FA-890FC75090B1}"/>
              </a:ext>
            </a:extLst>
          </p:cNvPr>
          <p:cNvPicPr>
            <a:picLocks noChangeAspect="1"/>
          </p:cNvPicPr>
          <p:nvPr/>
        </p:nvPicPr>
        <p:blipFill rotWithShape="1">
          <a:blip r:embed="rId3"/>
          <a:srcRect r="66098"/>
          <a:stretch/>
        </p:blipFill>
        <p:spPr>
          <a:xfrm>
            <a:off x="6443244" y="1560990"/>
            <a:ext cx="4941149" cy="5028222"/>
          </a:xfrm>
          <a:prstGeom prst="rect">
            <a:avLst/>
          </a:prstGeom>
        </p:spPr>
      </p:pic>
      <p:sp>
        <p:nvSpPr>
          <p:cNvPr id="7" name="Oval 6">
            <a:extLst>
              <a:ext uri="{FF2B5EF4-FFF2-40B4-BE49-F238E27FC236}">
                <a16:creationId xmlns:a16="http://schemas.microsoft.com/office/drawing/2014/main" xmlns="" id="{BC00AB7E-7721-EAF3-F443-F2D64B15C275}"/>
              </a:ext>
            </a:extLst>
          </p:cNvPr>
          <p:cNvSpPr/>
          <p:nvPr/>
        </p:nvSpPr>
        <p:spPr>
          <a:xfrm>
            <a:off x="7033754" y="4862761"/>
            <a:ext cx="2402599" cy="204952"/>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026702"/>
      </p:ext>
    </p:extLst>
  </p:cSld>
  <p:clrMapOvr>
    <a:masterClrMapping/>
  </p:clrMapOvr>
</p:sld>
</file>

<file path=ppt/theme/theme1.xml><?xml version="1.0" encoding="utf-8"?>
<a:theme xmlns:a="http://schemas.openxmlformats.org/drawingml/2006/main" name="Fra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tailEnd type="ova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5D179BB3292A4AA5688A207F60F2BF" ma:contentTypeVersion="9" ma:contentTypeDescription="Create a new document." ma:contentTypeScope="" ma:versionID="30af0ff0402dbc8867ea18c069aa8729">
  <xsd:schema xmlns:xsd="http://www.w3.org/2001/XMLSchema" xmlns:xs="http://www.w3.org/2001/XMLSchema" xmlns:p="http://schemas.microsoft.com/office/2006/metadata/properties" xmlns:ns2="7b590445-f641-456d-9609-81189e1daa93" xmlns:ns3="a315e10b-48fb-42ea-ac5f-c5fa5a3d8a42" targetNamespace="http://schemas.microsoft.com/office/2006/metadata/properties" ma:root="true" ma:fieldsID="3220805447ca5964a5790023b7109908" ns2:_="" ns3:_="">
    <xsd:import namespace="7b590445-f641-456d-9609-81189e1daa93"/>
    <xsd:import namespace="a315e10b-48fb-42ea-ac5f-c5fa5a3d8a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90445-f641-456d-9609-81189e1da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5e10b-48fb-42ea-ac5f-c5fa5a3d8a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315e10b-48fb-42ea-ac5f-c5fa5a3d8a42">
      <UserInfo>
        <DisplayName>Danielle Dube</DisplayName>
        <AccountId>39</AccountId>
        <AccountType/>
      </UserInfo>
    </SharedWithUsers>
  </documentManagement>
</p:properties>
</file>

<file path=customXml/itemProps1.xml><?xml version="1.0" encoding="utf-8"?>
<ds:datastoreItem xmlns:ds="http://schemas.openxmlformats.org/officeDocument/2006/customXml" ds:itemID="{D7798DC9-9EB1-4566-A688-FBE378B80E58}">
  <ds:schemaRefs>
    <ds:schemaRef ds:uri="http://schemas.microsoft.com/sharepoint/v3/contenttype/forms"/>
  </ds:schemaRefs>
</ds:datastoreItem>
</file>

<file path=customXml/itemProps2.xml><?xml version="1.0" encoding="utf-8"?>
<ds:datastoreItem xmlns:ds="http://schemas.openxmlformats.org/officeDocument/2006/customXml" ds:itemID="{ECB55AF8-73F9-4191-BF2B-197A1B9C0C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90445-f641-456d-9609-81189e1daa93"/>
    <ds:schemaRef ds:uri="a315e10b-48fb-42ea-ac5f-c5fa5a3d8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555B19-B389-4E13-B6AE-79799D4CE1B9}">
  <ds:schemaRefs>
    <ds:schemaRef ds:uri="a315e10b-48fb-42ea-ac5f-c5fa5a3d8a42"/>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7b590445-f641-456d-9609-81189e1daa9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TM03457475[[fn=Frame]]</Template>
  <TotalTime>6396</TotalTime>
  <Words>1477</Words>
  <Application>Microsoft Office PowerPoint</Application>
  <PresentationFormat>Custom</PresentationFormat>
  <Paragraphs>272</Paragraphs>
  <Slides>25</Slides>
  <Notes>14</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Frame</vt:lpstr>
      <vt:lpstr>13_Office Theme</vt:lpstr>
      <vt:lpstr>Office Theme</vt:lpstr>
      <vt:lpstr>2_Office Theme</vt:lpstr>
      <vt:lpstr>14_Office Theme</vt:lpstr>
      <vt:lpstr>Diffraction Methods in Structural Biology (GRC) </vt:lpstr>
      <vt:lpstr>PowerPoint Presentation</vt:lpstr>
      <vt:lpstr>Conference Event Locations</vt:lpstr>
      <vt:lpstr>GRC  Office Hours  and Contact Information</vt:lpstr>
      <vt:lpstr>Schedule and Reminders</vt:lpstr>
      <vt:lpstr>GRC’s Policy:  Science  and  Poster Sessions are   Off  the Record</vt:lpstr>
      <vt:lpstr>PowerPoint Presentation</vt:lpstr>
      <vt:lpstr>PowerPoint Presentation</vt:lpstr>
      <vt:lpstr>PowerPoint Presentation</vt:lpstr>
      <vt:lpstr>Best Practices</vt:lpstr>
      <vt:lpstr>COVID-19 Policies and Procedures</vt:lpstr>
      <vt:lpstr>COVID-19 Policies and Procedures</vt:lpstr>
      <vt:lpstr>PowerPoint Presentation</vt:lpstr>
      <vt:lpstr>Diffraction Methods in Structural Biology (GRC) gratefully acknowledges support from these contributors:</vt:lpstr>
      <vt:lpstr>Critical Challenges in Structural Biology</vt:lpstr>
      <vt:lpstr>PowerPoint Presentation</vt:lpstr>
      <vt:lpstr>A trillion dollars for NIH</vt:lpstr>
      <vt:lpstr>How to end a pandemic?</vt:lpstr>
      <vt:lpstr>Seven billion tests for seven billion dollars (How to end a pandemic in 16 weeks)</vt:lpstr>
      <vt:lpstr>PowerPoint Presentation</vt:lpstr>
      <vt:lpstr>PowerPoint Presentation</vt:lpstr>
      <vt:lpstr>Goals of Methods Development</vt:lpstr>
      <vt:lpstr>Magic Microscope</vt:lpstr>
      <vt:lpstr>Critical Challenges in Structural Biology</vt:lpstr>
      <vt:lpstr>If I had a trillion dollars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Bell</dc:creator>
  <cp:lastModifiedBy>James_Holton</cp:lastModifiedBy>
  <cp:revision>24</cp:revision>
  <dcterms:created xsi:type="dcterms:W3CDTF">2018-10-03T15:47:03Z</dcterms:created>
  <dcterms:modified xsi:type="dcterms:W3CDTF">2022-07-24T22:37:01Z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0x010100B35D179BB3292A4AA5688A207F60F2BF</vt:lpwstr>
  </property>
  <property fmtid="{D5CDD505-2E9C-101B-9397-08002B2CF9AE}" pid="3" name="Order">
    <vt:r8>24160000</vt:r8>
  </property>
</Properties>
</file>