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8" r:id="rId2"/>
  </p:sldMasterIdLst>
  <p:notesMasterIdLst>
    <p:notesMasterId r:id="rId10"/>
  </p:notesMasterIdLst>
  <p:sldIdLst>
    <p:sldId id="256" r:id="rId3"/>
    <p:sldId id="257" r:id="rId4"/>
    <p:sldId id="259" r:id="rId5"/>
    <p:sldId id="263" r:id="rId6"/>
    <p:sldId id="258" r:id="rId7"/>
    <p:sldId id="261" r:id="rId8"/>
    <p:sldId id="262" r:id="rId9"/>
  </p:sldIdLst>
  <p:sldSz cx="12192000" cy="6858000"/>
  <p:notesSz cx="6954838" cy="92408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168">
          <p15:clr>
            <a:srgbClr val="A4A3A4"/>
          </p15:clr>
        </p15:guide>
        <p15:guide id="4" orient="horz" pos="3864">
          <p15:clr>
            <a:srgbClr val="A4A3A4"/>
          </p15:clr>
        </p15:guide>
        <p15:guide id="5" pos="7536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ggvik4YLxtzD6iROTevo/IvxtZ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6FECE05-8E7C-4721-9EBB-9E6F5A55BD77}">
  <a:tblStyle styleId="{76FECE05-8E7C-4721-9EBB-9E6F5A55BD7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-101" y="-499"/>
      </p:cViewPr>
      <p:guideLst>
        <p:guide orient="horz" pos="2160"/>
        <p:guide orient="horz" pos="3864"/>
        <p:guide pos="3840"/>
        <p:guide pos="168"/>
        <p:guide pos="7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5" Type="http://customschemas.google.com/relationships/presentationmetadata" Target="meta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3763" cy="462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39466" y="0"/>
            <a:ext cx="3013763" cy="462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98463" y="693738"/>
            <a:ext cx="6157912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5484" y="4389399"/>
            <a:ext cx="5563870" cy="415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7193"/>
            <a:ext cx="3013763" cy="462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39466" y="8777193"/>
            <a:ext cx="3013763" cy="462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3734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695484" y="4389399"/>
            <a:ext cx="5563800" cy="41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7912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>
            <a:spLocks noGrp="1"/>
          </p:cNvSpPr>
          <p:nvPr>
            <p:ph type="body" idx="1"/>
          </p:nvPr>
        </p:nvSpPr>
        <p:spPr>
          <a:xfrm>
            <a:off x="695484" y="4389399"/>
            <a:ext cx="5563870" cy="415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7912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 txBox="1">
            <a:spLocks noGrp="1"/>
          </p:cNvSpPr>
          <p:nvPr>
            <p:ph type="body" idx="1"/>
          </p:nvPr>
        </p:nvSpPr>
        <p:spPr>
          <a:xfrm>
            <a:off x="695484" y="4389399"/>
            <a:ext cx="5563870" cy="415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7912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>
            <a:spLocks noGrp="1"/>
          </p:cNvSpPr>
          <p:nvPr>
            <p:ph type="body" idx="1"/>
          </p:nvPr>
        </p:nvSpPr>
        <p:spPr>
          <a:xfrm>
            <a:off x="695484" y="4389399"/>
            <a:ext cx="5563870" cy="415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7912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>
            <a:spLocks noGrp="1"/>
          </p:cNvSpPr>
          <p:nvPr>
            <p:ph type="body" idx="1"/>
          </p:nvPr>
        </p:nvSpPr>
        <p:spPr>
          <a:xfrm>
            <a:off x="695484" y="4389399"/>
            <a:ext cx="5563870" cy="415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7912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95484" y="4389399"/>
            <a:ext cx="5563870" cy="415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7912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 txBox="1">
            <a:spLocks noGrp="1"/>
          </p:cNvSpPr>
          <p:nvPr>
            <p:ph type="body" idx="1"/>
          </p:nvPr>
        </p:nvSpPr>
        <p:spPr>
          <a:xfrm>
            <a:off x="695484" y="4389399"/>
            <a:ext cx="5563870" cy="415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7912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9" descr="A group of people in a room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968" y="0"/>
            <a:ext cx="12213969" cy="6870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9"/>
          <p:cNvPicPr preferRelativeResize="0"/>
          <p:nvPr/>
        </p:nvPicPr>
        <p:blipFill rotWithShape="1">
          <a:blip r:embed="rId3">
            <a:alphaModFix/>
          </a:blip>
          <a:srcRect r="57885"/>
          <a:stretch/>
        </p:blipFill>
        <p:spPr>
          <a:xfrm>
            <a:off x="2260844" y="6356350"/>
            <a:ext cx="1371598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8092" y="6081398"/>
            <a:ext cx="1371600" cy="549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9" descr="BioSciences_logo_RGB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00122" y="185568"/>
            <a:ext cx="2743200" cy="137003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9"/>
          <p:cNvSpPr txBox="1">
            <a:spLocks noGrp="1"/>
          </p:cNvSpPr>
          <p:nvPr>
            <p:ph type="title"/>
          </p:nvPr>
        </p:nvSpPr>
        <p:spPr>
          <a:xfrm>
            <a:off x="9070229" y="2394753"/>
            <a:ext cx="2984700" cy="25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body" idx="1"/>
          </p:nvPr>
        </p:nvSpPr>
        <p:spPr>
          <a:xfrm>
            <a:off x="9074762" y="5239077"/>
            <a:ext cx="2958600" cy="13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b="1" i="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b="1" i="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b="1" i="0"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b="1" i="0">
                <a:solidFill>
                  <a:schemeClr val="accent3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b="1" i="0">
                <a:solidFill>
                  <a:schemeClr val="accent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Google Shape;69;p11"/>
          <p:cNvCxnSpPr/>
          <p:nvPr/>
        </p:nvCxnSpPr>
        <p:spPr>
          <a:xfrm>
            <a:off x="116418" y="947785"/>
            <a:ext cx="11993033" cy="0"/>
          </a:xfrm>
          <a:prstGeom prst="straightConnector1">
            <a:avLst/>
          </a:prstGeom>
          <a:noFill/>
          <a:ln w="25400" cap="flat" cmpd="sng">
            <a:solidFill>
              <a:srgbClr val="27457C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192618" y="150813"/>
            <a:ext cx="9637183" cy="735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7365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287559" y="1006387"/>
            <a:ext cx="11640845" cy="5119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11193516" y="6440430"/>
            <a:ext cx="6280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2"/>
          <p:cNvPicPr preferRelativeResize="0"/>
          <p:nvPr/>
        </p:nvPicPr>
        <p:blipFill rotWithShape="1">
          <a:blip r:embed="rId2">
            <a:alphaModFix/>
          </a:blip>
          <a:srcRect b="767"/>
          <a:stretch/>
        </p:blipFill>
        <p:spPr>
          <a:xfrm>
            <a:off x="-10887" y="-10888"/>
            <a:ext cx="10777995" cy="6885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2"/>
          <p:cNvPicPr preferRelativeResize="0"/>
          <p:nvPr/>
        </p:nvPicPr>
        <p:blipFill rotWithShape="1">
          <a:blip r:embed="rId3">
            <a:alphaModFix/>
          </a:blip>
          <a:srcRect r="57886"/>
          <a:stretch/>
        </p:blipFill>
        <p:spPr>
          <a:xfrm>
            <a:off x="2260844" y="6356350"/>
            <a:ext cx="137160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8092" y="6081398"/>
            <a:ext cx="1371600" cy="549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2" descr="BioSciences_logo_RGB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00122" y="185568"/>
            <a:ext cx="2743200" cy="137003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9070229" y="2394753"/>
            <a:ext cx="2984790" cy="257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>
            <a:off x="9074762" y="5239077"/>
            <a:ext cx="2958485" cy="137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b="1" i="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b="1" i="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b="1" i="0"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b="1" i="0">
                <a:solidFill>
                  <a:schemeClr val="accent3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b="1" i="0">
                <a:solidFill>
                  <a:schemeClr val="accent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192618" y="150813"/>
            <a:ext cx="9637183" cy="735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ldNum" idx="12"/>
          </p:nvPr>
        </p:nvSpPr>
        <p:spPr>
          <a:xfrm>
            <a:off x="11193516" y="6440430"/>
            <a:ext cx="6280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>
            <a:off x="192618" y="150813"/>
            <a:ext cx="9637183" cy="735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1"/>
          </p:nvPr>
        </p:nvSpPr>
        <p:spPr>
          <a:xfrm>
            <a:off x="294290" y="1019503"/>
            <a:ext cx="5725510" cy="509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2"/>
          </p:nvPr>
        </p:nvSpPr>
        <p:spPr>
          <a:xfrm>
            <a:off x="6172199" y="1019503"/>
            <a:ext cx="5809593" cy="5097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ldNum" idx="12"/>
          </p:nvPr>
        </p:nvSpPr>
        <p:spPr>
          <a:xfrm>
            <a:off x="11193516" y="6440430"/>
            <a:ext cx="6280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272229" y="1052513"/>
            <a:ext cx="574757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2"/>
          </p:nvPr>
        </p:nvSpPr>
        <p:spPr>
          <a:xfrm>
            <a:off x="272229" y="1876425"/>
            <a:ext cx="5747572" cy="422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3"/>
          </p:nvPr>
        </p:nvSpPr>
        <p:spPr>
          <a:xfrm>
            <a:off x="6172201" y="1052513"/>
            <a:ext cx="574757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4"/>
          </p:nvPr>
        </p:nvSpPr>
        <p:spPr>
          <a:xfrm>
            <a:off x="6172201" y="1876425"/>
            <a:ext cx="5747570" cy="422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192618" y="150813"/>
            <a:ext cx="9637183" cy="735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11193516" y="6440430"/>
            <a:ext cx="6280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339725" y="1061487"/>
            <a:ext cx="4589463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body" idx="1"/>
          </p:nvPr>
        </p:nvSpPr>
        <p:spPr>
          <a:xfrm>
            <a:off x="5086350" y="1061488"/>
            <a:ext cx="6765925" cy="505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2"/>
          </p:nvPr>
        </p:nvSpPr>
        <p:spPr>
          <a:xfrm>
            <a:off x="339725" y="2131462"/>
            <a:ext cx="4589463" cy="3983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1193516" y="6440430"/>
            <a:ext cx="6280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192618" y="150813"/>
            <a:ext cx="9637183" cy="735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ldNum" idx="12"/>
          </p:nvPr>
        </p:nvSpPr>
        <p:spPr>
          <a:xfrm>
            <a:off x="11193516" y="6440430"/>
            <a:ext cx="6280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11193516" y="6440430"/>
            <a:ext cx="6280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b of future">
  <p:cSld name="lab of futur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/>
          <p:nvPr/>
        </p:nvSpPr>
        <p:spPr>
          <a:xfrm>
            <a:off x="0" y="1"/>
            <a:ext cx="12192000" cy="855764"/>
          </a:xfrm>
          <a:prstGeom prst="rect">
            <a:avLst/>
          </a:prstGeom>
          <a:solidFill>
            <a:srgbClr val="1F497D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0" y="2"/>
            <a:ext cx="12192000" cy="85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11193516" y="6440430"/>
            <a:ext cx="6280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192618" y="150813"/>
            <a:ext cx="96372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sldNum" idx="12"/>
          </p:nvPr>
        </p:nvSpPr>
        <p:spPr>
          <a:xfrm>
            <a:off x="11193516" y="6440430"/>
            <a:ext cx="6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21"/>
          <p:cNvCxnSpPr/>
          <p:nvPr/>
        </p:nvCxnSpPr>
        <p:spPr>
          <a:xfrm>
            <a:off x="116418" y="947785"/>
            <a:ext cx="11993100" cy="0"/>
          </a:xfrm>
          <a:prstGeom prst="straightConnector1">
            <a:avLst/>
          </a:prstGeom>
          <a:noFill/>
          <a:ln w="25400" cap="flat" cmpd="sng">
            <a:solidFill>
              <a:srgbClr val="27457C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>
            <a:off x="192618" y="150813"/>
            <a:ext cx="96372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7365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287559" y="1006387"/>
            <a:ext cx="11640900" cy="51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sldNum" idx="12"/>
          </p:nvPr>
        </p:nvSpPr>
        <p:spPr>
          <a:xfrm>
            <a:off x="11193516" y="6440430"/>
            <a:ext cx="6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192618" y="150813"/>
            <a:ext cx="96372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294290" y="1019503"/>
            <a:ext cx="5725500" cy="50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2"/>
          </p:nvPr>
        </p:nvSpPr>
        <p:spPr>
          <a:xfrm>
            <a:off x="6172199" y="1019503"/>
            <a:ext cx="5809500" cy="50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sldNum" idx="12"/>
          </p:nvPr>
        </p:nvSpPr>
        <p:spPr>
          <a:xfrm>
            <a:off x="11193516" y="6440430"/>
            <a:ext cx="6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272229" y="1052513"/>
            <a:ext cx="57477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2"/>
          </p:nvPr>
        </p:nvSpPr>
        <p:spPr>
          <a:xfrm>
            <a:off x="272229" y="1876425"/>
            <a:ext cx="5747700" cy="42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3"/>
          </p:nvPr>
        </p:nvSpPr>
        <p:spPr>
          <a:xfrm>
            <a:off x="6172201" y="1052513"/>
            <a:ext cx="57477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4"/>
          </p:nvPr>
        </p:nvSpPr>
        <p:spPr>
          <a:xfrm>
            <a:off x="6172201" y="1876425"/>
            <a:ext cx="5747700" cy="42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title"/>
          </p:nvPr>
        </p:nvSpPr>
        <p:spPr>
          <a:xfrm>
            <a:off x="192618" y="150813"/>
            <a:ext cx="96372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11193516" y="6440430"/>
            <a:ext cx="6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339725" y="1061487"/>
            <a:ext cx="4589400" cy="1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1"/>
          </p:nvPr>
        </p:nvSpPr>
        <p:spPr>
          <a:xfrm>
            <a:off x="5086350" y="1061488"/>
            <a:ext cx="6765900" cy="50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2"/>
          </p:nvPr>
        </p:nvSpPr>
        <p:spPr>
          <a:xfrm>
            <a:off x="339725" y="2131462"/>
            <a:ext cx="4589400" cy="39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11193516" y="6440430"/>
            <a:ext cx="6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title"/>
          </p:nvPr>
        </p:nvSpPr>
        <p:spPr>
          <a:xfrm>
            <a:off x="192618" y="150813"/>
            <a:ext cx="96372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sldNum" idx="12"/>
          </p:nvPr>
        </p:nvSpPr>
        <p:spPr>
          <a:xfrm>
            <a:off x="11193516" y="6440430"/>
            <a:ext cx="6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>
            <a:spLocks noGrp="1"/>
          </p:cNvSpPr>
          <p:nvPr>
            <p:ph type="sldNum" idx="12"/>
          </p:nvPr>
        </p:nvSpPr>
        <p:spPr>
          <a:xfrm>
            <a:off x="11193516" y="6440430"/>
            <a:ext cx="6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b of future">
  <p:cSld name="lab of futur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/>
          <p:nvPr/>
        </p:nvSpPr>
        <p:spPr>
          <a:xfrm>
            <a:off x="0" y="1"/>
            <a:ext cx="12192000" cy="855900"/>
          </a:xfrm>
          <a:prstGeom prst="rect">
            <a:avLst/>
          </a:prstGeom>
          <a:solidFill>
            <a:srgbClr val="1F497D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7"/>
          <p:cNvSpPr txBox="1">
            <a:spLocks noGrp="1"/>
          </p:cNvSpPr>
          <p:nvPr>
            <p:ph type="title"/>
          </p:nvPr>
        </p:nvSpPr>
        <p:spPr>
          <a:xfrm>
            <a:off x="0" y="2"/>
            <a:ext cx="121920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sldNum" idx="12"/>
          </p:nvPr>
        </p:nvSpPr>
        <p:spPr>
          <a:xfrm>
            <a:off x="11193516" y="6440430"/>
            <a:ext cx="6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/>
          <p:nvPr/>
        </p:nvSpPr>
        <p:spPr>
          <a:xfrm>
            <a:off x="-19051" y="6216650"/>
            <a:ext cx="12270300" cy="66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8"/>
          <p:cNvSpPr txBox="1">
            <a:spLocks noGrp="1"/>
          </p:cNvSpPr>
          <p:nvPr>
            <p:ph type="title"/>
          </p:nvPr>
        </p:nvSpPr>
        <p:spPr>
          <a:xfrm>
            <a:off x="192618" y="150813"/>
            <a:ext cx="96372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body" idx="1"/>
          </p:nvPr>
        </p:nvSpPr>
        <p:spPr>
          <a:xfrm>
            <a:off x="287867" y="1006475"/>
            <a:ext cx="11533800" cy="51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3" name="Google Shape;13;p8"/>
          <p:cNvCxnSpPr/>
          <p:nvPr/>
        </p:nvCxnSpPr>
        <p:spPr>
          <a:xfrm>
            <a:off x="116418" y="947785"/>
            <a:ext cx="11993100" cy="0"/>
          </a:xfrm>
          <a:prstGeom prst="straightConnector1">
            <a:avLst/>
          </a:prstGeom>
          <a:noFill/>
          <a:ln w="25400" cap="flat" cmpd="sng">
            <a:solidFill>
              <a:srgbClr val="27457C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pic>
        <p:nvPicPr>
          <p:cNvPr id="14" name="Google Shape;14;p8"/>
          <p:cNvPicPr preferRelativeResize="0"/>
          <p:nvPr/>
        </p:nvPicPr>
        <p:blipFill rotWithShape="1">
          <a:blip r:embed="rId11">
            <a:alphaModFix/>
          </a:blip>
          <a:srcRect r="57885"/>
          <a:stretch/>
        </p:blipFill>
        <p:spPr>
          <a:xfrm>
            <a:off x="1345125" y="6506702"/>
            <a:ext cx="914399" cy="2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34541" y="6357169"/>
            <a:ext cx="866682" cy="347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8" descr="BioSciences_logo_RGB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610319" y="159202"/>
            <a:ext cx="1389063" cy="69373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8"/>
          <p:cNvSpPr txBox="1">
            <a:spLocks noGrp="1"/>
          </p:cNvSpPr>
          <p:nvPr>
            <p:ph type="sldNum" idx="12"/>
          </p:nvPr>
        </p:nvSpPr>
        <p:spPr>
          <a:xfrm>
            <a:off x="11193516" y="6466078"/>
            <a:ext cx="62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/>
          <p:nvPr/>
        </p:nvSpPr>
        <p:spPr>
          <a:xfrm>
            <a:off x="-19051" y="6216650"/>
            <a:ext cx="12270317" cy="6667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192618" y="150813"/>
            <a:ext cx="9637183" cy="735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287867" y="1006475"/>
            <a:ext cx="11533717" cy="511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3" name="Google Shape;63;p10"/>
          <p:cNvCxnSpPr/>
          <p:nvPr/>
        </p:nvCxnSpPr>
        <p:spPr>
          <a:xfrm>
            <a:off x="116418" y="947785"/>
            <a:ext cx="11993033" cy="0"/>
          </a:xfrm>
          <a:prstGeom prst="straightConnector1">
            <a:avLst/>
          </a:prstGeom>
          <a:noFill/>
          <a:ln w="25400" cap="flat" cmpd="sng">
            <a:solidFill>
              <a:srgbClr val="27457C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  <p:pic>
        <p:nvPicPr>
          <p:cNvPr id="64" name="Google Shape;64;p10"/>
          <p:cNvPicPr preferRelativeResize="0"/>
          <p:nvPr/>
        </p:nvPicPr>
        <p:blipFill rotWithShape="1">
          <a:blip r:embed="rId11">
            <a:alphaModFix/>
          </a:blip>
          <a:srcRect r="57886"/>
          <a:stretch/>
        </p:blipFill>
        <p:spPr>
          <a:xfrm>
            <a:off x="1345125" y="6506702"/>
            <a:ext cx="914400" cy="2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34541" y="6357169"/>
            <a:ext cx="866683" cy="347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0" descr="BioSciences_logo_RGB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610319" y="159202"/>
            <a:ext cx="1389063" cy="69373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11193516" y="6466078"/>
            <a:ext cx="6280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jpe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"/>
          <p:cNvSpPr txBox="1">
            <a:spLocks noGrp="1"/>
          </p:cNvSpPr>
          <p:nvPr>
            <p:ph type="title"/>
          </p:nvPr>
        </p:nvSpPr>
        <p:spPr>
          <a:xfrm>
            <a:off x="8403649" y="2624290"/>
            <a:ext cx="3664800" cy="15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FY23 LDRD Presentation</a:t>
            </a:r>
            <a:endParaRPr/>
          </a:p>
        </p:txBody>
      </p:sp>
      <p:sp>
        <p:nvSpPr>
          <p:cNvPr id="114" name="Google Shape;114;p1"/>
          <p:cNvSpPr txBox="1">
            <a:spLocks noGrp="1"/>
          </p:cNvSpPr>
          <p:nvPr>
            <p:ph type="body" idx="1"/>
          </p:nvPr>
        </p:nvSpPr>
        <p:spPr>
          <a:xfrm>
            <a:off x="8200174" y="5424854"/>
            <a:ext cx="3868500" cy="1297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b="0" dirty="0">
                <a:solidFill>
                  <a:schemeClr val="dk2"/>
                </a:solidFill>
              </a:rPr>
              <a:t>Optimized Protein Crystallography Beamlines for ALS and ALS-U</a:t>
            </a:r>
            <a:endParaRPr b="0" dirty="0">
              <a:solidFill>
                <a:schemeClr val="dk2"/>
              </a:solidFill>
            </a:endParaRPr>
          </a:p>
        </p:txBody>
      </p:sp>
      <p:sp>
        <p:nvSpPr>
          <p:cNvPr id="115" name="Google Shape;115;p1"/>
          <p:cNvSpPr txBox="1"/>
          <p:nvPr/>
        </p:nvSpPr>
        <p:spPr>
          <a:xfrm>
            <a:off x="7199425" y="4440300"/>
            <a:ext cx="4869300" cy="9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Ken Goldberg &amp; James Holton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Faculty Associate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>
            <a:spLocks noGrp="1"/>
          </p:cNvSpPr>
          <p:nvPr>
            <p:ph type="title"/>
          </p:nvPr>
        </p:nvSpPr>
        <p:spPr>
          <a:xfrm>
            <a:off x="192618" y="150813"/>
            <a:ext cx="10222042" cy="735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smtClean="0"/>
              <a:t>Crystallography: best tech </a:t>
            </a:r>
            <a:r>
              <a:rPr lang="en-US" dirty="0"/>
              <a:t>for </a:t>
            </a:r>
            <a:r>
              <a:rPr lang="en-US" dirty="0" smtClean="0"/>
              <a:t>visualizing chemistry of biology</a:t>
            </a:r>
            <a:br>
              <a:rPr lang="en-US" dirty="0" smtClean="0"/>
            </a:br>
            <a:r>
              <a:rPr lang="en-US" sz="2400" dirty="0" smtClean="0"/>
              <a:t>ligands, metabolites &amp; engineering function</a:t>
            </a:r>
            <a:endParaRPr sz="2400" dirty="0"/>
          </a:p>
        </p:txBody>
      </p:sp>
      <p:sp>
        <p:nvSpPr>
          <p:cNvPr id="123" name="Google Shape;123;p2"/>
          <p:cNvSpPr txBox="1">
            <a:spLocks noGrp="1"/>
          </p:cNvSpPr>
          <p:nvPr>
            <p:ph type="body" idx="1"/>
          </p:nvPr>
        </p:nvSpPr>
        <p:spPr>
          <a:xfrm>
            <a:off x="287550" y="1082574"/>
            <a:ext cx="7933258" cy="512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800" dirty="0"/>
              <a:t>High-profile programs at ALS PX </a:t>
            </a:r>
            <a:r>
              <a:rPr lang="en-US" sz="2800" dirty="0" smtClean="0"/>
              <a:t>beamlines</a:t>
            </a:r>
          </a:p>
          <a:p>
            <a:pPr marL="228600" lvl="0" indent="-228600" algn="l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endParaRPr lang="en-US" sz="2800" dirty="0" smtClean="0"/>
          </a:p>
          <a:p>
            <a:pPr marL="228600" lvl="0" indent="-228600" algn="l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endParaRPr lang="en-US" sz="2800" dirty="0"/>
          </a:p>
          <a:p>
            <a:pPr marL="228600" lvl="0" indent="-228600" algn="l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endParaRPr lang="en-US" sz="2800" dirty="0" smtClean="0"/>
          </a:p>
          <a:p>
            <a:pPr marL="228600" lvl="0" indent="-228600" algn="l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endParaRPr lang="en-US" sz="2800" dirty="0" smtClean="0"/>
          </a:p>
          <a:p>
            <a:pPr marL="0" lvl="0" indent="0" algn="l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800" dirty="0" smtClean="0"/>
          </a:p>
          <a:p>
            <a:pPr marL="228600" lvl="0" indent="-228600" algn="l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800" dirty="0" smtClean="0"/>
              <a:t>30x </a:t>
            </a:r>
            <a:r>
              <a:rPr lang="en-US" sz="2800" dirty="0"/>
              <a:t>brightness possible @ALS-U (5x @</a:t>
            </a:r>
            <a:r>
              <a:rPr lang="en-US" sz="2800" dirty="0" smtClean="0"/>
              <a:t>ALS)</a:t>
            </a:r>
          </a:p>
          <a:p>
            <a:pPr marL="228600" lvl="0" indent="-228600" algn="l" rtl="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 smtClean="0"/>
              <a:t>Small </a:t>
            </a:r>
            <a:r>
              <a:rPr lang="en-US" dirty="0"/>
              <a:t>beam → </a:t>
            </a:r>
            <a:r>
              <a:rPr lang="en-US" dirty="0" smtClean="0"/>
              <a:t>more information (resolve time &amp; space)</a:t>
            </a:r>
            <a:endParaRPr lang="en-US" dirty="0"/>
          </a:p>
          <a:p>
            <a:pPr marL="228600" indent="-228600">
              <a:lnSpc>
                <a:spcPct val="123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current optics: </a:t>
            </a:r>
            <a:r>
              <a:rPr lang="en-US" dirty="0" smtClean="0">
                <a:solidFill>
                  <a:srgbClr val="FF0000"/>
                </a:solidFill>
              </a:rPr>
              <a:t>less intensity at ALS-U</a:t>
            </a:r>
          </a:p>
          <a:p>
            <a:pPr marL="228600" indent="-228600">
              <a:lnSpc>
                <a:spcPct val="123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B050"/>
                </a:solidFill>
              </a:rPr>
              <a:t>Better optics are now possible!</a:t>
            </a:r>
            <a:endParaRPr lang="en-US" dirty="0">
              <a:solidFill>
                <a:srgbClr val="00B050"/>
              </a:solidFill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endParaRPr dirty="0"/>
          </a:p>
        </p:txBody>
      </p:sp>
      <p:sp>
        <p:nvSpPr>
          <p:cNvPr id="124" name="Google Shape;124;p2"/>
          <p:cNvSpPr txBox="1">
            <a:spLocks noGrp="1"/>
          </p:cNvSpPr>
          <p:nvPr>
            <p:ph type="sldNum" idx="12"/>
          </p:nvPr>
        </p:nvSpPr>
        <p:spPr>
          <a:xfrm>
            <a:off x="11193516" y="6440430"/>
            <a:ext cx="6280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grpSp>
        <p:nvGrpSpPr>
          <p:cNvPr id="125" name="Google Shape;125;p2"/>
          <p:cNvGrpSpPr/>
          <p:nvPr/>
        </p:nvGrpSpPr>
        <p:grpSpPr>
          <a:xfrm>
            <a:off x="5856643" y="1685163"/>
            <a:ext cx="2286000" cy="2521610"/>
            <a:chOff x="5791200" y="1066800"/>
            <a:chExt cx="2286000" cy="2521610"/>
          </a:xfrm>
        </p:grpSpPr>
        <p:pic>
          <p:nvPicPr>
            <p:cNvPr id="126" name="Google Shape;126;p2" descr="Nobel Prize - Wikipedia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43600" y="1676400"/>
              <a:ext cx="1943100" cy="1912010"/>
            </a:xfrm>
            <a:prstGeom prst="rect">
              <a:avLst/>
            </a:prstGeom>
            <a:noFill/>
            <a:ln>
              <a:noFill/>
            </a:ln>
          </p:spPr>
        </p:pic>
        <p:graphicFrame>
          <p:nvGraphicFramePr>
            <p:cNvPr id="127" name="Google Shape;127;p2"/>
            <p:cNvGraphicFramePr/>
            <p:nvPr/>
          </p:nvGraphicFramePr>
          <p:xfrm>
            <a:off x="5791200" y="1447800"/>
            <a:ext cx="2286000" cy="19812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28" name="Google Shape;128;p2"/>
            <p:cNvCxnSpPr/>
            <p:nvPr/>
          </p:nvCxnSpPr>
          <p:spPr>
            <a:xfrm>
              <a:off x="6871923" y="1676400"/>
              <a:ext cx="19050" cy="91440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9" name="Google Shape;129;p2"/>
            <p:cNvCxnSpPr/>
            <p:nvPr/>
          </p:nvCxnSpPr>
          <p:spPr>
            <a:xfrm flipH="1">
              <a:off x="6500448" y="2590800"/>
              <a:ext cx="381000" cy="83820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0" name="Google Shape;130;p2"/>
            <p:cNvCxnSpPr/>
            <p:nvPr/>
          </p:nvCxnSpPr>
          <p:spPr>
            <a:xfrm>
              <a:off x="6881448" y="2590800"/>
              <a:ext cx="457200" cy="83820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1" name="Google Shape;131;p2"/>
            <p:cNvSpPr txBox="1"/>
            <p:nvPr/>
          </p:nvSpPr>
          <p:spPr>
            <a:xfrm>
              <a:off x="6130465" y="2057400"/>
              <a:ext cx="582211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ALS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8.3.1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 txBox="1"/>
            <p:nvPr/>
          </p:nvSpPr>
          <p:spPr>
            <a:xfrm>
              <a:off x="6952136" y="2096869"/>
              <a:ext cx="896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cryoEM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 txBox="1"/>
            <p:nvPr/>
          </p:nvSpPr>
          <p:spPr>
            <a:xfrm>
              <a:off x="6651879" y="2819400"/>
              <a:ext cx="547767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SLS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 txBox="1"/>
            <p:nvPr/>
          </p:nvSpPr>
          <p:spPr>
            <a:xfrm>
              <a:off x="6083293" y="1066800"/>
              <a:ext cx="16995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Doudna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CRISPR structures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8" t="25258" r="11987" b="28180"/>
          <a:stretch/>
        </p:blipFill>
        <p:spPr>
          <a:xfrm rot="10800000">
            <a:off x="641837" y="1670537"/>
            <a:ext cx="4835770" cy="2582831"/>
          </a:xfrm>
          <a:prstGeom prst="rect">
            <a:avLst/>
          </a:prstGeom>
        </p:spPr>
      </p:pic>
      <p:sp>
        <p:nvSpPr>
          <p:cNvPr id="24" name="Google Shape;123;p2"/>
          <p:cNvSpPr txBox="1">
            <a:spLocks/>
          </p:cNvSpPr>
          <p:nvPr/>
        </p:nvSpPr>
        <p:spPr>
          <a:xfrm>
            <a:off x="8326314" y="1134208"/>
            <a:ext cx="3865685" cy="501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25000"/>
              </a:lnSpc>
              <a:buNone/>
            </a:pPr>
            <a:r>
              <a:rPr lang="en-US" b="1" dirty="0"/>
              <a:t>high-impact science 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/>
              <a:t>wide range of </a:t>
            </a:r>
            <a:r>
              <a:rPr lang="en-US" dirty="0" smtClean="0"/>
              <a:t>uses</a:t>
            </a:r>
            <a:endParaRPr lang="en-US" dirty="0"/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/>
              <a:t>Atomic visualization:</a:t>
            </a:r>
          </a:p>
          <a:p>
            <a:pPr marL="800100" lvl="8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US" sz="1800" dirty="0"/>
              <a:t>metabolites – JBEI, JGI</a:t>
            </a:r>
          </a:p>
          <a:p>
            <a:pPr marL="800100" lvl="8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US" sz="1800" dirty="0"/>
              <a:t>engineering function </a:t>
            </a:r>
            <a:r>
              <a:rPr lang="en-US" sz="1800" dirty="0" smtClean="0"/>
              <a:t>– JBEI</a:t>
            </a:r>
          </a:p>
          <a:p>
            <a:pPr marL="800100" lvl="8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US" sz="1800" dirty="0" smtClean="0"/>
              <a:t>Nanomaterials – MF</a:t>
            </a:r>
          </a:p>
          <a:p>
            <a:pPr marL="800100" lvl="8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US" sz="1800" dirty="0" smtClean="0"/>
              <a:t>Physiological temperature</a:t>
            </a:r>
            <a:endParaRPr lang="en-US" sz="1800" dirty="0"/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/>
              <a:t>diverse user community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/>
              <a:t>free to academic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/>
              <a:t>&gt;170 pubs/year</a:t>
            </a:r>
          </a:p>
          <a:p>
            <a:endParaRPr lang="en-US" dirty="0"/>
          </a:p>
          <a:p>
            <a:pPr marL="228600" indent="-228600">
              <a:spcBef>
                <a:spcPts val="1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"/>
          <p:cNvSpPr txBox="1">
            <a:spLocks noGrp="1"/>
          </p:cNvSpPr>
          <p:nvPr>
            <p:ph type="title"/>
          </p:nvPr>
        </p:nvSpPr>
        <p:spPr>
          <a:xfrm>
            <a:off x="192618" y="150813"/>
            <a:ext cx="9637183" cy="735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Updating biological beamlines </a:t>
            </a:r>
            <a:r>
              <a:rPr lang="en-US" dirty="0" smtClean="0"/>
              <a:t>is required for LBNL’s leadership </a:t>
            </a:r>
            <a:r>
              <a:rPr lang="en-US" dirty="0"/>
              <a:t>in crystallography and science. (e.g. </a:t>
            </a:r>
            <a:r>
              <a:rPr lang="en-US" dirty="0" err="1"/>
              <a:t>Doudna</a:t>
            </a:r>
            <a:r>
              <a:rPr lang="en-US" dirty="0"/>
              <a:t>)</a:t>
            </a:r>
            <a:endParaRPr dirty="0"/>
          </a:p>
        </p:txBody>
      </p:sp>
      <p:sp>
        <p:nvSpPr>
          <p:cNvPr id="162" name="Google Shape;162;p4"/>
          <p:cNvSpPr txBox="1">
            <a:spLocks noGrp="1"/>
          </p:cNvSpPr>
          <p:nvPr>
            <p:ph type="body" idx="1"/>
          </p:nvPr>
        </p:nvSpPr>
        <p:spPr>
          <a:xfrm>
            <a:off x="287559" y="1006387"/>
            <a:ext cx="11640845" cy="5119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Impact: LBNL </a:t>
            </a:r>
            <a:r>
              <a:rPr lang="en-US" dirty="0" smtClean="0"/>
              <a:t>gains </a:t>
            </a:r>
            <a:r>
              <a:rPr lang="en-US" dirty="0"/>
              <a:t>forefront </a:t>
            </a:r>
            <a:r>
              <a:rPr lang="en-US" dirty="0" smtClean="0"/>
              <a:t>capability</a:t>
            </a:r>
          </a:p>
          <a:p>
            <a:pPr marL="800100" lvl="1">
              <a:spcBef>
                <a:spcPts val="200"/>
              </a:spcBef>
              <a:buSzPts val="2400"/>
            </a:pPr>
            <a:r>
              <a:rPr lang="en-US" dirty="0" smtClean="0"/>
              <a:t>APS dark Apr 2023 → spike in demand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dirty="0" smtClean="0"/>
          </a:p>
          <a:p>
            <a:pPr marL="342900">
              <a:spcBef>
                <a:spcPts val="200"/>
              </a:spcBef>
              <a:buSzPts val="2400"/>
            </a:pPr>
            <a:r>
              <a:rPr lang="en-US" dirty="0"/>
              <a:t>4 bioscience beamlines directly benefit</a:t>
            </a:r>
            <a:endParaRPr lang="en-US" dirty="0" smtClean="0"/>
          </a:p>
          <a:p>
            <a:pPr marL="342900">
              <a:spcBef>
                <a:spcPts val="200"/>
              </a:spcBef>
              <a:buSzPts val="2400"/>
            </a:pPr>
            <a:r>
              <a:rPr lang="en-US" dirty="0" smtClean="0"/>
              <a:t>20 hard X-ray beamlines at </a:t>
            </a:r>
            <a:r>
              <a:rPr lang="en-US" dirty="0" smtClean="0"/>
              <a:t>LBNL (~10 bio)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342900" lvl="0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 smtClean="0"/>
              <a:t>Opportunities </a:t>
            </a:r>
            <a:r>
              <a:rPr lang="en-US" dirty="0"/>
              <a:t>for future funding</a:t>
            </a:r>
            <a:endParaRPr dirty="0"/>
          </a:p>
          <a:p>
            <a:pPr marL="742950" lvl="1" indent="-2476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–"/>
            </a:pPr>
            <a:r>
              <a:rPr lang="en-US" dirty="0"/>
              <a:t>Both </a:t>
            </a:r>
            <a:r>
              <a:rPr lang="en-US" dirty="0" smtClean="0"/>
              <a:t>NIH, NSF </a:t>
            </a:r>
            <a:r>
              <a:rPr lang="en-US" dirty="0"/>
              <a:t>have </a:t>
            </a:r>
            <a:r>
              <a:rPr lang="en-US" i="1" dirty="0">
                <a:solidFill>
                  <a:srgbClr val="00B050"/>
                </a:solidFill>
              </a:rPr>
              <a:t>well-funded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/>
              <a:t>programs </a:t>
            </a:r>
            <a:r>
              <a:rPr lang="en-US" dirty="0"/>
              <a:t>for shared instrumentation</a:t>
            </a:r>
            <a:endParaRPr dirty="0"/>
          </a:p>
          <a:p>
            <a:pPr marL="742950" lvl="1" indent="-2476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–"/>
            </a:pPr>
            <a:r>
              <a:rPr lang="en-US" dirty="0"/>
              <a:t>mostly geared towards </a:t>
            </a:r>
            <a:r>
              <a:rPr lang="en-US" dirty="0">
                <a:solidFill>
                  <a:srgbClr val="00B050"/>
                </a:solidFill>
              </a:rPr>
              <a:t>turnkey</a:t>
            </a:r>
            <a:r>
              <a:rPr lang="en-US" dirty="0"/>
              <a:t> commercial equipment</a:t>
            </a:r>
            <a:endParaRPr dirty="0"/>
          </a:p>
          <a:p>
            <a:pPr marL="742950" lvl="1" indent="-2476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–"/>
            </a:pPr>
            <a:r>
              <a:rPr lang="en-US" i="1" dirty="0"/>
              <a:t>difficult to justify </a:t>
            </a:r>
            <a:r>
              <a:rPr lang="en-US" dirty="0"/>
              <a:t>with no </a:t>
            </a:r>
            <a:r>
              <a:rPr lang="en-US" dirty="0">
                <a:solidFill>
                  <a:srgbClr val="00B050"/>
                </a:solidFill>
              </a:rPr>
              <a:t>design</a:t>
            </a:r>
            <a:r>
              <a:rPr lang="en-US" dirty="0"/>
              <a:t> nor preliminary results in hand</a:t>
            </a:r>
            <a:endParaRPr dirty="0"/>
          </a:p>
          <a:p>
            <a:pPr marL="742950" lvl="1" indent="-24765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1800"/>
              <a:buChar char="–"/>
            </a:pPr>
            <a:r>
              <a:rPr lang="en-US" dirty="0"/>
              <a:t>this LDRD will provide key </a:t>
            </a:r>
            <a:r>
              <a:rPr lang="en-US" i="1" dirty="0" smtClean="0">
                <a:solidFill>
                  <a:srgbClr val="E36C09"/>
                </a:solidFill>
              </a:rPr>
              <a:t>proof of principle, </a:t>
            </a:r>
            <a:r>
              <a:rPr lang="en-US" i="1" dirty="0">
                <a:solidFill>
                  <a:srgbClr val="E36C09"/>
                </a:solidFill>
              </a:rPr>
              <a:t>blueprints and </a:t>
            </a:r>
            <a:r>
              <a:rPr lang="en-US" i="1" dirty="0" smtClean="0">
                <a:solidFill>
                  <a:srgbClr val="E36C09"/>
                </a:solidFill>
              </a:rPr>
              <a:t>plans</a:t>
            </a:r>
            <a:endParaRPr dirty="0"/>
          </a:p>
        </p:txBody>
      </p:sp>
      <p:sp>
        <p:nvSpPr>
          <p:cNvPr id="163" name="Google Shape;163;p4"/>
          <p:cNvSpPr txBox="1">
            <a:spLocks noGrp="1"/>
          </p:cNvSpPr>
          <p:nvPr>
            <p:ph type="sldNum" idx="12"/>
          </p:nvPr>
        </p:nvSpPr>
        <p:spPr>
          <a:xfrm>
            <a:off x="11193516" y="6440430"/>
            <a:ext cx="6280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64" name="Google Shape;164;p4" descr="Chart, histo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2149"/>
          <a:stretch/>
        </p:blipFill>
        <p:spPr>
          <a:xfrm>
            <a:off x="7055462" y="1125053"/>
            <a:ext cx="4651375" cy="285686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"/>
          <p:cNvSpPr/>
          <p:nvPr/>
        </p:nvSpPr>
        <p:spPr>
          <a:xfrm>
            <a:off x="8128624" y="1207809"/>
            <a:ext cx="678730" cy="25923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5943600" y="2274277"/>
            <a:ext cx="1816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Structures published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55" y="1558070"/>
            <a:ext cx="3434130" cy="183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" name="Google Shape;122;p2"/>
          <p:cNvSpPr txBox="1">
            <a:spLocks noGrp="1"/>
          </p:cNvSpPr>
          <p:nvPr>
            <p:ph type="title"/>
          </p:nvPr>
        </p:nvSpPr>
        <p:spPr>
          <a:xfrm>
            <a:off x="192618" y="150813"/>
            <a:ext cx="9637183" cy="735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smtClean="0"/>
              <a:t>100x information enables radiation damage correction revealing biologically relevant chemistry</a:t>
            </a:r>
            <a:endParaRPr dirty="0"/>
          </a:p>
        </p:txBody>
      </p:sp>
      <p:sp>
        <p:nvSpPr>
          <p:cNvPr id="124" name="Google Shape;124;p2"/>
          <p:cNvSpPr txBox="1">
            <a:spLocks noGrp="1"/>
          </p:cNvSpPr>
          <p:nvPr>
            <p:ph type="sldNum" idx="12"/>
          </p:nvPr>
        </p:nvSpPr>
        <p:spPr>
          <a:xfrm>
            <a:off x="11193516" y="6440430"/>
            <a:ext cx="6280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35" name="Google Shape;135;p2"/>
          <p:cNvPicPr preferRelativeResize="0"/>
          <p:nvPr/>
        </p:nvPicPr>
        <p:blipFill rotWithShape="1">
          <a:blip r:embed="rId4">
            <a:alphaModFix/>
          </a:blip>
          <a:srcRect b="18805"/>
          <a:stretch/>
        </p:blipFill>
        <p:spPr>
          <a:xfrm>
            <a:off x="8529990" y="1135919"/>
            <a:ext cx="3344062" cy="124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46;p3"/>
          <p:cNvPicPr preferRelativeResize="0"/>
          <p:nvPr/>
        </p:nvPicPr>
        <p:blipFill rotWithShape="1">
          <a:blip r:embed="rId5">
            <a:alphaModFix/>
          </a:blip>
          <a:srcRect r="14864"/>
          <a:stretch/>
        </p:blipFill>
        <p:spPr>
          <a:xfrm>
            <a:off x="225699" y="3989300"/>
            <a:ext cx="3473417" cy="1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ight Arrow 1"/>
          <p:cNvSpPr/>
          <p:nvPr/>
        </p:nvSpPr>
        <p:spPr>
          <a:xfrm>
            <a:off x="3894992" y="2156460"/>
            <a:ext cx="712177" cy="64183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3906715" y="4597006"/>
            <a:ext cx="712177" cy="64183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4" descr="diff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 t="6357" r="3178"/>
          <a:stretch>
            <a:fillRect/>
          </a:stretch>
        </p:blipFill>
        <p:spPr bwMode="auto">
          <a:xfrm>
            <a:off x="4870084" y="1567375"/>
            <a:ext cx="436562" cy="182000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4829419" y="4007922"/>
            <a:ext cx="7650163" cy="1820007"/>
            <a:chOff x="716" y="3231"/>
            <a:chExt cx="4819" cy="847"/>
          </a:xfrm>
        </p:grpSpPr>
        <p:pic>
          <p:nvPicPr>
            <p:cNvPr id="28" name="Picture 26" descr="diffimage"/>
            <p:cNvPicPr>
              <a:picLocks noChangeAspect="1" noChangeArrowheads="1"/>
            </p:cNvPicPr>
            <p:nvPr/>
          </p:nvPicPr>
          <p:blipFill>
            <a:blip r:embed="rId6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716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7" descr="diffimage"/>
            <p:cNvPicPr>
              <a:picLocks noChangeAspect="1" noChangeArrowheads="1"/>
            </p:cNvPicPr>
            <p:nvPr/>
          </p:nvPicPr>
          <p:blipFill>
            <a:blip r:embed="rId6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984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8" descr="diffimage"/>
            <p:cNvPicPr>
              <a:picLocks noChangeAspect="1" noChangeArrowheads="1"/>
            </p:cNvPicPr>
            <p:nvPr/>
          </p:nvPicPr>
          <p:blipFill>
            <a:blip r:embed="rId6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1251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9" descr="diffimage"/>
            <p:cNvPicPr>
              <a:picLocks noChangeAspect="1" noChangeArrowheads="1"/>
            </p:cNvPicPr>
            <p:nvPr/>
          </p:nvPicPr>
          <p:blipFill>
            <a:blip r:embed="rId6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1786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0" descr="diffimage"/>
            <p:cNvPicPr>
              <a:picLocks noChangeAspect="1" noChangeArrowheads="1"/>
            </p:cNvPicPr>
            <p:nvPr/>
          </p:nvPicPr>
          <p:blipFill>
            <a:blip r:embed="rId6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2588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1" descr="diffimage"/>
            <p:cNvPicPr>
              <a:picLocks noChangeAspect="1" noChangeArrowheads="1"/>
            </p:cNvPicPr>
            <p:nvPr/>
          </p:nvPicPr>
          <p:blipFill>
            <a:blip r:embed="rId6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3389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2" descr="diffimage"/>
            <p:cNvPicPr>
              <a:picLocks noChangeAspect="1" noChangeArrowheads="1"/>
            </p:cNvPicPr>
            <p:nvPr/>
          </p:nvPicPr>
          <p:blipFill>
            <a:blip r:embed="rId6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5260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3" descr="diffimage"/>
            <p:cNvPicPr>
              <a:picLocks noChangeAspect="1" noChangeArrowheads="1"/>
            </p:cNvPicPr>
            <p:nvPr/>
          </p:nvPicPr>
          <p:blipFill>
            <a:blip r:embed="rId6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1518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4" descr="diffimage"/>
            <p:cNvPicPr>
              <a:picLocks noChangeAspect="1" noChangeArrowheads="1"/>
            </p:cNvPicPr>
            <p:nvPr/>
          </p:nvPicPr>
          <p:blipFill>
            <a:blip r:embed="rId6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2053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5" descr="diffimage"/>
            <p:cNvPicPr>
              <a:picLocks noChangeAspect="1" noChangeArrowheads="1"/>
            </p:cNvPicPr>
            <p:nvPr/>
          </p:nvPicPr>
          <p:blipFill>
            <a:blip r:embed="rId6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2855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6" descr="diffimage"/>
            <p:cNvPicPr>
              <a:picLocks noChangeAspect="1" noChangeArrowheads="1"/>
            </p:cNvPicPr>
            <p:nvPr/>
          </p:nvPicPr>
          <p:blipFill>
            <a:blip r:embed="rId6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3657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7" descr="diffimage"/>
            <p:cNvPicPr>
              <a:picLocks noChangeAspect="1" noChangeArrowheads="1"/>
            </p:cNvPicPr>
            <p:nvPr/>
          </p:nvPicPr>
          <p:blipFill>
            <a:blip r:embed="rId6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4191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8" descr="diffimage"/>
            <p:cNvPicPr>
              <a:picLocks noChangeAspect="1" noChangeArrowheads="1"/>
            </p:cNvPicPr>
            <p:nvPr/>
          </p:nvPicPr>
          <p:blipFill>
            <a:blip r:embed="rId6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2320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39" descr="diffimage"/>
            <p:cNvPicPr>
              <a:picLocks noChangeAspect="1" noChangeArrowheads="1"/>
            </p:cNvPicPr>
            <p:nvPr/>
          </p:nvPicPr>
          <p:blipFill>
            <a:blip r:embed="rId6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3122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0" descr="diffimage"/>
            <p:cNvPicPr>
              <a:picLocks noChangeAspect="1" noChangeArrowheads="1"/>
            </p:cNvPicPr>
            <p:nvPr/>
          </p:nvPicPr>
          <p:blipFill>
            <a:blip r:embed="rId6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3924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1" descr="diffimage"/>
            <p:cNvPicPr>
              <a:picLocks noChangeAspect="1" noChangeArrowheads="1"/>
            </p:cNvPicPr>
            <p:nvPr/>
          </p:nvPicPr>
          <p:blipFill>
            <a:blip r:embed="rId6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4459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2" descr="diffimage"/>
            <p:cNvPicPr>
              <a:picLocks noChangeAspect="1" noChangeArrowheads="1"/>
            </p:cNvPicPr>
            <p:nvPr/>
          </p:nvPicPr>
          <p:blipFill>
            <a:blip r:embed="rId6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4726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3" descr="diffimage"/>
            <p:cNvPicPr>
              <a:picLocks noChangeAspect="1" noChangeArrowheads="1"/>
            </p:cNvPicPr>
            <p:nvPr/>
          </p:nvPicPr>
          <p:blipFill>
            <a:blip r:embed="rId6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4993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5829300" y="3358661"/>
            <a:ext cx="6211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Time &amp; space info + linear corrections</a:t>
            </a:r>
            <a:endParaRPr lang="en-US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1181101" y="1014047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Old way</a:t>
            </a:r>
            <a:endParaRPr lang="en-US" sz="2800" dirty="0"/>
          </a:p>
        </p:txBody>
      </p:sp>
      <p:sp>
        <p:nvSpPr>
          <p:cNvPr id="48" name="TextBox 47"/>
          <p:cNvSpPr txBox="1"/>
          <p:nvPr/>
        </p:nvSpPr>
        <p:spPr>
          <a:xfrm>
            <a:off x="1227994" y="3505201"/>
            <a:ext cx="1643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New way</a:t>
            </a:r>
            <a:endParaRPr 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5383823" y="1752602"/>
            <a:ext cx="40854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Average image</a:t>
            </a:r>
          </a:p>
          <a:p>
            <a:endParaRPr lang="en-US" sz="2000" dirty="0" smtClean="0"/>
          </a:p>
          <a:p>
            <a:r>
              <a:rPr lang="en-US" sz="2000" dirty="0" smtClean="0"/>
              <a:t>Radiation damage uncorrectable </a:t>
            </a:r>
          </a:p>
          <a:p>
            <a:r>
              <a:rPr lang="en-US" sz="2000" dirty="0" smtClean="0"/>
              <a:t>increases with time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864969" y="2426677"/>
            <a:ext cx="1965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Bits ~ 1/size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333100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/>
      <p:bldP spid="48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"/>
          <p:cNvSpPr txBox="1">
            <a:spLocks noGrp="1"/>
          </p:cNvSpPr>
          <p:nvPr>
            <p:ph type="title"/>
          </p:nvPr>
        </p:nvSpPr>
        <p:spPr>
          <a:xfrm>
            <a:off x="192618" y="150813"/>
            <a:ext cx="10064565" cy="735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smtClean="0"/>
              <a:t>How to make the beam smaller: leverage $650M investment</a:t>
            </a:r>
            <a:endParaRPr sz="2000" dirty="0"/>
          </a:p>
        </p:txBody>
      </p:sp>
      <p:sp>
        <p:nvSpPr>
          <p:cNvPr id="144" name="Google Shape;144;p3"/>
          <p:cNvSpPr txBox="1">
            <a:spLocks noGrp="1"/>
          </p:cNvSpPr>
          <p:nvPr>
            <p:ph type="sldNum" idx="12"/>
          </p:nvPr>
        </p:nvSpPr>
        <p:spPr>
          <a:xfrm>
            <a:off x="11193516" y="6440430"/>
            <a:ext cx="6280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47" name="Google Shape;147;p3"/>
          <p:cNvSpPr txBox="1"/>
          <p:nvPr/>
        </p:nvSpPr>
        <p:spPr>
          <a:xfrm>
            <a:off x="1406229" y="1372877"/>
            <a:ext cx="34734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4C7328"/>
                </a:solidFill>
                <a:latin typeface="Arial"/>
                <a:ea typeface="Arial"/>
                <a:cs typeface="Arial"/>
                <a:sym typeface="Arial"/>
              </a:rPr>
              <a:t>Thermo-mechanical engineering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600" b="1" i="0" u="none" strike="noStrike" cap="none">
                <a:solidFill>
                  <a:srgbClr val="4C7328"/>
                </a:solidFill>
                <a:latin typeface="Arial"/>
                <a:ea typeface="Arial"/>
                <a:cs typeface="Arial"/>
                <a:sym typeface="Arial"/>
              </a:rPr>
              <a:t>advanced figuring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will support nearly ideal optical performance from monochromator crystals.</a:t>
            </a:r>
            <a:endParaRPr sz="16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8" name="Google Shape;148;p3"/>
          <p:cNvSpPr txBox="1"/>
          <p:nvPr/>
        </p:nvSpPr>
        <p:spPr>
          <a:xfrm>
            <a:off x="1406229" y="5090611"/>
            <a:ext cx="3315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Re-engineered </a:t>
            </a:r>
            <a:r>
              <a:rPr lang="en-US" sz="15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cooling designs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benefit from ALS-U development.</a:t>
            </a:r>
            <a:endParaRPr sz="15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9" name="Google Shape;14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4529" y="2692127"/>
            <a:ext cx="2973802" cy="225591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"/>
          <p:cNvSpPr txBox="1"/>
          <p:nvPr/>
        </p:nvSpPr>
        <p:spPr>
          <a:xfrm>
            <a:off x="3293776" y="2733302"/>
            <a:ext cx="1130400" cy="387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FEA thermal model</a:t>
            </a:r>
            <a:endParaRPr sz="1400" b="0" i="1" u="none" strike="noStrike" cap="none">
              <a:solidFill>
                <a:srgbClr val="3760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"/>
          <p:cNvSpPr txBox="1"/>
          <p:nvPr/>
        </p:nvSpPr>
        <p:spPr>
          <a:xfrm>
            <a:off x="6344295" y="4848861"/>
            <a:ext cx="450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"/>
          <p:cNvSpPr txBox="1"/>
          <p:nvPr/>
        </p:nvSpPr>
        <p:spPr>
          <a:xfrm>
            <a:off x="6521519" y="1273486"/>
            <a:ext cx="43707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4C7328"/>
                </a:solidFill>
                <a:latin typeface="Arial"/>
                <a:ea typeface="Arial"/>
                <a:cs typeface="Arial"/>
                <a:sym typeface="Arial"/>
              </a:rPr>
              <a:t>Ideal beam-focusing properties </a:t>
            </a:r>
            <a:endParaRPr sz="1600" b="1" i="0" u="none" strike="noStrike" cap="none">
              <a:solidFill>
                <a:srgbClr val="4C73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Focusing using an </a:t>
            </a:r>
            <a:r>
              <a:rPr lang="en-US" sz="1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optimally shaped mirror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Mirror fabricated with differential deposition. Metrology performed with a new visible-light measurement system.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"/>
          <p:cNvSpPr txBox="1"/>
          <p:nvPr/>
        </p:nvSpPr>
        <p:spPr>
          <a:xfrm>
            <a:off x="6453744" y="4991215"/>
            <a:ext cx="43707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reduced x-ray source size reveals strong aberrations in existing mirrors. </a:t>
            </a:r>
            <a:r>
              <a:rPr lang="en-US" sz="1500" b="0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 new class of mirrors</a:t>
            </a:r>
            <a:r>
              <a:rPr lang="en-US" sz="1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optimizes the focus.</a:t>
            </a:r>
            <a:endParaRPr sz="15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5" name="Google Shape;155;p3" descr="https://lh5.googleusercontent.com/9zlbe_OhsmukM8_hLAw9lLBU-V-2Q6znH2J7U8x-rzkMWyOgWhH1m0K3w3odrPG3EPbmKR1wZLlRr7ikrlz6wViNaT2DmX27xFn5q47xcMwKIHp5Ygm_muEqE2M_mYH7kyQOibT6rrhD"/>
          <p:cNvPicPr preferRelativeResize="0"/>
          <p:nvPr/>
        </p:nvPicPr>
        <p:blipFill rotWithShape="1">
          <a:blip r:embed="rId4">
            <a:alphaModFix/>
          </a:blip>
          <a:srcRect r="47137"/>
          <a:stretch/>
        </p:blipFill>
        <p:spPr>
          <a:xfrm>
            <a:off x="6624731" y="2570649"/>
            <a:ext cx="3732048" cy="255075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"/>
          <p:cNvSpPr txBox="1"/>
          <p:nvPr/>
        </p:nvSpPr>
        <p:spPr>
          <a:xfrm>
            <a:off x="6315700" y="6272888"/>
            <a:ext cx="60021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i="1" dirty="0">
                <a:solidFill>
                  <a:srgbClr val="FFF2CC"/>
                </a:solidFill>
              </a:rPr>
              <a:t>650 million to make the beam smaller</a:t>
            </a:r>
            <a:endParaRPr sz="1900" i="1" dirty="0">
              <a:solidFill>
                <a:srgbClr val="FFF2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"/>
          <p:cNvSpPr txBox="1">
            <a:spLocks noGrp="1"/>
          </p:cNvSpPr>
          <p:nvPr>
            <p:ph type="title"/>
          </p:nvPr>
        </p:nvSpPr>
        <p:spPr>
          <a:xfrm>
            <a:off x="192618" y="150813"/>
            <a:ext cx="96372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smtClean="0"/>
              <a:t>Incorporation of diverse voices in a safe space is required for success in complex, multi-disciplinary projects</a:t>
            </a:r>
            <a:endParaRPr dirty="0"/>
          </a:p>
        </p:txBody>
      </p:sp>
      <p:sp>
        <p:nvSpPr>
          <p:cNvPr id="178" name="Google Shape;178;p6"/>
          <p:cNvSpPr txBox="1">
            <a:spLocks noGrp="1"/>
          </p:cNvSpPr>
          <p:nvPr>
            <p:ph type="sldNum" idx="12"/>
          </p:nvPr>
        </p:nvSpPr>
        <p:spPr>
          <a:xfrm>
            <a:off x="11193516" y="6440430"/>
            <a:ext cx="6280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81" name="Google Shape;181;p6"/>
          <p:cNvSpPr txBox="1">
            <a:spLocks noGrp="1"/>
          </p:cNvSpPr>
          <p:nvPr>
            <p:ph type="body" idx="1"/>
          </p:nvPr>
        </p:nvSpPr>
        <p:spPr>
          <a:xfrm>
            <a:off x="287553" y="1006374"/>
            <a:ext cx="7403700" cy="489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 smtClean="0"/>
              <a:t>Past</a:t>
            </a:r>
            <a:endParaRPr dirty="0"/>
          </a:p>
          <a:p>
            <a:pPr marL="342900" lvl="1">
              <a:spcBef>
                <a:spcPts val="0"/>
              </a:spcBef>
              <a:buSzPts val="2400"/>
              <a:buFont typeface="Arial"/>
              <a:buChar char="•"/>
            </a:pPr>
            <a:r>
              <a:rPr lang="en-US" dirty="0"/>
              <a:t>NIH NOT-OD-20-031</a:t>
            </a:r>
          </a:p>
          <a:p>
            <a:pPr marL="800100" lvl="1">
              <a:spcBef>
                <a:spcPts val="0"/>
              </a:spcBef>
              <a:buSzPts val="2400"/>
            </a:pPr>
            <a:r>
              <a:rPr lang="en-US" sz="2000" dirty="0" smtClean="0"/>
              <a:t>Individual </a:t>
            </a:r>
            <a:r>
              <a:rPr lang="en-US" sz="2000" dirty="0"/>
              <a:t>from disadvantaged </a:t>
            </a:r>
            <a:r>
              <a:rPr lang="en-US" sz="2000" dirty="0" smtClean="0"/>
              <a:t>background</a:t>
            </a:r>
          </a:p>
          <a:p>
            <a:pPr marL="342900">
              <a:spcBef>
                <a:spcPts val="0"/>
              </a:spcBef>
              <a:buSzPts val="2400"/>
            </a:pPr>
            <a:r>
              <a:rPr lang="en-US" dirty="0" smtClean="0"/>
              <a:t>Caltech</a:t>
            </a:r>
          </a:p>
          <a:p>
            <a:pPr marL="342900">
              <a:spcBef>
                <a:spcPts val="0"/>
              </a:spcBef>
              <a:buSzPts val="2400"/>
            </a:pPr>
            <a:r>
              <a:rPr lang="en-US" dirty="0" smtClean="0"/>
              <a:t>2020/22 </a:t>
            </a:r>
            <a:r>
              <a:rPr lang="en-US" dirty="0"/>
              <a:t>Gordon </a:t>
            </a:r>
            <a:r>
              <a:rPr lang="en-US" dirty="0" smtClean="0"/>
              <a:t>Conference</a:t>
            </a:r>
          </a:p>
          <a:p>
            <a:pPr marL="342900">
              <a:spcBef>
                <a:spcPts val="0"/>
              </a:spcBef>
              <a:buSzPts val="2400"/>
            </a:pPr>
            <a:r>
              <a:rPr lang="en-US" dirty="0"/>
              <a:t>Diverse beamline User </a:t>
            </a:r>
            <a:r>
              <a:rPr lang="en-US" dirty="0" smtClean="0"/>
              <a:t>base</a:t>
            </a:r>
          </a:p>
          <a:p>
            <a:pPr marL="342900">
              <a:spcBef>
                <a:spcPts val="0"/>
              </a:spcBef>
              <a:buSzPts val="2400"/>
            </a:pPr>
            <a:endParaRPr lang="en-US" dirty="0"/>
          </a:p>
          <a:p>
            <a:pPr marL="0" indent="0">
              <a:spcBef>
                <a:spcPts val="0"/>
              </a:spcBef>
              <a:buSzPts val="2400"/>
              <a:buNone/>
            </a:pPr>
            <a:r>
              <a:rPr lang="en-US" dirty="0" smtClean="0"/>
              <a:t>Present </a:t>
            </a:r>
          </a:p>
          <a:p>
            <a:pPr marL="495300">
              <a:spcBef>
                <a:spcPts val="480"/>
              </a:spcBef>
              <a:buSzPts val="2400"/>
            </a:pPr>
            <a:r>
              <a:rPr lang="en-US" dirty="0" smtClean="0"/>
              <a:t>Lab Ambassador Program</a:t>
            </a:r>
          </a:p>
          <a:p>
            <a:pPr marL="152400" indent="0">
              <a:spcBef>
                <a:spcPts val="480"/>
              </a:spcBef>
              <a:buSzPts val="2400"/>
              <a:buNone/>
            </a:pPr>
            <a:endParaRPr lang="en-US" dirty="0" smtClean="0"/>
          </a:p>
          <a:p>
            <a:pPr marL="152400" indent="0">
              <a:spcBef>
                <a:spcPts val="480"/>
              </a:spcBef>
              <a:buSzPts val="2400"/>
              <a:buNone/>
            </a:pPr>
            <a:r>
              <a:rPr lang="en-US" dirty="0" smtClean="0"/>
              <a:t>Future</a:t>
            </a:r>
          </a:p>
          <a:p>
            <a:pPr marL="495300">
              <a:spcBef>
                <a:spcPts val="480"/>
              </a:spcBef>
              <a:buSzPts val="2400"/>
            </a:pPr>
            <a:r>
              <a:rPr lang="en-US" dirty="0" smtClean="0"/>
              <a:t>Postdoc - engineering</a:t>
            </a:r>
            <a:endParaRPr lang="en-US" dirty="0"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dirty="0" smtClean="0"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	</a:t>
            </a:r>
            <a:endParaRPr dirty="0"/>
          </a:p>
        </p:txBody>
      </p:sp>
      <p:pic>
        <p:nvPicPr>
          <p:cNvPr id="1028" name="Picture 4" descr="Pasteurized Posters | Redbubb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1" t="17077" r="12875" b="10616"/>
          <a:stretch/>
        </p:blipFill>
        <p:spPr bwMode="auto">
          <a:xfrm>
            <a:off x="9126415" y="1147674"/>
            <a:ext cx="2637693" cy="261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677" y="3497559"/>
            <a:ext cx="1243057" cy="158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45815" y="5376474"/>
            <a:ext cx="4249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“Handshake” </a:t>
            </a:r>
            <a:r>
              <a:rPr lang="en-US" sz="2400" dirty="0"/>
              <a:t>via talent.lbl.gov</a:t>
            </a:r>
          </a:p>
        </p:txBody>
      </p:sp>
      <p:sp>
        <p:nvSpPr>
          <p:cNvPr id="3" name="AutoShape 8" descr="https://lh5.googleusercontent.com/vxibSZDLRKuBqy8Jc8F2NAEVQ86sXl0a6oRfaGM-oPq33qQqXhZBQoThWbdlGrmDu5BGKoSc8ra24et1EHwImIIE0kr1amTFzMm4k40vvIPRrGof=w12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0" descr="https://lh5.googleusercontent.com/vxibSZDLRKuBqy8Jc8F2NAEVQ86sXl0a6oRfaGM-oPq33qQqXhZBQoThWbdlGrmDu5BGKoSc8ra24et1EHwImIIE0kr1amTFzMm4k40vvIPRrGof=w12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2" descr="https://lh5.googleusercontent.com/vxibSZDLRKuBqy8Jc8F2NAEVQ86sXl0a6oRfaGM-oPq33qQqXhZBQoThWbdlGrmDu5BGKoSc8ra24et1EHwImIIE0kr1amTFzMm4k40vvIPRrGof=w12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946" y="4659058"/>
            <a:ext cx="3358662" cy="70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4" t="23793" r="17984" b="23151"/>
          <a:stretch/>
        </p:blipFill>
        <p:spPr bwMode="auto">
          <a:xfrm>
            <a:off x="6092040" y="1662545"/>
            <a:ext cx="2922139" cy="219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177" y="1187349"/>
            <a:ext cx="2242772" cy="328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"/>
          <p:cNvSpPr txBox="1">
            <a:spLocks noGrp="1"/>
          </p:cNvSpPr>
          <p:nvPr>
            <p:ph type="title"/>
          </p:nvPr>
        </p:nvSpPr>
        <p:spPr>
          <a:xfrm>
            <a:off x="192625" y="150825"/>
            <a:ext cx="104376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00"/>
              <a:t>Optimized Protein Crystallography Beamlines for ALS and ALS-U</a:t>
            </a:r>
            <a:endParaRPr sz="2700"/>
          </a:p>
        </p:txBody>
      </p:sp>
      <p:graphicFrame>
        <p:nvGraphicFramePr>
          <p:cNvPr id="203" name="Google Shape;203;p7"/>
          <p:cNvGraphicFramePr/>
          <p:nvPr>
            <p:extLst>
              <p:ext uri="{D42A27DB-BD31-4B8C-83A1-F6EECF244321}">
                <p14:modId xmlns:p14="http://schemas.microsoft.com/office/powerpoint/2010/main" val="3602760961"/>
              </p:ext>
            </p:extLst>
          </p:nvPr>
        </p:nvGraphicFramePr>
        <p:xfrm>
          <a:off x="287338" y="1006474"/>
          <a:ext cx="11641150" cy="5061817"/>
        </p:xfrm>
        <a:graphic>
          <a:graphicData uri="http://schemas.openxmlformats.org/drawingml/2006/table">
            <a:tbl>
              <a:tblPr bandRow="1">
                <a:noFill/>
                <a:tableStyleId>{76FECE05-8E7C-4721-9EBB-9E6F5A55BD77}</a:tableStyleId>
              </a:tblPr>
              <a:tblGrid>
                <a:gridCol w="1695375"/>
                <a:gridCol w="9945775"/>
              </a:tblGrid>
              <a:tr h="754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PI(s)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169862" marR="0" lvl="0" indent="-16986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 dirty="0"/>
                        <a:t>ALS: Kenneth Goldberg; </a:t>
                      </a:r>
                      <a:r>
                        <a:rPr lang="en-US" sz="1800" u="none" strike="noStrike" cap="none" dirty="0" smtClean="0"/>
                        <a:t>(G</a:t>
                      </a:r>
                      <a:r>
                        <a:rPr lang="en-US" sz="1800" u="none" strike="noStrike" cap="none" dirty="0"/>
                        <a:t>. </a:t>
                      </a:r>
                      <a:r>
                        <a:rPr lang="en-US" sz="1800" u="none" strike="noStrike" cap="none" dirty="0" smtClean="0"/>
                        <a:t>Cutler)    Collab: H. </a:t>
                      </a:r>
                      <a:r>
                        <a:rPr lang="en-US" sz="1800" u="none" strike="noStrike" cap="none" dirty="0" err="1" smtClean="0"/>
                        <a:t>Padmore</a:t>
                      </a:r>
                      <a:r>
                        <a:rPr lang="en-US" sz="1800" u="none" strike="noStrike" cap="none" dirty="0" smtClean="0"/>
                        <a:t>, D. </a:t>
                      </a:r>
                      <a:r>
                        <a:rPr lang="en-US" sz="1800" u="none" strike="noStrike" cap="none" dirty="0" err="1" smtClean="0"/>
                        <a:t>Cocco</a:t>
                      </a:r>
                      <a:r>
                        <a:rPr lang="en-US" sz="1800" u="none" strike="noStrike" cap="none" dirty="0" smtClean="0"/>
                        <a:t>, A</a:t>
                      </a:r>
                      <a:r>
                        <a:rPr lang="en-US" sz="1800" u="none" strike="noStrike" cap="none" dirty="0"/>
                        <a:t>. MacDowell, A. </a:t>
                      </a:r>
                      <a:r>
                        <a:rPr lang="en-US" sz="1800" u="none" strike="noStrike" cap="none" dirty="0" smtClean="0"/>
                        <a:t>Doran</a:t>
                      </a:r>
                      <a:endParaRPr sz="1400" u="none" strike="noStrike" cap="none" dirty="0"/>
                    </a:p>
                    <a:p>
                      <a:pPr marL="169862" marR="0" lvl="0" indent="-169862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 dirty="0"/>
                        <a:t>MBIB: James Holton; (George </a:t>
                      </a:r>
                      <a:r>
                        <a:rPr lang="en-US" sz="1800" u="none" strike="noStrike" cap="none" dirty="0" err="1"/>
                        <a:t>Meigs</a:t>
                      </a:r>
                      <a:r>
                        <a:rPr lang="en-US" sz="1800" u="none" strike="noStrike" cap="none" dirty="0" smtClean="0"/>
                        <a:t>)           ALS:</a:t>
                      </a:r>
                      <a:r>
                        <a:rPr lang="en-US" sz="1800" u="none" strike="noStrike" cap="none" baseline="0" dirty="0" smtClean="0"/>
                        <a:t> Postdoc Step 1</a:t>
                      </a:r>
                      <a:endParaRPr sz="1800" u="none" strike="noStrike" cap="none" dirty="0"/>
                    </a:p>
                  </a:txBody>
                  <a:tcPr marL="91450" marR="91450" marT="45725" marB="45725" anchor="ctr"/>
                </a:tc>
              </a:tr>
              <a:tr h="683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Budget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 dirty="0"/>
                        <a:t>Total </a:t>
                      </a:r>
                      <a:r>
                        <a:rPr lang="en-US" sz="1800" u="none" strike="noStrike" cap="none" dirty="0" smtClean="0"/>
                        <a:t>FY23 </a:t>
                      </a:r>
                      <a:r>
                        <a:rPr lang="en-US" sz="1800" u="none" strike="noStrike" cap="none" dirty="0"/>
                        <a:t>request = $</a:t>
                      </a:r>
                      <a:r>
                        <a:rPr lang="en-US" sz="1800" u="none" strike="noStrike" cap="none" dirty="0" smtClean="0"/>
                        <a:t>364k    68:32 </a:t>
                      </a:r>
                      <a:r>
                        <a:rPr lang="en-US" sz="1800" u="none" strike="noStrike" cap="none" dirty="0"/>
                        <a:t>split ALS:MBIB</a:t>
                      </a:r>
                      <a:br>
                        <a:rPr lang="en-US" sz="1800" u="none" strike="noStrike" cap="none" dirty="0"/>
                      </a:br>
                      <a:r>
                        <a:rPr lang="en-US" sz="1800" u="none" strike="noStrike" cap="none" dirty="0" smtClean="0"/>
                        <a:t>$46k </a:t>
                      </a:r>
                      <a:r>
                        <a:rPr lang="en-US" sz="1800" u="none" strike="noStrike" cap="none" dirty="0"/>
                        <a:t>M&amp;S + $</a:t>
                      </a:r>
                      <a:r>
                        <a:rPr lang="en-US" sz="1800" u="none" strike="noStrike" cap="none" dirty="0" smtClean="0"/>
                        <a:t>318k </a:t>
                      </a:r>
                      <a:r>
                        <a:rPr lang="en-US" sz="1800" u="none" strike="noStrike" cap="none" dirty="0"/>
                        <a:t>labor (</a:t>
                      </a:r>
                      <a:r>
                        <a:rPr lang="en-US" sz="1800" u="none" strike="noStrike" cap="none" dirty="0" smtClean="0"/>
                        <a:t>0.32-FTE </a:t>
                      </a:r>
                      <a:r>
                        <a:rPr lang="en-US" sz="1800" u="none" strike="noStrike" cap="none" dirty="0"/>
                        <a:t>PI + </a:t>
                      </a:r>
                      <a:r>
                        <a:rPr lang="en-US" sz="1800" u="none" strike="noStrike" cap="none" dirty="0" smtClean="0"/>
                        <a:t>0.3-FTE staff + 1.0 FTE Postdoc)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 dirty="0" smtClean="0"/>
                        <a:t>MBIB: 0.3 FTE</a:t>
                      </a: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 dirty="0">
                          <a:solidFill>
                            <a:srgbClr val="00B050"/>
                          </a:solidFill>
                        </a:rPr>
                        <a:t>+ $140k non-LDRD (NIH equipment supplement)</a:t>
                      </a:r>
                      <a:endParaRPr sz="1400" u="none" strike="noStrike" cap="none" dirty="0">
                        <a:solidFill>
                          <a:srgbClr val="00B050"/>
                        </a:solidFill>
                      </a:endParaRPr>
                    </a:p>
                  </a:txBody>
                  <a:tcPr marL="91450" marR="91450" marT="45725" marB="45725" anchor="ctr"/>
                </a:tc>
              </a:tr>
              <a:tr h="70792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Challenge Statement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/>
                        <a:t>Transform data collection in x-ray protein crystallography by applying developments</a:t>
                      </a:r>
                      <a:br>
                        <a:rPr lang="en-US" sz="1800" u="none" strike="noStrike" cap="none"/>
                      </a:br>
                      <a:r>
                        <a:rPr lang="en-US" sz="1800" u="none" strike="noStrike" cap="none"/>
                        <a:t>in modern x-ray optical design, thermo-mechanical engineering, and data processing.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</a:tr>
              <a:tr h="13062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Scientific Goals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169862" marR="0" lvl="0" indent="-169862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 dirty="0"/>
                        <a:t>FY’23: Demonstrate in existing beamline.</a:t>
                      </a:r>
                      <a:endParaRPr sz="1800" u="none" strike="noStrike" cap="none" dirty="0"/>
                    </a:p>
                    <a:p>
                      <a:pPr marL="169862" marR="0" lvl="0" indent="-169862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 dirty="0"/>
                        <a:t>FY’23: Demonstrate differential deposition mirrors.</a:t>
                      </a:r>
                      <a:endParaRPr sz="1800" u="none" strike="noStrike" cap="none" dirty="0"/>
                    </a:p>
                    <a:p>
                      <a:pPr marL="169862" marR="0" lvl="0" indent="-169862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 dirty="0"/>
                        <a:t>FY’23: Demonstrate novel visible-light metrology on highly curved optics</a:t>
                      </a:r>
                      <a:endParaRPr sz="1800" u="none" strike="noStrike" cap="none" dirty="0"/>
                    </a:p>
                    <a:p>
                      <a:pPr marL="169862" marR="0" lvl="0" indent="-169862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 dirty="0" smtClean="0"/>
                        <a:t>FY’24</a:t>
                      </a:r>
                      <a:r>
                        <a:rPr lang="en-US" sz="1800" u="none" strike="noStrike" cap="none" dirty="0"/>
                        <a:t>: Complete proposal for BL replacement.</a:t>
                      </a:r>
                      <a:endParaRPr sz="1800" u="none" strike="noStrike" cap="none" dirty="0"/>
                    </a:p>
                  </a:txBody>
                  <a:tcPr marL="91450" marR="91450" marT="45725" marB="45725" anchor="ctr"/>
                </a:tc>
              </a:tr>
              <a:tr h="110440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Benefit to LBNL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169862" marR="0" lvl="0" indent="-169862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 dirty="0" smtClean="0"/>
                        <a:t>timely </a:t>
                      </a:r>
                      <a:r>
                        <a:rPr lang="en-US" sz="1800" u="none" strike="noStrike" cap="none" dirty="0"/>
                        <a:t>advantage over other National Labs catalyzed by </a:t>
                      </a:r>
                      <a:r>
                        <a:rPr lang="en-US" sz="1800" u="none" strike="noStrike" cap="none" dirty="0" smtClean="0"/>
                        <a:t>APS-U</a:t>
                      </a:r>
                      <a:endParaRPr sz="1800" u="none" strike="noStrike" cap="none" dirty="0"/>
                    </a:p>
                    <a:p>
                      <a:pPr marL="169863" marR="0" lvl="0" indent="-169863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 dirty="0"/>
                        <a:t>secure future @LBNL </a:t>
                      </a:r>
                      <a:r>
                        <a:rPr lang="en-US" sz="1800" u="none" strike="noStrike" cap="none" dirty="0" smtClean="0"/>
                        <a:t>– atomic</a:t>
                      </a:r>
                      <a:r>
                        <a:rPr lang="en-US" sz="1800" u="none" strike="noStrike" cap="none" baseline="0" dirty="0" smtClean="0"/>
                        <a:t> res </a:t>
                      </a:r>
                      <a:r>
                        <a:rPr lang="en-US" sz="1800" u="none" strike="noStrike" cap="none" dirty="0" smtClean="0"/>
                        <a:t>bio-imaging,</a:t>
                      </a:r>
                      <a:r>
                        <a:rPr lang="en-US" sz="1800" u="none" strike="noStrike" cap="none" baseline="0" dirty="0" smtClean="0"/>
                        <a:t> </a:t>
                      </a:r>
                      <a:r>
                        <a:rPr lang="en-US" sz="1800" u="none" strike="noStrike" cap="none" dirty="0" smtClean="0"/>
                        <a:t>metabolites, ligands, pathogen</a:t>
                      </a:r>
                      <a:r>
                        <a:rPr lang="en-US" sz="1800" u="none" strike="noStrike" cap="none" baseline="0" dirty="0" smtClean="0"/>
                        <a:t> defense</a:t>
                      </a:r>
                      <a:endParaRPr sz="1400" u="none" strike="noStrike" cap="none" dirty="0"/>
                    </a:p>
                    <a:p>
                      <a:pPr marL="169863" marR="0" lvl="0" indent="-169863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 dirty="0"/>
                        <a:t>design + precedent = </a:t>
                      </a:r>
                      <a:r>
                        <a:rPr lang="en-US" sz="1800" b="1" u="none" strike="noStrike" cap="none" dirty="0">
                          <a:solidFill>
                            <a:srgbClr val="00B050"/>
                          </a:solidFill>
                        </a:rPr>
                        <a:t>external funding</a:t>
                      </a:r>
                      <a:endParaRPr sz="1800" b="1" u="none" strike="noStrike" cap="none" dirty="0">
                        <a:solidFill>
                          <a:srgbClr val="00B050"/>
                        </a:solidFill>
                      </a:endParaRP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sp>
        <p:nvSpPr>
          <p:cNvPr id="204" name="Google Shape;204;p7"/>
          <p:cNvSpPr txBox="1">
            <a:spLocks noGrp="1"/>
          </p:cNvSpPr>
          <p:nvPr>
            <p:ph type="sldNum" idx="12"/>
          </p:nvPr>
        </p:nvSpPr>
        <p:spPr>
          <a:xfrm>
            <a:off x="11193516" y="6440430"/>
            <a:ext cx="6280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iosciences">
  <a:themeElements>
    <a:clrScheme name="Bioscience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iosciences">
  <a:themeElements>
    <a:clrScheme name="Bioscience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12202</TotalTime>
  <Words>456</Words>
  <Application>Microsoft Office PowerPoint</Application>
  <PresentationFormat>Custom</PresentationFormat>
  <Paragraphs>104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1_Biosciences</vt:lpstr>
      <vt:lpstr>Biosciences</vt:lpstr>
      <vt:lpstr>FY23 LDRD Presentation</vt:lpstr>
      <vt:lpstr>Crystallography: best tech for visualizing chemistry of biology ligands, metabolites &amp; engineering function</vt:lpstr>
      <vt:lpstr>Updating biological beamlines is required for LBNL’s leadership in crystallography and science. (e.g. Doudna)</vt:lpstr>
      <vt:lpstr>100x information enables radiation damage correction revealing biologically relevant chemistry</vt:lpstr>
      <vt:lpstr>How to make the beam smaller: leverage $650M investment</vt:lpstr>
      <vt:lpstr>Incorporation of diverse voices in a safe space is required for success in complex, multi-disciplinary projects</vt:lpstr>
      <vt:lpstr>Optimized Protein Crystallography Beamlines for ALS and ALS-U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FY23 LDRD Presentation</dc:title>
  <dc:creator>James_Holton</dc:creator>
  <cp:lastModifiedBy>James_Holton</cp:lastModifiedBy>
  <cp:revision>46</cp:revision>
  <dcterms:modified xsi:type="dcterms:W3CDTF">2022-04-03T01:57:14Z</dcterms:modified>
</cp:coreProperties>
</file>