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717" r:id="rId5"/>
    <p:sldMasterId id="2147483770" r:id="rId6"/>
    <p:sldMasterId id="2147483782" r:id="rId7"/>
    <p:sldMasterId id="2147483797" r:id="rId8"/>
    <p:sldMasterId id="2147483812" r:id="rId9"/>
  </p:sldMasterIdLst>
  <p:notesMasterIdLst>
    <p:notesMasterId r:id="rId64"/>
  </p:notesMasterIdLst>
  <p:sldIdLst>
    <p:sldId id="355" r:id="rId10"/>
    <p:sldId id="373" r:id="rId11"/>
    <p:sldId id="256" r:id="rId12"/>
    <p:sldId id="264" r:id="rId13"/>
    <p:sldId id="344" r:id="rId14"/>
    <p:sldId id="323" r:id="rId15"/>
    <p:sldId id="32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332" r:id="rId29"/>
    <p:sldId id="333" r:id="rId30"/>
    <p:sldId id="334" r:id="rId31"/>
    <p:sldId id="335" r:id="rId32"/>
    <p:sldId id="368" r:id="rId33"/>
    <p:sldId id="326" r:id="rId34"/>
    <p:sldId id="327" r:id="rId35"/>
    <p:sldId id="325" r:id="rId36"/>
    <p:sldId id="303" r:id="rId37"/>
    <p:sldId id="369" r:id="rId38"/>
    <p:sldId id="278" r:id="rId39"/>
    <p:sldId id="279" r:id="rId40"/>
    <p:sldId id="280" r:id="rId41"/>
    <p:sldId id="281" r:id="rId42"/>
    <p:sldId id="365" r:id="rId43"/>
    <p:sldId id="366" r:id="rId44"/>
    <p:sldId id="367" r:id="rId45"/>
    <p:sldId id="370" r:id="rId46"/>
    <p:sldId id="371" r:id="rId47"/>
    <p:sldId id="372" r:id="rId48"/>
    <p:sldId id="331" r:id="rId49"/>
    <p:sldId id="353" r:id="rId50"/>
    <p:sldId id="354" r:id="rId51"/>
    <p:sldId id="277" r:id="rId52"/>
    <p:sldId id="362" r:id="rId53"/>
    <p:sldId id="363" r:id="rId54"/>
    <p:sldId id="364" r:id="rId55"/>
    <p:sldId id="356" r:id="rId56"/>
    <p:sldId id="357" r:id="rId57"/>
    <p:sldId id="304" r:id="rId58"/>
    <p:sldId id="330" r:id="rId59"/>
    <p:sldId id="358" r:id="rId60"/>
    <p:sldId id="359" r:id="rId61"/>
    <p:sldId id="328" r:id="rId62"/>
    <p:sldId id="32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869" y="-77"/>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12321940972196E-2"/>
          <c:y val="8.9066965278024907E-2"/>
          <c:w val="0.79102715466351825"/>
          <c:h val="0.81568627450980391"/>
        </c:manualLayout>
      </c:layout>
      <c:scatterChart>
        <c:scatterStyle val="lineMarker"/>
        <c:varyColors val="0"/>
        <c:ser>
          <c:idx val="0"/>
          <c:order val="0"/>
          <c:tx>
            <c:strRef>
              <c:f>Sheet1!$B$1</c:f>
              <c:strCache>
                <c:ptCount val="1"/>
                <c:pt idx="0">
                  <c:v>F+</c:v>
                </c:pt>
              </c:strCache>
            </c:strRef>
          </c:tx>
          <c:spPr>
            <a:ln w="29227">
              <a:noFill/>
            </a:ln>
          </c:spPr>
          <c:marker>
            <c:symbol val="plus"/>
            <c:size val="12"/>
            <c:spPr>
              <a:noFill/>
              <a:ln>
                <a:solidFill>
                  <a:srgbClr val="FF000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Sheet1!$B$2:$B$11</c:f>
              <c:numCache>
                <c:formatCode>General</c:formatCode>
                <c:ptCount val="10"/>
                <c:pt idx="0">
                  <c:v>52.396500000000003</c:v>
                </c:pt>
                <c:pt idx="1">
                  <c:v>57.537100000000002</c:v>
                </c:pt>
                <c:pt idx="2">
                  <c:v>48.523000000000003</c:v>
                </c:pt>
                <c:pt idx="3">
                  <c:v>47.596400000000003</c:v>
                </c:pt>
                <c:pt idx="4">
                  <c:v>34.152999999999999</c:v>
                </c:pt>
                <c:pt idx="5">
                  <c:v>48.910600000000002</c:v>
                </c:pt>
                <c:pt idx="6">
                  <c:v>70.341499999999996</c:v>
                </c:pt>
                <c:pt idx="7">
                  <c:v>52.787100000000002</c:v>
                </c:pt>
                <c:pt idx="8">
                  <c:v>59.332700000000003</c:v>
                </c:pt>
                <c:pt idx="9">
                  <c:v>50.062199999999997</c:v>
                </c:pt>
              </c:numCache>
            </c:numRef>
          </c:yVal>
          <c:smooth val="0"/>
        </c:ser>
        <c:ser>
          <c:idx val="1"/>
          <c:order val="1"/>
          <c:tx>
            <c:strRef>
              <c:f>Sheet1!$C$1</c:f>
              <c:strCache>
                <c:ptCount val="1"/>
                <c:pt idx="0">
                  <c:v>F-</c:v>
                </c:pt>
              </c:strCache>
            </c:strRef>
          </c:tx>
          <c:spPr>
            <a:ln w="29227">
              <a:noFill/>
            </a:ln>
          </c:spPr>
          <c:marker>
            <c:symbol val="dash"/>
            <c:size val="9"/>
            <c:spPr>
              <a:noFill/>
              <a:ln>
                <a:solidFill>
                  <a:srgbClr val="00008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Sheet1!$C$2:$C$11</c:f>
              <c:numCache>
                <c:formatCode>General</c:formatCode>
                <c:ptCount val="10"/>
                <c:pt idx="0">
                  <c:v>46.396500000000003</c:v>
                </c:pt>
                <c:pt idx="1">
                  <c:v>51.537100000000002</c:v>
                </c:pt>
                <c:pt idx="2">
                  <c:v>42.523000000000003</c:v>
                </c:pt>
                <c:pt idx="3">
                  <c:v>41.596400000000003</c:v>
                </c:pt>
                <c:pt idx="4">
                  <c:v>28.152999999999999</c:v>
                </c:pt>
                <c:pt idx="5">
                  <c:v>42.910600000000002</c:v>
                </c:pt>
                <c:pt idx="6">
                  <c:v>64.341499999999996</c:v>
                </c:pt>
                <c:pt idx="7">
                  <c:v>46.787100000000002</c:v>
                </c:pt>
                <c:pt idx="8">
                  <c:v>53.332700000000003</c:v>
                </c:pt>
                <c:pt idx="9">
                  <c:v>44.062199999999997</c:v>
                </c:pt>
              </c:numCache>
            </c:numRef>
          </c:yVal>
          <c:smooth val="0"/>
        </c:ser>
        <c:dLbls>
          <c:showLegendKey val="0"/>
          <c:showVal val="0"/>
          <c:showCatName val="0"/>
          <c:showSerName val="0"/>
          <c:showPercent val="0"/>
          <c:showBubbleSize val="0"/>
        </c:dLbls>
        <c:axId val="271063296"/>
        <c:axId val="391053696"/>
      </c:scatterChart>
      <c:valAx>
        <c:axId val="271063296"/>
        <c:scaling>
          <c:orientation val="minMax"/>
          <c:max val="10.5"/>
          <c:min val="0"/>
        </c:scaling>
        <c:delete val="0"/>
        <c:axPos val="b"/>
        <c:numFmt formatCode="General" sourceLinked="1"/>
        <c:majorTickMark val="out"/>
        <c:minorTickMark val="cross"/>
        <c:tickLblPos val="nextTo"/>
        <c:spPr>
          <a:ln w="12990">
            <a:solidFill>
              <a:schemeClr val="tx1"/>
            </a:solidFill>
            <a:prstDash val="solid"/>
          </a:ln>
        </c:spPr>
        <c:txPr>
          <a:bodyPr rot="0" vert="horz"/>
          <a:lstStyle/>
          <a:p>
            <a:pPr>
              <a:defRPr sz="1918" b="1" i="0" u="none" strike="noStrike" baseline="0">
                <a:solidFill>
                  <a:schemeClr val="tx1"/>
                </a:solidFill>
                <a:latin typeface="Arial"/>
                <a:ea typeface="Arial"/>
                <a:cs typeface="Arial"/>
              </a:defRPr>
            </a:pPr>
            <a:endParaRPr lang="en-US"/>
          </a:p>
        </c:txPr>
        <c:crossAx val="391053696"/>
        <c:crosses val="autoZero"/>
        <c:crossBetween val="midCat"/>
        <c:majorUnit val="1"/>
        <c:minorUnit val="1"/>
      </c:valAx>
      <c:valAx>
        <c:axId val="391053696"/>
        <c:scaling>
          <c:orientation val="minMax"/>
        </c:scaling>
        <c:delete val="0"/>
        <c:axPos val="l"/>
        <c:numFmt formatCode="General" sourceLinked="0"/>
        <c:majorTickMark val="out"/>
        <c:minorTickMark val="none"/>
        <c:tickLblPos val="nextTo"/>
        <c:spPr>
          <a:ln w="12990">
            <a:solidFill>
              <a:schemeClr val="tx1"/>
            </a:solidFill>
            <a:prstDash val="solid"/>
          </a:ln>
        </c:spPr>
        <c:txPr>
          <a:bodyPr rot="0" vert="horz"/>
          <a:lstStyle/>
          <a:p>
            <a:pPr>
              <a:defRPr sz="1994" b="1" i="0" u="none" strike="noStrike" baseline="0">
                <a:solidFill>
                  <a:schemeClr val="tx1"/>
                </a:solidFill>
                <a:latin typeface="Arial"/>
                <a:ea typeface="Arial"/>
                <a:cs typeface="Arial"/>
              </a:defRPr>
            </a:pPr>
            <a:endParaRPr lang="en-US"/>
          </a:p>
        </c:txPr>
        <c:crossAx val="271063296"/>
        <c:crossesAt val="0"/>
        <c:crossBetween val="midCat"/>
      </c:valAx>
      <c:spPr>
        <a:noFill/>
        <a:ln w="12990">
          <a:solidFill>
            <a:srgbClr val="808080"/>
          </a:solidFill>
          <a:prstDash val="solid"/>
        </a:ln>
      </c:spPr>
    </c:plotArea>
    <c:legend>
      <c:legendPos val="r"/>
      <c:legendEntry>
        <c:idx val="1"/>
        <c:txPr>
          <a:bodyPr/>
          <a:lstStyle/>
          <a:p>
            <a:pPr>
              <a:defRPr sz="1314" b="0" i="0" u="none" strike="noStrike" baseline="0">
                <a:solidFill>
                  <a:schemeClr val="tx1"/>
                </a:solidFill>
                <a:latin typeface="Arial"/>
                <a:ea typeface="Arial"/>
                <a:cs typeface="Arial"/>
              </a:defRPr>
            </a:pPr>
            <a:endParaRPr lang="en-US"/>
          </a:p>
        </c:txPr>
      </c:legendEntry>
      <c:layout>
        <c:manualLayout>
          <c:xMode val="edge"/>
          <c:yMode val="edge"/>
          <c:x val="0.79178558847345448"/>
          <c:y val="0.68965633168321006"/>
          <c:w val="5.7031972806364024E-2"/>
          <c:h val="0.16605905430636428"/>
        </c:manualLayout>
      </c:layout>
      <c:overlay val="0"/>
      <c:spPr>
        <a:solidFill>
          <a:schemeClr val="bg1"/>
        </a:solidFill>
        <a:ln w="3247">
          <a:solidFill>
            <a:schemeClr val="tx1"/>
          </a:solidFill>
          <a:prstDash val="solid"/>
        </a:ln>
      </c:spPr>
      <c:txPr>
        <a:bodyPr/>
        <a:lstStyle/>
        <a:p>
          <a:pPr>
            <a:defRPr sz="1314"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023"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17193-8F7C-4691-8E0C-ECD88FC0F6C4}" type="datetimeFigureOut">
              <a:rPr lang="en-US" smtClean="0"/>
              <a:t>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D97C04-3229-41AB-810C-20D4C987FF56}" type="slidenum">
              <a:rPr lang="en-US" smtClean="0"/>
              <a:t>‹#›</a:t>
            </a:fld>
            <a:endParaRPr lang="en-US"/>
          </a:p>
        </p:txBody>
      </p:sp>
    </p:spTree>
    <p:extLst>
      <p:ext uri="{BB962C8B-B14F-4D97-AF65-F5344CB8AC3E}">
        <p14:creationId xmlns:p14="http://schemas.microsoft.com/office/powerpoint/2010/main" val="22303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97C04-3229-41AB-810C-20D4C987FF56}" type="slidenum">
              <a:rPr lang="en-US" smtClean="0"/>
              <a:t>8</a:t>
            </a:fld>
            <a:endParaRPr lang="en-US"/>
          </a:p>
        </p:txBody>
      </p:sp>
    </p:spTree>
    <p:extLst>
      <p:ext uri="{BB962C8B-B14F-4D97-AF65-F5344CB8AC3E}">
        <p14:creationId xmlns:p14="http://schemas.microsoft.com/office/powerpoint/2010/main" val="65198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691E80-1F70-4D5E-9E70-3346552B3E55}"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34664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92786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338961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7614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556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52325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575377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248397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11745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91122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15309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498433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4219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3141046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439088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130670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325616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899605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896996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04940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181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28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007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1670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1833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5185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8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575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815E-379E-44CF-84F1-EF975C266E7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849744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386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721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424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046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9903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773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443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4102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976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9815E-379E-44CF-84F1-EF975C266E7B}" type="datetimeFigureOut">
              <a:rPr lang="en-US" smtClean="0"/>
              <a:t>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1081290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4715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1431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5049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8535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526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9804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62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740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869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46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9815E-379E-44CF-84F1-EF975C266E7B}" type="datetimeFigureOut">
              <a:rPr lang="en-US" smtClean="0"/>
              <a:t>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544135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977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567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703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294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20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88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621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444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240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86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9815E-379E-44CF-84F1-EF975C266E7B}" type="datetimeFigureOut">
              <a:rPr lang="en-US" smtClean="0"/>
              <a:t>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85015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004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4221390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9684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3561813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1705737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30370835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2235652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3939238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1779145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2274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9815E-379E-44CF-84F1-EF975C266E7B}" type="datetimeFigureOut">
              <a:rPr lang="en-US" smtClean="0"/>
              <a:t>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808652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3221284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2109199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13685735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71294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1988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3355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5539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1575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542093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25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815E-379E-44CF-84F1-EF975C266E7B}" type="datetimeFigureOut">
              <a:rPr lang="en-US" smtClean="0"/>
              <a:t>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2758522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6157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8936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2839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5404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816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9960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0684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6783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53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221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815E-379E-44CF-84F1-EF975C266E7B}" type="datetimeFigureOut">
              <a:rPr lang="en-US" smtClean="0"/>
              <a:t>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3440658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0577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912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8302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2897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7586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4399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10513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520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3843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84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815E-379E-44CF-84F1-EF975C266E7B}" type="datetimeFigureOut">
              <a:rPr lang="en-US" smtClean="0"/>
              <a:t>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DB9C2-2419-45E6-B16A-55E7ED8E10AF}" type="slidenum">
              <a:rPr lang="en-US" smtClean="0"/>
              <a:t>‹#›</a:t>
            </a:fld>
            <a:endParaRPr lang="en-US"/>
          </a:p>
        </p:txBody>
      </p:sp>
    </p:spTree>
    <p:extLst>
      <p:ext uri="{BB962C8B-B14F-4D97-AF65-F5344CB8AC3E}">
        <p14:creationId xmlns:p14="http://schemas.microsoft.com/office/powerpoint/2010/main" val="814189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873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7645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1399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1483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412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07184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9400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8578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30115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259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7.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8.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9815E-379E-44CF-84F1-EF975C266E7B}" type="datetimeFigureOut">
              <a:rPr lang="en-US" smtClean="0"/>
              <a:t>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DB9C2-2419-45E6-B16A-55E7ED8E10AF}" type="slidenum">
              <a:rPr lang="en-US" smtClean="0"/>
              <a:t>‹#›</a:t>
            </a:fld>
            <a:endParaRPr lang="en-US"/>
          </a:p>
        </p:txBody>
      </p:sp>
    </p:spTree>
    <p:extLst>
      <p:ext uri="{BB962C8B-B14F-4D97-AF65-F5344CB8AC3E}">
        <p14:creationId xmlns:p14="http://schemas.microsoft.com/office/powerpoint/2010/main" val="121203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8551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base">
              <a:spcBef>
                <a:spcPct val="0"/>
              </a:spcBef>
              <a:spcAft>
                <a:spcPct val="0"/>
              </a:spcAft>
            </a:pPr>
            <a:fld id="{CBC7FBD0-D551-43EA-B76E-10004F78D3FA}" type="datetimeFigureOut">
              <a:rPr lang="en-US" smtClean="0">
                <a:solidFill>
                  <a:prstClr val="black">
                    <a:tint val="75000"/>
                  </a:prstClr>
                </a:solidFill>
              </a:rPr>
              <a:pPr fontAlgn="base">
                <a:spcBef>
                  <a:spcPct val="0"/>
                </a:spcBef>
                <a:spcAft>
                  <a:spcPct val="0"/>
                </a:spcAft>
              </a:pPr>
              <a:t>2/1/2020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base">
              <a:spcBef>
                <a:spcPct val="0"/>
              </a:spcBef>
              <a:spcAft>
                <a:spcPct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base">
              <a:spcBef>
                <a:spcPct val="0"/>
              </a:spcBef>
              <a:spcAft>
                <a:spcPct val="0"/>
              </a:spcAft>
            </a:pPr>
            <a:fld id="{B668CC5E-0F15-463E-AF0C-3491C97A3409}" type="slidenum">
              <a:rPr lang="en-US" smtClean="0">
                <a:solidFill>
                  <a:prstClr val="black">
                    <a:tint val="75000"/>
                  </a:prstClr>
                </a:solidFill>
              </a:rPr>
              <a:pPr fontAlgn="base">
                <a:spcBef>
                  <a:spcPct val="0"/>
                </a:spcBef>
                <a:spcAft>
                  <a:spcPct val="0"/>
                </a:spcAft>
              </a:pPr>
              <a:t>‹#›</a:t>
            </a:fld>
            <a:endParaRPr lang="en-US" dirty="0">
              <a:solidFill>
                <a:prstClr val="black">
                  <a:tint val="75000"/>
                </a:prstClr>
              </a:solidFill>
            </a:endParaRPr>
          </a:p>
        </p:txBody>
      </p:sp>
    </p:spTree>
    <p:extLst>
      <p:ext uri="{BB962C8B-B14F-4D97-AF65-F5344CB8AC3E}">
        <p14:creationId xmlns:p14="http://schemas.microsoft.com/office/powerpoint/2010/main" val="5725277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A91775A3-E5BC-489F-9BD3-F622E4C39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9598409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B39CE623-7EB3-439F-8AF7-0CAF732B84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566902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66260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162021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8861426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269928736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5.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074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058988"/>
            <a:ext cx="7772400" cy="4951412"/>
          </a:xfrm>
          <a:extLst>
            <a:ext uri="{909E8E84-426E-40DD-AFC4-6F175D3DCCD1}">
              <a14:hiddenFill xmlns:a14="http://schemas.microsoft.com/office/drawing/2010/main">
                <a:solidFill>
                  <a:srgbClr val="BBE0E3"/>
                </a:solidFill>
              </a14:hiddenFill>
            </a:ext>
          </a:extLst>
        </p:spPr>
        <p:txBody>
          <a:bodyPr>
            <a:normAutofit/>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endParaRPr lang="en-US" altLang="en-US" sz="1200" b="1" dirty="0" smtClean="0">
              <a:solidFill>
                <a:srgbClr val="FF0000"/>
              </a:solidFill>
              <a:latin typeface="Arial" panose="020B0604020202020204" pitchFamily="34" charset="0"/>
              <a:cs typeface="Arial" panose="020B0604020202020204" pitchFamily="34" charset="0"/>
            </a:endParaRPr>
          </a:p>
          <a:p>
            <a:pPr algn="ctr">
              <a:spcBef>
                <a:spcPts val="1200"/>
              </a:spcBef>
              <a:buNone/>
            </a:pPr>
            <a:r>
              <a:rPr lang="en-US" altLang="en-US" sz="2000" b="1" dirty="0" smtClean="0">
                <a:solidFill>
                  <a:schemeClr val="tx2">
                    <a:lumMod val="75000"/>
                  </a:schemeClr>
                </a:solidFill>
                <a:latin typeface="Arial" panose="020B0604020202020204" pitchFamily="34" charset="0"/>
                <a:cs typeface="Arial" panose="020B0604020202020204" pitchFamily="34" charset="0"/>
              </a:rPr>
              <a:t>NIH </a:t>
            </a:r>
            <a:r>
              <a:rPr lang="en-US" altLang="en-US" sz="2000" b="1" dirty="0">
                <a:solidFill>
                  <a:schemeClr val="tx2">
                    <a:lumMod val="75000"/>
                  </a:schemeClr>
                </a:solidFill>
                <a:latin typeface="Arial" panose="020B0604020202020204" pitchFamily="34" charset="0"/>
                <a:cs typeface="Arial" panose="020B0604020202020204" pitchFamily="34" charset="0"/>
              </a:rPr>
              <a:t>NIGMS R01 </a:t>
            </a:r>
            <a:r>
              <a:rPr lang="en-US" altLang="en-US" sz="2000" b="1" dirty="0" smtClean="0">
                <a:solidFill>
                  <a:schemeClr val="tx2">
                    <a:lumMod val="75000"/>
                  </a:schemeClr>
                </a:solidFill>
                <a:latin typeface="Arial" panose="020B0604020202020204" pitchFamily="34" charset="0"/>
                <a:cs typeface="Arial" panose="020B0604020202020204" pitchFamily="34" charset="0"/>
              </a:rPr>
              <a:t>GM124149      NIAID </a:t>
            </a:r>
            <a:r>
              <a:rPr lang="en-US" altLang="en-US" sz="2000" b="1" dirty="0" smtClean="0">
                <a:solidFill>
                  <a:schemeClr val="tx2">
                    <a:lumMod val="75000"/>
                  </a:schemeClr>
                </a:solidFill>
                <a:latin typeface="Arial" panose="020B0604020202020204" pitchFamily="34" charset="0"/>
                <a:cs typeface="Arial" panose="020B0604020202020204" pitchFamily="34" charset="0"/>
              </a:rPr>
              <a:t>P50 AI150476</a:t>
            </a:r>
            <a:endParaRPr lang="en-US" altLang="en-US" sz="2000" b="1" dirty="0" smtClean="0">
              <a:solidFill>
                <a:schemeClr val="tx2">
                  <a:lumMod val="75000"/>
                </a:schemeClr>
              </a:solidFill>
              <a:latin typeface="Arial" panose="020B0604020202020204" pitchFamily="34" charset="0"/>
              <a:cs typeface="Arial" panose="020B0604020202020204" pitchFamily="34" charset="0"/>
            </a:endParaRPr>
          </a:p>
          <a:p>
            <a:pPr>
              <a:spcBef>
                <a:spcPts val="1200"/>
              </a:spcBef>
              <a:buNone/>
            </a:pPr>
            <a:r>
              <a:rPr lang="en-US" altLang="en-US" sz="2000" b="1" dirty="0" smtClean="0">
                <a:solidFill>
                  <a:srgbClr val="663300"/>
                </a:solidFill>
                <a:latin typeface="Arial" panose="020B0604020202020204" pitchFamily="34" charset="0"/>
                <a:cs typeface="Arial" panose="020B0604020202020204" pitchFamily="34" charset="0"/>
              </a:rPr>
              <a:t>            NIH NIGMS P30 GM124169     R01 GM117126</a:t>
            </a:r>
            <a:endParaRPr lang="en-US" altLang="en-US" sz="20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2000" b="1" dirty="0" smtClean="0">
                <a:solidFill>
                  <a:srgbClr val="663300"/>
                </a:solidFill>
                <a:latin typeface="Arial" panose="020B0604020202020204" pitchFamily="34" charset="0"/>
                <a:cs typeface="Arial" panose="020B0604020202020204" pitchFamily="34" charset="0"/>
              </a:rPr>
              <a:t>DOE-BER Integrated Diffraction Analysis Technologies (IDAT)</a:t>
            </a:r>
          </a:p>
          <a:p>
            <a:pPr algn="ctr" eaLnBrk="1" hangingPunct="1">
              <a:spcBef>
                <a:spcPts val="1200"/>
              </a:spcBef>
              <a:buFontTx/>
              <a:buNone/>
            </a:pPr>
            <a:r>
              <a:rPr lang="en-US" altLang="en-US" sz="2000" b="1" dirty="0" err="1" smtClean="0">
                <a:solidFill>
                  <a:srgbClr val="663300"/>
                </a:solidFill>
                <a:latin typeface="Arial" panose="020B0604020202020204" pitchFamily="34" charset="0"/>
                <a:cs typeface="Arial" panose="020B0604020202020204" pitchFamily="34" charset="0"/>
              </a:rPr>
              <a:t>Plexxikon</a:t>
            </a:r>
            <a:r>
              <a:rPr lang="en-US" altLang="en-US" sz="2000" b="1" dirty="0">
                <a:solidFill>
                  <a:srgbClr val="663300"/>
                </a:solidFill>
                <a:latin typeface="Arial" panose="020B0604020202020204" pitchFamily="34" charset="0"/>
                <a:cs typeface="Arial" panose="020B0604020202020204" pitchFamily="34" charset="0"/>
              </a:rPr>
              <a:t>, Inc</a:t>
            </a:r>
            <a:r>
              <a:rPr lang="en-US" altLang="en-US" sz="2000" b="1" dirty="0" smtClean="0">
                <a:solidFill>
                  <a:srgbClr val="663300"/>
                </a:solidFill>
                <a:latin typeface="Arial" panose="020B0604020202020204" pitchFamily="34" charset="0"/>
                <a:cs typeface="Arial" panose="020B0604020202020204" pitchFamily="34" charset="0"/>
              </a:rPr>
              <a:t>.    Relay Therapeutics</a:t>
            </a:r>
            <a:endParaRPr lang="en-US" altLang="en-US" sz="2000" b="1" dirty="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2000" b="1" dirty="0" smtClean="0">
                <a:solidFill>
                  <a:srgbClr val="C00000"/>
                </a:solidFill>
                <a:latin typeface="Arial" panose="020B0604020202020204" pitchFamily="34" charset="0"/>
                <a:cs typeface="Arial" panose="020B0604020202020204" pitchFamily="34" charset="0"/>
              </a:rPr>
              <a:t>NIH NIGMS P41 </a:t>
            </a:r>
            <a:r>
              <a:rPr lang="en-US" altLang="en-US" sz="2000" b="1" dirty="0" smtClean="0">
                <a:solidFill>
                  <a:srgbClr val="C00000"/>
                </a:solidFill>
                <a:latin typeface="Arial" panose="020B0604020202020204" pitchFamily="34" charset="0"/>
                <a:cs typeface="Arial" panose="020B0604020202020204" pitchFamily="34" charset="0"/>
              </a:rPr>
              <a:t>GM103393,      NSF DBI-1625906</a:t>
            </a:r>
          </a:p>
          <a:p>
            <a:pPr algn="ctr">
              <a:spcBef>
                <a:spcPts val="1200"/>
              </a:spcBef>
              <a:buNone/>
            </a:pPr>
            <a:endParaRPr lang="en-US" altLang="en-US" sz="10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1563240" y="1226457"/>
            <a:ext cx="5975996" cy="923330"/>
          </a:xfrm>
          <a:prstGeom prst="rect">
            <a:avLst/>
          </a:prstGeom>
          <a:noFill/>
        </p:spPr>
        <p:txBody>
          <a:bodyPr wrap="none" rtlCol="0">
            <a:spAutoFit/>
          </a:bodyPr>
          <a:lstStyle/>
          <a:p>
            <a:pPr algn="ctr" fontAlgn="auto">
              <a:spcBef>
                <a:spcPts val="0"/>
              </a:spcBef>
              <a:spcAft>
                <a:spcPts val="0"/>
              </a:spcAft>
            </a:pPr>
            <a:r>
              <a:rPr lang="en-US" dirty="0" smtClean="0">
                <a:solidFill>
                  <a:srgbClr val="1F497D">
                    <a:lumMod val="75000"/>
                  </a:srgbClr>
                </a:solidFill>
                <a:cs typeface="Arial" panose="020B0604020202020204" pitchFamily="34" charset="0"/>
              </a:rPr>
              <a:t>Robert </a:t>
            </a:r>
            <a:r>
              <a:rPr lang="en-US" dirty="0">
                <a:solidFill>
                  <a:srgbClr val="1F497D">
                    <a:lumMod val="75000"/>
                  </a:srgbClr>
                </a:solidFill>
                <a:cs typeface="Arial" panose="020B0604020202020204" pitchFamily="34" charset="0"/>
              </a:rPr>
              <a:t>Stroud      James Fraser </a:t>
            </a:r>
            <a:endParaRPr lang="en-US" dirty="0" smtClean="0">
              <a:solidFill>
                <a:srgbClr val="1F497D">
                  <a:lumMod val="75000"/>
                </a:srgbClr>
              </a:solidFill>
              <a:cs typeface="Arial" panose="020B0604020202020204" pitchFamily="34" charset="0"/>
            </a:endParaRPr>
          </a:p>
          <a:p>
            <a:pPr algn="ctr" fontAlgn="auto">
              <a:spcBef>
                <a:spcPts val="0"/>
              </a:spcBef>
              <a:spcAft>
                <a:spcPts val="0"/>
              </a:spcAft>
            </a:pPr>
            <a:r>
              <a:rPr lang="en-US" dirty="0" smtClean="0">
                <a:solidFill>
                  <a:srgbClr val="663300"/>
                </a:solidFill>
                <a:cs typeface="Arial" panose="020B0604020202020204" pitchFamily="34" charset="0"/>
              </a:rPr>
              <a:t>Paul Adams   John </a:t>
            </a:r>
            <a:r>
              <a:rPr lang="en-US" dirty="0" err="1" smtClean="0">
                <a:solidFill>
                  <a:srgbClr val="663300"/>
                </a:solidFill>
                <a:cs typeface="Arial" panose="020B0604020202020204" pitchFamily="34" charset="0"/>
              </a:rPr>
              <a:t>Tainer</a:t>
            </a:r>
            <a:r>
              <a:rPr lang="en-US" dirty="0" smtClean="0">
                <a:solidFill>
                  <a:srgbClr val="663300"/>
                </a:solidFill>
                <a:cs typeface="Arial" panose="020B0604020202020204" pitchFamily="34" charset="0"/>
              </a:rPr>
              <a:t>   Greg </a:t>
            </a:r>
            <a:r>
              <a:rPr lang="en-US" dirty="0" err="1" smtClean="0">
                <a:solidFill>
                  <a:srgbClr val="663300"/>
                </a:solidFill>
                <a:cs typeface="Arial" panose="020B0604020202020204" pitchFamily="34" charset="0"/>
              </a:rPr>
              <a:t>Hura</a:t>
            </a:r>
            <a:r>
              <a:rPr lang="en-US" dirty="0" smtClean="0">
                <a:solidFill>
                  <a:srgbClr val="663300"/>
                </a:solidFill>
                <a:cs typeface="Arial" panose="020B0604020202020204" pitchFamily="34" charset="0"/>
              </a:rPr>
              <a:t>    Nick </a:t>
            </a:r>
            <a:r>
              <a:rPr lang="en-US" dirty="0" err="1" smtClean="0">
                <a:solidFill>
                  <a:srgbClr val="663300"/>
                </a:solidFill>
                <a:cs typeface="Arial" panose="020B0604020202020204" pitchFamily="34" charset="0"/>
              </a:rPr>
              <a:t>Sauter</a:t>
            </a:r>
            <a:endParaRPr lang="en-US" dirty="0">
              <a:solidFill>
                <a:srgbClr val="663300"/>
              </a:solidFill>
              <a:cs typeface="Arial" panose="020B0604020202020204" pitchFamily="34" charset="0"/>
            </a:endParaRPr>
          </a:p>
          <a:p>
            <a:pPr algn="ctr" fontAlgn="auto">
              <a:spcBef>
                <a:spcPts val="0"/>
              </a:spcBef>
              <a:spcAft>
                <a:spcPts val="0"/>
              </a:spcAft>
            </a:pPr>
            <a:r>
              <a:rPr lang="en-US" dirty="0" smtClean="0">
                <a:solidFill>
                  <a:prstClr val="black"/>
                </a:solidFill>
                <a:cs typeface="Arial" panose="020B0604020202020204" pitchFamily="34" charset="0"/>
              </a:rPr>
              <a:t>   </a:t>
            </a:r>
            <a:r>
              <a:rPr lang="en-US" dirty="0" err="1" smtClean="0">
                <a:solidFill>
                  <a:srgbClr val="C00000"/>
                </a:solidFill>
                <a:cs typeface="Arial" panose="020B0604020202020204" pitchFamily="34" charset="0"/>
              </a:rPr>
              <a:t>Aina</a:t>
            </a:r>
            <a:r>
              <a:rPr lang="en-US" dirty="0" smtClean="0">
                <a:solidFill>
                  <a:srgbClr val="C00000"/>
                </a:solidFill>
                <a:cs typeface="Arial" panose="020B0604020202020204" pitchFamily="34" charset="0"/>
              </a:rPr>
              <a:t> </a:t>
            </a:r>
            <a:r>
              <a:rPr lang="en-US" dirty="0">
                <a:solidFill>
                  <a:srgbClr val="C00000"/>
                </a:solidFill>
                <a:cs typeface="Arial" panose="020B0604020202020204" pitchFamily="34" charset="0"/>
              </a:rPr>
              <a:t>Cohen   </a:t>
            </a:r>
            <a:r>
              <a:rPr lang="en-US" dirty="0" smtClean="0">
                <a:solidFill>
                  <a:srgbClr val="C00000"/>
                </a:solidFill>
                <a:cs typeface="Arial" panose="020B0604020202020204" pitchFamily="34" charset="0"/>
              </a:rPr>
              <a:t>Jenny Wierman    Art </a:t>
            </a:r>
            <a:r>
              <a:rPr lang="en-US" dirty="0" smtClean="0">
                <a:solidFill>
                  <a:srgbClr val="C00000"/>
                </a:solidFill>
                <a:cs typeface="Arial" panose="020B0604020202020204" pitchFamily="34" charset="0"/>
              </a:rPr>
              <a:t>Lyubimov   Sabine </a:t>
            </a:r>
            <a:r>
              <a:rPr lang="en-US" dirty="0" err="1" smtClean="0">
                <a:solidFill>
                  <a:srgbClr val="C00000"/>
                </a:solidFill>
                <a:cs typeface="Arial" panose="020B0604020202020204" pitchFamily="34" charset="0"/>
              </a:rPr>
              <a:t>Hollatz</a:t>
            </a:r>
            <a:endParaRPr lang="en-US" dirty="0">
              <a:solidFill>
                <a:srgbClr val="C00000"/>
              </a:solidFill>
              <a:cs typeface="Arial" panose="020B0604020202020204" pitchFamily="34" charset="0"/>
            </a:endParaRPr>
          </a:p>
        </p:txBody>
      </p:sp>
      <p:sp>
        <p:nvSpPr>
          <p:cNvPr id="5" name="Rectangle 4"/>
          <p:cNvSpPr>
            <a:spLocks noChangeArrowheads="1"/>
          </p:cNvSpPr>
          <p:nvPr/>
        </p:nvSpPr>
        <p:spPr bwMode="auto">
          <a:xfrm>
            <a:off x="0" y="0"/>
            <a:ext cx="9550702"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None/>
            </a:pPr>
            <a:r>
              <a:rPr lang="en-US" altLang="en-US" sz="2400" b="1" dirty="0">
                <a:solidFill>
                  <a:srgbClr val="000000"/>
                </a:solidFill>
                <a:latin typeface="Arial Narrow" panose="020B0606020202030204" pitchFamily="34" charset="0"/>
                <a:cs typeface="Arial" charset="0"/>
              </a:rPr>
              <a:t>http://bl831.als.lbl.gov/~</a:t>
            </a:r>
            <a:r>
              <a:rPr lang="en-US" altLang="en-US" sz="2400" b="1" dirty="0" smtClean="0">
                <a:solidFill>
                  <a:srgbClr val="000000"/>
                </a:solidFill>
                <a:latin typeface="Arial Narrow" panose="020B0606020202030204" pitchFamily="34" charset="0"/>
                <a:cs typeface="Arial" charset="0"/>
              </a:rPr>
              <a:t>jamesh/powerpoint/</a:t>
            </a:r>
            <a:r>
              <a:rPr lang="en-US" altLang="en-US" sz="2400" dirty="0" smtClean="0"/>
              <a:t>ESRF_noniso</a:t>
            </a:r>
            <a:r>
              <a:rPr lang="en-US" altLang="en-US" sz="2400" dirty="0" smtClean="0"/>
              <a:t>_2020.pptx</a:t>
            </a:r>
            <a:endParaRPr lang="en-US" altLang="en-US" sz="2400" dirty="0">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345262251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structure, different cell</a:t>
            </a:r>
          </a:p>
        </p:txBody>
      </p:sp>
      <p:sp>
        <p:nvSpPr>
          <p:cNvPr id="56" name="TextBox 55"/>
          <p:cNvSpPr txBox="1"/>
          <p:nvPr/>
        </p:nvSpPr>
        <p:spPr>
          <a:xfrm>
            <a:off x="1395494" y="5560526"/>
            <a:ext cx="5918608"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cell change → 15%</a:t>
            </a:r>
          </a:p>
        </p:txBody>
      </p:sp>
      <p:sp>
        <p:nvSpPr>
          <p:cNvPr id="57" name="Rectangle 56"/>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“theory method isomorphous 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51456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cell, rotated protein</a:t>
            </a:r>
          </a:p>
        </p:txBody>
      </p:sp>
      <p:sp>
        <p:nvSpPr>
          <p:cNvPr id="34" name="TextBox 33"/>
          <p:cNvSpPr txBox="1"/>
          <p:nvPr/>
        </p:nvSpPr>
        <p:spPr>
          <a:xfrm>
            <a:off x="2026565" y="5560526"/>
            <a:ext cx="5069016"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“theory method isomorphous 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6159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cell, rotated protein</a:t>
            </a: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“theory method isomorphous 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Tree>
    <p:extLst>
      <p:ext uri="{BB962C8B-B14F-4D97-AF65-F5344CB8AC3E}">
        <p14:creationId xmlns:p14="http://schemas.microsoft.com/office/powerpoint/2010/main" val="3868276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Uniform stretch</a:t>
            </a:r>
          </a:p>
        </p:txBody>
      </p:sp>
      <p:sp>
        <p:nvSpPr>
          <p:cNvPr id="17" name="TextBox 16"/>
          <p:cNvSpPr txBox="1"/>
          <p:nvPr/>
        </p:nvSpPr>
        <p:spPr>
          <a:xfrm>
            <a:off x="2425419" y="5560526"/>
            <a:ext cx="4293163"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5% change → 0%</a:t>
            </a: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6035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5% change → 0%</a:t>
            </a: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Uniform stretch</a:t>
            </a: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31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5410200" y="2286000"/>
            <a:ext cx="1981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87143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270557428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185"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91225919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524693561"/>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7209"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891188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75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a:defRPr/>
            </a:pPr>
            <a:r>
              <a:rPr lang="en-US" sz="3200" dirty="0">
                <a:solidFill>
                  <a:prstClr val="black"/>
                </a:solidFill>
              </a:rPr>
              <a:t>RH: 84.2%</a:t>
            </a:r>
          </a:p>
          <a:p>
            <a:pPr>
              <a:defRPr/>
            </a:pPr>
            <a:r>
              <a:rPr lang="en-US" sz="3200" dirty="0">
                <a:solidFill>
                  <a:prstClr val="black"/>
                </a:solidFill>
              </a:rPr>
              <a:t>  </a:t>
            </a:r>
            <a:r>
              <a:rPr lang="en-US" sz="2800" dirty="0">
                <a:solidFill>
                  <a:prstClr val="black"/>
                </a:solidFill>
              </a:rPr>
              <a:t> </a:t>
            </a:r>
            <a:r>
              <a:rPr lang="en-US" sz="3200" dirty="0">
                <a:solidFill>
                  <a:prstClr val="black"/>
                </a:solidFill>
              </a:rPr>
              <a:t>vs 71.9%</a:t>
            </a:r>
          </a:p>
        </p:txBody>
      </p:sp>
      <p:sp>
        <p:nvSpPr>
          <p:cNvPr id="8" name="Rectangle 7"/>
          <p:cNvSpPr/>
          <p:nvPr/>
        </p:nvSpPr>
        <p:spPr>
          <a:xfrm>
            <a:off x="6423764" y="1052500"/>
            <a:ext cx="2460930" cy="584775"/>
          </a:xfrm>
          <a:prstGeom prst="rect">
            <a:avLst/>
          </a:prstGeom>
        </p:spPr>
        <p:txBody>
          <a:bodyPr wrap="none">
            <a:spAutoFit/>
          </a:bodyPr>
          <a:lstStyle/>
          <a:p>
            <a:pPr>
              <a:defRPr/>
            </a:pPr>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TextBox 2"/>
          <p:cNvSpPr txBox="1"/>
          <p:nvPr/>
        </p:nvSpPr>
        <p:spPr>
          <a:xfrm>
            <a:off x="4778197" y="5559029"/>
            <a:ext cx="922047" cy="830997"/>
          </a:xfrm>
          <a:prstGeom prst="rect">
            <a:avLst/>
          </a:prstGeom>
          <a:noFill/>
        </p:spPr>
        <p:txBody>
          <a:bodyPr wrap="none" rtlCol="0">
            <a:spAutoFit/>
          </a:bodyPr>
          <a:lstStyle/>
          <a:p>
            <a:pPr>
              <a:defRPr/>
            </a:pPr>
            <a:r>
              <a:rPr lang="en-US" sz="2400" dirty="0">
                <a:solidFill>
                  <a:prstClr val="black"/>
                </a:solidFill>
                <a:cs typeface="Arial" panose="020B0604020202020204" pitchFamily="34" charset="0"/>
              </a:rPr>
              <a:t>3aw6</a:t>
            </a:r>
          </a:p>
          <a:p>
            <a:pPr>
              <a:defRPr/>
            </a:pPr>
            <a:r>
              <a:rPr lang="en-US" sz="2400" dirty="0">
                <a:solidFill>
                  <a:prstClr val="black"/>
                </a:solidFill>
                <a:cs typeface="Arial" panose="020B0604020202020204" pitchFamily="34" charset="0"/>
              </a:rPr>
              <a:t>3aw7</a:t>
            </a:r>
          </a:p>
        </p:txBody>
      </p:sp>
      <p:sp>
        <p:nvSpPr>
          <p:cNvPr id="12" name="Rectangle 11"/>
          <p:cNvSpPr/>
          <p:nvPr/>
        </p:nvSpPr>
        <p:spPr>
          <a:xfrm>
            <a:off x="3436513" y="1052500"/>
            <a:ext cx="2590774" cy="584775"/>
          </a:xfrm>
          <a:prstGeom prst="rect">
            <a:avLst/>
          </a:prstGeom>
        </p:spPr>
        <p:txBody>
          <a:bodyPr wrap="none">
            <a:spAutoFit/>
          </a:bodyPr>
          <a:lstStyle/>
          <a:p>
            <a:pPr>
              <a:defRPr/>
            </a:pPr>
            <a:r>
              <a:rPr lang="el-GR" sz="3200" dirty="0">
                <a:solidFill>
                  <a:srgbClr val="FF0000"/>
                </a:solidFill>
              </a:rPr>
              <a:t>Δ</a:t>
            </a:r>
            <a:r>
              <a:rPr lang="en-US" sz="3200" dirty="0">
                <a:solidFill>
                  <a:srgbClr val="FF0000"/>
                </a:solidFill>
              </a:rPr>
              <a:t>cell = 0.7 %</a:t>
            </a: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a:defRPr/>
            </a:pPr>
            <a:r>
              <a:rPr lang="en-US" sz="3200" dirty="0">
                <a:solidFill>
                  <a:prstClr val="black"/>
                </a:solidFill>
              </a:rPr>
              <a:t>RMSD = 1.70 Å</a:t>
            </a:r>
          </a:p>
        </p:txBody>
      </p:sp>
      <p:sp>
        <p:nvSpPr>
          <p:cNvPr id="13" name="Rectangle 12"/>
          <p:cNvSpPr/>
          <p:nvPr/>
        </p:nvSpPr>
        <p:spPr>
          <a:xfrm>
            <a:off x="0" y="1516295"/>
            <a:ext cx="3046027" cy="584775"/>
          </a:xfrm>
          <a:prstGeom prst="rect">
            <a:avLst/>
          </a:prstGeom>
        </p:spPr>
        <p:txBody>
          <a:bodyPr wrap="none">
            <a:spAutoFit/>
          </a:bodyPr>
          <a:lstStyle/>
          <a:p>
            <a:pPr>
              <a:defRPr/>
            </a:pPr>
            <a:r>
              <a:rPr lang="en-US" sz="3200" dirty="0">
                <a:solidFill>
                  <a:prstClr val="black"/>
                </a:solidFill>
              </a:rPr>
              <a:t>RMSD = 0.18 Å</a:t>
            </a:r>
          </a:p>
        </p:txBody>
      </p:sp>
    </p:spTree>
    <p:extLst>
      <p:ext uri="{BB962C8B-B14F-4D97-AF65-F5344CB8AC3E}">
        <p14:creationId xmlns:p14="http://schemas.microsoft.com/office/powerpoint/2010/main" val="1534531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701" t="30582" r="2461"/>
          <a:stretch/>
        </p:blipFill>
        <p:spPr bwMode="auto">
          <a:xfrm>
            <a:off x="152400" y="228600"/>
            <a:ext cx="8686800" cy="704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48200" y="4419600"/>
            <a:ext cx="3736920" cy="1569660"/>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Structural </a:t>
            </a:r>
            <a:r>
              <a:rPr lang="en-US" sz="3200" b="1" dirty="0" smtClean="0">
                <a:latin typeface="Arial" panose="020B0604020202020204" pitchFamily="34" charset="0"/>
                <a:cs typeface="Arial" panose="020B0604020202020204" pitchFamily="34" charset="0"/>
              </a:rPr>
              <a:t>Biology</a:t>
            </a:r>
          </a:p>
          <a:p>
            <a:r>
              <a:rPr lang="en-US" sz="3200" b="1" dirty="0" smtClean="0">
                <a:latin typeface="Arial" panose="020B0604020202020204" pitchFamily="34" charset="0"/>
                <a:cs typeface="Arial" panose="020B0604020202020204" pitchFamily="34" charset="0"/>
              </a:rPr>
              <a:t>with </a:t>
            </a:r>
            <a:r>
              <a:rPr lang="en-US" sz="3200" b="1" dirty="0">
                <a:latin typeface="Arial" panose="020B0604020202020204" pitchFamily="34" charset="0"/>
                <a:cs typeface="Arial" panose="020B0604020202020204" pitchFamily="34" charset="0"/>
              </a:rPr>
              <a:t>a </a:t>
            </a:r>
            <a:endParaRPr lang="en-US" sz="3200" b="1" dirty="0" smtClean="0">
              <a:latin typeface="Arial" panose="020B0604020202020204" pitchFamily="34" charset="0"/>
              <a:cs typeface="Arial" panose="020B0604020202020204" pitchFamily="34" charset="0"/>
            </a:endParaRPr>
          </a:p>
          <a:p>
            <a:r>
              <a:rPr lang="en-US" sz="3200" b="1" dirty="0" smtClean="0">
                <a:latin typeface="Arial" panose="020B0604020202020204" pitchFamily="34" charset="0"/>
                <a:cs typeface="Arial" panose="020B0604020202020204" pitchFamily="34" charset="0"/>
              </a:rPr>
              <a:t>Trillion </a:t>
            </a:r>
            <a:r>
              <a:rPr lang="en-US" sz="3200" b="1" dirty="0">
                <a:latin typeface="Arial" panose="020B0604020202020204" pitchFamily="34" charset="0"/>
                <a:cs typeface="Arial" panose="020B0604020202020204" pitchFamily="34" charset="0"/>
              </a:rPr>
              <a:t>Dollars</a:t>
            </a:r>
          </a:p>
        </p:txBody>
      </p:sp>
    </p:spTree>
    <p:extLst>
      <p:ext uri="{BB962C8B-B14F-4D97-AF65-F5344CB8AC3E}">
        <p14:creationId xmlns:p14="http://schemas.microsoft.com/office/powerpoint/2010/main" val="3650312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98035570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30466946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7076740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369215406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a:defRPr/>
            </a:pPr>
            <a:r>
              <a:rPr lang="en-US" sz="3200" dirty="0">
                <a:solidFill>
                  <a:prstClr val="black"/>
                </a:solidFill>
              </a:rPr>
              <a:t>RH: 84.2%</a:t>
            </a:r>
          </a:p>
          <a:p>
            <a:pPr>
              <a:defRPr/>
            </a:pPr>
            <a:r>
              <a:rPr lang="en-US" sz="3200" dirty="0">
                <a:solidFill>
                  <a:prstClr val="black"/>
                </a:solidFill>
              </a:rPr>
              <a:t>  </a:t>
            </a:r>
            <a:r>
              <a:rPr lang="en-US" sz="2800" dirty="0">
                <a:solidFill>
                  <a:prstClr val="black"/>
                </a:solidFill>
              </a:rPr>
              <a:t> </a:t>
            </a:r>
            <a:r>
              <a:rPr lang="en-US" sz="3200" dirty="0">
                <a:solidFill>
                  <a:prstClr val="black"/>
                </a:solidFill>
              </a:rPr>
              <a:t>vs 71.9%</a:t>
            </a:r>
          </a:p>
        </p:txBody>
      </p:sp>
      <p:sp>
        <p:nvSpPr>
          <p:cNvPr id="8" name="Rectangle 7"/>
          <p:cNvSpPr/>
          <p:nvPr/>
        </p:nvSpPr>
        <p:spPr>
          <a:xfrm>
            <a:off x="6423764" y="1052500"/>
            <a:ext cx="2460930" cy="584775"/>
          </a:xfrm>
          <a:prstGeom prst="rect">
            <a:avLst/>
          </a:prstGeom>
        </p:spPr>
        <p:txBody>
          <a:bodyPr wrap="none">
            <a:spAutoFit/>
          </a:bodyPr>
          <a:lstStyle/>
          <a:p>
            <a:pPr>
              <a:defRPr/>
            </a:pPr>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TextBox 2"/>
          <p:cNvSpPr txBox="1"/>
          <p:nvPr/>
        </p:nvSpPr>
        <p:spPr>
          <a:xfrm>
            <a:off x="4778197" y="5559029"/>
            <a:ext cx="922047" cy="830997"/>
          </a:xfrm>
          <a:prstGeom prst="rect">
            <a:avLst/>
          </a:prstGeom>
          <a:noFill/>
        </p:spPr>
        <p:txBody>
          <a:bodyPr wrap="none" rtlCol="0">
            <a:spAutoFit/>
          </a:bodyPr>
          <a:lstStyle/>
          <a:p>
            <a:pPr>
              <a:defRPr/>
            </a:pPr>
            <a:r>
              <a:rPr lang="en-US" sz="2400" dirty="0">
                <a:solidFill>
                  <a:prstClr val="black"/>
                </a:solidFill>
                <a:cs typeface="Arial" panose="020B0604020202020204" pitchFamily="34" charset="0"/>
              </a:rPr>
              <a:t>3aw6</a:t>
            </a:r>
          </a:p>
          <a:p>
            <a:pPr>
              <a:defRPr/>
            </a:pPr>
            <a:r>
              <a:rPr lang="en-US" sz="2400" dirty="0">
                <a:solidFill>
                  <a:prstClr val="black"/>
                </a:solidFill>
                <a:cs typeface="Arial" panose="020B0604020202020204" pitchFamily="34" charset="0"/>
              </a:rPr>
              <a:t>3aw7</a:t>
            </a:r>
          </a:p>
        </p:txBody>
      </p:sp>
      <p:sp>
        <p:nvSpPr>
          <p:cNvPr id="12" name="Rectangle 11"/>
          <p:cNvSpPr/>
          <p:nvPr/>
        </p:nvSpPr>
        <p:spPr>
          <a:xfrm>
            <a:off x="3436513" y="1052500"/>
            <a:ext cx="2590774" cy="584775"/>
          </a:xfrm>
          <a:prstGeom prst="rect">
            <a:avLst/>
          </a:prstGeom>
        </p:spPr>
        <p:txBody>
          <a:bodyPr wrap="none">
            <a:spAutoFit/>
          </a:bodyPr>
          <a:lstStyle/>
          <a:p>
            <a:pPr>
              <a:defRPr/>
            </a:pPr>
            <a:r>
              <a:rPr lang="el-GR" sz="3200" dirty="0">
                <a:solidFill>
                  <a:srgbClr val="FF0000"/>
                </a:solidFill>
              </a:rPr>
              <a:t>Δ</a:t>
            </a:r>
            <a:r>
              <a:rPr lang="en-US" sz="3200" dirty="0">
                <a:solidFill>
                  <a:srgbClr val="FF0000"/>
                </a:solidFill>
              </a:rPr>
              <a:t>cell = 0.7 %</a:t>
            </a: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a:defRPr/>
            </a:pPr>
            <a:r>
              <a:rPr lang="en-US" sz="3200" dirty="0">
                <a:solidFill>
                  <a:prstClr val="black"/>
                </a:solidFill>
              </a:rPr>
              <a:t>RMSD = 1.70 Å</a:t>
            </a:r>
          </a:p>
        </p:txBody>
      </p:sp>
      <p:sp>
        <p:nvSpPr>
          <p:cNvPr id="13" name="Rectangle 12"/>
          <p:cNvSpPr/>
          <p:nvPr/>
        </p:nvSpPr>
        <p:spPr>
          <a:xfrm>
            <a:off x="0" y="1516295"/>
            <a:ext cx="3046027" cy="584775"/>
          </a:xfrm>
          <a:prstGeom prst="rect">
            <a:avLst/>
          </a:prstGeom>
        </p:spPr>
        <p:txBody>
          <a:bodyPr wrap="none">
            <a:spAutoFit/>
          </a:bodyPr>
          <a:lstStyle/>
          <a:p>
            <a:pPr>
              <a:defRPr/>
            </a:pPr>
            <a:r>
              <a:rPr lang="en-US" sz="3200" dirty="0">
                <a:solidFill>
                  <a:prstClr val="black"/>
                </a:solidFill>
              </a:rPr>
              <a:t>RMSD = 0.18 Å</a:t>
            </a:r>
          </a:p>
        </p:txBody>
      </p:sp>
    </p:spTree>
    <p:extLst>
      <p:ext uri="{BB962C8B-B14F-4D97-AF65-F5344CB8AC3E}">
        <p14:creationId xmlns:p14="http://schemas.microsoft.com/office/powerpoint/2010/main" val="2442207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3600">
                <a:solidFill>
                  <a:srgbClr val="000000"/>
                </a:solidFill>
              </a:rPr>
              <a:t>1934</a:t>
            </a:r>
          </a:p>
        </p:txBody>
      </p:sp>
    </p:spTree>
    <p:extLst>
      <p:ext uri="{BB962C8B-B14F-4D97-AF65-F5344CB8AC3E}">
        <p14:creationId xmlns:p14="http://schemas.microsoft.com/office/powerpoint/2010/main" val="366395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2018?</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2520869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86" name="Rectangle 42"/>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fontAlgn="base">
              <a:spcBef>
                <a:spcPct val="0"/>
              </a:spcBef>
              <a:spcAft>
                <a:spcPct val="0"/>
              </a:spcAft>
            </a:pPr>
            <a:r>
              <a:rPr lang="en-US" altLang="en-US" sz="5400">
                <a:solidFill>
                  <a:srgbClr val="000000"/>
                </a:solidFill>
              </a:rPr>
              <a:t>equilibrated drop</a:t>
            </a:r>
            <a:br>
              <a:rPr lang="en-US" altLang="en-US" sz="5400">
                <a:solidFill>
                  <a:srgbClr val="000000"/>
                </a:solidFill>
              </a:rPr>
            </a:br>
            <a:endParaRPr lang="en-US" altLang="en-US" sz="4000">
              <a:solidFill>
                <a:srgbClr val="000000"/>
              </a:solidFill>
            </a:endParaRPr>
          </a:p>
        </p:txBody>
      </p:sp>
      <p:sp>
        <p:nvSpPr>
          <p:cNvPr id="159748" name="Rectangle 4"/>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9770" name="Line 26"/>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59787" name="Group 43"/>
          <p:cNvGrpSpPr>
            <a:grpSpLocks/>
          </p:cNvGrpSpPr>
          <p:nvPr/>
        </p:nvGrpSpPr>
        <p:grpSpPr bwMode="auto">
          <a:xfrm>
            <a:off x="2543175" y="2952750"/>
            <a:ext cx="4041775" cy="2043113"/>
            <a:chOff x="1602" y="1860"/>
            <a:chExt cx="2546" cy="1287"/>
          </a:xfrm>
        </p:grpSpPr>
        <p:sp>
          <p:nvSpPr>
            <p:cNvPr id="159771" name="Oval 27"/>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2" name="Oval 28"/>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3" name="Oval 29"/>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4" name="Oval 30"/>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5" name="Oval 31"/>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6" name="Oval 32"/>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7" name="Oval 33"/>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8" name="Oval 34"/>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79" name="Oval 35"/>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0" name="Oval 36"/>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1" name="Oval 37"/>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2" name="Oval 38"/>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3" name="Oval 39"/>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4" name="Oval 40"/>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9785" name="Oval 41"/>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630008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977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97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974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5978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5978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86" grpId="0"/>
      <p:bldP spid="159748" grpId="0"/>
      <p:bldP spid="159765" grpId="0" animBg="1"/>
      <p:bldP spid="159766" grpId="0" animBg="1"/>
      <p:bldP spid="15977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ts val="1000"/>
              </a:spcBef>
              <a:spcAft>
                <a:spcPct val="0"/>
              </a:spcAft>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fontAlgn="base" hangingPunct="1">
              <a:spcBef>
                <a:spcPts val="1000"/>
              </a:spcBef>
              <a:spcAft>
                <a:spcPct val="0"/>
              </a:spcAft>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fontAlgn="base" hangingPunct="1">
              <a:spcBef>
                <a:spcPts val="1000"/>
              </a:spcBef>
              <a:spcAft>
                <a:spcPct val="0"/>
              </a:spcAft>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fontAlgn="base" hangingPunct="1">
              <a:spcBef>
                <a:spcPts val="1000"/>
              </a:spcBef>
              <a:spcAft>
                <a:spcPct val="0"/>
              </a:spcAft>
              <a:buFontTx/>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50 mm He</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370 mm sat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sp>
        <p:nvSpPr>
          <p:cNvPr id="26" name="TextBox 25"/>
          <p:cNvSpPr txBox="1"/>
          <p:nvPr/>
        </p:nvSpPr>
        <p:spPr>
          <a:xfrm>
            <a:off x="1097280" y="1239520"/>
            <a:ext cx="6607899" cy="461665"/>
          </a:xfrm>
          <a:prstGeom prst="rect">
            <a:avLst/>
          </a:prstGeom>
          <a:noFill/>
        </p:spPr>
        <p:txBody>
          <a:bodyPr wrap="none" rtlCol="0">
            <a:spAutoFit/>
          </a:bodyPr>
          <a:lstStyle/>
          <a:p>
            <a:pPr fontAlgn="base">
              <a:spcBef>
                <a:spcPct val="0"/>
              </a:spcBef>
              <a:spcAft>
                <a:spcPct val="0"/>
              </a:spcAft>
            </a:pPr>
            <a:r>
              <a:rPr lang="en-US" sz="2400" dirty="0">
                <a:solidFill>
                  <a:srgbClr val="C00000"/>
                </a:solidFill>
                <a:latin typeface="Arial" panose="020B0604020202020204" pitchFamily="34" charset="0"/>
              </a:rPr>
              <a:t>Optimum: support thickness = crystal thickness</a:t>
            </a:r>
          </a:p>
        </p:txBody>
      </p:sp>
    </p:spTree>
    <p:extLst>
      <p:ext uri="{BB962C8B-B14F-4D97-AF65-F5344CB8AC3E}">
        <p14:creationId xmlns:p14="http://schemas.microsoft.com/office/powerpoint/2010/main" val="2810531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Hygrostatic</a:t>
            </a:r>
            <a:r>
              <a:rPr lang="en-US" dirty="0" smtClean="0"/>
              <a:t> gradients</a:t>
            </a:r>
            <a:endParaRPr lang="en-US" dirty="0"/>
          </a:p>
        </p:txBody>
      </p:sp>
      <p:sp>
        <p:nvSpPr>
          <p:cNvPr id="4" name="Oval 3"/>
          <p:cNvSpPr/>
          <p:nvPr/>
        </p:nvSpPr>
        <p:spPr>
          <a:xfrm>
            <a:off x="5486400" y="2667000"/>
            <a:ext cx="2286000" cy="2240280"/>
          </a:xfrm>
          <a:prstGeom prst="ellipse">
            <a:avLst/>
          </a:prstGeom>
          <a:gradFill flip="none" rotWithShape="1">
            <a:gsLst>
              <a:gs pos="0">
                <a:srgbClr val="00B0F0"/>
              </a:gs>
              <a:gs pos="100000">
                <a:srgbClr val="92D05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2"/>
          <p:cNvSpPr>
            <a:spLocks/>
          </p:cNvSpPr>
          <p:nvPr/>
        </p:nvSpPr>
        <p:spPr bwMode="auto">
          <a:xfrm>
            <a:off x="2357437" y="3608387"/>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gradFill flip="none" rotWithShape="1">
            <a:gsLst>
              <a:gs pos="0">
                <a:srgbClr val="00B0F0"/>
              </a:gs>
              <a:gs pos="100000">
                <a:srgbClr val="92D050"/>
              </a:gs>
            </a:gsLst>
            <a:lin ang="2700000" scaled="1"/>
            <a:tileRect/>
          </a:gradFill>
          <a:ln w="9525">
            <a:solidFill>
              <a:schemeClr val="tx1"/>
            </a:solidFill>
            <a:round/>
            <a:headEnd/>
            <a:tailEnd/>
          </a:ln>
          <a:effectLst/>
          <a:extLst/>
        </p:spPr>
        <p:txBody>
          <a:bodyPr/>
          <a:lstStyle/>
          <a:p>
            <a:pPr fontAlgn="base">
              <a:spcBef>
                <a:spcPct val="0"/>
              </a:spcBef>
              <a:spcAft>
                <a:spcPct val="0"/>
              </a:spcAft>
            </a:pPr>
            <a:endParaRPr lang="en-US">
              <a:solidFill>
                <a:srgbClr val="000000"/>
              </a:solidFill>
            </a:endParaRPr>
          </a:p>
        </p:txBody>
      </p:sp>
      <p:grpSp>
        <p:nvGrpSpPr>
          <p:cNvPr id="9" name="Group 10"/>
          <p:cNvGrpSpPr>
            <a:grpSpLocks/>
          </p:cNvGrpSpPr>
          <p:nvPr/>
        </p:nvGrpSpPr>
        <p:grpSpPr bwMode="auto">
          <a:xfrm>
            <a:off x="685800" y="2057400"/>
            <a:ext cx="3359150" cy="3021012"/>
            <a:chOff x="11" y="1490"/>
            <a:chExt cx="2116" cy="1903"/>
          </a:xfrm>
        </p:grpSpPr>
        <p:sp>
          <p:nvSpPr>
            <p:cNvPr id="10"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 name="Rectangle 13"/>
          <p:cNvSpPr>
            <a:spLocks noChangeArrowheads="1"/>
          </p:cNvSpPr>
          <p:nvPr/>
        </p:nvSpPr>
        <p:spPr bwMode="auto">
          <a:xfrm>
            <a:off x="3070225" y="4335462"/>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3" name="TextBox 12"/>
          <p:cNvSpPr txBox="1"/>
          <p:nvPr/>
        </p:nvSpPr>
        <p:spPr>
          <a:xfrm>
            <a:off x="2057400" y="5562600"/>
            <a:ext cx="958917" cy="584775"/>
          </a:xfrm>
          <a:prstGeom prst="rect">
            <a:avLst/>
          </a:prstGeom>
          <a:noFill/>
        </p:spPr>
        <p:txBody>
          <a:bodyPr wrap="none" rtlCol="0">
            <a:spAutoFit/>
          </a:bodyPr>
          <a:lstStyle/>
          <a:p>
            <a:r>
              <a:rPr lang="en-US" sz="3200" dirty="0" smtClean="0">
                <a:solidFill>
                  <a:srgbClr val="000000"/>
                </a:solidFill>
              </a:rPr>
              <a:t>loop</a:t>
            </a:r>
            <a:endParaRPr lang="en-US" sz="3200" dirty="0">
              <a:solidFill>
                <a:srgbClr val="000000"/>
              </a:solidFill>
            </a:endParaRPr>
          </a:p>
        </p:txBody>
      </p:sp>
      <p:sp>
        <p:nvSpPr>
          <p:cNvPr id="14" name="TextBox 13"/>
          <p:cNvSpPr txBox="1"/>
          <p:nvPr/>
        </p:nvSpPr>
        <p:spPr>
          <a:xfrm>
            <a:off x="6400800" y="5410200"/>
            <a:ext cx="617477" cy="584775"/>
          </a:xfrm>
          <a:prstGeom prst="rect">
            <a:avLst/>
          </a:prstGeom>
          <a:noFill/>
        </p:spPr>
        <p:txBody>
          <a:bodyPr wrap="none" rtlCol="0">
            <a:spAutoFit/>
          </a:bodyPr>
          <a:lstStyle/>
          <a:p>
            <a:r>
              <a:rPr lang="en-US" sz="3200" dirty="0" smtClean="0">
                <a:solidFill>
                  <a:srgbClr val="000000"/>
                </a:solidFill>
              </a:rPr>
              <a:t>jet</a:t>
            </a:r>
            <a:endParaRPr lang="en-US" sz="3200" dirty="0">
              <a:solidFill>
                <a:srgbClr val="000000"/>
              </a:solidFill>
            </a:endParaRPr>
          </a:p>
        </p:txBody>
      </p:sp>
      <p:sp>
        <p:nvSpPr>
          <p:cNvPr id="15" name="Rectangle 13"/>
          <p:cNvSpPr>
            <a:spLocks noChangeArrowheads="1"/>
          </p:cNvSpPr>
          <p:nvPr/>
        </p:nvSpPr>
        <p:spPr bwMode="auto">
          <a:xfrm>
            <a:off x="5562600" y="31242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6" name="Rectangle 13"/>
          <p:cNvSpPr>
            <a:spLocks noChangeArrowheads="1"/>
          </p:cNvSpPr>
          <p:nvPr/>
        </p:nvSpPr>
        <p:spPr bwMode="auto">
          <a:xfrm>
            <a:off x="6553200" y="36576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grpSp>
        <p:nvGrpSpPr>
          <p:cNvPr id="45" name="Group 44"/>
          <p:cNvGrpSpPr/>
          <p:nvPr/>
        </p:nvGrpSpPr>
        <p:grpSpPr>
          <a:xfrm>
            <a:off x="2274193" y="2286000"/>
            <a:ext cx="5803007" cy="3316311"/>
            <a:chOff x="2274193" y="2286000"/>
            <a:chExt cx="5803007" cy="3316311"/>
          </a:xfrm>
        </p:grpSpPr>
        <p:sp>
          <p:nvSpPr>
            <p:cNvPr id="17" name="Freeform 16"/>
            <p:cNvSpPr/>
            <p:nvPr/>
          </p:nvSpPr>
          <p:spPr>
            <a:xfrm>
              <a:off x="3036194" y="3453685"/>
              <a:ext cx="1764406" cy="1880315"/>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Lst>
              <a:ahLst/>
              <a:cxnLst>
                <a:cxn ang="0">
                  <a:pos x="connsiteX0" y="connsiteY0"/>
                </a:cxn>
                <a:cxn ang="0">
                  <a:pos x="connsiteX1" y="connsiteY1"/>
                </a:cxn>
                <a:cxn ang="0">
                  <a:pos x="connsiteX2" y="connsiteY2"/>
                </a:cxn>
                <a:cxn ang="0">
                  <a:pos x="connsiteX3" y="connsiteY3"/>
                </a:cxn>
              </a:cxnLst>
              <a:rect l="l" t="t" r="r" b="b"/>
              <a:pathLst>
                <a:path w="1764406" h="1880315">
                  <a:moveTo>
                    <a:pt x="1764406" y="1880315"/>
                  </a:moveTo>
                  <a:cubicBezTo>
                    <a:pt x="1591614" y="1731134"/>
                    <a:pt x="1418823" y="1581954"/>
                    <a:pt x="1313646" y="1378039"/>
                  </a:cubicBezTo>
                  <a:cubicBezTo>
                    <a:pt x="1208468" y="1174123"/>
                    <a:pt x="1352282" y="886495"/>
                    <a:pt x="1133341" y="656822"/>
                  </a:cubicBezTo>
                  <a:cubicBezTo>
                    <a:pt x="914400" y="427149"/>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Freeform 17"/>
            <p:cNvSpPr/>
            <p:nvPr/>
          </p:nvSpPr>
          <p:spPr>
            <a:xfrm>
              <a:off x="2274193" y="4404577"/>
              <a:ext cx="2189409" cy="1197734"/>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678806 w 2678806"/>
                <a:gd name="connsiteY0" fmla="*/ 1237233 h 1237233"/>
                <a:gd name="connsiteX1" fmla="*/ 2228046 w 2678806"/>
                <a:gd name="connsiteY1" fmla="*/ 734957 h 1237233"/>
                <a:gd name="connsiteX2" fmla="*/ 2047741 w 2678806"/>
                <a:gd name="connsiteY2" fmla="*/ 13740 h 1237233"/>
                <a:gd name="connsiteX3" fmla="*/ 0 w 2678806"/>
                <a:gd name="connsiteY3" fmla="*/ 155409 h 1237233"/>
                <a:gd name="connsiteX0" fmla="*/ 2678806 w 2678806"/>
                <a:gd name="connsiteY0" fmla="*/ 1081824 h 1081824"/>
                <a:gd name="connsiteX1" fmla="*/ 2228046 w 2678806"/>
                <a:gd name="connsiteY1" fmla="*/ 579548 h 1081824"/>
                <a:gd name="connsiteX2" fmla="*/ 875764 w 2678806"/>
                <a:gd name="connsiteY2" fmla="*/ 862883 h 1081824"/>
                <a:gd name="connsiteX3" fmla="*/ 0 w 2678806"/>
                <a:gd name="connsiteY3" fmla="*/ 0 h 1081824"/>
                <a:gd name="connsiteX0" fmla="*/ 2678806 w 2678806"/>
                <a:gd name="connsiteY0" fmla="*/ 1081824 h 1081824"/>
                <a:gd name="connsiteX1" fmla="*/ 1571223 w 2678806"/>
                <a:gd name="connsiteY1" fmla="*/ 837125 h 1081824"/>
                <a:gd name="connsiteX2" fmla="*/ 875764 w 2678806"/>
                <a:gd name="connsiteY2" fmla="*/ 862883 h 1081824"/>
                <a:gd name="connsiteX3" fmla="*/ 0 w 2678806"/>
                <a:gd name="connsiteY3" fmla="*/ 0 h 1081824"/>
                <a:gd name="connsiteX0" fmla="*/ 2189409 w 2189409"/>
                <a:gd name="connsiteY0" fmla="*/ 1197734 h 1197734"/>
                <a:gd name="connsiteX1" fmla="*/ 1571223 w 2189409"/>
                <a:gd name="connsiteY1" fmla="*/ 837125 h 1197734"/>
                <a:gd name="connsiteX2" fmla="*/ 875764 w 2189409"/>
                <a:gd name="connsiteY2" fmla="*/ 862883 h 1197734"/>
                <a:gd name="connsiteX3" fmla="*/ 0 w 2189409"/>
                <a:gd name="connsiteY3" fmla="*/ 0 h 1197734"/>
              </a:gdLst>
              <a:ahLst/>
              <a:cxnLst>
                <a:cxn ang="0">
                  <a:pos x="connsiteX0" y="connsiteY0"/>
                </a:cxn>
                <a:cxn ang="0">
                  <a:pos x="connsiteX1" y="connsiteY1"/>
                </a:cxn>
                <a:cxn ang="0">
                  <a:pos x="connsiteX2" y="connsiteY2"/>
                </a:cxn>
                <a:cxn ang="0">
                  <a:pos x="connsiteX3" y="connsiteY3"/>
                </a:cxn>
              </a:cxnLst>
              <a:rect l="l" t="t" r="r" b="b"/>
              <a:pathLst>
                <a:path w="2189409" h="1197734">
                  <a:moveTo>
                    <a:pt x="2189409" y="1197734"/>
                  </a:moveTo>
                  <a:cubicBezTo>
                    <a:pt x="2016617" y="1048553"/>
                    <a:pt x="1790164" y="892933"/>
                    <a:pt x="1571223" y="837125"/>
                  </a:cubicBezTo>
                  <a:cubicBezTo>
                    <a:pt x="1352282" y="781317"/>
                    <a:pt x="1137634" y="1002404"/>
                    <a:pt x="875764" y="862883"/>
                  </a:cubicBezTo>
                  <a:cubicBezTo>
                    <a:pt x="613894" y="723362"/>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0" name="Straight Arrow Connector 19"/>
            <p:cNvCxnSpPr/>
            <p:nvPr/>
          </p:nvCxnSpPr>
          <p:spPr>
            <a:xfrm flipH="1">
              <a:off x="5181600" y="3886200"/>
              <a:ext cx="685800" cy="114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629400" y="2286000"/>
              <a:ext cx="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162800" y="3581400"/>
              <a:ext cx="9144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858000" y="4114800"/>
              <a:ext cx="5080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867400" y="4267200"/>
              <a:ext cx="533400" cy="666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583286" y="1752600"/>
            <a:ext cx="3922268" cy="2868768"/>
            <a:chOff x="2583286" y="1752600"/>
            <a:chExt cx="3922268" cy="2868768"/>
          </a:xfrm>
        </p:grpSpPr>
        <p:sp>
          <p:nvSpPr>
            <p:cNvPr id="40" name="Freeform 39"/>
            <p:cNvSpPr/>
            <p:nvPr/>
          </p:nvSpPr>
          <p:spPr>
            <a:xfrm>
              <a:off x="2583286" y="1957589"/>
              <a:ext cx="1249252" cy="1893193"/>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Lst>
              <a:ahLst/>
              <a:cxnLst>
                <a:cxn ang="0">
                  <a:pos x="connsiteX0" y="connsiteY0"/>
                </a:cxn>
                <a:cxn ang="0">
                  <a:pos x="connsiteX1" y="connsiteY1"/>
                </a:cxn>
              </a:cxnLst>
              <a:rect l="l" t="t" r="r" b="b"/>
              <a:pathLst>
                <a:path w="1249252" h="1893193">
                  <a:moveTo>
                    <a:pt x="1249252" y="0"/>
                  </a:moveTo>
                  <a:cubicBezTo>
                    <a:pt x="382074" y="4293"/>
                    <a:pt x="133082" y="1167683"/>
                    <a:pt x="0" y="1893193"/>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Freeform 40"/>
            <p:cNvSpPr/>
            <p:nvPr/>
          </p:nvSpPr>
          <p:spPr>
            <a:xfrm>
              <a:off x="4422822" y="1955442"/>
              <a:ext cx="2082732" cy="1596979"/>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Lst>
              <a:ahLst/>
              <a:cxnLst>
                <a:cxn ang="0">
                  <a:pos x="connsiteX0" y="connsiteY0"/>
                </a:cxn>
                <a:cxn ang="0">
                  <a:pos x="connsiteX1" y="connsiteY1"/>
                </a:cxn>
              </a:cxnLst>
              <a:rect l="l" t="t" r="r" b="b"/>
              <a:pathLst>
                <a:path w="2082732" h="1596979">
                  <a:moveTo>
                    <a:pt x="0" y="0"/>
                  </a:moveTo>
                  <a:cubicBezTo>
                    <a:pt x="871470" y="42930"/>
                    <a:pt x="2206579" y="871469"/>
                    <a:pt x="2073497" y="1596979"/>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TextBox 41"/>
            <p:cNvSpPr txBox="1"/>
            <p:nvPr/>
          </p:nvSpPr>
          <p:spPr>
            <a:xfrm>
              <a:off x="3352800" y="1752600"/>
              <a:ext cx="1518364" cy="923330"/>
            </a:xfrm>
            <a:prstGeom prst="rect">
              <a:avLst/>
            </a:prstGeom>
            <a:noFill/>
          </p:spPr>
          <p:txBody>
            <a:bodyPr wrap="none" rtlCol="0">
              <a:spAutoFit/>
            </a:bodyPr>
            <a:lstStyle/>
            <a:p>
              <a:pPr algn="ctr"/>
              <a:r>
                <a:rPr lang="en-US" dirty="0">
                  <a:solidFill>
                    <a:srgbClr val="000000"/>
                  </a:solidFill>
                </a:rPr>
                <a:t>h</a:t>
              </a:r>
              <a:r>
                <a:rPr lang="en-US" dirty="0" smtClean="0">
                  <a:solidFill>
                    <a:srgbClr val="000000"/>
                  </a:solidFill>
                </a:rPr>
                <a:t>igh</a:t>
              </a:r>
            </a:p>
            <a:p>
              <a:pPr algn="ctr"/>
              <a:r>
                <a:rPr lang="en-US" dirty="0">
                  <a:solidFill>
                    <a:srgbClr val="000000"/>
                  </a:solidFill>
                </a:rPr>
                <a:t>w</a:t>
              </a:r>
              <a:r>
                <a:rPr lang="en-US" dirty="0" smtClean="0">
                  <a:solidFill>
                    <a:srgbClr val="000000"/>
                  </a:solidFill>
                </a:rPr>
                <a:t>ater activity</a:t>
              </a:r>
            </a:p>
            <a:p>
              <a:pPr algn="ctr"/>
              <a:r>
                <a:rPr lang="en-US" dirty="0" smtClean="0">
                  <a:solidFill>
                    <a:srgbClr val="000000"/>
                  </a:solidFill>
                </a:rPr>
                <a:t>low</a:t>
              </a:r>
              <a:endParaRPr lang="en-US" dirty="0">
                <a:solidFill>
                  <a:srgbClr val="000000"/>
                </a:solidFill>
              </a:endParaRPr>
            </a:p>
          </p:txBody>
        </p:sp>
        <p:sp>
          <p:nvSpPr>
            <p:cNvPr id="43" name="Freeform 42"/>
            <p:cNvSpPr/>
            <p:nvPr/>
          </p:nvSpPr>
          <p:spPr>
            <a:xfrm>
              <a:off x="3489019" y="2483478"/>
              <a:ext cx="392888" cy="2137890"/>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 name="connsiteX0" fmla="*/ 423431 w 423431"/>
                <a:gd name="connsiteY0" fmla="*/ 0 h 2511378"/>
                <a:gd name="connsiteX1" fmla="*/ 178731 w 423431"/>
                <a:gd name="connsiteY1" fmla="*/ 2511378 h 2511378"/>
                <a:gd name="connsiteX0" fmla="*/ 392888 w 392888"/>
                <a:gd name="connsiteY0" fmla="*/ 0 h 2137890"/>
                <a:gd name="connsiteX1" fmla="*/ 251219 w 392888"/>
                <a:gd name="connsiteY1" fmla="*/ 2137890 h 2137890"/>
              </a:gdLst>
              <a:ahLst/>
              <a:cxnLst>
                <a:cxn ang="0">
                  <a:pos x="connsiteX0" y="connsiteY0"/>
                </a:cxn>
                <a:cxn ang="0">
                  <a:pos x="connsiteX1" y="connsiteY1"/>
                </a:cxn>
              </a:cxnLst>
              <a:rect l="l" t="t" r="r" b="b"/>
              <a:pathLst>
                <a:path w="392888" h="2137890">
                  <a:moveTo>
                    <a:pt x="392888" y="0"/>
                  </a:moveTo>
                  <a:cubicBezTo>
                    <a:pt x="-474290" y="4293"/>
                    <a:pt x="384301" y="1412380"/>
                    <a:pt x="251219" y="2137890"/>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Freeform 43"/>
            <p:cNvSpPr/>
            <p:nvPr/>
          </p:nvSpPr>
          <p:spPr>
            <a:xfrm>
              <a:off x="4330521" y="2494208"/>
              <a:ext cx="1275008" cy="1107582"/>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 name="connsiteX0" fmla="*/ 0 w 2326098"/>
                <a:gd name="connsiteY0" fmla="*/ 0 h 1210613"/>
                <a:gd name="connsiteX1" fmla="*/ 2318196 w 2326098"/>
                <a:gd name="connsiteY1" fmla="*/ 1210613 h 1210613"/>
                <a:gd name="connsiteX0" fmla="*/ 0 w 1295183"/>
                <a:gd name="connsiteY0" fmla="*/ 0 h 1107582"/>
                <a:gd name="connsiteX1" fmla="*/ 1275008 w 1295183"/>
                <a:gd name="connsiteY1" fmla="*/ 1107582 h 1107582"/>
                <a:gd name="connsiteX0" fmla="*/ 0 w 1275008"/>
                <a:gd name="connsiteY0" fmla="*/ 0 h 1107582"/>
                <a:gd name="connsiteX1" fmla="*/ 1275008 w 1275008"/>
                <a:gd name="connsiteY1" fmla="*/ 1107582 h 1107582"/>
              </a:gdLst>
              <a:ahLst/>
              <a:cxnLst>
                <a:cxn ang="0">
                  <a:pos x="connsiteX0" y="connsiteY0"/>
                </a:cxn>
                <a:cxn ang="0">
                  <a:pos x="connsiteX1" y="connsiteY1"/>
                </a:cxn>
              </a:cxnLst>
              <a:rect l="l" t="t" r="r" b="b"/>
              <a:pathLst>
                <a:path w="1275008" h="1107582">
                  <a:moveTo>
                    <a:pt x="0" y="0"/>
                  </a:moveTo>
                  <a:cubicBezTo>
                    <a:pt x="871470" y="42930"/>
                    <a:pt x="880056" y="884348"/>
                    <a:pt x="1275008" y="1107582"/>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24197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latin typeface="Arial" panose="020B0604020202020204" pitchFamily="34" charset="0"/>
                <a:cs typeface="Arial" panose="020B0604020202020204" pitchFamily="34" charset="0"/>
              </a:rPr>
              <a:t>Non-isomorphism</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3276600"/>
            <a:ext cx="9144000" cy="1752600"/>
          </a:xfrm>
        </p:spPr>
        <p:txBody>
          <a:bodyPr/>
          <a:lstStyle/>
          <a:p>
            <a:r>
              <a:rPr lang="en-US" dirty="0">
                <a:latin typeface="Arial" panose="020B0604020202020204" pitchFamily="34" charset="0"/>
                <a:cs typeface="Arial" panose="020B0604020202020204" pitchFamily="34" charset="0"/>
              </a:rPr>
              <a:t>ancient </a:t>
            </a:r>
            <a:r>
              <a:rPr lang="en-US" dirty="0" smtClean="0">
                <a:latin typeface="Arial" panose="020B0604020202020204" pitchFamily="34" charset="0"/>
                <a:cs typeface="Arial" panose="020B0604020202020204" pitchFamily="34" charset="0"/>
              </a:rPr>
              <a:t>enemy? </a:t>
            </a:r>
            <a:r>
              <a:rPr lang="en-US" dirty="0">
                <a:latin typeface="Arial" panose="020B0604020202020204" pitchFamily="34" charset="0"/>
                <a:cs typeface="Arial" panose="020B0604020202020204" pitchFamily="34" charset="0"/>
              </a:rPr>
              <a:t>or blessing in disguise?</a:t>
            </a:r>
            <a:endParaRPr lang="en-US" dirty="0"/>
          </a:p>
        </p:txBody>
      </p:sp>
    </p:spTree>
    <p:extLst>
      <p:ext uri="{BB962C8B-B14F-4D97-AF65-F5344CB8AC3E}">
        <p14:creationId xmlns:p14="http://schemas.microsoft.com/office/powerpoint/2010/main" val="132854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99131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 3aw7</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331274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3aw6, 3aw7, “bent” 3aw6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135623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422"/>
          </a:xfrm>
        </p:spPr>
        <p:txBody>
          <a:bodyPr/>
          <a:lstStyle/>
          <a:p>
            <a:r>
              <a:rPr lang="en-US" dirty="0" smtClean="0"/>
              <a:t>3aw7, “bent” 3aw6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7422"/>
            <a:ext cx="9144000" cy="5940578"/>
          </a:xfrm>
          <a:prstGeom prst="rect">
            <a:avLst/>
          </a:prstGeom>
        </p:spPr>
      </p:pic>
    </p:spTree>
    <p:extLst>
      <p:ext uri="{BB962C8B-B14F-4D97-AF65-F5344CB8AC3E}">
        <p14:creationId xmlns:p14="http://schemas.microsoft.com/office/powerpoint/2010/main" val="336740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spTree>
    <p:extLst>
      <p:ext uri="{BB962C8B-B14F-4D97-AF65-F5344CB8AC3E}">
        <p14:creationId xmlns:p14="http://schemas.microsoft.com/office/powerpoint/2010/main" val="34653529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 y="450655"/>
            <a:ext cx="9147717" cy="6407345"/>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“bent” 3aw7</a:t>
            </a:r>
            <a:endParaRPr lang="en-US" dirty="0"/>
          </a:p>
        </p:txBody>
      </p:sp>
    </p:spTree>
    <p:extLst>
      <p:ext uri="{BB962C8B-B14F-4D97-AF65-F5344CB8AC3E}">
        <p14:creationId xmlns:p14="http://schemas.microsoft.com/office/powerpoint/2010/main" val="1331667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3aw7</a:t>
            </a:r>
            <a:endParaRPr lang="en-US" dirty="0"/>
          </a:p>
        </p:txBody>
      </p:sp>
    </p:spTree>
    <p:extLst>
      <p:ext uri="{BB962C8B-B14F-4D97-AF65-F5344CB8AC3E}">
        <p14:creationId xmlns:p14="http://schemas.microsoft.com/office/powerpoint/2010/main" val="1010807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44" y="0"/>
            <a:ext cx="8229600" cy="1143000"/>
          </a:xfrm>
        </p:spPr>
        <p:txBody>
          <a:bodyPr/>
          <a:lstStyle/>
          <a:p>
            <a:r>
              <a:rPr lang="en-US" dirty="0" smtClean="0"/>
              <a:t>Photosystem O=O bond?</a:t>
            </a:r>
            <a:endParaRPr lang="en-US" dirty="0"/>
          </a:p>
        </p:txBody>
      </p:sp>
      <p:pic>
        <p:nvPicPr>
          <p:cNvPr id="60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79" t="14737" r="28893" b="2567"/>
          <a:stretch/>
        </p:blipFill>
        <p:spPr bwMode="auto">
          <a:xfrm>
            <a:off x="1605008" y="1381027"/>
            <a:ext cx="6014301" cy="547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93233" y="6196437"/>
            <a:ext cx="5448928" cy="646331"/>
          </a:xfrm>
          <a:prstGeom prst="rect">
            <a:avLst/>
          </a:prstGeom>
          <a:noFill/>
        </p:spPr>
        <p:txBody>
          <a:bodyPr wrap="none" rtlCol="0">
            <a:spAutoFit/>
          </a:bodyPr>
          <a:lstStyle/>
          <a:p>
            <a:pPr fontAlgn="base">
              <a:spcBef>
                <a:spcPct val="0"/>
              </a:spcBef>
              <a:spcAft>
                <a:spcPct val="0"/>
              </a:spcAft>
            </a:pPr>
            <a:r>
              <a:rPr lang="en-US" dirty="0" err="1">
                <a:solidFill>
                  <a:srgbClr val="000000"/>
                </a:solidFill>
              </a:rPr>
              <a:t>Suga</a:t>
            </a:r>
            <a:r>
              <a:rPr lang="en-US" dirty="0">
                <a:solidFill>
                  <a:srgbClr val="000000"/>
                </a:solidFill>
              </a:rPr>
              <a:t>, M., et al., </a:t>
            </a:r>
            <a:r>
              <a:rPr lang="en-US" i="1" dirty="0">
                <a:solidFill>
                  <a:srgbClr val="000000"/>
                </a:solidFill>
              </a:rPr>
              <a:t>site of O=O bond formation in PSII </a:t>
            </a:r>
          </a:p>
          <a:p>
            <a:pPr fontAlgn="base">
              <a:spcBef>
                <a:spcPct val="0"/>
              </a:spcBef>
              <a:spcAft>
                <a:spcPct val="0"/>
              </a:spcAft>
            </a:pPr>
            <a:r>
              <a:rPr lang="en-US" i="1" dirty="0">
                <a:solidFill>
                  <a:srgbClr val="000000"/>
                </a:solidFill>
              </a:rPr>
              <a:t>caught by XFEL.</a:t>
            </a:r>
            <a:r>
              <a:rPr lang="en-US" dirty="0">
                <a:solidFill>
                  <a:srgbClr val="000000"/>
                </a:solidFill>
              </a:rPr>
              <a:t> Nature, 2017. </a:t>
            </a:r>
            <a:r>
              <a:rPr lang="en-US" b="1" dirty="0">
                <a:solidFill>
                  <a:srgbClr val="000000"/>
                </a:solidFill>
              </a:rPr>
              <a:t>543</a:t>
            </a:r>
            <a:r>
              <a:rPr lang="en-US" dirty="0">
                <a:solidFill>
                  <a:srgbClr val="000000"/>
                </a:solidFill>
              </a:rPr>
              <a:t>: p. 131.</a:t>
            </a:r>
          </a:p>
        </p:txBody>
      </p:sp>
    </p:spTree>
    <p:extLst>
      <p:ext uri="{BB962C8B-B14F-4D97-AF65-F5344CB8AC3E}">
        <p14:creationId xmlns:p14="http://schemas.microsoft.com/office/powerpoint/2010/main" val="1808093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90900"/>
          </a:xfrm>
        </p:spPr>
        <p:txBody>
          <a:bodyPr/>
          <a:lstStyle/>
          <a:p>
            <a:r>
              <a:rPr lang="en-US" dirty="0" err="1" smtClean="0"/>
              <a:t>Fo</a:t>
            </a:r>
            <a:r>
              <a:rPr lang="en-US" dirty="0" smtClean="0"/>
              <a:t> – Fc maps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0900"/>
            <a:ext cx="9144000" cy="5767100"/>
          </a:xfrm>
          <a:prstGeom prst="rect">
            <a:avLst/>
          </a:prstGeom>
        </p:spPr>
      </p:pic>
      <p:sp>
        <p:nvSpPr>
          <p:cNvPr id="3" name="TextBox 2"/>
          <p:cNvSpPr txBox="1"/>
          <p:nvPr/>
        </p:nvSpPr>
        <p:spPr>
          <a:xfrm>
            <a:off x="7013448" y="109728"/>
            <a:ext cx="2031325" cy="400110"/>
          </a:xfrm>
          <a:prstGeom prst="rect">
            <a:avLst/>
          </a:prstGeom>
          <a:noFill/>
        </p:spPr>
        <p:txBody>
          <a:bodyPr wrap="none" rtlCol="0">
            <a:spAutoFit/>
          </a:bodyPr>
          <a:lstStyle/>
          <a:p>
            <a:pPr fontAlgn="base">
              <a:spcBef>
                <a:spcPct val="0"/>
              </a:spcBef>
              <a:spcAft>
                <a:spcPct val="0"/>
              </a:spcAft>
            </a:pPr>
            <a:r>
              <a:rPr lang="en-US" sz="2000" b="1" dirty="0">
                <a:solidFill>
                  <a:srgbClr val="000000"/>
                </a:solidFill>
                <a:latin typeface="Courier New" panose="02070309020205020404" pitchFamily="49" charset="0"/>
                <a:cs typeface="Courier New" panose="02070309020205020404" pitchFamily="49" charset="0"/>
              </a:rPr>
              <a:t>5ws5 vs 5ws6</a:t>
            </a:r>
          </a:p>
        </p:txBody>
      </p:sp>
      <p:sp>
        <p:nvSpPr>
          <p:cNvPr id="5" name="Oval 4"/>
          <p:cNvSpPr/>
          <p:nvPr/>
        </p:nvSpPr>
        <p:spPr>
          <a:xfrm rot="18550531">
            <a:off x="4295954" y="3614468"/>
            <a:ext cx="776378" cy="4054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79403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0900"/>
            <a:ext cx="9144000" cy="5767100"/>
          </a:xfrm>
          <a:prstGeom prst="rect">
            <a:avLst/>
          </a:prstGeom>
        </p:spPr>
      </p:pic>
      <p:sp>
        <p:nvSpPr>
          <p:cNvPr id="3" name="Title 1"/>
          <p:cNvSpPr txBox="1">
            <a:spLocks/>
          </p:cNvSpPr>
          <p:nvPr/>
        </p:nvSpPr>
        <p:spPr>
          <a:xfrm>
            <a:off x="457200" y="0"/>
            <a:ext cx="8229600" cy="109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err="1" smtClean="0">
                <a:solidFill>
                  <a:srgbClr val="000000"/>
                </a:solidFill>
              </a:rPr>
              <a:t>Fo</a:t>
            </a:r>
            <a:r>
              <a:rPr lang="en-US" kern="0" dirty="0" smtClean="0">
                <a:solidFill>
                  <a:srgbClr val="000000"/>
                </a:solidFill>
              </a:rPr>
              <a:t> – </a:t>
            </a:r>
            <a:r>
              <a:rPr lang="en-US" kern="0" dirty="0" err="1" smtClean="0">
                <a:solidFill>
                  <a:srgbClr val="000000"/>
                </a:solidFill>
              </a:rPr>
              <a:t>Fo</a:t>
            </a:r>
            <a:r>
              <a:rPr lang="en-US" kern="0" dirty="0" smtClean="0">
                <a:solidFill>
                  <a:srgbClr val="000000"/>
                </a:solidFill>
              </a:rPr>
              <a:t> maps</a:t>
            </a:r>
            <a:endParaRPr lang="en-US" kern="0" dirty="0">
              <a:solidFill>
                <a:srgbClr val="000000"/>
              </a:solidFill>
            </a:endParaRPr>
          </a:p>
        </p:txBody>
      </p:sp>
      <p:sp>
        <p:nvSpPr>
          <p:cNvPr id="4" name="TextBox 3"/>
          <p:cNvSpPr txBox="1"/>
          <p:nvPr/>
        </p:nvSpPr>
        <p:spPr>
          <a:xfrm>
            <a:off x="7013448" y="109728"/>
            <a:ext cx="2031325" cy="400110"/>
          </a:xfrm>
          <a:prstGeom prst="rect">
            <a:avLst/>
          </a:prstGeom>
          <a:noFill/>
        </p:spPr>
        <p:txBody>
          <a:bodyPr wrap="none" rtlCol="0">
            <a:spAutoFit/>
          </a:bodyPr>
          <a:lstStyle/>
          <a:p>
            <a:pPr fontAlgn="base">
              <a:spcBef>
                <a:spcPct val="0"/>
              </a:spcBef>
              <a:spcAft>
                <a:spcPct val="0"/>
              </a:spcAft>
            </a:pPr>
            <a:r>
              <a:rPr lang="en-US" sz="2000" b="1" dirty="0">
                <a:solidFill>
                  <a:srgbClr val="000000"/>
                </a:solidFill>
                <a:latin typeface="Courier New" panose="02070309020205020404" pitchFamily="49" charset="0"/>
                <a:cs typeface="Courier New" panose="02070309020205020404" pitchFamily="49" charset="0"/>
              </a:rPr>
              <a:t>5ws5 vs 5ws6</a:t>
            </a:r>
          </a:p>
        </p:txBody>
      </p:sp>
      <p:sp>
        <p:nvSpPr>
          <p:cNvPr id="5" name="Oval 4"/>
          <p:cNvSpPr/>
          <p:nvPr/>
        </p:nvSpPr>
        <p:spPr>
          <a:xfrm rot="18550531">
            <a:off x="4295954" y="3614468"/>
            <a:ext cx="776378" cy="4054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9393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Tree>
    <p:extLst>
      <p:ext uri="{BB962C8B-B14F-4D97-AF65-F5344CB8AC3E}">
        <p14:creationId xmlns:p14="http://schemas.microsoft.com/office/powerpoint/2010/main" val="1803712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p:txBody>
          <a:bodyPr/>
          <a:lstStyle/>
          <a:p>
            <a:r>
              <a:rPr lang="en-US" dirty="0" smtClean="0"/>
              <a:t>Convert to fractional coordinates</a:t>
            </a:r>
          </a:p>
          <a:p>
            <a:r>
              <a:rPr lang="en-US" dirty="0" smtClean="0"/>
              <a:t>Basis functions: spatial sin waves</a:t>
            </a:r>
          </a:p>
        </p:txBody>
      </p:sp>
    </p:spTree>
    <p:extLst>
      <p:ext uri="{BB962C8B-B14F-4D97-AF65-F5344CB8AC3E}">
        <p14:creationId xmlns:p14="http://schemas.microsoft.com/office/powerpoint/2010/main" val="26209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Basis function  1 0 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220200" cy="6029632"/>
          </a:xfrm>
          <a:prstGeom prst="rect">
            <a:avLst/>
          </a:prstGeom>
        </p:spPr>
      </p:pic>
    </p:spTree>
    <p:extLst>
      <p:ext uri="{BB962C8B-B14F-4D97-AF65-F5344CB8AC3E}">
        <p14:creationId xmlns:p14="http://schemas.microsoft.com/office/powerpoint/2010/main" val="14624580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p:txBody>
          <a:bodyPr/>
          <a:lstStyle/>
          <a:p>
            <a:r>
              <a:rPr lang="en-US" dirty="0" smtClean="0"/>
              <a:t>Convert to fractional coordinates</a:t>
            </a:r>
          </a:p>
          <a:p>
            <a:r>
              <a:rPr lang="en-US" dirty="0" smtClean="0"/>
              <a:t>Basis functions: spatial sin waves</a:t>
            </a:r>
          </a:p>
          <a:p>
            <a:pPr lvl="1"/>
            <a:r>
              <a:rPr lang="en-US" dirty="0" smtClean="0"/>
              <a:t>Repeats with unit cell</a:t>
            </a:r>
          </a:p>
          <a:p>
            <a:pPr lvl="1"/>
            <a:r>
              <a:rPr lang="en-US" dirty="0" smtClean="0"/>
              <a:t>Low-order </a:t>
            </a:r>
            <a:r>
              <a:rPr lang="en-US" dirty="0" err="1" smtClean="0"/>
              <a:t>h,k,l</a:t>
            </a:r>
            <a:r>
              <a:rPr lang="en-US" dirty="0" smtClean="0"/>
              <a:t> indices first</a:t>
            </a:r>
          </a:p>
          <a:p>
            <a:r>
              <a:rPr lang="en-US" dirty="0" smtClean="0"/>
              <a:t>Fit function to </a:t>
            </a:r>
            <a:r>
              <a:rPr lang="el-GR" dirty="0" smtClean="0"/>
              <a:t>Δ</a:t>
            </a:r>
            <a:r>
              <a:rPr lang="en-US" dirty="0"/>
              <a:t>x vs </a:t>
            </a:r>
            <a:r>
              <a:rPr lang="en-US" dirty="0" err="1" smtClean="0"/>
              <a:t>x,y,z</a:t>
            </a:r>
            <a:r>
              <a:rPr lang="en-US" dirty="0" smtClean="0"/>
              <a:t> across P1 cell</a:t>
            </a:r>
          </a:p>
          <a:p>
            <a:r>
              <a:rPr lang="en-US" dirty="0" smtClean="0"/>
              <a:t>Repeat with </a:t>
            </a:r>
            <a:r>
              <a:rPr lang="el-GR" dirty="0" smtClean="0"/>
              <a:t>Δ</a:t>
            </a:r>
            <a:r>
              <a:rPr lang="en-US" dirty="0" smtClean="0"/>
              <a:t>y, </a:t>
            </a:r>
            <a:r>
              <a:rPr lang="el-GR" dirty="0" smtClean="0"/>
              <a:t>Δ</a:t>
            </a:r>
            <a:r>
              <a:rPr lang="en-US" dirty="0" smtClean="0"/>
              <a:t>z</a:t>
            </a:r>
          </a:p>
          <a:p>
            <a:r>
              <a:rPr lang="en-US" dirty="0" smtClean="0"/>
              <a:t>Apply to PDB file and interpolate map grid</a:t>
            </a:r>
          </a:p>
          <a:p>
            <a:r>
              <a:rPr lang="en-US" dirty="0" smtClean="0"/>
              <a:t>Usually 3-5 orders comparable to LSQ</a:t>
            </a:r>
            <a:endParaRPr lang="en-US" dirty="0"/>
          </a:p>
        </p:txBody>
      </p:sp>
    </p:spTree>
    <p:extLst>
      <p:ext uri="{BB962C8B-B14F-4D97-AF65-F5344CB8AC3E}">
        <p14:creationId xmlns:p14="http://schemas.microsoft.com/office/powerpoint/2010/main" val="1778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17875" cy="6838406"/>
          </a:xfrm>
          <a:prstGeom prst="rect">
            <a:avLst/>
          </a:prstGeom>
        </p:spPr>
      </p:pic>
    </p:spTree>
    <p:extLst>
      <p:ext uri="{BB962C8B-B14F-4D97-AF65-F5344CB8AC3E}">
        <p14:creationId xmlns:p14="http://schemas.microsoft.com/office/powerpoint/2010/main" val="206429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l="6339" t="16190" r="3455" b="10246"/>
          <a:stretch>
            <a:fillRect/>
          </a:stretch>
        </p:blipFill>
        <p:spPr bwMode="auto">
          <a:xfrm>
            <a:off x="-1873250" y="869950"/>
            <a:ext cx="10777538" cy="494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3" name="Rectangle 3"/>
          <p:cNvSpPr>
            <a:spLocks noChangeArrowheads="1"/>
          </p:cNvSpPr>
          <p:nvPr/>
        </p:nvSpPr>
        <p:spPr bwMode="auto">
          <a:xfrm>
            <a:off x="0" y="5984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a:solidFill>
                  <a:srgbClr val="000000"/>
                </a:solidFill>
              </a:rPr>
              <a:t>Perutz (1985). “Early Days of Cryst…”</a:t>
            </a:r>
            <a:r>
              <a:rPr lang="en-US" altLang="en-US" sz="2000" i="1">
                <a:solidFill>
                  <a:srgbClr val="000000"/>
                </a:solidFill>
              </a:rPr>
              <a:t> Methods in Enzymology</a:t>
            </a:r>
            <a:r>
              <a:rPr lang="en-US" altLang="en-US" sz="2000">
                <a:solidFill>
                  <a:srgbClr val="000000"/>
                </a:solidFill>
              </a:rPr>
              <a:t>, Vol.</a:t>
            </a:r>
            <a:r>
              <a:rPr lang="en-US" altLang="en-US" sz="2000" i="1">
                <a:solidFill>
                  <a:srgbClr val="000000"/>
                </a:solidFill>
              </a:rPr>
              <a:t> </a:t>
            </a:r>
            <a:r>
              <a:rPr lang="en-US" altLang="en-US" sz="2000">
                <a:solidFill>
                  <a:srgbClr val="000000"/>
                </a:solidFill>
              </a:rPr>
              <a:t>114</a:t>
            </a:r>
            <a:r>
              <a:rPr lang="en-US" altLang="en-US" sz="2000" i="1">
                <a:solidFill>
                  <a:srgbClr val="000000"/>
                </a:solidFill>
              </a:rPr>
              <a:t>, </a:t>
            </a:r>
            <a:r>
              <a:rPr lang="en-US" altLang="en-US" sz="2000">
                <a:solidFill>
                  <a:srgbClr val="000000"/>
                </a:solidFill>
              </a:rPr>
              <a:t>3-18.</a:t>
            </a:r>
          </a:p>
          <a:p>
            <a:pPr eaLnBrk="1" fontAlgn="base" hangingPunct="1">
              <a:spcBef>
                <a:spcPct val="0"/>
              </a:spcBef>
              <a:spcAft>
                <a:spcPct val="0"/>
              </a:spcAft>
            </a:pPr>
            <a:r>
              <a:rPr lang="en-US" altLang="en-US" sz="2000">
                <a:solidFill>
                  <a:srgbClr val="000000"/>
                </a:solidFill>
              </a:rPr>
              <a:t>Bragg &amp; Perutz (1952)."external form haemoglobin I", </a:t>
            </a:r>
            <a:r>
              <a:rPr lang="en-US" altLang="en-US" sz="2000" i="1">
                <a:solidFill>
                  <a:srgbClr val="000000"/>
                </a:solidFill>
              </a:rPr>
              <a:t>Acta Cryst.</a:t>
            </a:r>
            <a:r>
              <a:rPr lang="en-US" altLang="en-US" sz="2000">
                <a:solidFill>
                  <a:srgbClr val="000000"/>
                </a:solidFill>
              </a:rPr>
              <a:t> </a:t>
            </a:r>
            <a:r>
              <a:rPr lang="en-US" altLang="en-US" sz="2000" b="1">
                <a:solidFill>
                  <a:srgbClr val="000000"/>
                </a:solidFill>
              </a:rPr>
              <a:t>5</a:t>
            </a:r>
            <a:r>
              <a:rPr lang="en-US" altLang="en-US" sz="2000">
                <a:solidFill>
                  <a:srgbClr val="000000"/>
                </a:solidFill>
              </a:rPr>
              <a:t>, 277-283. </a:t>
            </a:r>
          </a:p>
        </p:txBody>
      </p:sp>
      <p:sp>
        <p:nvSpPr>
          <p:cNvPr id="102404" name="Title 1"/>
          <p:cNvSpPr>
            <a:spLocks noGrp="1"/>
          </p:cNvSpPr>
          <p:nvPr>
            <p:ph type="title"/>
          </p:nvPr>
        </p:nvSpPr>
        <p:spPr>
          <a:xfrm>
            <a:off x="0" y="0"/>
            <a:ext cx="9144000" cy="1423988"/>
          </a:xfrm>
        </p:spPr>
        <p:txBody>
          <a:bodyPr/>
          <a:lstStyle/>
          <a:p>
            <a:r>
              <a:rPr lang="en-US" altLang="en-US" sz="3600" smtClean="0"/>
              <a:t>Bragg’s “minimum wavelength principle”</a:t>
            </a:r>
          </a:p>
        </p:txBody>
      </p:sp>
    </p:spTree>
    <p:extLst>
      <p:ext uri="{BB962C8B-B14F-4D97-AF65-F5344CB8AC3E}">
        <p14:creationId xmlns:p14="http://schemas.microsoft.com/office/powerpoint/2010/main" val="3779271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0"/>
            <a:ext cx="8229600" cy="1417638"/>
          </a:xfrm>
        </p:spPr>
        <p:txBody>
          <a:bodyPr/>
          <a:lstStyle/>
          <a:p>
            <a:r>
              <a:rPr lang="en-US" altLang="en-US" smtClean="0"/>
              <a:t>DMMULTI – fake data</a:t>
            </a:r>
            <a:br>
              <a:rPr lang="en-US" altLang="en-US" smtClean="0"/>
            </a:br>
            <a:r>
              <a:rPr lang="en-US" altLang="en-US" sz="3600" smtClean="0"/>
              <a:t>4 deg rotation: 8 “xtals”: before</a:t>
            </a:r>
            <a:endParaRPr lang="en-US" altLang="en-US" smtClean="0"/>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3213"/>
            <a:ext cx="91440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5"/>
          <p:cNvSpPr txBox="1">
            <a:spLocks noChangeArrowheads="1"/>
          </p:cNvSpPr>
          <p:nvPr/>
        </p:nvSpPr>
        <p:spPr bwMode="auto">
          <a:xfrm>
            <a:off x="0" y="1306513"/>
            <a:ext cx="204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200">
                <a:solidFill>
                  <a:srgbClr val="000000"/>
                </a:solidFill>
              </a:rPr>
              <a:t>CC = 0.02</a:t>
            </a:r>
          </a:p>
        </p:txBody>
      </p:sp>
    </p:spTree>
    <p:extLst>
      <p:ext uri="{BB962C8B-B14F-4D97-AF65-F5344CB8AC3E}">
        <p14:creationId xmlns:p14="http://schemas.microsoft.com/office/powerpoint/2010/main" val="29102779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3213"/>
            <a:ext cx="91440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6"/>
          <p:cNvSpPr txBox="1">
            <a:spLocks noChangeArrowheads="1"/>
          </p:cNvSpPr>
          <p:nvPr/>
        </p:nvSpPr>
        <p:spPr bwMode="auto">
          <a:xfrm>
            <a:off x="0" y="1306513"/>
            <a:ext cx="1814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3200">
                <a:solidFill>
                  <a:srgbClr val="000000"/>
                </a:solidFill>
              </a:rPr>
              <a:t>CC = 0.8</a:t>
            </a:r>
          </a:p>
        </p:txBody>
      </p:sp>
      <p:sp>
        <p:nvSpPr>
          <p:cNvPr id="6" name="Title 1"/>
          <p:cNvSpPr txBox="1">
            <a:spLocks/>
          </p:cNvSpPr>
          <p:nvPr/>
        </p:nvSpPr>
        <p:spPr bwMode="auto">
          <a:xfrm>
            <a:off x="457200" y="0"/>
            <a:ext cx="822960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kern="0" dirty="0" smtClean="0">
                <a:solidFill>
                  <a:srgbClr val="000000"/>
                </a:solidFill>
              </a:rPr>
              <a:t>DMMULTI – fake data</a:t>
            </a:r>
            <a:br>
              <a:rPr lang="en-US" kern="0" dirty="0" smtClean="0">
                <a:solidFill>
                  <a:srgbClr val="000000"/>
                </a:solidFill>
              </a:rPr>
            </a:br>
            <a:r>
              <a:rPr lang="en-US" sz="3600" kern="0" dirty="0" smtClean="0">
                <a:solidFill>
                  <a:srgbClr val="000000"/>
                </a:solidFill>
              </a:rPr>
              <a:t>4 </a:t>
            </a:r>
            <a:r>
              <a:rPr lang="en-US" sz="3600" kern="0" dirty="0" err="1" smtClean="0">
                <a:solidFill>
                  <a:srgbClr val="000000"/>
                </a:solidFill>
              </a:rPr>
              <a:t>deg</a:t>
            </a:r>
            <a:r>
              <a:rPr lang="en-US" sz="3600" kern="0" dirty="0" smtClean="0">
                <a:solidFill>
                  <a:srgbClr val="000000"/>
                </a:solidFill>
              </a:rPr>
              <a:t> rotation: 8 “</a:t>
            </a:r>
            <a:r>
              <a:rPr lang="en-US" sz="3600" kern="0" dirty="0" err="1" smtClean="0">
                <a:solidFill>
                  <a:srgbClr val="000000"/>
                </a:solidFill>
              </a:rPr>
              <a:t>xtals</a:t>
            </a:r>
            <a:r>
              <a:rPr lang="en-US" sz="3600" kern="0" dirty="0" smtClean="0">
                <a:solidFill>
                  <a:srgbClr val="000000"/>
                </a:solidFill>
              </a:rPr>
              <a:t>”: after</a:t>
            </a:r>
            <a:endParaRPr lang="en-US" kern="0" dirty="0">
              <a:solidFill>
                <a:srgbClr val="000000"/>
              </a:solidFill>
            </a:endParaRPr>
          </a:p>
        </p:txBody>
      </p:sp>
    </p:spTree>
    <p:extLst>
      <p:ext uri="{BB962C8B-B14F-4D97-AF65-F5344CB8AC3E}">
        <p14:creationId xmlns:p14="http://schemas.microsoft.com/office/powerpoint/2010/main" val="26228308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6" y="2781711"/>
            <a:ext cx="2809461" cy="1200329"/>
          </a:xfrm>
          <a:prstGeom prst="rect">
            <a:avLst/>
          </a:prstGeom>
        </p:spPr>
        <p:txBody>
          <a:bodyPr wrap="square">
            <a:spAutoFit/>
          </a:bodyPr>
          <a:lstStyle/>
          <a:p>
            <a:pPr fontAlgn="base">
              <a:spcBef>
                <a:spcPct val="0"/>
              </a:spcBef>
              <a:spcAft>
                <a:spcPct val="0"/>
              </a:spcAft>
            </a:pPr>
            <a:r>
              <a:rPr lang="en-US" dirty="0" smtClean="0">
                <a:solidFill>
                  <a:srgbClr val="000000"/>
                </a:solidFill>
                <a:cs typeface="Arial" charset="0"/>
              </a:rPr>
              <a:t>Knott </a:t>
            </a:r>
            <a:r>
              <a:rPr lang="en-US" i="1" dirty="0" smtClean="0">
                <a:solidFill>
                  <a:srgbClr val="000000"/>
                </a:solidFill>
                <a:cs typeface="Arial" charset="0"/>
              </a:rPr>
              <a:t>et al. </a:t>
            </a:r>
            <a:r>
              <a:rPr lang="en-US" dirty="0" smtClean="0">
                <a:solidFill>
                  <a:srgbClr val="000000"/>
                </a:solidFill>
                <a:cs typeface="Arial" charset="0"/>
              </a:rPr>
              <a:t>(2017</a:t>
            </a:r>
            <a:r>
              <a:rPr lang="en-US" dirty="0">
                <a:solidFill>
                  <a:srgbClr val="000000"/>
                </a:solidFill>
                <a:cs typeface="Arial" charset="0"/>
              </a:rPr>
              <a:t>). </a:t>
            </a:r>
            <a:r>
              <a:rPr lang="en-US" dirty="0">
                <a:solidFill>
                  <a:srgbClr val="000000"/>
                </a:solidFill>
                <a:cs typeface="Arial" charset="0"/>
              </a:rPr>
              <a:t>"Guide-bound </a:t>
            </a:r>
            <a:r>
              <a:rPr lang="en-US" dirty="0" smtClean="0">
                <a:solidFill>
                  <a:srgbClr val="000000"/>
                </a:solidFill>
                <a:cs typeface="Arial" charset="0"/>
              </a:rPr>
              <a:t>CRISPR-Cas13a." </a:t>
            </a:r>
            <a:r>
              <a:rPr lang="en-US" u="sng" dirty="0">
                <a:solidFill>
                  <a:srgbClr val="000000"/>
                </a:solidFill>
                <a:cs typeface="Arial" charset="0"/>
              </a:rPr>
              <a:t>Nature </a:t>
            </a:r>
            <a:r>
              <a:rPr lang="en-US" u="sng" dirty="0" smtClean="0">
                <a:solidFill>
                  <a:srgbClr val="000000"/>
                </a:solidFill>
                <a:cs typeface="Arial" charset="0"/>
              </a:rPr>
              <a:t>S&amp;MB</a:t>
            </a:r>
            <a:r>
              <a:rPr lang="en-US" dirty="0" smtClean="0">
                <a:solidFill>
                  <a:srgbClr val="000000"/>
                </a:solidFill>
                <a:cs typeface="Arial" charset="0"/>
              </a:rPr>
              <a:t> </a:t>
            </a:r>
            <a:r>
              <a:rPr lang="en-US" b="1" dirty="0" smtClean="0">
                <a:solidFill>
                  <a:srgbClr val="000000"/>
                </a:solidFill>
                <a:cs typeface="Arial" charset="0"/>
              </a:rPr>
              <a:t>24, </a:t>
            </a:r>
            <a:r>
              <a:rPr lang="en-US" dirty="0" smtClean="0">
                <a:solidFill>
                  <a:srgbClr val="000000"/>
                </a:solidFill>
                <a:cs typeface="Arial" charset="0"/>
              </a:rPr>
              <a:t>825</a:t>
            </a:r>
            <a:endParaRPr lang="en-US" dirty="0">
              <a:solidFill>
                <a:srgbClr val="000000"/>
              </a:solidFill>
              <a:cs typeface="Arial" charset="0"/>
            </a:endParaRPr>
          </a:p>
        </p:txBody>
      </p:sp>
      <p:sp>
        <p:nvSpPr>
          <p:cNvPr id="5" name="Oval 4"/>
          <p:cNvSpPr/>
          <p:nvPr/>
        </p:nvSpPr>
        <p:spPr>
          <a:xfrm>
            <a:off x="6513048" y="5128789"/>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81740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extLst>
              <p:ext uri="{D42A27DB-BD31-4B8C-83A1-F6EECF244321}">
                <p14:modId xmlns:p14="http://schemas.microsoft.com/office/powerpoint/2010/main" val="3218893864"/>
              </p:ext>
            </p:extLst>
          </p:nvPr>
        </p:nvGraphicFramePr>
        <p:xfrm>
          <a:off x="434396" y="727403"/>
          <a:ext cx="9268345" cy="5592107"/>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713732" y="6177169"/>
            <a:ext cx="2223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observation</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397723" y="3030866"/>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intensity</a:t>
            </a:r>
            <a:endParaRPr lang="en-US" altLang="en-US" sz="2800" b="1" dirty="0">
              <a:solidFill>
                <a:prstClr val="black"/>
              </a:solidFill>
              <a:latin typeface="Arial" panose="020B0604020202020204" pitchFamily="34" charset="0"/>
              <a:cs typeface="Arial" charset="0"/>
            </a:endParaRPr>
          </a:p>
        </p:txBody>
      </p:sp>
      <p:sp>
        <p:nvSpPr>
          <p:cNvPr id="9" name="TextBox 8"/>
          <p:cNvSpPr txBox="1"/>
          <p:nvPr/>
        </p:nvSpPr>
        <p:spPr>
          <a:xfrm>
            <a:off x="0" y="228600"/>
            <a:ext cx="9144000" cy="769441"/>
          </a:xfrm>
          <a:prstGeom prst="rect">
            <a:avLst/>
          </a:prstGeom>
          <a:noFill/>
        </p:spPr>
        <p:txBody>
          <a:bodyPr wrap="square" rtlCol="0">
            <a:spAutoFit/>
          </a:bodyPr>
          <a:lstStyle/>
          <a:p>
            <a:pPr algn="ctr"/>
            <a:r>
              <a:rPr lang="en-US" sz="4400" dirty="0" smtClean="0">
                <a:solidFill>
                  <a:srgbClr val="000000"/>
                </a:solidFill>
                <a:cs typeface="Arial" panose="020B0604020202020204" pitchFamily="34" charset="0"/>
              </a:rPr>
              <a:t>Systematic vs random error</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192714660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3186547"/>
            <a:ext cx="8162925" cy="3386511"/>
          </a:xfrm>
        </p:spPr>
        <p:txBody>
          <a:bodyPr/>
          <a:lstStyle/>
          <a:p>
            <a:pPr algn="ctr" eaLnBrk="1" hangingPunct="1">
              <a:lnSpc>
                <a:spcPct val="130000"/>
              </a:lnSpc>
              <a:buNone/>
            </a:pPr>
            <a:r>
              <a:rPr lang="en-US" altLang="en-US" sz="2800" b="1" dirty="0">
                <a:solidFill>
                  <a:srgbClr val="008000"/>
                </a:solidFill>
              </a:rPr>
              <a:t>Cell does not always tell</a:t>
            </a:r>
            <a:endParaRPr lang="el-GR" altLang="en-US" sz="2800" b="1" dirty="0">
              <a:solidFill>
                <a:srgbClr val="008000"/>
              </a:solidFill>
              <a:cs typeface="Arial" pitchFamily="34" charset="0"/>
            </a:endParaRPr>
          </a:p>
          <a:p>
            <a:pPr algn="ctr" eaLnBrk="1" hangingPunct="1">
              <a:lnSpc>
                <a:spcPct val="130000"/>
              </a:lnSpc>
              <a:buFontTx/>
              <a:buNone/>
            </a:pPr>
            <a:r>
              <a:rPr lang="en-US" altLang="en-US" sz="2800" b="1" dirty="0" smtClean="0">
                <a:solidFill>
                  <a:srgbClr val="008000"/>
                </a:solidFill>
              </a:rPr>
              <a:t>humidity (&amp; other vapors)</a:t>
            </a:r>
            <a:endParaRPr lang="en-US" altLang="en-US" sz="2800" b="1" dirty="0" smtClean="0">
              <a:solidFill>
                <a:srgbClr val="008000"/>
              </a:solidFill>
            </a:endParaRPr>
          </a:p>
          <a:p>
            <a:pPr algn="ctr" eaLnBrk="1" hangingPunct="1">
              <a:lnSpc>
                <a:spcPct val="130000"/>
              </a:lnSpc>
              <a:buFontTx/>
              <a:buNone/>
            </a:pPr>
            <a:r>
              <a:rPr lang="en-US" altLang="en-US" sz="2800" b="1" dirty="0" smtClean="0">
                <a:solidFill>
                  <a:srgbClr val="008000"/>
                </a:solidFill>
              </a:rPr>
              <a:t>May reveal function</a:t>
            </a:r>
          </a:p>
          <a:p>
            <a:pPr algn="ctr" eaLnBrk="1" hangingPunct="1">
              <a:lnSpc>
                <a:spcPct val="130000"/>
              </a:lnSpc>
              <a:buFontTx/>
              <a:buNone/>
            </a:pPr>
            <a:r>
              <a:rPr lang="en-US" altLang="en-US" sz="2800" b="1" dirty="0" smtClean="0">
                <a:solidFill>
                  <a:srgbClr val="008000"/>
                </a:solidFill>
              </a:rPr>
              <a:t>Re-sample molecular transform (NIP)</a:t>
            </a:r>
            <a:endParaRPr lang="en-US" altLang="en-US" sz="2800" b="1" dirty="0" smtClean="0">
              <a:solidFill>
                <a:srgbClr val="008000"/>
              </a:solidFill>
            </a:endParaRPr>
          </a:p>
          <a:p>
            <a:pPr algn="ctr" eaLnBrk="1" hangingPunct="1">
              <a:lnSpc>
                <a:spcPct val="130000"/>
              </a:lnSpc>
              <a:buFontTx/>
              <a:buNone/>
            </a:pPr>
            <a:r>
              <a:rPr lang="en-US" altLang="en-US" sz="2800" b="1" dirty="0" smtClean="0">
                <a:solidFill>
                  <a:srgbClr val="008000"/>
                </a:solidFill>
              </a:rPr>
              <a:t>Ignore &amp; merge?</a:t>
            </a:r>
            <a:endParaRPr lang="en-US" altLang="en-US" sz="2800" b="1" dirty="0" smtClean="0">
              <a:solidFill>
                <a:srgbClr val="008000"/>
              </a:solidFill>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URLs &amp; Summary</a:t>
            </a:r>
          </a:p>
        </p:txBody>
      </p:sp>
      <p:sp>
        <p:nvSpPr>
          <p:cNvPr id="273412" name="Rectangle 4"/>
          <p:cNvSpPr>
            <a:spLocks noChangeArrowheads="1"/>
          </p:cNvSpPr>
          <p:nvPr/>
        </p:nvSpPr>
        <p:spPr bwMode="auto">
          <a:xfrm>
            <a:off x="498475" y="1185863"/>
            <a:ext cx="8645525" cy="20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https://</a:t>
            </a:r>
            <a:r>
              <a:rPr lang="en-US" altLang="en-US" sz="2400" b="1" dirty="0">
                <a:solidFill>
                  <a:srgbClr val="000000"/>
                </a:solidFill>
                <a:latin typeface="Courier New" pitchFamily="49" charset="0"/>
              </a:rPr>
              <a:t>bl831.als.lbl.gov/~jamesh/powerpoint/</a:t>
            </a: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ESRF_noniso</a:t>
            </a:r>
            <a:r>
              <a:rPr lang="en-US" altLang="en-US" sz="2400" b="1" dirty="0" smtClean="0">
                <a:solidFill>
                  <a:srgbClr val="000000"/>
                </a:solidFill>
                <a:latin typeface="Courier New" pitchFamily="49" charset="0"/>
              </a:rPr>
              <a:t>_2020.pptx</a:t>
            </a:r>
          </a:p>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https://github.com/fraser-lab/holton_scripts</a:t>
            </a:r>
            <a:r>
              <a:rPr lang="en-US" altLang="en-US" sz="2400" b="1" dirty="0" smtClean="0">
                <a:solidFill>
                  <a:srgbClr val="000000"/>
                </a:solidFill>
                <a:latin typeface="Courier New" pitchFamily="49" charset="0"/>
              </a:rPr>
              <a:t>/</a:t>
            </a: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tree/master/</a:t>
            </a:r>
            <a:r>
              <a:rPr lang="en-US" altLang="en-US" sz="2400" b="1" dirty="0" err="1" smtClean="0">
                <a:solidFill>
                  <a:srgbClr val="000000"/>
                </a:solidFill>
                <a:latin typeface="Courier New" pitchFamily="49" charset="0"/>
              </a:rPr>
              <a:t>map_bender</a:t>
            </a:r>
            <a:r>
              <a:rPr lang="en-US" altLang="en-US" sz="2400" b="1" dirty="0" smtClean="0">
                <a:solidFill>
                  <a:srgbClr val="000000"/>
                </a:solidFill>
                <a:latin typeface="Courier New" pitchFamily="49" charset="0"/>
              </a:rPr>
              <a:t>/</a:t>
            </a:r>
            <a:endParaRPr lang="en-US" altLang="en-US" sz="2400" b="1" dirty="0" smtClean="0">
              <a:solidFill>
                <a:srgbClr val="000000"/>
              </a:solidFill>
              <a:latin typeface="Courier New" pitchFamily="49" charset="0"/>
            </a:endParaRPr>
          </a:p>
        </p:txBody>
      </p:sp>
    </p:spTree>
    <p:extLst>
      <p:ext uri="{BB962C8B-B14F-4D97-AF65-F5344CB8AC3E}">
        <p14:creationId xmlns:p14="http://schemas.microsoft.com/office/powerpoint/2010/main" val="33257749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Tree>
    <p:extLst>
      <p:ext uri="{BB962C8B-B14F-4D97-AF65-F5344CB8AC3E}">
        <p14:creationId xmlns:p14="http://schemas.microsoft.com/office/powerpoint/2010/main" val="32055816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merge preparation</a:t>
            </a:r>
            <a:endParaRPr lang="en-US" dirty="0"/>
          </a:p>
        </p:txBody>
      </p:sp>
      <p:sp>
        <p:nvSpPr>
          <p:cNvPr id="3" name="Content Placeholder 2"/>
          <p:cNvSpPr>
            <a:spLocks noGrp="1"/>
          </p:cNvSpPr>
          <p:nvPr>
            <p:ph idx="1"/>
          </p:nvPr>
        </p:nvSpPr>
        <p:spPr/>
        <p:txBody>
          <a:bodyPr/>
          <a:lstStyle/>
          <a:p>
            <a:r>
              <a:rPr lang="en-US" dirty="0" smtClean="0"/>
              <a:t>Take each pair of datasets</a:t>
            </a:r>
          </a:p>
          <a:p>
            <a:r>
              <a:rPr lang="en-US" dirty="0" smtClean="0"/>
              <a:t>“</a:t>
            </a:r>
            <a:r>
              <a:rPr lang="en-US" dirty="0" err="1" smtClean="0"/>
              <a:t>othercell</a:t>
            </a:r>
            <a:r>
              <a:rPr lang="en-US" dirty="0" smtClean="0"/>
              <a:t>” to find all possible re-</a:t>
            </a:r>
            <a:r>
              <a:rPr lang="en-US" dirty="0" err="1" smtClean="0"/>
              <a:t>indexings</a:t>
            </a:r>
            <a:endParaRPr lang="en-US" dirty="0" smtClean="0"/>
          </a:p>
          <a:p>
            <a:r>
              <a:rPr lang="en-US" dirty="0" smtClean="0"/>
              <a:t>Apply all re-indexing operators in turn</a:t>
            </a:r>
          </a:p>
          <a:p>
            <a:r>
              <a:rPr lang="en-US" dirty="0" smtClean="0"/>
              <a:t>Evaluate best agreement (R, CC)</a:t>
            </a:r>
          </a:p>
          <a:p>
            <a:r>
              <a:rPr lang="en-US" dirty="0" smtClean="0"/>
              <a:t>Cluster by acceptable distance (20-30%)</a:t>
            </a:r>
          </a:p>
          <a:p>
            <a:r>
              <a:rPr lang="en-US" dirty="0" smtClean="0"/>
              <a:t>Re-index clusters to common lattice</a:t>
            </a:r>
          </a:p>
          <a:p>
            <a:r>
              <a:rPr lang="en-US" dirty="0" smtClean="0"/>
              <a:t>Apply </a:t>
            </a:r>
            <a:r>
              <a:rPr lang="en-US" dirty="0" err="1" smtClean="0"/>
              <a:t>xscale_isocluster</a:t>
            </a:r>
            <a:r>
              <a:rPr lang="en-US" dirty="0" smtClean="0"/>
              <a:t>, CODGAS, others?</a:t>
            </a:r>
            <a:endParaRPr lang="en-US" dirty="0"/>
          </a:p>
        </p:txBody>
      </p:sp>
    </p:spTree>
    <p:extLst>
      <p:ext uri="{BB962C8B-B14F-4D97-AF65-F5344CB8AC3E}">
        <p14:creationId xmlns:p14="http://schemas.microsoft.com/office/powerpoint/2010/main" val="414372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problem</a:t>
            </a:r>
            <a:endParaRPr lang="en-US" baseline="30000" dirty="0"/>
          </a:p>
        </p:txBody>
      </p:sp>
      <p:sp>
        <p:nvSpPr>
          <p:cNvPr id="10" name="TextBox 9"/>
          <p:cNvSpPr txBox="1"/>
          <p:nvPr/>
        </p:nvSpPr>
        <p:spPr>
          <a:xfrm>
            <a:off x="6096000" y="1295400"/>
            <a:ext cx="2643672" cy="523220"/>
          </a:xfrm>
          <a:prstGeom prst="rect">
            <a:avLst/>
          </a:prstGeom>
          <a:noFill/>
        </p:spPr>
        <p:txBody>
          <a:bodyPr wrap="none" rtlCol="0">
            <a:spAutoFit/>
          </a:bodyPr>
          <a:lstStyle/>
          <a:p>
            <a:r>
              <a:rPr lang="en-US" sz="2800" dirty="0" smtClean="0">
                <a:solidFill>
                  <a:srgbClr val="000000"/>
                </a:solidFill>
              </a:rPr>
              <a:t>&lt; 20% = merge</a:t>
            </a:r>
          </a:p>
        </p:txBody>
      </p:sp>
      <p:sp>
        <p:nvSpPr>
          <p:cNvPr id="18" name="Rectangle 17"/>
          <p:cNvSpPr/>
          <p:nvPr/>
        </p:nvSpPr>
        <p:spPr>
          <a:xfrm>
            <a:off x="2209800" y="16383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4648200" y="16383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0" name="Straight Arrow Connector 19"/>
          <p:cNvCxnSpPr>
            <a:stCxn id="19" idx="1"/>
            <a:endCxn id="18" idx="3"/>
          </p:cNvCxnSpPr>
          <p:nvPr/>
        </p:nvCxnSpPr>
        <p:spPr>
          <a:xfrm flipH="1">
            <a:off x="2895600" y="19812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90900" y="1638300"/>
            <a:ext cx="757580" cy="369332"/>
          </a:xfrm>
          <a:prstGeom prst="rect">
            <a:avLst/>
          </a:prstGeom>
          <a:noFill/>
        </p:spPr>
        <p:txBody>
          <a:bodyPr wrap="none" rtlCol="0">
            <a:spAutoFit/>
          </a:bodyPr>
          <a:lstStyle/>
          <a:p>
            <a:r>
              <a:rPr lang="en-US" dirty="0" smtClean="0">
                <a:solidFill>
                  <a:srgbClr val="000000"/>
                </a:solidFill>
              </a:rPr>
              <a:t>% diff</a:t>
            </a:r>
            <a:endParaRPr lang="en-US" dirty="0">
              <a:solidFill>
                <a:srgbClr val="000000"/>
              </a:solidFill>
            </a:endParaRPr>
          </a:p>
        </p:txBody>
      </p:sp>
      <p:sp>
        <p:nvSpPr>
          <p:cNvPr id="23" name="Rectangle 22"/>
          <p:cNvSpPr/>
          <p:nvPr/>
        </p:nvSpPr>
        <p:spPr>
          <a:xfrm>
            <a:off x="2209800" y="28956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4648200" y="28956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5" name="Straight Arrow Connector 24"/>
          <p:cNvCxnSpPr>
            <a:stCxn id="24" idx="1"/>
            <a:endCxn id="23" idx="3"/>
          </p:cNvCxnSpPr>
          <p:nvPr/>
        </p:nvCxnSpPr>
        <p:spPr>
          <a:xfrm flipH="1">
            <a:off x="2895600" y="32385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90900" y="2895600"/>
            <a:ext cx="757580" cy="369332"/>
          </a:xfrm>
          <a:prstGeom prst="rect">
            <a:avLst/>
          </a:prstGeom>
          <a:noFill/>
        </p:spPr>
        <p:txBody>
          <a:bodyPr wrap="none" rtlCol="0">
            <a:spAutoFit/>
          </a:bodyPr>
          <a:lstStyle/>
          <a:p>
            <a:r>
              <a:rPr lang="en-US" dirty="0" smtClean="0">
                <a:solidFill>
                  <a:srgbClr val="000000"/>
                </a:solidFill>
              </a:rPr>
              <a:t>% diff</a:t>
            </a:r>
            <a:endParaRPr lang="en-US" dirty="0">
              <a:solidFill>
                <a:srgbClr val="000000"/>
              </a:solidFill>
            </a:endParaRPr>
          </a:p>
        </p:txBody>
      </p:sp>
      <p:sp>
        <p:nvSpPr>
          <p:cNvPr id="28" name="Rectangle 27"/>
          <p:cNvSpPr/>
          <p:nvPr/>
        </p:nvSpPr>
        <p:spPr>
          <a:xfrm>
            <a:off x="2209800" y="41529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4648200" y="41529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0" name="Straight Arrow Connector 29"/>
          <p:cNvCxnSpPr>
            <a:stCxn id="29" idx="1"/>
            <a:endCxn id="28" idx="3"/>
          </p:cNvCxnSpPr>
          <p:nvPr/>
        </p:nvCxnSpPr>
        <p:spPr>
          <a:xfrm flipH="1">
            <a:off x="2895600" y="44958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90900" y="4152900"/>
            <a:ext cx="757580" cy="369332"/>
          </a:xfrm>
          <a:prstGeom prst="rect">
            <a:avLst/>
          </a:prstGeom>
          <a:noFill/>
        </p:spPr>
        <p:txBody>
          <a:bodyPr wrap="none" rtlCol="0">
            <a:spAutoFit/>
          </a:bodyPr>
          <a:lstStyle/>
          <a:p>
            <a:r>
              <a:rPr lang="en-US" dirty="0" smtClean="0">
                <a:solidFill>
                  <a:srgbClr val="000000"/>
                </a:solidFill>
              </a:rPr>
              <a:t>% diff</a:t>
            </a:r>
            <a:endParaRPr lang="en-US" dirty="0">
              <a:solidFill>
                <a:srgbClr val="000000"/>
              </a:solidFill>
            </a:endParaRPr>
          </a:p>
        </p:txBody>
      </p:sp>
      <p:sp>
        <p:nvSpPr>
          <p:cNvPr id="38" name="Rectangle 37"/>
          <p:cNvSpPr/>
          <p:nvPr/>
        </p:nvSpPr>
        <p:spPr>
          <a:xfrm>
            <a:off x="2209800" y="54102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4648200" y="54102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0" name="Straight Arrow Connector 39"/>
          <p:cNvCxnSpPr>
            <a:stCxn id="39" idx="1"/>
            <a:endCxn id="38" idx="3"/>
          </p:cNvCxnSpPr>
          <p:nvPr/>
        </p:nvCxnSpPr>
        <p:spPr>
          <a:xfrm flipH="1">
            <a:off x="2895600" y="57531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390900" y="5410200"/>
            <a:ext cx="757580" cy="369332"/>
          </a:xfrm>
          <a:prstGeom prst="rect">
            <a:avLst/>
          </a:prstGeom>
          <a:noFill/>
        </p:spPr>
        <p:txBody>
          <a:bodyPr wrap="none" rtlCol="0">
            <a:spAutoFit/>
          </a:bodyPr>
          <a:lstStyle/>
          <a:p>
            <a:r>
              <a:rPr lang="en-US" dirty="0" smtClean="0">
                <a:solidFill>
                  <a:srgbClr val="000000"/>
                </a:solidFill>
              </a:rPr>
              <a:t>% diff</a:t>
            </a:r>
            <a:endParaRPr lang="en-US" dirty="0">
              <a:solidFill>
                <a:srgbClr val="000000"/>
              </a:solidFill>
            </a:endParaRPr>
          </a:p>
        </p:txBody>
      </p:sp>
    </p:spTree>
    <p:extLst>
      <p:ext uri="{BB962C8B-B14F-4D97-AF65-F5344CB8AC3E}">
        <p14:creationId xmlns:p14="http://schemas.microsoft.com/office/powerpoint/2010/main" val="13712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24" grpId="0" animBg="1"/>
      <p:bldP spid="26" grpId="0"/>
      <p:bldP spid="28" grpId="0" animBg="1"/>
      <p:bldP spid="29" grpId="0" animBg="1"/>
      <p:bldP spid="31" grpId="0"/>
      <p:bldP spid="38" grpId="0" animBg="1"/>
      <p:bldP spid="39" grpId="0" animBg="1"/>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problem</a:t>
            </a:r>
            <a:endParaRPr lang="en-US" baseline="30000" dirty="0"/>
          </a:p>
        </p:txBody>
      </p:sp>
      <p:sp>
        <p:nvSpPr>
          <p:cNvPr id="10" name="TextBox 9"/>
          <p:cNvSpPr txBox="1"/>
          <p:nvPr/>
        </p:nvSpPr>
        <p:spPr>
          <a:xfrm>
            <a:off x="6096000" y="1295400"/>
            <a:ext cx="2643672" cy="523220"/>
          </a:xfrm>
          <a:prstGeom prst="rect">
            <a:avLst/>
          </a:prstGeom>
          <a:noFill/>
        </p:spPr>
        <p:txBody>
          <a:bodyPr wrap="none" rtlCol="0">
            <a:spAutoFit/>
          </a:bodyPr>
          <a:lstStyle/>
          <a:p>
            <a:r>
              <a:rPr lang="en-US" sz="2800" dirty="0" smtClean="0">
                <a:solidFill>
                  <a:srgbClr val="000000"/>
                </a:solidFill>
              </a:rPr>
              <a:t>&lt; 20% = merge</a:t>
            </a:r>
          </a:p>
        </p:txBody>
      </p:sp>
      <p:sp>
        <p:nvSpPr>
          <p:cNvPr id="18" name="Rectangle 17"/>
          <p:cNvSpPr/>
          <p:nvPr/>
        </p:nvSpPr>
        <p:spPr>
          <a:xfrm>
            <a:off x="2209800" y="16383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4648200" y="16383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0" name="Straight Arrow Connector 19"/>
          <p:cNvCxnSpPr>
            <a:stCxn id="19" idx="1"/>
            <a:endCxn id="18" idx="3"/>
          </p:cNvCxnSpPr>
          <p:nvPr/>
        </p:nvCxnSpPr>
        <p:spPr>
          <a:xfrm flipH="1">
            <a:off x="2895600" y="19812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209800" y="28956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4648200" y="28956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5" name="Straight Arrow Connector 24"/>
          <p:cNvCxnSpPr>
            <a:stCxn id="24" idx="1"/>
            <a:endCxn id="23" idx="3"/>
          </p:cNvCxnSpPr>
          <p:nvPr/>
        </p:nvCxnSpPr>
        <p:spPr>
          <a:xfrm flipH="1">
            <a:off x="2895600" y="32385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209800" y="41529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4648200" y="41529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0" name="Straight Arrow Connector 29"/>
          <p:cNvCxnSpPr>
            <a:stCxn id="29" idx="1"/>
            <a:endCxn id="28" idx="3"/>
          </p:cNvCxnSpPr>
          <p:nvPr/>
        </p:nvCxnSpPr>
        <p:spPr>
          <a:xfrm flipH="1">
            <a:off x="2895600" y="44958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209800" y="54102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4648200" y="5410200"/>
            <a:ext cx="685800" cy="6858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0" name="Straight Arrow Connector 39"/>
          <p:cNvCxnSpPr>
            <a:stCxn id="39" idx="1"/>
            <a:endCxn id="38" idx="3"/>
          </p:cNvCxnSpPr>
          <p:nvPr/>
        </p:nvCxnSpPr>
        <p:spPr>
          <a:xfrm flipH="1">
            <a:off x="2895600" y="5753100"/>
            <a:ext cx="175260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4" idx="1"/>
            <a:endCxn id="18" idx="3"/>
          </p:cNvCxnSpPr>
          <p:nvPr/>
        </p:nvCxnSpPr>
        <p:spPr>
          <a:xfrm flipH="1" flipV="1">
            <a:off x="2895600" y="19812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9" idx="1"/>
          </p:cNvCxnSpPr>
          <p:nvPr/>
        </p:nvCxnSpPr>
        <p:spPr>
          <a:xfrm flipH="1" flipV="1">
            <a:off x="2971800" y="2057400"/>
            <a:ext cx="1676400" cy="24384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9" idx="1"/>
            <a:endCxn id="18" idx="3"/>
          </p:cNvCxnSpPr>
          <p:nvPr/>
        </p:nvCxnSpPr>
        <p:spPr>
          <a:xfrm flipH="1" flipV="1">
            <a:off x="2895600" y="1981200"/>
            <a:ext cx="1752600" cy="37719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9" idx="1"/>
            <a:endCxn id="23" idx="3"/>
          </p:cNvCxnSpPr>
          <p:nvPr/>
        </p:nvCxnSpPr>
        <p:spPr>
          <a:xfrm flipH="1">
            <a:off x="2895600" y="19812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9" idx="1"/>
            <a:endCxn id="23" idx="3"/>
          </p:cNvCxnSpPr>
          <p:nvPr/>
        </p:nvCxnSpPr>
        <p:spPr>
          <a:xfrm flipH="1" flipV="1">
            <a:off x="2895600" y="32385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9" idx="1"/>
            <a:endCxn id="23" idx="3"/>
          </p:cNvCxnSpPr>
          <p:nvPr/>
        </p:nvCxnSpPr>
        <p:spPr>
          <a:xfrm flipH="1" flipV="1">
            <a:off x="2895600" y="3238500"/>
            <a:ext cx="1752600" cy="25146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4" idx="1"/>
            <a:endCxn id="28" idx="3"/>
          </p:cNvCxnSpPr>
          <p:nvPr/>
        </p:nvCxnSpPr>
        <p:spPr>
          <a:xfrm flipH="1">
            <a:off x="2895600" y="32385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9" idx="1"/>
            <a:endCxn id="28" idx="3"/>
          </p:cNvCxnSpPr>
          <p:nvPr/>
        </p:nvCxnSpPr>
        <p:spPr>
          <a:xfrm flipH="1" flipV="1">
            <a:off x="2895600" y="4495800"/>
            <a:ext cx="1752600" cy="12573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9" idx="1"/>
            <a:endCxn id="38" idx="3"/>
          </p:cNvCxnSpPr>
          <p:nvPr/>
        </p:nvCxnSpPr>
        <p:spPr>
          <a:xfrm flipH="1">
            <a:off x="2895600" y="1981200"/>
            <a:ext cx="1752600" cy="37719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4" idx="1"/>
            <a:endCxn id="38" idx="3"/>
          </p:cNvCxnSpPr>
          <p:nvPr/>
        </p:nvCxnSpPr>
        <p:spPr>
          <a:xfrm flipH="1">
            <a:off x="2895600" y="3238500"/>
            <a:ext cx="1752600" cy="25146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9" idx="1"/>
          </p:cNvCxnSpPr>
          <p:nvPr/>
        </p:nvCxnSpPr>
        <p:spPr>
          <a:xfrm flipH="1">
            <a:off x="2895600" y="4495800"/>
            <a:ext cx="1752600" cy="121920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600200" y="1963270"/>
            <a:ext cx="647700" cy="3827930"/>
            <a:chOff x="1600200" y="1963270"/>
            <a:chExt cx="647700" cy="3827930"/>
          </a:xfrm>
        </p:grpSpPr>
        <p:sp>
          <p:nvSpPr>
            <p:cNvPr id="53" name="Freeform 52"/>
            <p:cNvSpPr/>
            <p:nvPr/>
          </p:nvSpPr>
          <p:spPr>
            <a:xfrm>
              <a:off x="1981200" y="1963270"/>
              <a:ext cx="224118"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Freeform 53"/>
            <p:cNvSpPr/>
            <p:nvPr/>
          </p:nvSpPr>
          <p:spPr>
            <a:xfrm>
              <a:off x="1600200" y="1981200"/>
              <a:ext cx="571500" cy="25146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Freeform 54"/>
            <p:cNvSpPr/>
            <p:nvPr/>
          </p:nvSpPr>
          <p:spPr>
            <a:xfrm>
              <a:off x="1600200" y="1981200"/>
              <a:ext cx="571500" cy="38100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Freeform 55"/>
            <p:cNvSpPr/>
            <p:nvPr/>
          </p:nvSpPr>
          <p:spPr>
            <a:xfrm>
              <a:off x="1981200" y="3200400"/>
              <a:ext cx="190500"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Freeform 56"/>
            <p:cNvSpPr/>
            <p:nvPr/>
          </p:nvSpPr>
          <p:spPr>
            <a:xfrm>
              <a:off x="1981200" y="4419600"/>
              <a:ext cx="190500"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Freeform 57"/>
            <p:cNvSpPr/>
            <p:nvPr/>
          </p:nvSpPr>
          <p:spPr>
            <a:xfrm>
              <a:off x="1676400" y="3200400"/>
              <a:ext cx="571500" cy="25146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60" name="Group 59"/>
          <p:cNvGrpSpPr/>
          <p:nvPr/>
        </p:nvGrpSpPr>
        <p:grpSpPr>
          <a:xfrm flipH="1">
            <a:off x="5295900" y="1981200"/>
            <a:ext cx="647700" cy="3827930"/>
            <a:chOff x="1600200" y="1963270"/>
            <a:chExt cx="647700" cy="3827930"/>
          </a:xfrm>
        </p:grpSpPr>
        <p:sp>
          <p:nvSpPr>
            <p:cNvPr id="61" name="Freeform 60"/>
            <p:cNvSpPr/>
            <p:nvPr/>
          </p:nvSpPr>
          <p:spPr>
            <a:xfrm>
              <a:off x="1981200" y="1963270"/>
              <a:ext cx="224118"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Freeform 61"/>
            <p:cNvSpPr/>
            <p:nvPr/>
          </p:nvSpPr>
          <p:spPr>
            <a:xfrm>
              <a:off x="1600200" y="1981200"/>
              <a:ext cx="571500" cy="25146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Freeform 62"/>
            <p:cNvSpPr/>
            <p:nvPr/>
          </p:nvSpPr>
          <p:spPr>
            <a:xfrm>
              <a:off x="1600200" y="1981200"/>
              <a:ext cx="571500" cy="38100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4" name="Freeform 63"/>
            <p:cNvSpPr/>
            <p:nvPr/>
          </p:nvSpPr>
          <p:spPr>
            <a:xfrm>
              <a:off x="1981200" y="3200400"/>
              <a:ext cx="190500"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Freeform 64"/>
            <p:cNvSpPr/>
            <p:nvPr/>
          </p:nvSpPr>
          <p:spPr>
            <a:xfrm>
              <a:off x="1981200" y="4419600"/>
              <a:ext cx="190500" cy="1290918"/>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Freeform 65"/>
            <p:cNvSpPr/>
            <p:nvPr/>
          </p:nvSpPr>
          <p:spPr>
            <a:xfrm>
              <a:off x="1676400" y="3200400"/>
              <a:ext cx="571500" cy="2514600"/>
            </a:xfrm>
            <a:custGeom>
              <a:avLst/>
              <a:gdLst>
                <a:gd name="connsiteX0" fmla="*/ 524604 w 759927"/>
                <a:gd name="connsiteY0" fmla="*/ 0 h 1316327"/>
                <a:gd name="connsiteX1" fmla="*/ 169 w 759927"/>
                <a:gd name="connsiteY1" fmla="*/ 537883 h 1316327"/>
                <a:gd name="connsiteX2" fmla="*/ 571669 w 759927"/>
                <a:gd name="connsiteY2" fmla="*/ 1243853 h 1316327"/>
                <a:gd name="connsiteX3" fmla="*/ 759927 w 759927"/>
                <a:gd name="connsiteY3" fmla="*/ 1257300 h 1316327"/>
                <a:gd name="connsiteX0" fmla="*/ 524604 w 571669"/>
                <a:gd name="connsiteY0" fmla="*/ 0 h 1243853"/>
                <a:gd name="connsiteX1" fmla="*/ 169 w 571669"/>
                <a:gd name="connsiteY1" fmla="*/ 537883 h 1243853"/>
                <a:gd name="connsiteX2" fmla="*/ 571669 w 571669"/>
                <a:gd name="connsiteY2" fmla="*/ 1243853 h 1243853"/>
                <a:gd name="connsiteX0" fmla="*/ 571500 w 571500"/>
                <a:gd name="connsiteY0" fmla="*/ 0 h 1290918"/>
                <a:gd name="connsiteX1" fmla="*/ 0 w 571500"/>
                <a:gd name="connsiteY1" fmla="*/ 584948 h 1290918"/>
                <a:gd name="connsiteX2" fmla="*/ 571500 w 571500"/>
                <a:gd name="connsiteY2" fmla="*/ 1290918 h 1290918"/>
              </a:gdLst>
              <a:ahLst/>
              <a:cxnLst>
                <a:cxn ang="0">
                  <a:pos x="connsiteX0" y="connsiteY0"/>
                </a:cxn>
                <a:cxn ang="0">
                  <a:pos x="connsiteX1" y="connsiteY1"/>
                </a:cxn>
                <a:cxn ang="0">
                  <a:pos x="connsiteX2" y="connsiteY2"/>
                </a:cxn>
              </a:cxnLst>
              <a:rect l="l" t="t" r="r" b="b"/>
              <a:pathLst>
                <a:path w="571500" h="1290918">
                  <a:moveTo>
                    <a:pt x="571500" y="0"/>
                  </a:moveTo>
                  <a:cubicBezTo>
                    <a:pt x="305360" y="165287"/>
                    <a:pt x="0" y="369795"/>
                    <a:pt x="0" y="584948"/>
                  </a:cubicBezTo>
                  <a:cubicBezTo>
                    <a:pt x="0" y="800101"/>
                    <a:pt x="444874" y="1171015"/>
                    <a:pt x="571500" y="1290918"/>
                  </a:cubicBezTo>
                </a:path>
              </a:pathLst>
            </a:custGeom>
            <a:noFill/>
            <a:ln w="38100">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7" name="TextBox 66"/>
          <p:cNvSpPr txBox="1"/>
          <p:nvPr/>
        </p:nvSpPr>
        <p:spPr>
          <a:xfrm>
            <a:off x="6477000" y="2819400"/>
            <a:ext cx="2225289" cy="1384995"/>
          </a:xfrm>
          <a:prstGeom prst="rect">
            <a:avLst/>
          </a:prstGeom>
          <a:noFill/>
        </p:spPr>
        <p:txBody>
          <a:bodyPr wrap="none" rtlCol="0">
            <a:spAutoFit/>
          </a:bodyPr>
          <a:lstStyle/>
          <a:p>
            <a:r>
              <a:rPr lang="en-US" sz="2800" dirty="0" smtClean="0">
                <a:solidFill>
                  <a:srgbClr val="000000"/>
                </a:solidFill>
              </a:rPr>
              <a:t>comparisons</a:t>
            </a:r>
          </a:p>
          <a:p>
            <a:r>
              <a:rPr lang="en-US" sz="2800" dirty="0">
                <a:solidFill>
                  <a:srgbClr val="000000"/>
                </a:solidFill>
              </a:rPr>
              <a:t> </a:t>
            </a:r>
            <a:r>
              <a:rPr lang="en-US" sz="2800" dirty="0" smtClean="0">
                <a:solidFill>
                  <a:srgbClr val="000000"/>
                </a:solidFill>
              </a:rPr>
              <a:t> =  (sets</a:t>
            </a:r>
            <a:r>
              <a:rPr lang="en-US" sz="2800" baseline="30000" dirty="0" smtClean="0">
                <a:solidFill>
                  <a:srgbClr val="000000"/>
                </a:solidFill>
              </a:rPr>
              <a:t>2</a:t>
            </a:r>
            <a:r>
              <a:rPr lang="en-US" sz="2800" dirty="0" smtClean="0">
                <a:solidFill>
                  <a:srgbClr val="000000"/>
                </a:solidFill>
              </a:rPr>
              <a:t> )/2</a:t>
            </a:r>
          </a:p>
          <a:p>
            <a:r>
              <a:rPr lang="en-US" sz="2800" dirty="0">
                <a:solidFill>
                  <a:srgbClr val="000000"/>
                </a:solidFill>
              </a:rPr>
              <a:t> </a:t>
            </a:r>
            <a:r>
              <a:rPr lang="en-US" sz="2800" dirty="0" smtClean="0">
                <a:solidFill>
                  <a:srgbClr val="000000"/>
                </a:solidFill>
              </a:rPr>
              <a:t>    * </a:t>
            </a:r>
            <a:r>
              <a:rPr lang="en-US" sz="2800" dirty="0" err="1" smtClean="0">
                <a:solidFill>
                  <a:srgbClr val="000000"/>
                </a:solidFill>
              </a:rPr>
              <a:t>symops</a:t>
            </a:r>
            <a:endParaRPr lang="en-US" sz="2800" dirty="0" smtClean="0">
              <a:solidFill>
                <a:srgbClr val="000000"/>
              </a:solidFill>
            </a:endParaRPr>
          </a:p>
        </p:txBody>
      </p:sp>
      <p:sp>
        <p:nvSpPr>
          <p:cNvPr id="68" name="TextBox 67"/>
          <p:cNvSpPr txBox="1"/>
          <p:nvPr/>
        </p:nvSpPr>
        <p:spPr>
          <a:xfrm>
            <a:off x="7086600" y="4800600"/>
            <a:ext cx="1045479" cy="954107"/>
          </a:xfrm>
          <a:prstGeom prst="rect">
            <a:avLst/>
          </a:prstGeom>
          <a:noFill/>
        </p:spPr>
        <p:txBody>
          <a:bodyPr wrap="none" rtlCol="0">
            <a:spAutoFit/>
          </a:bodyPr>
          <a:lstStyle/>
          <a:p>
            <a:r>
              <a:rPr lang="en-US" sz="2800" dirty="0" smtClean="0">
                <a:solidFill>
                  <a:srgbClr val="000000"/>
                </a:solidFill>
              </a:rPr>
              <a:t>Need</a:t>
            </a:r>
          </a:p>
          <a:p>
            <a:r>
              <a:rPr lang="en-US" sz="2800" dirty="0" smtClean="0">
                <a:solidFill>
                  <a:srgbClr val="000000"/>
                </a:solidFill>
              </a:rPr>
              <a:t>HPC</a:t>
            </a:r>
          </a:p>
        </p:txBody>
      </p:sp>
    </p:spTree>
    <p:extLst>
      <p:ext uri="{BB962C8B-B14F-4D97-AF65-F5344CB8AC3E}">
        <p14:creationId xmlns:p14="http://schemas.microsoft.com/office/powerpoint/2010/main" val="401283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62200"/>
          </a:xfrm>
        </p:spPr>
        <p:txBody>
          <a:bodyPr>
            <a:normAutofit/>
          </a:bodyPr>
          <a:lstStyle/>
          <a:p>
            <a:r>
              <a:rPr lang="en-US" sz="5400" dirty="0" smtClean="0">
                <a:latin typeface="Arial" panose="020B0604020202020204" pitchFamily="34" charset="0"/>
                <a:cs typeface="Arial" panose="020B0604020202020204" pitchFamily="34" charset="0"/>
              </a:rPr>
              <a:t>Trick Question:</a:t>
            </a:r>
            <a:br>
              <a:rPr lang="en-US" sz="5400" dirty="0" smtClean="0">
                <a:latin typeface="Arial" panose="020B0604020202020204" pitchFamily="34" charset="0"/>
                <a:cs typeface="Arial" panose="020B0604020202020204" pitchFamily="34" charset="0"/>
              </a:rPr>
            </a:br>
            <a:r>
              <a:rPr lang="en-US" sz="5400" dirty="0" smtClean="0">
                <a:latin typeface="Arial" panose="020B0604020202020204" pitchFamily="34" charset="0"/>
                <a:cs typeface="Arial" panose="020B0604020202020204" pitchFamily="34" charset="0"/>
              </a:rPr>
              <a:t>What is the space group?</a:t>
            </a:r>
            <a:endParaRPr lang="en-US" sz="5400" dirty="0">
              <a:latin typeface="Arial" panose="020B0604020202020204" pitchFamily="34" charset="0"/>
              <a:cs typeface="Arial" panose="020B0604020202020204" pitchFamily="34" charset="0"/>
            </a:endParaRPr>
          </a:p>
        </p:txBody>
      </p:sp>
      <p:sp>
        <p:nvSpPr>
          <p:cNvPr id="4" name="TextBox 3"/>
          <p:cNvSpPr txBox="1"/>
          <p:nvPr/>
        </p:nvSpPr>
        <p:spPr>
          <a:xfrm>
            <a:off x="1600200" y="3276600"/>
            <a:ext cx="5857694" cy="1569660"/>
          </a:xfrm>
          <a:prstGeom prst="rect">
            <a:avLst/>
          </a:prstGeom>
          <a:noFill/>
        </p:spPr>
        <p:txBody>
          <a:bodyPr wrap="none" rtlCol="0">
            <a:spAutoFit/>
          </a:bodyPr>
          <a:lstStyle/>
          <a:p>
            <a:pPr fontAlgn="base">
              <a:spcBef>
                <a:spcPct val="0"/>
              </a:spcBef>
              <a:spcAft>
                <a:spcPct val="0"/>
              </a:spcAft>
            </a:pPr>
            <a:r>
              <a:rPr lang="en-US" sz="4800" dirty="0">
                <a:solidFill>
                  <a:prstClr val="black"/>
                </a:solidFill>
                <a:latin typeface="Arial" panose="020B0604020202020204" pitchFamily="34" charset="0"/>
                <a:cs typeface="Arial" panose="020B0604020202020204" pitchFamily="34" charset="0"/>
              </a:rPr>
              <a:t>a = 63 b = 63 c = 63 </a:t>
            </a:r>
          </a:p>
          <a:p>
            <a:pPr fontAlgn="base">
              <a:spcBef>
                <a:spcPct val="0"/>
              </a:spcBef>
              <a:spcAft>
                <a:spcPct val="0"/>
              </a:spcAft>
            </a:pPr>
            <a:r>
              <a:rPr lang="el-GR" sz="4800" dirty="0">
                <a:solidFill>
                  <a:prstClr val="black"/>
                </a:solidFill>
                <a:latin typeface="Arial" panose="020B0604020202020204" pitchFamily="34" charset="0"/>
                <a:cs typeface="Arial" panose="020B0604020202020204" pitchFamily="34" charset="0"/>
              </a:rPr>
              <a:t>α</a:t>
            </a:r>
            <a:r>
              <a:rPr lang="en-US" sz="4800" dirty="0">
                <a:solidFill>
                  <a:prstClr val="black"/>
                </a:solidFill>
                <a:latin typeface="Arial" panose="020B0604020202020204" pitchFamily="34" charset="0"/>
                <a:cs typeface="Arial" panose="020B0604020202020204" pitchFamily="34" charset="0"/>
              </a:rPr>
              <a:t> = 90 </a:t>
            </a:r>
            <a:r>
              <a:rPr lang="el-GR" sz="4800" dirty="0">
                <a:solidFill>
                  <a:prstClr val="black"/>
                </a:solidFill>
                <a:latin typeface="Arial" panose="020B0604020202020204" pitchFamily="34" charset="0"/>
                <a:cs typeface="Arial" panose="020B0604020202020204" pitchFamily="34" charset="0"/>
              </a:rPr>
              <a:t>β</a:t>
            </a:r>
            <a:r>
              <a:rPr lang="en-US" sz="4800" dirty="0">
                <a:solidFill>
                  <a:prstClr val="black"/>
                </a:solidFill>
                <a:latin typeface="Arial" panose="020B0604020202020204" pitchFamily="34" charset="0"/>
                <a:cs typeface="Arial" panose="020B0604020202020204" pitchFamily="34" charset="0"/>
              </a:rPr>
              <a:t> = 90 </a:t>
            </a:r>
            <a:r>
              <a:rPr lang="el-GR" sz="4800" dirty="0">
                <a:solidFill>
                  <a:prstClr val="black"/>
                </a:solidFill>
                <a:latin typeface="Arial" panose="020B0604020202020204" pitchFamily="34" charset="0"/>
                <a:cs typeface="Arial" panose="020B0604020202020204" pitchFamily="34" charset="0"/>
              </a:rPr>
              <a:t>γ</a:t>
            </a:r>
            <a:r>
              <a:rPr lang="en-US" sz="4800" dirty="0">
                <a:solidFill>
                  <a:prstClr val="black"/>
                </a:solidFill>
                <a:latin typeface="Arial" panose="020B0604020202020204" pitchFamily="34" charset="0"/>
                <a:cs typeface="Arial" panose="020B0604020202020204" pitchFamily="34" charset="0"/>
              </a:rPr>
              <a:t> = 90</a:t>
            </a:r>
          </a:p>
        </p:txBody>
      </p:sp>
    </p:spTree>
    <p:extLst>
      <p:ext uri="{BB962C8B-B14F-4D97-AF65-F5344CB8AC3E}">
        <p14:creationId xmlns:p14="http://schemas.microsoft.com/office/powerpoint/2010/main" val="13724986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Pitfalls: sub-space groups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93363" y="1347927"/>
            <a:ext cx="2206101" cy="1208842"/>
          </a:xfrm>
        </p:spPr>
        <p:txBody>
          <a:bodyPr>
            <a:normAutofit/>
          </a:bodyPr>
          <a:lstStyle/>
          <a:p>
            <a:pPr marL="0" indent="0">
              <a:buNone/>
            </a:pPr>
            <a:r>
              <a:rPr lang="en-US" sz="6000" dirty="0" smtClean="0">
                <a:latin typeface="Arial" panose="020B0604020202020204" pitchFamily="34" charset="0"/>
                <a:cs typeface="Arial" panose="020B0604020202020204" pitchFamily="34" charset="0"/>
              </a:rPr>
              <a:t>P622</a:t>
            </a:r>
          </a:p>
        </p:txBody>
      </p:sp>
      <p:sp>
        <p:nvSpPr>
          <p:cNvPr id="4" name="Content Placeholder 2"/>
          <p:cNvSpPr txBox="1">
            <a:spLocks/>
          </p:cNvSpPr>
          <p:nvPr/>
        </p:nvSpPr>
        <p:spPr>
          <a:xfrm>
            <a:off x="650471" y="2332037"/>
            <a:ext cx="8312459" cy="430415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What else?</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a:t>
            </a:r>
            <a:r>
              <a:rPr lang="en-US" sz="4000" baseline="-25000" dirty="0">
                <a:solidFill>
                  <a:prstClr val="black"/>
                </a:solidFill>
                <a:latin typeface="Arial" panose="020B0604020202020204" pitchFamily="34" charset="0"/>
                <a:cs typeface="Arial" panose="020B0604020202020204" pitchFamily="34" charset="0"/>
              </a:rPr>
              <a:t>1</a:t>
            </a:r>
            <a:r>
              <a:rPr lang="en-US" sz="4000" dirty="0">
                <a:solidFill>
                  <a:prstClr val="black"/>
                </a:solidFill>
                <a:latin typeface="Arial" panose="020B0604020202020204" pitchFamily="34" charset="0"/>
                <a:cs typeface="Arial" panose="020B0604020202020204" pitchFamily="34" charset="0"/>
              </a:rPr>
              <a:t>22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22</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 </a:t>
            </a:r>
            <a:r>
              <a:rPr lang="en-US" sz="4000" dirty="0">
                <a:solidFill>
                  <a:prstClr val="black"/>
                </a:solidFill>
                <a:latin typeface="Arial" panose="020B0604020202020204" pitchFamily="34" charset="0"/>
                <a:cs typeface="Arial" panose="020B0604020202020204" pitchFamily="34" charset="0"/>
              </a:rPr>
              <a:t>P321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21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21</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P3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P2 P2</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C2 C222 </a:t>
            </a:r>
            <a:r>
              <a:rPr lang="en-US" sz="4000" dirty="0" smtClean="0">
                <a:solidFill>
                  <a:prstClr val="black"/>
                </a:solidFill>
                <a:latin typeface="Arial" panose="020B0604020202020204" pitchFamily="34" charset="0"/>
                <a:cs typeface="Arial" panose="020B0604020202020204" pitchFamily="34" charset="0"/>
              </a:rPr>
              <a:t>C222</a:t>
            </a:r>
            <a:r>
              <a:rPr lang="en-US" sz="4000" baseline="-25000" dirty="0" smtClean="0">
                <a:solidFill>
                  <a:prstClr val="black"/>
                </a:solidFill>
                <a:latin typeface="Arial" panose="020B0604020202020204" pitchFamily="34" charset="0"/>
                <a:cs typeface="Arial" panose="020B0604020202020204" pitchFamily="34" charset="0"/>
              </a:rPr>
              <a:t>1</a:t>
            </a:r>
          </a:p>
          <a:p>
            <a:pPr marL="0" indent="0">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P1 </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03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clustering: 100 datasets</a:t>
            </a:r>
            <a:endParaRPr lang="en-US" dirty="0"/>
          </a:p>
        </p:txBody>
      </p:sp>
      <p:sp>
        <p:nvSpPr>
          <p:cNvPr id="3" name="Content Placeholder 2"/>
          <p:cNvSpPr>
            <a:spLocks noGrp="1"/>
          </p:cNvSpPr>
          <p:nvPr>
            <p:ph idx="1"/>
          </p:nvPr>
        </p:nvSpPr>
        <p:spPr/>
        <p:txBody>
          <a:bodyPr/>
          <a:lstStyle/>
          <a:p>
            <a:endParaRPr lang="en-US"/>
          </a:p>
        </p:txBody>
      </p:sp>
      <p:pic>
        <p:nvPicPr>
          <p:cNvPr id="3549186" name="Picture 2" descr="http://bl831.als.lbl.gov/~jamesh/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061"/>
            <a:ext cx="9053852" cy="5768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2849" y="1582892"/>
            <a:ext cx="2287806" cy="923330"/>
          </a:xfrm>
          <a:prstGeom prst="rect">
            <a:avLst/>
          </a:prstGeom>
          <a:noFill/>
        </p:spPr>
        <p:txBody>
          <a:bodyPr wrap="none" rtlCol="0">
            <a:spAutoFit/>
          </a:bodyPr>
          <a:lstStyle/>
          <a:p>
            <a:pPr fontAlgn="base">
              <a:spcBef>
                <a:spcPct val="0"/>
              </a:spcBef>
              <a:spcAft>
                <a:spcPct val="0"/>
              </a:spcAft>
            </a:pPr>
            <a:r>
              <a:rPr lang="en-US" dirty="0">
                <a:solidFill>
                  <a:srgbClr val="000000"/>
                </a:solidFill>
              </a:rPr>
              <a:t>Reality:</a:t>
            </a:r>
          </a:p>
          <a:p>
            <a:pPr fontAlgn="base">
              <a:spcBef>
                <a:spcPct val="0"/>
              </a:spcBef>
              <a:spcAft>
                <a:spcPct val="0"/>
              </a:spcAft>
            </a:pPr>
            <a:r>
              <a:rPr lang="en-US" dirty="0">
                <a:solidFill>
                  <a:srgbClr val="000000"/>
                </a:solidFill>
              </a:rPr>
              <a:t>Perfect isomorphism</a:t>
            </a:r>
          </a:p>
          <a:p>
            <a:pPr fontAlgn="base">
              <a:spcBef>
                <a:spcPct val="0"/>
              </a:spcBef>
              <a:spcAft>
                <a:spcPct val="0"/>
              </a:spcAft>
            </a:pPr>
            <a:r>
              <a:rPr lang="en-US" dirty="0">
                <a:solidFill>
                  <a:srgbClr val="000000"/>
                </a:solidFill>
              </a:rPr>
              <a:t>(simulated data)</a:t>
            </a:r>
          </a:p>
        </p:txBody>
      </p:sp>
    </p:spTree>
    <p:extLst>
      <p:ext uri="{BB962C8B-B14F-4D97-AF65-F5344CB8AC3E}">
        <p14:creationId xmlns:p14="http://schemas.microsoft.com/office/powerpoint/2010/main" val="41264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Micro-focus challenge</a:t>
            </a:r>
            <a:endParaRPr lang="en-US" dirty="0"/>
          </a:p>
        </p:txBody>
      </p:sp>
      <p:pic>
        <p:nvPicPr>
          <p:cNvPr id="3550212" name="Picture 4" descr="http://bl831.als.lbl.gov/~jamesh/challenge/microfocus/movie.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6752" y="1253251"/>
            <a:ext cx="4787756" cy="4806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08103"/>
            <a:ext cx="8507002" cy="400110"/>
          </a:xfrm>
          <a:prstGeom prst="rect">
            <a:avLst/>
          </a:prstGeom>
        </p:spPr>
        <p:txBody>
          <a:bodyPr wrap="square">
            <a:spAutoFit/>
          </a:bodyPr>
          <a:lstStyle/>
          <a:p>
            <a:pPr fontAlgn="base">
              <a:spcBef>
                <a:spcPct val="0"/>
              </a:spcBef>
              <a:spcAft>
                <a:spcPct val="0"/>
              </a:spcAft>
            </a:pPr>
            <a:r>
              <a:rPr lang="es-ES" sz="2000" dirty="0" err="1"/>
              <a:t>Holton</a:t>
            </a:r>
            <a:r>
              <a:rPr lang="es-ES" sz="2000" dirty="0"/>
              <a:t>, J. (2019).</a:t>
            </a:r>
            <a:r>
              <a:rPr lang="es-ES" sz="2000" i="1" dirty="0"/>
              <a:t> Acta </a:t>
            </a:r>
            <a:r>
              <a:rPr lang="es-ES" sz="2000" i="1" dirty="0" err="1"/>
              <a:t>Cryst</a:t>
            </a:r>
            <a:r>
              <a:rPr lang="es-ES" sz="2000" i="1" dirty="0"/>
              <a:t>. D</a:t>
            </a:r>
            <a:r>
              <a:rPr lang="es-ES" sz="2000" dirty="0"/>
              <a:t> </a:t>
            </a:r>
            <a:r>
              <a:rPr lang="es-ES" sz="2000" b="1" dirty="0"/>
              <a:t>75</a:t>
            </a:r>
            <a:r>
              <a:rPr lang="es-ES" sz="2000" dirty="0"/>
              <a:t>, 113-122.</a:t>
            </a:r>
            <a:endParaRPr lang="en-US" sz="2000" b="1" dirty="0">
              <a:solidFill>
                <a:srgbClr val="000000"/>
              </a:solidFill>
              <a:latin typeface="Courier New" panose="02070309020205020404" pitchFamily="49" charset="0"/>
              <a:cs typeface="Courier New" panose="02070309020205020404" pitchFamily="49" charset="0"/>
            </a:endParaRPr>
          </a:p>
        </p:txBody>
      </p:sp>
      <p:sp>
        <p:nvSpPr>
          <p:cNvPr id="3" name="TextBox 2"/>
          <p:cNvSpPr txBox="1"/>
          <p:nvPr/>
        </p:nvSpPr>
        <p:spPr>
          <a:xfrm>
            <a:off x="7239000" y="1981200"/>
            <a:ext cx="1499128" cy="2862322"/>
          </a:xfrm>
          <a:prstGeom prst="rect">
            <a:avLst/>
          </a:prstGeom>
          <a:noFill/>
        </p:spPr>
        <p:txBody>
          <a:bodyPr wrap="none" rtlCol="0">
            <a:spAutoFit/>
          </a:bodyPr>
          <a:lstStyle/>
          <a:p>
            <a:r>
              <a:rPr lang="en-US" dirty="0" smtClean="0"/>
              <a:t>5 µm </a:t>
            </a:r>
            <a:r>
              <a:rPr lang="en-US" dirty="0" err="1" smtClean="0"/>
              <a:t>xtals</a:t>
            </a:r>
            <a:endParaRPr lang="en-US" dirty="0" smtClean="0"/>
          </a:p>
          <a:p>
            <a:endParaRPr lang="en-US" dirty="0" smtClean="0"/>
          </a:p>
          <a:p>
            <a:r>
              <a:rPr lang="en-US" dirty="0" smtClean="0"/>
              <a:t>5 µm beam</a:t>
            </a:r>
          </a:p>
          <a:p>
            <a:endParaRPr lang="en-US" dirty="0" smtClean="0"/>
          </a:p>
          <a:p>
            <a:r>
              <a:rPr lang="en-US" dirty="0" smtClean="0"/>
              <a:t>~ 5 </a:t>
            </a:r>
            <a:r>
              <a:rPr lang="en-US" dirty="0" err="1" smtClean="0"/>
              <a:t>img</a:t>
            </a:r>
            <a:r>
              <a:rPr lang="en-US" dirty="0" smtClean="0"/>
              <a:t> / </a:t>
            </a:r>
            <a:r>
              <a:rPr lang="en-US" dirty="0" err="1" smtClean="0"/>
              <a:t>xtal</a:t>
            </a:r>
            <a:endParaRPr lang="en-US" dirty="0" smtClean="0"/>
          </a:p>
          <a:p>
            <a:endParaRPr lang="en-US" dirty="0" smtClean="0"/>
          </a:p>
          <a:p>
            <a:r>
              <a:rPr lang="en-US" dirty="0" smtClean="0"/>
              <a:t>P2</a:t>
            </a:r>
            <a:r>
              <a:rPr lang="en-US" baseline="-25000" dirty="0" smtClean="0"/>
              <a:t>1</a:t>
            </a:r>
            <a:r>
              <a:rPr lang="en-US" dirty="0" smtClean="0"/>
              <a:t>2</a:t>
            </a:r>
            <a:r>
              <a:rPr lang="en-US" baseline="-25000" dirty="0" smtClean="0"/>
              <a:t>1</a:t>
            </a:r>
            <a:r>
              <a:rPr lang="en-US" dirty="0" smtClean="0"/>
              <a:t>2</a:t>
            </a:r>
            <a:r>
              <a:rPr lang="en-US" baseline="-25000" dirty="0" smtClean="0"/>
              <a:t>1</a:t>
            </a:r>
          </a:p>
          <a:p>
            <a:endParaRPr lang="en-US" dirty="0"/>
          </a:p>
          <a:p>
            <a:r>
              <a:rPr lang="en-US" dirty="0" smtClean="0"/>
              <a:t>XDS thinks:</a:t>
            </a:r>
          </a:p>
          <a:p>
            <a:r>
              <a:rPr lang="en-US" dirty="0" smtClean="0"/>
              <a:t>P422</a:t>
            </a:r>
            <a:endParaRPr lang="en-US" dirty="0"/>
          </a:p>
        </p:txBody>
      </p:sp>
    </p:spTree>
    <p:extLst>
      <p:ext uri="{BB962C8B-B14F-4D97-AF65-F5344CB8AC3E}">
        <p14:creationId xmlns:p14="http://schemas.microsoft.com/office/powerpoint/2010/main" val="19270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pPr fontAlgn="base">
              <a:spcBef>
                <a:spcPct val="0"/>
              </a:spcBef>
              <a:spcAft>
                <a:spcPct val="0"/>
              </a:spcAft>
            </a:pPr>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pPr fontAlgn="base">
              <a:spcBef>
                <a:spcPct val="0"/>
              </a:spcBef>
              <a:spcAft>
                <a:spcPct val="0"/>
              </a:spcAft>
            </a:pPr>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7397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a:defRPr/>
            </a:pPr>
            <a:r>
              <a:rPr lang="en-US" sz="4000" dirty="0">
                <a:solidFill>
                  <a:prstClr val="black"/>
                </a:solidFill>
                <a:cs typeface="Arial" panose="020B0604020202020204" pitchFamily="34" charset="0"/>
              </a:rPr>
              <a:t>0.5% cell change → 15%</a:t>
            </a:r>
          </a:p>
        </p:txBody>
      </p:sp>
      <p:sp>
        <p:nvSpPr>
          <p:cNvPr id="91" name="Rectangle 90"/>
          <p:cNvSpPr/>
          <p:nvPr/>
        </p:nvSpPr>
        <p:spPr>
          <a:xfrm>
            <a:off x="0" y="6488668"/>
            <a:ext cx="9144000" cy="369332"/>
          </a:xfrm>
          <a:prstGeom prst="rect">
            <a:avLst/>
          </a:prstGeom>
        </p:spPr>
        <p:txBody>
          <a:bodyPr wrap="square">
            <a:spAutoFit/>
          </a:bodyPr>
          <a:lstStyle/>
          <a:p>
            <a:pPr>
              <a:defRPr/>
            </a:pPr>
            <a:r>
              <a:rPr lang="en-US" dirty="0">
                <a:solidFill>
                  <a:prstClr val="black"/>
                </a:solidFill>
              </a:rPr>
              <a:t>Crick &amp; </a:t>
            </a:r>
            <a:r>
              <a:rPr lang="en-US" dirty="0" err="1">
                <a:solidFill>
                  <a:prstClr val="black"/>
                </a:solidFill>
              </a:rPr>
              <a:t>Magdoff</a:t>
            </a:r>
            <a:r>
              <a:rPr lang="en-US" dirty="0">
                <a:solidFill>
                  <a:prstClr val="black"/>
                </a:solidFill>
              </a:rPr>
              <a:t> (1956) “theory method isomorphous 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defRPr/>
            </a:pPr>
            <a:r>
              <a:rPr lang="en-US" sz="4800" dirty="0">
                <a:solidFill>
                  <a:prstClr val="black"/>
                </a:solidFill>
              </a:rPr>
              <a:t>Same structure, different cell</a:t>
            </a: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1449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8984</TotalTime>
  <Words>1312</Words>
  <Application>Microsoft Office PowerPoint</Application>
  <PresentationFormat>On-screen Show (4:3)</PresentationFormat>
  <Paragraphs>213</Paragraphs>
  <Slides>54</Slides>
  <Notes>2</Notes>
  <HiddenSlides>1</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54</vt:i4>
      </vt:variant>
    </vt:vector>
  </HeadingPairs>
  <TitlesOfParts>
    <vt:vector size="64" baseType="lpstr">
      <vt:lpstr>Office Theme</vt:lpstr>
      <vt:lpstr>Default Design</vt:lpstr>
      <vt:lpstr>7_Office Theme</vt:lpstr>
      <vt:lpstr>1_Default Design</vt:lpstr>
      <vt:lpstr>20_Default Design</vt:lpstr>
      <vt:lpstr>6_Default Design</vt:lpstr>
      <vt:lpstr>2_Default Design</vt:lpstr>
      <vt:lpstr>3_Default Design</vt:lpstr>
      <vt:lpstr>7_Default Design</vt:lpstr>
      <vt:lpstr>Chart</vt:lpstr>
      <vt:lpstr>Acknowledgements</vt:lpstr>
      <vt:lpstr>PowerPoint Presentation</vt:lpstr>
      <vt:lpstr>Non-isomorphism </vt:lpstr>
      <vt:lpstr>Multi-crystal strategies</vt:lpstr>
      <vt:lpstr>Multi-crystal strategies</vt:lpstr>
      <vt:lpstr>Cell clustering: 100 datasets</vt:lpstr>
      <vt:lpstr>Micro-focus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Elastic deformation = non-isomorphism</vt:lpstr>
      <vt:lpstr>Elastic deformation = non-isomorphism</vt:lpstr>
      <vt:lpstr>Plastic deformation = poor diffraction</vt:lpstr>
      <vt:lpstr>Plastic deformation = poor diffraction</vt:lpstr>
      <vt:lpstr>Non-isomorphism in lysozyme</vt:lpstr>
      <vt:lpstr>First diffraction from protein xtal</vt:lpstr>
      <vt:lpstr>Dehydration: 1934</vt:lpstr>
      <vt:lpstr>opened drop: you have ~30 seconds!</vt:lpstr>
      <vt:lpstr>X-ray scattering “rules”:</vt:lpstr>
      <vt:lpstr>Hygrostatic gradients</vt:lpstr>
      <vt:lpstr>3aw6</vt:lpstr>
      <vt:lpstr>3aw6 3aw7</vt:lpstr>
      <vt:lpstr>3aw6, 3aw7, “bent” 3aw6</vt:lpstr>
      <vt:lpstr>3aw7, “bent” 3aw6</vt:lpstr>
      <vt:lpstr>3aw6</vt:lpstr>
      <vt:lpstr>“bent” 3aw7</vt:lpstr>
      <vt:lpstr>3aw7</vt:lpstr>
      <vt:lpstr>Photosystem O=O bond?</vt:lpstr>
      <vt:lpstr>Fo – Fc maps</vt:lpstr>
      <vt:lpstr>PowerPoint Presentation</vt:lpstr>
      <vt:lpstr>“map bender” procedure</vt:lpstr>
      <vt:lpstr>Basis function  1 0 0</vt:lpstr>
      <vt:lpstr>“map bender” procedure</vt:lpstr>
      <vt:lpstr>PowerPoint Presentation</vt:lpstr>
      <vt:lpstr>Bragg’s “minimum wavelength principle”</vt:lpstr>
      <vt:lpstr>DMMULTI – fake data 4 deg rotation: 8 “xtals”: before</vt:lpstr>
      <vt:lpstr>PowerPoint Presentation</vt:lpstr>
      <vt:lpstr>S-SAD merging 20 xtals</vt:lpstr>
      <vt:lpstr>PowerPoint Presentation</vt:lpstr>
      <vt:lpstr>URLs &amp; Summary</vt:lpstr>
      <vt:lpstr>Multi-crystal merge preparation</vt:lpstr>
      <vt:lpstr>Multi-crystal problem</vt:lpstr>
      <vt:lpstr>Multi-crystal problem</vt:lpstr>
      <vt:lpstr>Trick Question: What is the space group?</vt:lpstr>
      <vt:lpstr>Pitfalls: sub-space groups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James_Holton</dc:creator>
  <cp:lastModifiedBy>James_Holton</cp:lastModifiedBy>
  <cp:revision>61</cp:revision>
  <dcterms:created xsi:type="dcterms:W3CDTF">2018-01-09T02:07:03Z</dcterms:created>
  <dcterms:modified xsi:type="dcterms:W3CDTF">2020-02-05T07:16:55Z</dcterms:modified>
</cp:coreProperties>
</file>