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4" r:id="rId3"/>
    <p:sldMasterId id="2147483706" r:id="rId4"/>
    <p:sldMasterId id="2147483718" r:id="rId5"/>
    <p:sldMasterId id="2147483736" r:id="rId6"/>
    <p:sldMasterId id="2147483762" r:id="rId7"/>
  </p:sldMasterIdLst>
  <p:notesMasterIdLst>
    <p:notesMasterId r:id="rId35"/>
  </p:notesMasterIdLst>
  <p:sldIdLst>
    <p:sldId id="265" r:id="rId8"/>
    <p:sldId id="279" r:id="rId9"/>
    <p:sldId id="267" r:id="rId10"/>
    <p:sldId id="269" r:id="rId11"/>
    <p:sldId id="278" r:id="rId12"/>
    <p:sldId id="285" r:id="rId13"/>
    <p:sldId id="263" r:id="rId14"/>
    <p:sldId id="283" r:id="rId15"/>
    <p:sldId id="286" r:id="rId16"/>
    <p:sldId id="271" r:id="rId17"/>
    <p:sldId id="259" r:id="rId18"/>
    <p:sldId id="274" r:id="rId19"/>
    <p:sldId id="273" r:id="rId20"/>
    <p:sldId id="264" r:id="rId21"/>
    <p:sldId id="287" r:id="rId22"/>
    <p:sldId id="288" r:id="rId23"/>
    <p:sldId id="289" r:id="rId24"/>
    <p:sldId id="268" r:id="rId25"/>
    <p:sldId id="272" r:id="rId26"/>
    <p:sldId id="281" r:id="rId27"/>
    <p:sldId id="282" r:id="rId28"/>
    <p:sldId id="284" r:id="rId29"/>
    <p:sldId id="290" r:id="rId30"/>
    <p:sldId id="291" r:id="rId31"/>
    <p:sldId id="266" r:id="rId32"/>
    <p:sldId id="275" r:id="rId33"/>
    <p:sldId id="2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B12F1-127A-47F2-9773-F66577D9EB90}" type="datetimeFigureOut">
              <a:rPr lang="en-US" smtClean="0"/>
              <a:t>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F86A0-4E61-4C43-878B-5AD99D74C967}" type="slidenum">
              <a:rPr lang="en-US" smtClean="0"/>
              <a:t>‹#›</a:t>
            </a:fld>
            <a:endParaRPr lang="en-US"/>
          </a:p>
        </p:txBody>
      </p:sp>
    </p:spTree>
    <p:extLst>
      <p:ext uri="{BB962C8B-B14F-4D97-AF65-F5344CB8AC3E}">
        <p14:creationId xmlns:p14="http://schemas.microsoft.com/office/powerpoint/2010/main" val="156832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683383D7-BABC-4E57-9075-C3A62CDA4195}" type="slidenum">
              <a:rPr lang="en-US" smtClean="0">
                <a:solidFill>
                  <a:srgbClr val="000000"/>
                </a:solidFill>
              </a:rPr>
              <a:pPr eaLnBrk="1" hangingPunct="1"/>
              <a:t>18</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6390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598229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039630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776629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229906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8981197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FE2C3E-750D-475F-A357-66B8FA1A70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524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D9F407-A9F7-4FCE-900D-75C317CCA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042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1BB966-7BC1-4067-B6C9-6DDF3B5CF6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589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4F24D-38BE-4AF7-9833-A1F35FEC5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290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2A4D43-F83A-4399-97A3-50BCC10BF1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1621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9C147E-F91D-4175-8D4F-2B2841495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37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0432889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54D9E1-CA39-487A-B6E8-A5CAEDEE5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4511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81F529-9734-4B88-85CA-121BBD801F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196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BEED3-B071-4DFA-B97A-05E4C42F4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4572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298A0-D73E-4579-BAF6-36B90F4A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2188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3C8C1-D321-4EF9-AE43-EB1D9D7D3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226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E78B0A-3813-4426-836F-937846AD11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299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5A0CC8-2BBE-407E-AAB9-25A91BE8C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69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4180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78306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93627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7688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93407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49488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963052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72780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t>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890342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51517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8247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54988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5092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471897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951605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3E1BE0-E41F-48FA-899F-CEF0448097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3748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E9029D-3629-45F5-962F-CAD7AE04E8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2789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DA11B1-8A1A-4324-AA98-479F7422FE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836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5AC61A-8E46-40B5-9F38-EE20A2562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01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t>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411745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1BD664-37D6-4DEA-9F7D-054DF5F199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715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298BC36-D202-4342-87B2-3908EE60CD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970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B2E270-6112-4556-9CF0-07BF8D2F4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15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57149FB-87DE-44A2-A1F5-8F5FB60C87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1463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291A01-8FC1-48DB-A75B-8A3C1B9BA1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969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19E0B0-1F37-4FEB-A1A9-E954C1E9EB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07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857DA4-A276-4349-A05B-29479B7F6E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988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30B6FE8-DB24-40BF-AFFE-A3E0A3C30D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84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80A0517-53CF-4BD9-8038-D8BA0B5C77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68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BE7D145-AF1B-462D-88BD-07F11AC348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674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t>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835698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189761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09566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46700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960492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57739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8" name="Footer Placeholder 7"/>
          <p:cNvSpPr>
            <a:spLocks noGrp="1"/>
          </p:cNvSpPr>
          <p:nvPr>
            <p:ph type="ftr" sz="quarter" idx="11"/>
          </p:nvPr>
        </p:nvSpPr>
        <p:spPr/>
        <p:txBody>
          <a:bodyPr/>
          <a:lstStyle/>
          <a:p>
            <a:endParaRPr lang="sv-SE">
              <a:solidFill>
                <a:prstClr val="black">
                  <a:tint val="75000"/>
                </a:prstClr>
              </a:solidFill>
            </a:endParaRPr>
          </a:p>
        </p:txBody>
      </p:sp>
      <p:sp>
        <p:nvSpPr>
          <p:cNvPr id="9" name="Slide Number Placeholder 8"/>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5868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4" name="Footer Placeholder 3"/>
          <p:cNvSpPr>
            <a:spLocks noGrp="1"/>
          </p:cNvSpPr>
          <p:nvPr>
            <p:ph type="ftr" sz="quarter" idx="11"/>
          </p:nvPr>
        </p:nvSpPr>
        <p:spPr/>
        <p:txBody>
          <a:bodyPr/>
          <a:lstStyle/>
          <a:p>
            <a:endParaRPr lang="sv-SE">
              <a:solidFill>
                <a:prstClr val="black">
                  <a:tint val="75000"/>
                </a:prstClr>
              </a:solidFill>
            </a:endParaRPr>
          </a:p>
        </p:txBody>
      </p:sp>
      <p:sp>
        <p:nvSpPr>
          <p:cNvPr id="5" name="Slide Number Placeholder 4"/>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7664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3" name="Footer Placeholder 2"/>
          <p:cNvSpPr>
            <a:spLocks noGrp="1"/>
          </p:cNvSpPr>
          <p:nvPr>
            <p:ph type="ftr" sz="quarter" idx="11"/>
          </p:nvPr>
        </p:nvSpPr>
        <p:spPr/>
        <p:txBody>
          <a:bodyPr/>
          <a:lstStyle/>
          <a:p>
            <a:endParaRPr lang="sv-SE">
              <a:solidFill>
                <a:prstClr val="black">
                  <a:tint val="75000"/>
                </a:prstClr>
              </a:solidFill>
            </a:endParaRPr>
          </a:p>
        </p:txBody>
      </p:sp>
      <p:sp>
        <p:nvSpPr>
          <p:cNvPr id="4" name="Slide Number Placeholder 3"/>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54251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v-S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6696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6" name="Footer Placeholder 5"/>
          <p:cNvSpPr>
            <a:spLocks noGrp="1"/>
          </p:cNvSpPr>
          <p:nvPr>
            <p:ph type="ftr" sz="quarter" idx="11"/>
          </p:nvPr>
        </p:nvSpPr>
        <p:spPr/>
        <p:txBody>
          <a:bodyPr/>
          <a:lstStyle/>
          <a:p>
            <a:endParaRPr lang="sv-SE">
              <a:solidFill>
                <a:prstClr val="black">
                  <a:tint val="75000"/>
                </a:prstClr>
              </a:solidFill>
            </a:endParaRPr>
          </a:p>
        </p:txBody>
      </p:sp>
      <p:sp>
        <p:nvSpPr>
          <p:cNvPr id="7" name="Slide Number Placeholder 6"/>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6172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t>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3969409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750694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11"/>
          </p:nvPr>
        </p:nvSpPr>
        <p:spPr/>
        <p:txBody>
          <a:bodyPr/>
          <a:lstStyle/>
          <a:p>
            <a:endParaRPr lang="sv-SE">
              <a:solidFill>
                <a:prstClr val="black">
                  <a:tint val="75000"/>
                </a:prstClr>
              </a:solidFill>
            </a:endParaRPr>
          </a:p>
        </p:txBody>
      </p:sp>
      <p:sp>
        <p:nvSpPr>
          <p:cNvPr id="6" name="Slide Number Placeholder 5"/>
          <p:cNvSpPr>
            <a:spLocks noGrp="1"/>
          </p:cNvSpPr>
          <p:nvPr>
            <p:ph type="sldNum" sz="quarter" idx="12"/>
          </p:nvPr>
        </p:nvSpPr>
        <p:spPr/>
        <p:txBody>
          <a:body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234890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834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8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32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128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42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528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181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557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t>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2913956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28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22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272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4227135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87085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6706800" cy="4424400"/>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5"/>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6"/>
          </p:nvPr>
        </p:nvSpPr>
        <p:spPr>
          <a:ln/>
        </p:spPr>
        <p:txBody>
          <a:bodyPr/>
          <a:lstStyle>
            <a:lvl1pPr>
              <a:defRPr/>
            </a:lvl1pPr>
          </a:lstStyle>
          <a:p>
            <a:pPr>
              <a:defRPr/>
            </a:pPr>
            <a:fld id="{803296BC-C87F-46E1-910A-E75C79184054}" type="slidenum">
              <a:rPr lang="en-GB">
                <a:solidFill>
                  <a:srgbClr val="000000"/>
                </a:solidFill>
              </a:rPr>
              <a:pPr>
                <a:defRPr/>
              </a:pPr>
              <a:t>‹#›</a:t>
            </a:fld>
            <a:endParaRPr lang="en-GB" dirty="0">
              <a:solidFill>
                <a:srgbClr val="000000"/>
              </a:solidFill>
            </a:endParaRPr>
          </a:p>
        </p:txBody>
      </p:sp>
      <p:sp>
        <p:nvSpPr>
          <p:cNvPr id="9" name="Date Placeholder 7"/>
          <p:cNvSpPr>
            <a:spLocks noGrp="1"/>
          </p:cNvSpPr>
          <p:nvPr>
            <p:ph type="dt" sz="half" idx="17"/>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144029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77005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632596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935410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29691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t>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3795920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19698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411317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932032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61477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48402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626737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82093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solidFill>
                  <a:srgbClr val="830051"/>
                </a:solidFill>
              </a:rPr>
              <a:t>Function | Sub Function 1 | Sub Function 2</a:t>
            </a:r>
          </a:p>
        </p:txBody>
      </p:sp>
      <p:sp>
        <p:nvSpPr>
          <p:cNvPr id="3" name="Rectangle 6"/>
          <p:cNvSpPr>
            <a:spLocks noGrp="1" noChangeArrowheads="1"/>
          </p:cNvSpPr>
          <p:nvPr>
            <p:ph type="sldNum" sz="quarter" idx="11"/>
          </p:nvPr>
        </p:nvSpPr>
        <p:spPr>
          <a:ln/>
        </p:spPr>
        <p:txBody>
          <a:bodyPr/>
          <a:lstStyle>
            <a:lvl1pPr>
              <a:defRPr/>
            </a:lvl1pPr>
          </a:lstStyle>
          <a:p>
            <a:pPr>
              <a:defRPr/>
            </a:pPr>
            <a:fld id="{E977BDC2-CDD5-4EDF-A5CB-A0B4FD488F6F}" type="slidenum">
              <a:rPr lang="en-GB">
                <a:solidFill>
                  <a:srgbClr val="000000"/>
                </a:solidFill>
              </a:rPr>
              <a:pPr>
                <a:defRPr/>
              </a:pPr>
              <a:t>‹#›</a:t>
            </a:fld>
            <a:endParaRPr lang="en-GB" dirty="0">
              <a:solidFill>
                <a:srgbClr val="000000"/>
              </a:solidFill>
            </a:endParaRPr>
          </a:p>
        </p:txBody>
      </p:sp>
      <p:sp>
        <p:nvSpPr>
          <p:cNvPr id="4" name="Date Placeholder 7"/>
          <p:cNvSpPr>
            <a:spLocks noGrp="1"/>
          </p:cNvSpPr>
          <p:nvPr>
            <p:ph type="dt" sz="half" idx="12"/>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1443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4233099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9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t>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26618730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742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489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5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353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730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1122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029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6991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86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2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t>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C741A-B4E1-4282-9BCF-2DB92FFD2241}" type="slidenum">
              <a:rPr lang="en-US" smtClean="0"/>
              <a:t>‹#›</a:t>
            </a:fld>
            <a:endParaRPr lang="en-US"/>
          </a:p>
        </p:txBody>
      </p:sp>
    </p:spTree>
    <p:extLst>
      <p:ext uri="{BB962C8B-B14F-4D97-AF65-F5344CB8AC3E}">
        <p14:creationId xmlns:p14="http://schemas.microsoft.com/office/powerpoint/2010/main" val="1542643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134102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1875699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1156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74224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674933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9735212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825218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63356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018836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21626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F9600-B575-4003-B294-C2E85049096B}" type="datetimeFigureOut">
              <a:rPr lang="en-US" smtClean="0"/>
              <a:t>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C741A-B4E1-4282-9BCF-2DB92FFD2241}" type="slidenum">
              <a:rPr lang="en-US" smtClean="0"/>
              <a:t>‹#›</a:t>
            </a:fld>
            <a:endParaRPr lang="en-US"/>
          </a:p>
        </p:txBody>
      </p:sp>
    </p:spTree>
    <p:extLst>
      <p:ext uri="{BB962C8B-B14F-4D97-AF65-F5344CB8AC3E}">
        <p14:creationId xmlns:p14="http://schemas.microsoft.com/office/powerpoint/2010/main" val="1248821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 id="2147483661"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6"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DCE8677-C25C-4E05-9FF5-8E1D98AAE7F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670824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735"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66592-072A-4EC4-8B3F-81CEB67A4D2A}" type="datetimeFigureOut">
              <a:rPr lang="sv-SE" smtClean="0">
                <a:solidFill>
                  <a:prstClr val="black">
                    <a:tint val="75000"/>
                  </a:prstClr>
                </a:solidFill>
              </a:rPr>
              <a:pPr/>
              <a:t>2013-02-05</a:t>
            </a:fld>
            <a:endParaRPr lang="sv-SE">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6E9ED-8285-4A25-820D-D95D9AC1B7E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1814047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AAC7C-72D2-4BE8-822D-1CF8154F44D1}" type="datetimeFigureOut">
              <a:rPr lang="en-US" smtClean="0">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72CB5-7396-48BB-A4A0-D70F239B60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98864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09563" y="274638"/>
            <a:ext cx="8415337" cy="511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3075" name="Rectangle 3"/>
          <p:cNvSpPr>
            <a:spLocks noGrp="1" noChangeArrowheads="1"/>
          </p:cNvSpPr>
          <p:nvPr>
            <p:ph type="body" idx="1"/>
          </p:nvPr>
        </p:nvSpPr>
        <p:spPr bwMode="auto">
          <a:xfrm>
            <a:off x="314325" y="1760538"/>
            <a:ext cx="6705600" cy="442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9" name="Rectangle 5"/>
          <p:cNvSpPr>
            <a:spLocks noGrp="1" noChangeArrowheads="1"/>
          </p:cNvSpPr>
          <p:nvPr>
            <p:ph type="ftr" sz="quarter" idx="3"/>
          </p:nvPr>
        </p:nvSpPr>
        <p:spPr bwMode="auto">
          <a:xfrm>
            <a:off x="3924300" y="6354763"/>
            <a:ext cx="4319588" cy="244475"/>
          </a:xfrm>
          <a:prstGeom prst="rect">
            <a:avLst/>
          </a:prstGeom>
          <a:noFill/>
          <a:ln w="9525">
            <a:noFill/>
            <a:miter lim="800000"/>
            <a:headEnd/>
            <a:tailEnd/>
          </a:ln>
          <a:effectLst/>
        </p:spPr>
        <p:txBody>
          <a:bodyPr vert="horz" wrap="square" lIns="18000" tIns="45720" rIns="18000" bIns="45720" numCol="1" anchor="t" anchorCtr="0" compatLnSpc="1">
            <a:prstTxWarp prst="textNoShape">
              <a:avLst/>
            </a:prstTxWarp>
          </a:bodyPr>
          <a:lstStyle>
            <a:lvl1pPr algn="r">
              <a:defRPr sz="1000">
                <a:solidFill>
                  <a:schemeClr val="tx2"/>
                </a:solidFill>
                <a:latin typeface="Arial" charset="0"/>
                <a:cs typeface="+mn-cs"/>
              </a:defRPr>
            </a:lvl1pPr>
          </a:lstStyle>
          <a:p>
            <a:pPr fontAlgn="base">
              <a:spcBef>
                <a:spcPct val="0"/>
              </a:spcBef>
              <a:spcAft>
                <a:spcPct val="0"/>
              </a:spcAft>
              <a:defRPr/>
            </a:pPr>
            <a:r>
              <a:rPr lang="en-GB" b="1">
                <a:solidFill>
                  <a:srgbClr val="830051"/>
                </a:solidFill>
              </a:rPr>
              <a:t>Function | Sub Function 1 | Sub Function 2</a:t>
            </a:r>
          </a:p>
        </p:txBody>
      </p:sp>
      <p:sp>
        <p:nvSpPr>
          <p:cNvPr id="1030" name="Rectangle 6"/>
          <p:cNvSpPr>
            <a:spLocks noGrp="1" noChangeArrowheads="1"/>
          </p:cNvSpPr>
          <p:nvPr>
            <p:ph type="sldNum" sz="quarter" idx="4"/>
          </p:nvPr>
        </p:nvSpPr>
        <p:spPr bwMode="auto">
          <a:xfrm>
            <a:off x="107950" y="6354763"/>
            <a:ext cx="466725" cy="358775"/>
          </a:xfrm>
          <a:prstGeom prst="rect">
            <a:avLst/>
          </a:prstGeom>
          <a:noFill/>
          <a:ln w="9525">
            <a:noFill/>
            <a:miter lim="800000"/>
            <a:headEnd/>
            <a:tailEnd/>
          </a:ln>
          <a:effectLst/>
        </p:spPr>
        <p:txBody>
          <a:bodyPr vert="horz" wrap="square" lIns="18000" tIns="45720" rIns="18000" bIns="45720" numCol="1" anchor="t" anchorCtr="0" compatLnSpc="1">
            <a:prstTxWarp prst="textNoShape">
              <a:avLst/>
            </a:prstTxWarp>
          </a:bodyPr>
          <a:lstStyle>
            <a:lvl1pPr algn="r">
              <a:defRPr sz="1000">
                <a:latin typeface="Arial" charset="0"/>
                <a:cs typeface="+mn-cs"/>
              </a:defRPr>
            </a:lvl1pPr>
          </a:lstStyle>
          <a:p>
            <a:pPr fontAlgn="base">
              <a:spcBef>
                <a:spcPct val="0"/>
              </a:spcBef>
              <a:spcAft>
                <a:spcPct val="0"/>
              </a:spcAft>
              <a:defRPr/>
            </a:pPr>
            <a:fld id="{F7A801C1-6488-4B6D-86B0-E6FDDC6A30B2}" type="slidenum">
              <a:rPr lang="en-GB" b="1">
                <a:solidFill>
                  <a:srgbClr val="000000"/>
                </a:solidFill>
              </a:rPr>
              <a:pPr fontAlgn="base">
                <a:spcBef>
                  <a:spcPct val="0"/>
                </a:spcBef>
                <a:spcAft>
                  <a:spcPct val="0"/>
                </a:spcAft>
                <a:defRPr/>
              </a:pPr>
              <a:t>‹#›</a:t>
            </a:fld>
            <a:endParaRPr lang="en-GB" b="1" dirty="0">
              <a:solidFill>
                <a:srgbClr val="000000"/>
              </a:solidFill>
            </a:endParaRPr>
          </a:p>
        </p:txBody>
      </p:sp>
      <p:sp>
        <p:nvSpPr>
          <p:cNvPr id="8" name="Date Placeholder 7"/>
          <p:cNvSpPr>
            <a:spLocks noGrp="1"/>
          </p:cNvSpPr>
          <p:nvPr>
            <p:ph type="dt" sz="half" idx="2"/>
          </p:nvPr>
        </p:nvSpPr>
        <p:spPr>
          <a:xfrm>
            <a:off x="611188" y="6354763"/>
            <a:ext cx="3313112" cy="244475"/>
          </a:xfrm>
          <a:prstGeom prst="rect">
            <a:avLst/>
          </a:prstGeom>
        </p:spPr>
        <p:txBody>
          <a:bodyPr vert="horz" lIns="91440" tIns="45720" rIns="91440" bIns="45720" rtlCol="0" anchor="t" anchorCtr="0"/>
          <a:lstStyle>
            <a:lvl1pPr algn="l">
              <a:defRPr sz="1000">
                <a:solidFill>
                  <a:schemeClr val="tx1"/>
                </a:solidFill>
                <a:latin typeface="Arial" charset="0"/>
                <a:cs typeface="+mn-cs"/>
              </a:defRPr>
            </a:lvl1pPr>
          </a:lstStyle>
          <a:p>
            <a:pPr fontAlgn="base">
              <a:spcBef>
                <a:spcPct val="0"/>
              </a:spcBef>
              <a:spcAft>
                <a:spcPct val="0"/>
              </a:spcAft>
              <a:defRPr/>
            </a:pPr>
            <a:r>
              <a:rPr lang="sv-SE" b="1">
                <a:solidFill>
                  <a:srgbClr val="000000"/>
                </a:solidFill>
              </a:rPr>
              <a:t>Author | 00 Month Year</a:t>
            </a:r>
            <a:endParaRPr lang="en-GB" b="1" dirty="0">
              <a:solidFill>
                <a:srgbClr val="000000"/>
              </a:solidFill>
            </a:endParaRPr>
          </a:p>
        </p:txBody>
      </p:sp>
    </p:spTree>
    <p:extLst>
      <p:ext uri="{BB962C8B-B14F-4D97-AF65-F5344CB8AC3E}">
        <p14:creationId xmlns:p14="http://schemas.microsoft.com/office/powerpoint/2010/main" val="4326010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hdr="0" ftr="0" dt="0"/>
  <p:txStyles>
    <p:titleStyle>
      <a:lvl1pPr algn="l" rtl="0" eaLnBrk="0" fontAlgn="base" hangingPunct="0">
        <a:spcBef>
          <a:spcPct val="0"/>
        </a:spcBef>
        <a:spcAft>
          <a:spcPct val="0"/>
        </a:spcAft>
        <a:defRPr sz="28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2"/>
          </a:solidFill>
          <a:latin typeface="Arial" charset="0"/>
          <a:cs typeface="Arial" charset="0"/>
        </a:defRPr>
      </a:lvl2pPr>
      <a:lvl3pPr algn="l" rtl="0" eaLnBrk="0" fontAlgn="base" hangingPunct="0">
        <a:spcBef>
          <a:spcPct val="0"/>
        </a:spcBef>
        <a:spcAft>
          <a:spcPct val="0"/>
        </a:spcAft>
        <a:defRPr sz="2800" b="1">
          <a:solidFill>
            <a:schemeClr val="tx2"/>
          </a:solidFill>
          <a:latin typeface="Arial" charset="0"/>
          <a:cs typeface="Arial" charset="0"/>
        </a:defRPr>
      </a:lvl3pPr>
      <a:lvl4pPr algn="l" rtl="0" eaLnBrk="0" fontAlgn="base" hangingPunct="0">
        <a:spcBef>
          <a:spcPct val="0"/>
        </a:spcBef>
        <a:spcAft>
          <a:spcPct val="0"/>
        </a:spcAft>
        <a:defRPr sz="2800" b="1">
          <a:solidFill>
            <a:schemeClr val="tx2"/>
          </a:solidFill>
          <a:latin typeface="Arial" charset="0"/>
          <a:cs typeface="Arial" charset="0"/>
        </a:defRPr>
      </a:lvl4pPr>
      <a:lvl5pPr algn="l" rtl="0" eaLnBrk="0" fontAlgn="base" hangingPunct="0">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179388" indent="-179388" algn="l" rtl="0" eaLnBrk="0" fontAlgn="base" hangingPunct="0">
        <a:spcBef>
          <a:spcPct val="0"/>
        </a:spcBef>
        <a:spcAft>
          <a:spcPct val="0"/>
        </a:spcAft>
        <a:buClr>
          <a:schemeClr val="tx2"/>
        </a:buClr>
        <a:buFont typeface="Arial" pitchFamily="34" charset="0"/>
        <a:buChar char="•"/>
        <a:defRPr>
          <a:solidFill>
            <a:schemeClr val="tx1"/>
          </a:solidFill>
          <a:latin typeface="Arial" pitchFamily="34" charset="0"/>
          <a:ea typeface="+mn-ea"/>
          <a:cs typeface="Arial" pitchFamily="34" charset="0"/>
        </a:defRPr>
      </a:lvl1pPr>
      <a:lvl2pPr marL="358775" indent="-179388" algn="l" rtl="0" eaLnBrk="0" fontAlgn="base" hangingPunct="0">
        <a:spcBef>
          <a:spcPct val="0"/>
        </a:spcBef>
        <a:spcAft>
          <a:spcPct val="0"/>
        </a:spcAft>
        <a:buFont typeface="Arial" pitchFamily="34" charset="0"/>
        <a:buChar char="-"/>
        <a:defRPr>
          <a:solidFill>
            <a:schemeClr val="tx1"/>
          </a:solidFill>
          <a:latin typeface="Arial" pitchFamily="34" charset="0"/>
          <a:cs typeface="Arial" pitchFamily="34" charset="0"/>
        </a:defRPr>
      </a:lvl2pPr>
      <a:lvl3pPr marL="622300" indent="-180975" algn="l" rtl="0" eaLnBrk="0" fontAlgn="base" hangingPunct="0">
        <a:spcBef>
          <a:spcPct val="0"/>
        </a:spcBef>
        <a:spcAft>
          <a:spcPct val="0"/>
        </a:spcAft>
        <a:buFont typeface="Arial" pitchFamily="34" charset="0"/>
        <a:buChar char="•"/>
        <a:defRPr sz="1600">
          <a:solidFill>
            <a:schemeClr val="tx1"/>
          </a:solidFill>
          <a:latin typeface="Arial" pitchFamily="34" charset="0"/>
          <a:cs typeface="Arial" pitchFamily="34" charset="0"/>
        </a:defRPr>
      </a:lvl3pPr>
      <a:lvl4pPr marL="622300" indent="-179388" algn="l" rtl="0" eaLnBrk="0" fontAlgn="base" hangingPunct="0">
        <a:spcBef>
          <a:spcPct val="0"/>
        </a:spcBef>
        <a:spcAft>
          <a:spcPct val="0"/>
        </a:spcAft>
        <a:buChar char="•"/>
        <a:defRPr sz="1600">
          <a:solidFill>
            <a:schemeClr val="tx1"/>
          </a:solidFill>
          <a:latin typeface="Arial" pitchFamily="34" charset="0"/>
          <a:cs typeface="Arial" pitchFamily="34" charset="0"/>
        </a:defRPr>
      </a:lvl4pPr>
      <a:lvl5pPr marL="622300" indent="-179388" algn="l" rtl="0" eaLnBrk="0" fontAlgn="base" hangingPunct="0">
        <a:spcBef>
          <a:spcPct val="0"/>
        </a:spcBef>
        <a:spcAft>
          <a:spcPct val="0"/>
        </a:spcAft>
        <a:buChar char="•"/>
        <a:defRPr sz="1600">
          <a:solidFill>
            <a:schemeClr val="tx1"/>
          </a:solidFill>
          <a:latin typeface="Arial" pitchFamily="34" charset="0"/>
          <a:cs typeface="Arial" pitchFamily="34" charset="0"/>
        </a:defRPr>
      </a:lvl5pPr>
      <a:lvl6pPr marL="1620838" indent="-176213" algn="l" rtl="0" eaLnBrk="1" fontAlgn="base" hangingPunct="1">
        <a:spcBef>
          <a:spcPct val="0"/>
        </a:spcBef>
        <a:spcAft>
          <a:spcPct val="0"/>
        </a:spcAft>
        <a:buChar char="•"/>
        <a:defRPr sz="1400">
          <a:solidFill>
            <a:schemeClr val="tx1"/>
          </a:solidFill>
          <a:latin typeface="+mn-lt"/>
        </a:defRPr>
      </a:lvl6pPr>
      <a:lvl7pPr marL="2078038" indent="-176213" algn="l" rtl="0" eaLnBrk="1" fontAlgn="base" hangingPunct="1">
        <a:spcBef>
          <a:spcPct val="0"/>
        </a:spcBef>
        <a:spcAft>
          <a:spcPct val="0"/>
        </a:spcAft>
        <a:buChar char="•"/>
        <a:defRPr sz="1400">
          <a:solidFill>
            <a:schemeClr val="tx1"/>
          </a:solidFill>
          <a:latin typeface="+mn-lt"/>
        </a:defRPr>
      </a:lvl7pPr>
      <a:lvl8pPr marL="2535238" indent="-176213" algn="l" rtl="0" eaLnBrk="1" fontAlgn="base" hangingPunct="1">
        <a:spcBef>
          <a:spcPct val="0"/>
        </a:spcBef>
        <a:spcAft>
          <a:spcPct val="0"/>
        </a:spcAft>
        <a:buChar char="•"/>
        <a:defRPr sz="1400">
          <a:solidFill>
            <a:schemeClr val="tx1"/>
          </a:solidFill>
          <a:latin typeface="+mn-lt"/>
        </a:defRPr>
      </a:lvl8pPr>
      <a:lvl9pPr marL="2992438" indent="-176213" algn="l" rtl="0" eaLnBrk="1" fontAlgn="base" hangingPunct="1">
        <a:spcBef>
          <a:spcPct val="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F9600-B575-4003-B294-C2E85049096B}" type="datetimeFigureOut">
              <a:rPr lang="en-US">
                <a:solidFill>
                  <a:prstClr val="black">
                    <a:tint val="75000"/>
                  </a:prstClr>
                </a:solidFill>
              </a:rPr>
              <a:pPr/>
              <a:t>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C741A-B4E1-4282-9BCF-2DB92FFD224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6690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4D20081A-E134-4623-87D0-AEECB1AAAC7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0824928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t>Is the ESRF UP for MX?</a:t>
            </a:r>
            <a:endParaRPr lang="en-US" sz="6600" dirty="0"/>
          </a:p>
        </p:txBody>
      </p:sp>
      <p:sp>
        <p:nvSpPr>
          <p:cNvPr id="4" name="Text Placeholder 3"/>
          <p:cNvSpPr>
            <a:spLocks noGrp="1"/>
          </p:cNvSpPr>
          <p:nvPr>
            <p:ph type="body" sz="quarter" idx="13"/>
          </p:nvPr>
        </p:nvSpPr>
        <p:spPr>
          <a:xfrm>
            <a:off x="309600" y="1760400"/>
            <a:ext cx="8148600" cy="4640400"/>
          </a:xfrm>
        </p:spPr>
        <p:txBody>
          <a:bodyPr>
            <a:normAutofit/>
          </a:bodyPr>
          <a:lstStyle/>
          <a:p>
            <a:r>
              <a:rPr lang="en-US" sz="4000" dirty="0" smtClean="0"/>
              <a:t>What do the users need?</a:t>
            </a:r>
          </a:p>
          <a:p>
            <a:r>
              <a:rPr lang="en-US" sz="4000" dirty="0" smtClean="0">
                <a:solidFill>
                  <a:schemeClr val="accent3">
                    <a:lumMod val="50000"/>
                  </a:schemeClr>
                </a:solidFill>
              </a:rPr>
              <a:t>	</a:t>
            </a:r>
            <a:r>
              <a:rPr lang="en-US" dirty="0" smtClean="0">
                <a:solidFill>
                  <a:schemeClr val="accent3">
                    <a:lumMod val="50000"/>
                  </a:schemeClr>
                </a:solidFill>
              </a:rPr>
              <a:t>they need their crystals to diffract</a:t>
            </a:r>
          </a:p>
          <a:p>
            <a:r>
              <a:rPr lang="en-US" dirty="0">
                <a:solidFill>
                  <a:schemeClr val="accent3">
                    <a:lumMod val="50000"/>
                  </a:schemeClr>
                </a:solidFill>
              </a:rPr>
              <a:t>	</a:t>
            </a:r>
            <a:r>
              <a:rPr lang="en-US" dirty="0" smtClean="0">
                <a:solidFill>
                  <a:schemeClr val="accent3">
                    <a:lumMod val="50000"/>
                  </a:schemeClr>
                </a:solidFill>
              </a:rPr>
              <a:t>they want to study function!</a:t>
            </a:r>
            <a:endParaRPr lang="en-US" dirty="0">
              <a:solidFill>
                <a:schemeClr val="accent3">
                  <a:lumMod val="50000"/>
                </a:schemeClr>
              </a:solidFill>
            </a:endParaRPr>
          </a:p>
          <a:p>
            <a:r>
              <a:rPr lang="en-US" sz="4000" dirty="0" smtClean="0"/>
              <a:t>What can ESRF provide?</a:t>
            </a:r>
          </a:p>
          <a:p>
            <a:r>
              <a:rPr lang="en-US" sz="4000" dirty="0" smtClean="0">
                <a:solidFill>
                  <a:schemeClr val="accent5">
                    <a:lumMod val="50000"/>
                  </a:schemeClr>
                </a:solidFill>
              </a:rPr>
              <a:t>	</a:t>
            </a:r>
            <a:r>
              <a:rPr lang="en-US" dirty="0" smtClean="0">
                <a:solidFill>
                  <a:schemeClr val="accent5">
                    <a:lumMod val="50000"/>
                  </a:schemeClr>
                </a:solidFill>
              </a:rPr>
              <a:t>~1 </a:t>
            </a:r>
            <a:r>
              <a:rPr lang="el-GR" dirty="0" smtClean="0">
                <a:solidFill>
                  <a:schemeClr val="accent5">
                    <a:lumMod val="50000"/>
                  </a:schemeClr>
                </a:solidFill>
              </a:rPr>
              <a:t>μ</a:t>
            </a:r>
            <a:r>
              <a:rPr lang="en-US" dirty="0" smtClean="0">
                <a:solidFill>
                  <a:schemeClr val="accent5">
                    <a:lumMod val="50000"/>
                  </a:schemeClr>
                </a:solidFill>
              </a:rPr>
              <a:t>m beams, 1 </a:t>
            </a:r>
            <a:r>
              <a:rPr lang="en-US" dirty="0" err="1" smtClean="0">
                <a:solidFill>
                  <a:schemeClr val="accent5">
                    <a:lumMod val="50000"/>
                  </a:schemeClr>
                </a:solidFill>
              </a:rPr>
              <a:t>ms</a:t>
            </a:r>
            <a:r>
              <a:rPr lang="en-US" dirty="0" smtClean="0">
                <a:solidFill>
                  <a:schemeClr val="accent5">
                    <a:lumMod val="50000"/>
                  </a:schemeClr>
                </a:solidFill>
              </a:rPr>
              <a:t> datasets</a:t>
            </a:r>
            <a:endParaRPr lang="en-US" sz="4000" dirty="0">
              <a:solidFill>
                <a:schemeClr val="accent5">
                  <a:lumMod val="50000"/>
                </a:schemeClr>
              </a:solidFill>
            </a:endParaRPr>
          </a:p>
          <a:p>
            <a:r>
              <a:rPr lang="en-US" sz="4000" dirty="0" smtClean="0"/>
              <a:t>How do we connect the two?</a:t>
            </a:r>
          </a:p>
        </p:txBody>
      </p:sp>
    </p:spTree>
    <p:extLst>
      <p:ext uri="{BB962C8B-B14F-4D97-AF65-F5344CB8AC3E}">
        <p14:creationId xmlns:p14="http://schemas.microsoft.com/office/powerpoint/2010/main" val="218999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AD5E1840-AED0-4F40-BCB4-24099BD46044}" type="datetime1">
              <a:rPr lang="en-GB" smtClean="0"/>
              <a:pPr/>
              <a:t>05/02/2013</a:t>
            </a:fld>
            <a:endParaRPr lang="de-DE"/>
          </a:p>
        </p:txBody>
      </p:sp>
      <p:sp>
        <p:nvSpPr>
          <p:cNvPr id="3" name="Slide Number Placeholder 2"/>
          <p:cNvSpPr>
            <a:spLocks noGrp="1"/>
          </p:cNvSpPr>
          <p:nvPr>
            <p:ph type="sldNum" sz="quarter" idx="12"/>
          </p:nvPr>
        </p:nvSpPr>
        <p:spPr/>
        <p:txBody>
          <a:bodyPr/>
          <a:lstStyle/>
          <a:p>
            <a:fld id="{AED77323-88E1-4D4E-89B3-00C2058F8AA8}" type="slidenum">
              <a:rPr lang="de-DE" smtClean="0"/>
              <a:pPr/>
              <a:t>10</a:t>
            </a:fld>
            <a:endParaRPr lang="de-DE"/>
          </a:p>
        </p:txBody>
      </p:sp>
      <p:sp>
        <p:nvSpPr>
          <p:cNvPr id="4" name="Title 4"/>
          <p:cNvSpPr txBox="1">
            <a:spLocks/>
          </p:cNvSpPr>
          <p:nvPr/>
        </p:nvSpPr>
        <p:spPr>
          <a:xfrm>
            <a:off x="0" y="0"/>
            <a:ext cx="9144000" cy="598811"/>
          </a:xfrm>
          <a:prstGeom prst="rect">
            <a:avLst/>
          </a:prstGeom>
        </p:spPr>
        <p:txBody>
          <a:bodyPr/>
          <a:lstStyle/>
          <a:p>
            <a:pPr lvl="0" algn="ctr">
              <a:defRPr/>
            </a:pPr>
            <a:r>
              <a:rPr lang="en-GB" sz="2400" dirty="0" smtClean="0"/>
              <a:t>Modelling </a:t>
            </a:r>
            <a:r>
              <a:rPr lang="en-GB" sz="2400" dirty="0" smtClean="0"/>
              <a:t>of radiation damage at room and cryogenic </a:t>
            </a:r>
            <a:r>
              <a:rPr lang="en-GB" sz="2400" dirty="0" smtClean="0"/>
              <a:t>temperatures</a:t>
            </a:r>
            <a:endParaRPr lang="en-GB" sz="2400" dirty="0" smtClean="0"/>
          </a:p>
        </p:txBody>
      </p:sp>
      <p:sp>
        <p:nvSpPr>
          <p:cNvPr id="5" name="Content Placeholder 5"/>
          <p:cNvSpPr txBox="1">
            <a:spLocks/>
          </p:cNvSpPr>
          <p:nvPr/>
        </p:nvSpPr>
        <p:spPr>
          <a:xfrm>
            <a:off x="0" y="677021"/>
            <a:ext cx="9144000" cy="2980579"/>
          </a:xfrm>
          <a:prstGeom prst="rect">
            <a:avLst/>
          </a:prstGeom>
        </p:spPr>
        <p:txBody>
          <a:bodyPr wrap="square"/>
          <a:lstStyle/>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GB" sz="1600" b="0" i="0" u="none" strike="noStrike" kern="0" cap="none" spc="0" normalizeH="0" baseline="0" noProof="0" dirty="0" smtClean="0">
                <a:ln>
                  <a:noFill/>
                </a:ln>
                <a:solidFill>
                  <a:schemeClr val="tx1"/>
                </a:solidFill>
                <a:effectLst/>
                <a:uLnTx/>
                <a:uFillTx/>
                <a:ea typeface="ＭＳ Ｐゴシック" charset="0"/>
              </a:rPr>
              <a:t>RD sensitivity measurement is a “one click” task</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US" sz="1600" b="0" i="0" u="none" strike="noStrike" kern="0" cap="none" spc="0" normalizeH="0" baseline="0" noProof="0" dirty="0" smtClean="0">
                <a:ln>
                  <a:noFill/>
                </a:ln>
                <a:solidFill>
                  <a:schemeClr val="tx1"/>
                </a:solidFill>
                <a:effectLst/>
                <a:uLnTx/>
                <a:uFillTx/>
                <a:ea typeface="ＭＳ Ｐゴシック" charset="0"/>
              </a:rPr>
              <a:t>Simple intensity decay</a:t>
            </a:r>
            <a:r>
              <a:rPr kumimoji="0" lang="en-US" sz="1600" b="0" i="0" u="none" strike="noStrike" kern="0" cap="none" spc="0" normalizeH="0" noProof="0" dirty="0" smtClean="0">
                <a:ln>
                  <a:noFill/>
                </a:ln>
                <a:solidFill>
                  <a:schemeClr val="tx1"/>
                </a:solidFill>
                <a:effectLst/>
                <a:uLnTx/>
                <a:uFillTx/>
                <a:ea typeface="ＭＳ Ｐゴシック" charset="0"/>
              </a:rPr>
              <a:t> </a:t>
            </a:r>
            <a:r>
              <a:rPr lang="en-US" sz="1600" kern="0" dirty="0" smtClean="0"/>
              <a:t>rate models are accurate within the range of interest</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Char char="§"/>
              <a:tabLst/>
              <a:defRPr/>
            </a:pPr>
            <a:r>
              <a:rPr kumimoji="0" lang="en-US" sz="1600" b="0" i="0" u="none" strike="noStrike" kern="0" cap="none" spc="0" normalizeH="0" baseline="0" noProof="0" dirty="0" smtClean="0">
                <a:ln>
                  <a:noFill/>
                </a:ln>
                <a:solidFill>
                  <a:schemeClr val="tx1"/>
                </a:solidFill>
                <a:effectLst/>
                <a:uLnTx/>
                <a:uFillTx/>
                <a:ea typeface="ＭＳ Ｐゴシック" charset="0"/>
              </a:rPr>
              <a:t>Fully equivalent set</a:t>
            </a:r>
            <a:r>
              <a:rPr kumimoji="0" lang="en-US" sz="1600" b="0" i="0" u="none" strike="noStrike" kern="0" cap="none" spc="0" normalizeH="0" noProof="0" dirty="0" smtClean="0">
                <a:ln>
                  <a:noFill/>
                </a:ln>
                <a:solidFill>
                  <a:schemeClr val="tx1"/>
                </a:solidFill>
                <a:effectLst/>
                <a:uLnTx/>
                <a:uFillTx/>
                <a:ea typeface="ＭＳ Ｐゴシック" charset="0"/>
              </a:rPr>
              <a:t> of metrics:</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baseline="0" dirty="0" smtClean="0"/>
              <a:t>	</a:t>
            </a:r>
            <a:r>
              <a:rPr kumimoji="0" lang="en-US" sz="1600" b="0" i="0" u="none" strike="noStrike" kern="0" cap="none" spc="0" normalizeH="0" baseline="0" noProof="0" dirty="0" smtClean="0">
                <a:ln>
                  <a:noFill/>
                </a:ln>
                <a:solidFill>
                  <a:schemeClr val="tx1"/>
                </a:solidFill>
                <a:effectLst/>
                <a:uLnTx/>
                <a:uFillTx/>
                <a:ea typeface="ＭＳ Ｐゴシック" charset="0"/>
              </a:rPr>
              <a:t>Decay rates, </a:t>
            </a:r>
            <a:r>
              <a:rPr kumimoji="0" lang="en-US" sz="1600" b="0" i="0" u="none" strike="noStrike" kern="0" cap="none" spc="0" normalizeH="0" baseline="0" noProof="0" dirty="0" smtClean="0">
                <a:ln>
                  <a:noFill/>
                </a:ln>
                <a:solidFill>
                  <a:schemeClr val="tx1"/>
                </a:solidFill>
                <a:effectLst/>
                <a:uLnTx/>
                <a:uFillTx/>
                <a:cs typeface="Times New Roman"/>
              </a:rPr>
              <a:t>(</a:t>
            </a:r>
            <a:r>
              <a:rPr kumimoji="0" lang="el-GR" sz="1600" b="0" i="0" u="none" strike="noStrike" kern="0" cap="none" spc="0" normalizeH="0" baseline="0" noProof="0" dirty="0" smtClean="0">
                <a:ln>
                  <a:noFill/>
                </a:ln>
                <a:solidFill>
                  <a:schemeClr val="tx1"/>
                </a:solidFill>
                <a:effectLst/>
                <a:uLnTx/>
                <a:uFillTx/>
                <a:cs typeface="Times New Roman"/>
              </a:rPr>
              <a:t>β</a:t>
            </a:r>
            <a:r>
              <a:rPr kumimoji="0" lang="en-US" sz="1600" b="0" i="0" u="none" strike="noStrike" kern="0" cap="none" spc="0" normalizeH="0" baseline="0" noProof="0" dirty="0" smtClean="0">
                <a:ln>
                  <a:noFill/>
                </a:ln>
                <a:solidFill>
                  <a:schemeClr val="tx1"/>
                </a:solidFill>
                <a:effectLst/>
                <a:uLnTx/>
                <a:uFillTx/>
                <a:cs typeface="Times New Roman"/>
              </a:rPr>
              <a:t>, </a:t>
            </a:r>
            <a:r>
              <a:rPr kumimoji="0" lang="el-GR" sz="1600" b="0" i="0" u="none" strike="noStrike" kern="0" cap="none" spc="0" normalizeH="0" baseline="0" noProof="0" dirty="0" smtClean="0">
                <a:ln>
                  <a:noFill/>
                </a:ln>
                <a:solidFill>
                  <a:schemeClr val="tx1"/>
                </a:solidFill>
                <a:effectLst/>
                <a:uLnTx/>
                <a:uFillTx/>
                <a:cs typeface="Times New Roman"/>
              </a:rPr>
              <a:t>γ</a:t>
            </a:r>
            <a:r>
              <a:rPr kumimoji="0" lang="en-US" sz="1600" b="0" i="0" u="none" strike="noStrike" kern="0" cap="none" spc="0" normalizeH="0" baseline="0" noProof="0" dirty="0" smtClean="0">
                <a:ln>
                  <a:noFill/>
                </a:ln>
                <a:solidFill>
                  <a:schemeClr val="tx1"/>
                </a:solidFill>
                <a:effectLst/>
                <a:uLnTx/>
                <a:uFillTx/>
                <a:cs typeface="Times New Roman"/>
              </a:rPr>
              <a:t>) for optimizing data collection</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dirty="0" smtClean="0">
                <a:cs typeface="Times New Roman"/>
              </a:rPr>
              <a:t>      Half-dose, </a:t>
            </a:r>
            <a:r>
              <a:rPr kumimoji="0" lang="en-US" sz="1600" b="0" i="0" u="none" strike="noStrike" kern="0" cap="none" spc="0" normalizeH="0" baseline="0" noProof="0" dirty="0" smtClean="0">
                <a:ln>
                  <a:noFill/>
                </a:ln>
                <a:solidFill>
                  <a:schemeClr val="tx1"/>
                </a:solidFill>
                <a:effectLst/>
                <a:uLnTx/>
                <a:uFillTx/>
                <a:cs typeface="Times New Roman"/>
              </a:rPr>
              <a:t>D</a:t>
            </a:r>
            <a:r>
              <a:rPr kumimoji="0" lang="en-US" sz="1600" b="0" i="0" u="none" strike="noStrike" kern="0" cap="none" spc="0" normalizeH="0" baseline="-25000" noProof="0" dirty="0" smtClean="0">
                <a:ln>
                  <a:noFill/>
                </a:ln>
                <a:solidFill>
                  <a:schemeClr val="tx1"/>
                </a:solidFill>
                <a:effectLst/>
                <a:uLnTx/>
                <a:uFillTx/>
                <a:cs typeface="Times New Roman"/>
              </a:rPr>
              <a:t>1/2 </a:t>
            </a:r>
            <a:r>
              <a:rPr kumimoji="0" lang="en-US" sz="1600" b="0" i="0" u="none" strike="noStrike" kern="0" cap="none" spc="0" normalizeH="0" baseline="0" noProof="0" dirty="0" smtClean="0">
                <a:ln>
                  <a:noFill/>
                </a:ln>
                <a:solidFill>
                  <a:schemeClr val="tx1"/>
                </a:solidFill>
                <a:effectLst/>
                <a:uLnTx/>
                <a:uFillTx/>
                <a:cs typeface="Times New Roman"/>
              </a:rPr>
              <a:t>(</a:t>
            </a:r>
            <a:r>
              <a:rPr kumimoji="0" lang="el-GR" sz="1600" b="0" i="0" u="none" strike="noStrike" kern="0" cap="none" spc="0" normalizeH="0" baseline="0" noProof="0" dirty="0" smtClean="0">
                <a:ln>
                  <a:noFill/>
                </a:ln>
                <a:solidFill>
                  <a:schemeClr val="tx1"/>
                </a:solidFill>
                <a:effectLst/>
                <a:uLnTx/>
                <a:uFillTx/>
                <a:cs typeface="Times New Roman"/>
              </a:rPr>
              <a:t>β</a:t>
            </a:r>
            <a:r>
              <a:rPr kumimoji="0" lang="en-US" sz="1600" b="0" i="0" u="none" strike="noStrike" kern="0" cap="none" spc="0" normalizeH="0" baseline="0" noProof="0" dirty="0" smtClean="0">
                <a:ln>
                  <a:noFill/>
                </a:ln>
                <a:solidFill>
                  <a:schemeClr val="tx1"/>
                </a:solidFill>
                <a:effectLst/>
                <a:uLnTx/>
                <a:uFillTx/>
                <a:cs typeface="Times New Roman"/>
              </a:rPr>
              <a:t>, </a:t>
            </a:r>
            <a:r>
              <a:rPr kumimoji="0" lang="el-GR" sz="1600" b="0" i="0" u="none" strike="noStrike" kern="0" cap="none" spc="0" normalizeH="0" baseline="0" noProof="0" dirty="0" smtClean="0">
                <a:ln>
                  <a:noFill/>
                </a:ln>
                <a:solidFill>
                  <a:schemeClr val="tx1"/>
                </a:solidFill>
                <a:effectLst/>
                <a:uLnTx/>
                <a:uFillTx/>
                <a:cs typeface="Times New Roman"/>
              </a:rPr>
              <a:t>γ</a:t>
            </a:r>
            <a:r>
              <a:rPr kumimoji="0" lang="en-US" sz="1600" b="0" i="0" u="none" strike="noStrike" kern="0" cap="none" spc="0" normalizeH="0" baseline="0" noProof="0" dirty="0" smtClean="0">
                <a:ln>
                  <a:noFill/>
                </a:ln>
                <a:solidFill>
                  <a:schemeClr val="tx1"/>
                </a:solidFill>
                <a:effectLst/>
                <a:uLnTx/>
                <a:uFillTx/>
                <a:cs typeface="Times New Roman"/>
              </a:rPr>
              <a:t>) for comparing different systems, conditions, etc. </a:t>
            </a:r>
          </a:p>
          <a:p>
            <a:pPr marL="342900" indent="-342900" eaLnBrk="1" hangingPunct="1">
              <a:spcBef>
                <a:spcPct val="20000"/>
              </a:spcBef>
              <a:buClr>
                <a:schemeClr val="accent1"/>
              </a:buClr>
              <a:buFont typeface="Arial" pitchFamily="34" charset="0"/>
              <a:buChar char="•"/>
            </a:pPr>
            <a:r>
              <a:rPr lang="en-GB" sz="1600" kern="0" dirty="0" smtClean="0"/>
              <a:t>Negligible variation in sensitivities at 100K. Apparent variations reflect experimental conditions. </a:t>
            </a: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noProof="0" dirty="0" smtClean="0"/>
              <a:t>     </a:t>
            </a:r>
            <a:r>
              <a:rPr kumimoji="0" lang="en-US" sz="1600" b="0" i="0" u="none" strike="noStrike" kern="0" cap="none" spc="0" normalizeH="0" baseline="0" noProof="0" dirty="0" smtClean="0">
                <a:ln>
                  <a:noFill/>
                </a:ln>
                <a:solidFill>
                  <a:schemeClr val="tx1"/>
                </a:solidFill>
                <a:effectLst/>
                <a:uLnTx/>
                <a:uFillTx/>
                <a:ea typeface="ＭＳ Ｐゴシック" charset="0"/>
              </a:rPr>
              <a:t>100 K: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β</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0.7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-6</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Å</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γ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&lt;10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negligible</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D</a:t>
            </a:r>
            <a:r>
              <a:rPr kumimoji="0" lang="en-US" sz="1600" b="0" i="0" u="none" strike="noStrike" kern="0" cap="none" spc="0" normalizeH="0" baseline="-25000" noProof="0" dirty="0" smtClean="0">
                <a:ln>
                  <a:noFill/>
                </a:ln>
                <a:solidFill>
                  <a:schemeClr val="tx1"/>
                </a:solidFill>
                <a:effectLst/>
                <a:uLnTx/>
                <a:uFillTx/>
                <a:ea typeface="ＭＳ Ｐゴシック" charset="0"/>
                <a:cs typeface="Times New Roman"/>
              </a:rPr>
              <a:t>1/2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2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lvl="0" indent="-342900" eaLnBrk="1" hangingPunct="1">
              <a:spcBef>
                <a:spcPct val="20000"/>
              </a:spcBef>
              <a:buClr>
                <a:schemeClr val="accent1"/>
              </a:buClr>
              <a:buFont typeface="Wingdings" charset="2"/>
              <a:buChar cha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S</a:t>
            </a:r>
            <a:r>
              <a:rPr lang="en-US" sz="1600" kern="0" dirty="0" err="1" smtClean="0"/>
              <a:t>trong</a:t>
            </a:r>
            <a:r>
              <a:rPr lang="en-US" sz="1600" kern="0" dirty="0" smtClean="0"/>
              <a:t> variation in sensitivities at 300K</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marR="0" lvl="0" indent="-342900" algn="l" defTabSz="914400" rtl="0" eaLnBrk="1" fontAlgn="base" latinLnBrk="0" hangingPunct="1">
              <a:lnSpc>
                <a:spcPct val="100000"/>
              </a:lnSpc>
              <a:spcBef>
                <a:spcPct val="20000"/>
              </a:spcBef>
              <a:spcAft>
                <a:spcPct val="0"/>
              </a:spcAft>
              <a:buClr>
                <a:schemeClr val="accent1"/>
              </a:buClr>
              <a:buSzTx/>
              <a:tabLst/>
              <a:defRPr/>
            </a:pPr>
            <a:r>
              <a:rPr lang="en-US" sz="1600" kern="0" dirty="0" smtClean="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300 K:   </a:t>
            </a:r>
            <a:r>
              <a:rPr kumimoji="0" lang="en-US" sz="1600" b="0" i="0" u="none" strike="noStrike" kern="0" cap="none" spc="0" normalizeH="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β</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-4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Å</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r>
              <a:rPr kumimoji="0" lang="el-GR" sz="1600" b="0" i="0" u="none" strike="noStrike" kern="0" cap="none" spc="0" normalizeH="0" baseline="0" noProof="0" dirty="0" smtClean="0">
                <a:ln>
                  <a:noFill/>
                </a:ln>
                <a:solidFill>
                  <a:schemeClr val="tx1"/>
                </a:solidFill>
                <a:effectLst/>
                <a:uLnTx/>
                <a:uFillTx/>
                <a:ea typeface="ＭＳ Ｐゴシック" charset="0"/>
                <a:cs typeface="Times New Roman"/>
              </a:rPr>
              <a:t>γ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-7</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Gy</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-1</a:t>
            </a: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D</a:t>
            </a:r>
            <a:r>
              <a:rPr kumimoji="0" lang="en-US" sz="1600" b="0" i="0" u="none" strike="noStrike" kern="0" cap="none" spc="0" normalizeH="0" baseline="-25000" noProof="0" dirty="0" smtClean="0">
                <a:ln>
                  <a:noFill/>
                </a:ln>
                <a:solidFill>
                  <a:schemeClr val="tx1"/>
                </a:solidFill>
                <a:effectLst/>
                <a:uLnTx/>
                <a:uFillTx/>
                <a:ea typeface="ＭＳ Ｐゴシック" charset="0"/>
                <a:cs typeface="Times New Roman"/>
              </a:rPr>
              <a:t>1/2</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5</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 10</a:t>
            </a:r>
            <a:r>
              <a:rPr kumimoji="0" lang="en-US" sz="1600" b="0" i="0" u="none" strike="noStrike" kern="0" cap="none" spc="0" normalizeH="0" baseline="30000" noProof="0" dirty="0" smtClean="0">
                <a:ln>
                  <a:noFill/>
                </a:ln>
                <a:solidFill>
                  <a:schemeClr val="tx1"/>
                </a:solidFill>
                <a:effectLst/>
                <a:uLnTx/>
                <a:uFillTx/>
                <a:ea typeface="ＭＳ Ｐゴシック" charset="0"/>
                <a:cs typeface="Times New Roman"/>
              </a:rPr>
              <a:t>6 </a:t>
            </a:r>
            <a:r>
              <a:rPr kumimoji="0" lang="en-US" sz="1600" b="0" i="0" u="none" strike="noStrike" kern="0" cap="none" spc="0" normalizeH="0" baseline="0" noProof="0" dirty="0" err="1" smtClean="0">
                <a:ln>
                  <a:noFill/>
                </a:ln>
                <a:solidFill>
                  <a:schemeClr val="tx1"/>
                </a:solidFill>
                <a:effectLst/>
                <a:uLnTx/>
                <a:uFillTx/>
                <a:ea typeface="ＭＳ Ｐゴシック" charset="0"/>
                <a:cs typeface="Times New Roman"/>
              </a:rPr>
              <a:t>Gy</a:t>
            </a:r>
            <a:endPar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endParaRPr>
          </a:p>
          <a:p>
            <a:pPr marL="342900" lvl="0" indent="-342900" eaLnBrk="1" hangingPunct="1">
              <a:spcBef>
                <a:spcPct val="20000"/>
              </a:spcBef>
              <a:buClr>
                <a:schemeClr val="accent1"/>
              </a:buClr>
              <a:buFont typeface="Wingdings" charset="2"/>
              <a:buChar char="§"/>
              <a:defRPr/>
            </a:pP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(The only) systematic dependency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is</a:t>
            </a:r>
          </a:p>
          <a:p>
            <a:pPr lvl="0" eaLnBrk="1" hangingPunct="1">
              <a:spcBef>
                <a:spcPct val="20000"/>
              </a:spcBef>
              <a:buClr>
                <a:schemeClr val="accent1"/>
              </a:buClr>
              <a:defRPr/>
            </a:pPr>
            <a:r>
              <a:rPr lang="en-US" sz="1600" kern="0" dirty="0">
                <a:ea typeface="ＭＳ Ｐゴシック" charset="0"/>
                <a:cs typeface="Times New Roman"/>
              </a:rPr>
              <a:t> </a:t>
            </a:r>
            <a:r>
              <a:rPr lang="en-US" sz="1600" kern="0" dirty="0" smtClean="0">
                <a:ea typeface="ＭＳ Ｐゴシック" charset="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on the solvent content </a:t>
            </a:r>
            <a:r>
              <a:rPr lang="en-US" sz="1600" kern="0" dirty="0" smtClean="0">
                <a:cs typeface="Times New Roman"/>
              </a:rPr>
              <a:t>at 300K</a:t>
            </a:r>
            <a:r>
              <a:rPr kumimoji="0" lang="en-US" sz="1600" b="0" i="0" u="none" strike="noStrike" kern="0" cap="none" spc="0" normalizeH="0" baseline="0" noProof="0" dirty="0" smtClean="0">
                <a:ln>
                  <a:noFill/>
                </a:ln>
                <a:solidFill>
                  <a:schemeClr val="tx1"/>
                </a:solidFill>
                <a:effectLst/>
                <a:uLnTx/>
                <a:uFillTx/>
                <a:ea typeface="ＭＳ Ｐゴシック" charset="0"/>
                <a:cs typeface="Times New Roman"/>
              </a:rPr>
              <a:t> </a:t>
            </a:r>
            <a:endParaRPr kumimoji="0" lang="en-US" sz="1600" b="0" i="0" u="none" strike="noStrike" kern="0" cap="none" spc="0" normalizeH="0" baseline="0" noProof="0" dirty="0" smtClean="0">
              <a:ln>
                <a:noFill/>
              </a:ln>
              <a:solidFill>
                <a:schemeClr val="tx1"/>
              </a:solidFill>
              <a:effectLst/>
              <a:uLnTx/>
              <a:uFillTx/>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charset="2"/>
              <a:buNone/>
              <a:tabLst/>
              <a:defRPr/>
            </a:pPr>
            <a:endParaRPr kumimoji="0" lang="en-GB" sz="2800" b="0" i="0" u="none" strike="noStrike" kern="0" cap="none" spc="0" normalizeH="0" baseline="0" noProof="0" dirty="0" smtClean="0">
              <a:ln>
                <a:noFill/>
              </a:ln>
              <a:solidFill>
                <a:schemeClr val="tx1"/>
              </a:solidFill>
              <a:effectLst/>
              <a:uLnTx/>
              <a:uFillTx/>
              <a:latin typeface="+mn-lt"/>
              <a:ea typeface="ＭＳ Ｐゴシック" charset="0"/>
              <a:cs typeface="+mn-cs"/>
            </a:endParaRPr>
          </a:p>
        </p:txBody>
      </p:sp>
      <p:sp>
        <p:nvSpPr>
          <p:cNvPr id="6" name="Rectangle 5"/>
          <p:cNvSpPr/>
          <p:nvPr/>
        </p:nvSpPr>
        <p:spPr>
          <a:xfrm>
            <a:off x="0" y="5181600"/>
            <a:ext cx="3612175" cy="984885"/>
          </a:xfrm>
          <a:prstGeom prst="rect">
            <a:avLst/>
          </a:prstGeom>
        </p:spPr>
        <p:txBody>
          <a:bodyPr wrap="square">
            <a:spAutoFit/>
          </a:bodyPr>
          <a:lstStyle/>
          <a:p>
            <a:r>
              <a:rPr lang="en-US" baseline="30000" dirty="0" smtClean="0">
                <a:latin typeface="Times New Roman"/>
                <a:cs typeface="Times New Roman"/>
              </a:rPr>
              <a:t>*</a:t>
            </a:r>
            <a:r>
              <a:rPr lang="en-US" dirty="0" smtClean="0">
                <a:latin typeface="Times New Roman"/>
                <a:cs typeface="Times New Roman"/>
              </a:rPr>
              <a:t> </a:t>
            </a:r>
            <a:r>
              <a:rPr lang="en-US" sz="2000" dirty="0" smtClean="0">
                <a:latin typeface="Times New Roman"/>
                <a:cs typeface="Times New Roman"/>
              </a:rPr>
              <a:t>beware uncertainty in absolute calibration</a:t>
            </a:r>
            <a:endParaRPr lang="en-US" sz="2400" dirty="0" smtClean="0">
              <a:latin typeface="Times New Roman"/>
              <a:cs typeface="Times New Roman"/>
            </a:endParaRPr>
          </a:p>
          <a:p>
            <a:endParaRPr lang="en-GB" dirty="0"/>
          </a:p>
        </p:txBody>
      </p:sp>
      <p:pic>
        <p:nvPicPr>
          <p:cNvPr id="7" name="Picture 2" descr="C:\Users\gleb\AppData\Local\Temp\Figure_1.png"/>
          <p:cNvPicPr>
            <a:picLocks noChangeAspect="1" noChangeArrowheads="1"/>
          </p:cNvPicPr>
          <p:nvPr/>
        </p:nvPicPr>
        <p:blipFill>
          <a:blip r:embed="rId2" cstate="print"/>
          <a:srcRect l="1575" t="6299" r="5906" b="48819"/>
          <a:stretch>
            <a:fillRect/>
          </a:stretch>
        </p:blipFill>
        <p:spPr bwMode="auto">
          <a:xfrm>
            <a:off x="3612176" y="4174332"/>
            <a:ext cx="5531824" cy="2683668"/>
          </a:xfrm>
          <a:prstGeom prst="rect">
            <a:avLst/>
          </a:prstGeom>
          <a:noFill/>
        </p:spPr>
      </p:pic>
      <p:sp>
        <p:nvSpPr>
          <p:cNvPr id="8" name="Rectangle 7"/>
          <p:cNvSpPr/>
          <p:nvPr/>
        </p:nvSpPr>
        <p:spPr>
          <a:xfrm>
            <a:off x="4660686" y="3816392"/>
            <a:ext cx="4176143" cy="369332"/>
          </a:xfrm>
          <a:prstGeom prst="rect">
            <a:avLst/>
          </a:prstGeom>
        </p:spPr>
        <p:txBody>
          <a:bodyPr wrap="none">
            <a:spAutoFit/>
          </a:bodyPr>
          <a:lstStyle/>
          <a:p>
            <a:pPr lvl="0">
              <a:defRPr/>
            </a:pPr>
            <a:r>
              <a:rPr lang="en-GB" i="1" kern="0" dirty="0" smtClean="0"/>
              <a:t>Intensity variation: 15 structures @ RT </a:t>
            </a:r>
            <a:endParaRPr lang="en-GB" i="1" kern="0" dirty="0">
              <a:ea typeface="ＭＳ Ｐゴシック" charset="0"/>
            </a:endParaRPr>
          </a:p>
        </p:txBody>
      </p:sp>
    </p:spTree>
    <p:extLst>
      <p:ext uri="{BB962C8B-B14F-4D97-AF65-F5344CB8AC3E}">
        <p14:creationId xmlns:p14="http://schemas.microsoft.com/office/powerpoint/2010/main" val="4188087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8" name="Rectangle 2"/>
          <p:cNvSpPr>
            <a:spLocks noGrp="1" noChangeArrowheads="1"/>
          </p:cNvSpPr>
          <p:nvPr>
            <p:ph type="title"/>
          </p:nvPr>
        </p:nvSpPr>
        <p:spPr>
          <a:xfrm>
            <a:off x="457200" y="96982"/>
            <a:ext cx="8229600" cy="1143000"/>
          </a:xfrm>
          <a:noFill/>
          <a:ln/>
        </p:spPr>
        <p:txBody>
          <a:bodyPr/>
          <a:lstStyle/>
          <a:p>
            <a:r>
              <a:rPr lang="en-US" sz="4000" dirty="0"/>
              <a:t>Dose-rate dependence of damage</a:t>
            </a:r>
          </a:p>
        </p:txBody>
      </p:sp>
      <p:graphicFrame>
        <p:nvGraphicFramePr>
          <p:cNvPr id="3567619" name="Object 3"/>
          <p:cNvGraphicFramePr>
            <a:graphicFrameLocks noChangeAspect="1"/>
          </p:cNvGraphicFramePr>
          <p:nvPr>
            <p:extLst>
              <p:ext uri="{D42A27DB-BD31-4B8C-83A1-F6EECF244321}">
                <p14:modId xmlns:p14="http://schemas.microsoft.com/office/powerpoint/2010/main" val="78789219"/>
              </p:ext>
            </p:extLst>
          </p:nvPr>
        </p:nvGraphicFramePr>
        <p:xfrm>
          <a:off x="993775" y="1177635"/>
          <a:ext cx="7464425" cy="6109855"/>
        </p:xfrm>
        <a:graphic>
          <a:graphicData uri="http://schemas.openxmlformats.org/presentationml/2006/ole">
            <mc:AlternateContent xmlns:mc="http://schemas.openxmlformats.org/markup-compatibility/2006">
              <mc:Choice xmlns:v="urn:schemas-microsoft-com:vml" Requires="v">
                <p:oleObj spid="_x0000_s1033" name="Chart" r:id="rId3" imgW="6096075" imgH="4381562" progId="MSGraph.Chart.8">
                  <p:embed followColorScheme="full"/>
                </p:oleObj>
              </mc:Choice>
              <mc:Fallback>
                <p:oleObj name="Chart" r:id="rId3" imgW="6096075" imgH="4381562" progId="MSGraph.Chart.8">
                  <p:embed followColorScheme="full"/>
                  <p:pic>
                    <p:nvPicPr>
                      <p:cNvPr id="0" name=""/>
                      <p:cNvPicPr>
                        <a:picLocks noChangeAspect="1" noChangeArrowheads="1"/>
                      </p:cNvPicPr>
                      <p:nvPr/>
                    </p:nvPicPr>
                    <p:blipFill>
                      <a:blip r:embed="rId4"/>
                      <a:srcRect/>
                      <a:stretch>
                        <a:fillRect/>
                      </a:stretch>
                    </p:blipFill>
                    <p:spPr bwMode="auto">
                      <a:xfrm>
                        <a:off x="993775" y="1177635"/>
                        <a:ext cx="7464425" cy="6109855"/>
                      </a:xfrm>
                      <a:prstGeom prst="rect">
                        <a:avLst/>
                      </a:prstGeom>
                      <a:noFill/>
                      <a:ln>
                        <a:noFill/>
                      </a:ln>
                      <a:effectLst/>
                    </p:spPr>
                  </p:pic>
                </p:oleObj>
              </mc:Fallback>
            </mc:AlternateContent>
          </a:graphicData>
        </a:graphic>
      </p:graphicFrame>
      <p:sp>
        <p:nvSpPr>
          <p:cNvPr id="3567620"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000000"/>
                </a:solidFill>
                <a:latin typeface="Arial" pitchFamily="34" charset="0"/>
              </a:rPr>
              <a:t>dose rate (kGy/s)</a:t>
            </a:r>
          </a:p>
        </p:txBody>
      </p:sp>
      <p:sp>
        <p:nvSpPr>
          <p:cNvPr id="3567621" name="Text Box 5"/>
          <p:cNvSpPr txBox="1">
            <a:spLocks noChangeArrowheads="1"/>
          </p:cNvSpPr>
          <p:nvPr/>
        </p:nvSpPr>
        <p:spPr bwMode="auto">
          <a:xfrm rot="-5400000">
            <a:off x="-785018" y="3471358"/>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dirty="0">
                <a:solidFill>
                  <a:srgbClr val="000000"/>
                </a:solidFill>
                <a:latin typeface="Arial" pitchFamily="34" charset="0"/>
              </a:rPr>
              <a:t>maximum useful dose (</a:t>
            </a:r>
            <a:r>
              <a:rPr lang="en-US" b="1" dirty="0" err="1">
                <a:solidFill>
                  <a:srgbClr val="000000"/>
                </a:solidFill>
                <a:latin typeface="Arial" pitchFamily="34" charset="0"/>
              </a:rPr>
              <a:t>MGy</a:t>
            </a:r>
            <a:r>
              <a:rPr lang="en-US" b="1" dirty="0">
                <a:solidFill>
                  <a:srgbClr val="000000"/>
                </a:solidFill>
                <a:latin typeface="Arial" pitchFamily="34" charset="0"/>
              </a:rPr>
              <a:t>)</a:t>
            </a:r>
          </a:p>
        </p:txBody>
      </p:sp>
    </p:spTree>
    <p:extLst>
      <p:ext uri="{BB962C8B-B14F-4D97-AF65-F5344CB8AC3E}">
        <p14:creationId xmlns:p14="http://schemas.microsoft.com/office/powerpoint/2010/main" val="41115510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8" name="Rectangle 2"/>
          <p:cNvSpPr>
            <a:spLocks noGrp="1" noChangeArrowheads="1"/>
          </p:cNvSpPr>
          <p:nvPr>
            <p:ph type="title"/>
          </p:nvPr>
        </p:nvSpPr>
        <p:spPr>
          <a:xfrm>
            <a:off x="457200" y="96982"/>
            <a:ext cx="8229600" cy="1143000"/>
          </a:xfrm>
          <a:noFill/>
          <a:ln/>
        </p:spPr>
        <p:txBody>
          <a:bodyPr/>
          <a:lstStyle/>
          <a:p>
            <a:r>
              <a:rPr lang="en-US" sz="4000" dirty="0"/>
              <a:t>Dose-rate dependence of damage</a:t>
            </a:r>
          </a:p>
        </p:txBody>
      </p:sp>
      <p:graphicFrame>
        <p:nvGraphicFramePr>
          <p:cNvPr id="3567619" name="Object 3"/>
          <p:cNvGraphicFramePr>
            <a:graphicFrameLocks noChangeAspect="1"/>
          </p:cNvGraphicFramePr>
          <p:nvPr>
            <p:extLst>
              <p:ext uri="{D42A27DB-BD31-4B8C-83A1-F6EECF244321}">
                <p14:modId xmlns:p14="http://schemas.microsoft.com/office/powerpoint/2010/main" val="2259647517"/>
              </p:ext>
            </p:extLst>
          </p:nvPr>
        </p:nvGraphicFramePr>
        <p:xfrm>
          <a:off x="993775" y="1177635"/>
          <a:ext cx="7464425" cy="6109855"/>
        </p:xfrm>
        <a:graphic>
          <a:graphicData uri="http://schemas.openxmlformats.org/presentationml/2006/ole">
            <mc:AlternateContent xmlns:mc="http://schemas.openxmlformats.org/markup-compatibility/2006">
              <mc:Choice xmlns:v="urn:schemas-microsoft-com:vml" Requires="v">
                <p:oleObj spid="_x0000_s3078" name="Chart" r:id="rId3" imgW="6105591" imgH="4371844" progId="MSGraph.Chart.8">
                  <p:embed followColorScheme="full"/>
                </p:oleObj>
              </mc:Choice>
              <mc:Fallback>
                <p:oleObj name="Chart" r:id="rId3" imgW="6105591" imgH="4371844" progId="MSGraph.Chart.8">
                  <p:embed followColorScheme="full"/>
                  <p:pic>
                    <p:nvPicPr>
                      <p:cNvPr id="0" name=""/>
                      <p:cNvPicPr>
                        <a:picLocks noChangeAspect="1" noChangeArrowheads="1"/>
                      </p:cNvPicPr>
                      <p:nvPr/>
                    </p:nvPicPr>
                    <p:blipFill>
                      <a:blip r:embed="rId4"/>
                      <a:srcRect/>
                      <a:stretch>
                        <a:fillRect/>
                      </a:stretch>
                    </p:blipFill>
                    <p:spPr bwMode="auto">
                      <a:xfrm>
                        <a:off x="993775" y="1177635"/>
                        <a:ext cx="7464425" cy="6109855"/>
                      </a:xfrm>
                      <a:prstGeom prst="rect">
                        <a:avLst/>
                      </a:prstGeom>
                      <a:noFill/>
                      <a:ln>
                        <a:noFill/>
                      </a:ln>
                      <a:effectLst/>
                    </p:spPr>
                  </p:pic>
                </p:oleObj>
              </mc:Fallback>
            </mc:AlternateContent>
          </a:graphicData>
        </a:graphic>
      </p:graphicFrame>
      <p:sp>
        <p:nvSpPr>
          <p:cNvPr id="3567620"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000000"/>
                </a:solidFill>
                <a:latin typeface="Arial" pitchFamily="34" charset="0"/>
              </a:rPr>
              <a:t>dose rate (kGy/s)</a:t>
            </a:r>
          </a:p>
        </p:txBody>
      </p:sp>
      <p:sp>
        <p:nvSpPr>
          <p:cNvPr id="3567621" name="Text Box 5"/>
          <p:cNvSpPr txBox="1">
            <a:spLocks noChangeArrowheads="1"/>
          </p:cNvSpPr>
          <p:nvPr/>
        </p:nvSpPr>
        <p:spPr bwMode="auto">
          <a:xfrm rot="-5400000">
            <a:off x="-785018" y="3471358"/>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dirty="0">
                <a:solidFill>
                  <a:srgbClr val="000000"/>
                </a:solidFill>
                <a:latin typeface="Arial" pitchFamily="34" charset="0"/>
              </a:rPr>
              <a:t>maximum useful dose (</a:t>
            </a:r>
            <a:r>
              <a:rPr lang="en-US" b="1" dirty="0" err="1">
                <a:solidFill>
                  <a:srgbClr val="000000"/>
                </a:solidFill>
                <a:latin typeface="Arial" pitchFamily="34" charset="0"/>
              </a:rPr>
              <a:t>MGy</a:t>
            </a:r>
            <a:r>
              <a:rPr lang="en-US" b="1" dirty="0">
                <a:solidFill>
                  <a:srgbClr val="000000"/>
                </a:solidFill>
                <a:latin typeface="Arial" pitchFamily="34" charset="0"/>
              </a:rPr>
              <a:t>)</a:t>
            </a:r>
          </a:p>
        </p:txBody>
      </p:sp>
    </p:spTree>
    <p:extLst>
      <p:ext uri="{BB962C8B-B14F-4D97-AF65-F5344CB8AC3E}">
        <p14:creationId xmlns:p14="http://schemas.microsoft.com/office/powerpoint/2010/main" val="187080541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6-millisecond MX datasets…</a:t>
            </a:r>
            <a:endParaRPr lang="en-US" dirty="0"/>
          </a:p>
        </p:txBody>
      </p:sp>
      <p:sp>
        <p:nvSpPr>
          <p:cNvPr id="3" name="Content Placeholder 2"/>
          <p:cNvSpPr>
            <a:spLocks noGrp="1"/>
          </p:cNvSpPr>
          <p:nvPr>
            <p:ph idx="1"/>
          </p:nvPr>
        </p:nvSpPr>
        <p:spPr/>
        <p:txBody>
          <a:bodyPr/>
          <a:lstStyle/>
          <a:p>
            <a:r>
              <a:rPr lang="en-US" dirty="0" smtClean="0"/>
              <a:t>Jet is too fast</a:t>
            </a:r>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788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2" y="0"/>
            <a:ext cx="96818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78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6-millisecond MX datasets…</a:t>
            </a:r>
            <a:endParaRPr lang="en-US"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Jet is too fast</a:t>
            </a:r>
          </a:p>
          <a:p>
            <a:pPr marL="457200" lvl="1" indent="0">
              <a:buNone/>
            </a:pPr>
            <a:r>
              <a:rPr lang="en-US" dirty="0" smtClean="0">
                <a:solidFill>
                  <a:schemeClr val="accent6">
                    <a:lumMod val="50000"/>
                  </a:schemeClr>
                </a:solidFill>
              </a:rPr>
              <a:t>99.999% of sample is wasted</a:t>
            </a:r>
          </a:p>
          <a:p>
            <a:r>
              <a:rPr lang="en-US" dirty="0" smtClean="0">
                <a:solidFill>
                  <a:schemeClr val="accent6">
                    <a:lumMod val="50000"/>
                  </a:schemeClr>
                </a:solidFill>
              </a:rPr>
              <a:t>Mounting robots are too slow</a:t>
            </a:r>
          </a:p>
          <a:p>
            <a:r>
              <a:rPr lang="en-US" dirty="0" smtClean="0">
                <a:solidFill>
                  <a:schemeClr val="accent3">
                    <a:lumMod val="50000"/>
                  </a:schemeClr>
                </a:solidFill>
              </a:rPr>
              <a:t>Assay volume: 100</a:t>
            </a:r>
            <a:r>
              <a:rPr lang="el-GR" dirty="0" smtClean="0">
                <a:solidFill>
                  <a:schemeClr val="accent3">
                    <a:lumMod val="50000"/>
                  </a:schemeClr>
                </a:solidFill>
              </a:rPr>
              <a:t> μ</a:t>
            </a:r>
            <a:r>
              <a:rPr lang="en-US" dirty="0" smtClean="0">
                <a:solidFill>
                  <a:schemeClr val="accent3">
                    <a:lumMod val="50000"/>
                  </a:schemeClr>
                </a:solidFill>
              </a:rPr>
              <a:t>m = 1 </a:t>
            </a:r>
            <a:r>
              <a:rPr lang="en-US" dirty="0" err="1" smtClean="0">
                <a:solidFill>
                  <a:schemeClr val="accent3">
                    <a:lumMod val="50000"/>
                  </a:schemeClr>
                </a:solidFill>
              </a:rPr>
              <a:t>nL</a:t>
            </a:r>
            <a:r>
              <a:rPr lang="en-US" dirty="0" smtClean="0">
                <a:solidFill>
                  <a:schemeClr val="accent3">
                    <a:lumMod val="50000"/>
                  </a:schemeClr>
                </a:solidFill>
              </a:rPr>
              <a:t> </a:t>
            </a:r>
          </a:p>
          <a:p>
            <a:pPr marL="0" indent="0">
              <a:buNone/>
            </a:pPr>
            <a:r>
              <a:rPr lang="en-US" dirty="0" smtClean="0">
                <a:solidFill>
                  <a:schemeClr val="accent3">
                    <a:lumMod val="50000"/>
                  </a:schemeClr>
                </a:solidFill>
              </a:rPr>
              <a:t>                                1</a:t>
            </a:r>
            <a:r>
              <a:rPr lang="el-GR" dirty="0" smtClean="0">
                <a:solidFill>
                  <a:schemeClr val="accent3">
                    <a:lumMod val="50000"/>
                  </a:schemeClr>
                </a:solidFill>
              </a:rPr>
              <a:t>μ</a:t>
            </a:r>
            <a:r>
              <a:rPr lang="en-US" dirty="0" smtClean="0">
                <a:solidFill>
                  <a:schemeClr val="accent3">
                    <a:lumMod val="50000"/>
                  </a:schemeClr>
                </a:solidFill>
              </a:rPr>
              <a:t>m = 1 </a:t>
            </a:r>
            <a:r>
              <a:rPr lang="en-US" dirty="0" err="1" smtClean="0">
                <a:solidFill>
                  <a:schemeClr val="accent3">
                    <a:lumMod val="50000"/>
                  </a:schemeClr>
                </a:solidFill>
              </a:rPr>
              <a:t>fL</a:t>
            </a:r>
            <a:endParaRPr lang="en-US" dirty="0">
              <a:solidFill>
                <a:schemeClr val="accent3">
                  <a:lumMod val="50000"/>
                </a:schemeClr>
              </a:solidFill>
            </a:endParaRPr>
          </a:p>
          <a:p>
            <a:pPr marL="0" indent="0">
              <a:buNone/>
            </a:pPr>
            <a:endParaRPr lang="en-US" dirty="0" smtClean="0">
              <a:solidFill>
                <a:schemeClr val="accent3">
                  <a:lumMod val="50000"/>
                </a:schemeClr>
              </a:solidFill>
            </a:endParaRPr>
          </a:p>
          <a:p>
            <a:pPr marL="0" indent="0">
              <a:buNone/>
            </a:pPr>
            <a:r>
              <a:rPr lang="en-US" sz="2800" dirty="0" smtClean="0">
                <a:solidFill>
                  <a:schemeClr val="accent3">
                    <a:lumMod val="50000"/>
                  </a:schemeClr>
                </a:solidFill>
              </a:rPr>
              <a:t>How many “samples” can fit on the head of a pin?</a:t>
            </a:r>
          </a:p>
          <a:p>
            <a:pPr marL="0" indent="0">
              <a:buNone/>
            </a:pPr>
            <a:endParaRPr lang="en-US" dirty="0" smtClean="0">
              <a:solidFill>
                <a:schemeClr val="accent3">
                  <a:lumMod val="50000"/>
                </a:schemeClr>
              </a:solidFill>
            </a:endParaRP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050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066800"/>
            <a:ext cx="9118600" cy="1241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ph type="title"/>
          </p:nvPr>
        </p:nvSpPr>
        <p:spPr>
          <a:xfrm>
            <a:off x="469900" y="27709"/>
            <a:ext cx="8229600" cy="1143000"/>
          </a:xfrm>
        </p:spPr>
        <p:txBody>
          <a:bodyPr/>
          <a:lstStyle/>
          <a:p>
            <a:r>
              <a:rPr lang="en-US" dirty="0" smtClean="0"/>
              <a:t>How many “samples”?</a:t>
            </a:r>
            <a:endParaRPr lang="en-US" dirty="0"/>
          </a:p>
        </p:txBody>
      </p:sp>
    </p:spTree>
    <p:extLst>
      <p:ext uri="{BB962C8B-B14F-4D97-AF65-F5344CB8AC3E}">
        <p14:creationId xmlns:p14="http://schemas.microsoft.com/office/powerpoint/2010/main" val="21881122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users want to do</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Improve diffraction:</a:t>
            </a:r>
          </a:p>
          <a:p>
            <a:pPr lvl="1"/>
            <a:r>
              <a:rPr lang="en-US" dirty="0" smtClean="0"/>
              <a:t>new </a:t>
            </a:r>
            <a:r>
              <a:rPr lang="en-US" dirty="0" err="1" smtClean="0"/>
              <a:t>xtal</a:t>
            </a:r>
            <a:r>
              <a:rPr lang="en-US" dirty="0" smtClean="0"/>
              <a:t> form</a:t>
            </a:r>
          </a:p>
          <a:p>
            <a:pPr lvl="1"/>
            <a:r>
              <a:rPr lang="en-US" dirty="0" smtClean="0"/>
              <a:t>bind a ligand</a:t>
            </a:r>
          </a:p>
          <a:p>
            <a:pPr lvl="1"/>
            <a:r>
              <a:rPr lang="en-US" dirty="0" smtClean="0"/>
              <a:t>new construct</a:t>
            </a:r>
          </a:p>
          <a:p>
            <a:pPr lvl="1"/>
            <a:r>
              <a:rPr lang="en-US" dirty="0" smtClean="0"/>
              <a:t>new chemical environment</a:t>
            </a:r>
          </a:p>
          <a:p>
            <a:r>
              <a:rPr lang="en-US" dirty="0" smtClean="0"/>
              <a:t>Study function:</a:t>
            </a:r>
          </a:p>
          <a:p>
            <a:pPr lvl="1"/>
            <a:r>
              <a:rPr lang="en-US" dirty="0" smtClean="0"/>
              <a:t>Many structures: movies!</a:t>
            </a:r>
          </a:p>
          <a:p>
            <a:pPr lvl="1"/>
            <a:r>
              <a:rPr lang="en-US" dirty="0" smtClean="0"/>
              <a:t>Mechanism = kinetics = time-resolved data</a:t>
            </a:r>
          </a:p>
          <a:p>
            <a:pPr lvl="1"/>
            <a:r>
              <a:rPr lang="en-US" dirty="0" smtClean="0"/>
              <a:t>Small </a:t>
            </a:r>
            <a:r>
              <a:rPr lang="en-US" dirty="0" err="1" smtClean="0"/>
              <a:t>xtals</a:t>
            </a:r>
            <a:r>
              <a:rPr lang="en-US" dirty="0" smtClean="0"/>
              <a:t> good for triggering</a:t>
            </a:r>
            <a:endParaRPr lang="en-US" dirty="0"/>
          </a:p>
        </p:txBody>
      </p:sp>
    </p:spTree>
    <p:extLst>
      <p:ext uri="{BB962C8B-B14F-4D97-AF65-F5344CB8AC3E}">
        <p14:creationId xmlns:p14="http://schemas.microsoft.com/office/powerpoint/2010/main" val="17384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4"/>
          <p:cNvSpPr txBox="1">
            <a:spLocks noChangeArrowheads="1"/>
          </p:cNvSpPr>
          <p:nvPr/>
        </p:nvSpPr>
        <p:spPr bwMode="auto">
          <a:xfrm>
            <a:off x="4068763" y="1066800"/>
            <a:ext cx="1739900" cy="4400550"/>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In-situ</a:t>
            </a: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Multi-</a:t>
            </a:r>
            <a:r>
              <a:rPr lang="en-US" sz="2000" b="1" dirty="0" err="1" smtClean="0">
                <a:solidFill>
                  <a:prstClr val="black"/>
                </a:solidFill>
                <a:latin typeface="Calibri"/>
              </a:rPr>
              <a:t>Xtal</a:t>
            </a: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r>
              <a:rPr lang="en-US" sz="2000" b="1" dirty="0" smtClean="0">
                <a:solidFill>
                  <a:prstClr val="black"/>
                </a:solidFill>
                <a:latin typeface="Calibri"/>
              </a:rPr>
              <a:t>Ligand search</a:t>
            </a:r>
          </a:p>
          <a:p>
            <a:pPr eaLnBrk="1" hangingPunct="1">
              <a:defRPr/>
            </a:pPr>
            <a:endParaRPr lang="en-US" sz="2000" b="1" dirty="0">
              <a:solidFill>
                <a:prstClr val="black"/>
              </a:solidFill>
              <a:latin typeface="Calibri"/>
            </a:endParaRPr>
          </a:p>
          <a:p>
            <a:pPr eaLnBrk="1" hangingPunct="1">
              <a:defRPr/>
            </a:pPr>
            <a:endParaRPr lang="en-US" sz="2000" b="1" dirty="0" smtClean="0">
              <a:solidFill>
                <a:prstClr val="black"/>
              </a:solidFill>
              <a:latin typeface="Calibri"/>
            </a:endParaRPr>
          </a:p>
          <a:p>
            <a:pPr eaLnBrk="1" hangingPunct="1">
              <a:defRPr/>
            </a:pPr>
            <a:endParaRPr lang="en-US" sz="2000" b="1" dirty="0">
              <a:solidFill>
                <a:prstClr val="black"/>
              </a:solidFill>
              <a:latin typeface="Calibri"/>
            </a:endParaRPr>
          </a:p>
          <a:p>
            <a:pPr eaLnBrk="1" hangingPunct="1">
              <a:defRPr/>
            </a:pPr>
            <a:r>
              <a:rPr lang="en-US" sz="2000" b="1" dirty="0" err="1" smtClean="0">
                <a:solidFill>
                  <a:prstClr val="black"/>
                </a:solidFill>
                <a:latin typeface="Calibri"/>
              </a:rPr>
              <a:t>Xtal</a:t>
            </a:r>
            <a:r>
              <a:rPr lang="en-US" sz="2000" b="1" dirty="0" smtClean="0">
                <a:solidFill>
                  <a:prstClr val="black"/>
                </a:solidFill>
                <a:latin typeface="Calibri"/>
              </a:rPr>
              <a:t> injector</a:t>
            </a:r>
          </a:p>
        </p:txBody>
      </p:sp>
      <p:pic>
        <p:nvPicPr>
          <p:cNvPr id="266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04" t="24890" r="20117" b="20807"/>
          <a:stretch/>
        </p:blipFill>
        <p:spPr bwMode="auto">
          <a:xfrm>
            <a:off x="5547360" y="819150"/>
            <a:ext cx="1920240" cy="1279525"/>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28" name="Picture 12" descr="Mesh&amp;Xtals1.jpg"/>
          <p:cNvPicPr>
            <a:picLocks noChangeAspect="1"/>
          </p:cNvPicPr>
          <p:nvPr/>
        </p:nvPicPr>
        <p:blipFill>
          <a:blip r:embed="rId4">
            <a:extLst>
              <a:ext uri="{28A0092B-C50C-407E-A947-70E740481C1C}">
                <a14:useLocalDpi xmlns:a14="http://schemas.microsoft.com/office/drawing/2010/main" val="0"/>
              </a:ext>
            </a:extLst>
          </a:blip>
          <a:srcRect l="45703" t="9375" r="24609" b="65625"/>
          <a:stretch>
            <a:fillRect/>
          </a:stretch>
        </p:blipFill>
        <p:spPr bwMode="auto">
          <a:xfrm>
            <a:off x="5618163" y="2241550"/>
            <a:ext cx="1544637" cy="974725"/>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11" descr="gri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6400" y="2590800"/>
            <a:ext cx="1852613" cy="104775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8077200" y="6154738"/>
            <a:ext cx="762000" cy="24923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Curved Left Arrow 51"/>
          <p:cNvSpPr/>
          <p:nvPr/>
        </p:nvSpPr>
        <p:spPr>
          <a:xfrm rot="11890069">
            <a:off x="8450263" y="6045200"/>
            <a:ext cx="242887" cy="484188"/>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cxnSp>
        <p:nvCxnSpPr>
          <p:cNvPr id="53" name="Straight Arrow Connector 52"/>
          <p:cNvCxnSpPr/>
          <p:nvPr/>
        </p:nvCxnSpPr>
        <p:spPr>
          <a:xfrm>
            <a:off x="5410200" y="5410200"/>
            <a:ext cx="74295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Curved Left Arrow 53"/>
          <p:cNvSpPr/>
          <p:nvPr/>
        </p:nvSpPr>
        <p:spPr>
          <a:xfrm rot="11890069">
            <a:off x="5556250" y="5281613"/>
            <a:ext cx="242888" cy="484187"/>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graphicFrame>
        <p:nvGraphicFramePr>
          <p:cNvPr id="47" name="Table 46"/>
          <p:cNvGraphicFramePr>
            <a:graphicFrameLocks noGrp="1"/>
          </p:cNvGraphicFramePr>
          <p:nvPr/>
        </p:nvGraphicFramePr>
        <p:xfrm>
          <a:off x="228600" y="152400"/>
          <a:ext cx="3886200" cy="6175375"/>
        </p:xfrm>
        <a:graphic>
          <a:graphicData uri="http://schemas.openxmlformats.org/drawingml/2006/table">
            <a:tbl>
              <a:tblPr/>
              <a:tblGrid>
                <a:gridCol w="1295400"/>
                <a:gridCol w="762000"/>
                <a:gridCol w="1066800"/>
                <a:gridCol w="762000"/>
              </a:tblGrid>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Beam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line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Data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Beam 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rPr>
                        <a:t>Cap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Highly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automated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5-30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Micro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focus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&lt;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1-5</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Highly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automated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10-60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Micro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focus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5-30</a:t>
                      </a:r>
                      <a:r>
                        <a:rPr kumimoji="0" lang="el-GR"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μ</a:t>
                      </a:r>
                      <a:r>
                        <a:rPr kumimoji="0" lang="en-US" sz="1800" b="1" i="0" u="none" strike="noStrike" cap="none" normalizeH="0" baseline="0" smtClean="0">
                          <a:ln>
                            <a:noFill/>
                          </a:ln>
                          <a:solidFill>
                            <a:srgbClr val="000000"/>
                          </a:solidFill>
                          <a:effectLst/>
                          <a:latin typeface="Times New Roman" pitchFamily="18" charset="0"/>
                          <a:ea typeface="GreekC" pitchFamily="2" charset="0"/>
                          <a:cs typeface="GreekC" pitchFamily="2" charset="0"/>
                        </a:rPr>
                        <a:t>m</a:t>
                      </a:r>
                      <a:endParaRPr kumimoji="0" lang="en-US" sz="1800" b="1" i="0" u="none" strike="noStrike" cap="none" normalizeH="0" baseline="0" smtClean="0">
                        <a:ln>
                          <a:noFill/>
                        </a:ln>
                        <a:solidFill>
                          <a:srgbClr val="00000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000000"/>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pic>
        <p:nvPicPr>
          <p:cNvPr id="26668" name="Picture 24" descr="Drops_paddles_meshes_01.tif"/>
          <p:cNvPicPr>
            <a:picLocks noChangeAspect="1"/>
          </p:cNvPicPr>
          <p:nvPr/>
        </p:nvPicPr>
        <p:blipFill>
          <a:blip r:embed="rId6">
            <a:extLst>
              <a:ext uri="{28A0092B-C50C-407E-A947-70E740481C1C}">
                <a14:useLocalDpi xmlns:a14="http://schemas.microsoft.com/office/drawing/2010/main" val="0"/>
              </a:ext>
            </a:extLst>
          </a:blip>
          <a:srcRect l="16290" t="21797" r="58992" b="22501"/>
          <a:stretch>
            <a:fillRect/>
          </a:stretch>
        </p:blipFill>
        <p:spPr bwMode="auto">
          <a:xfrm>
            <a:off x="7832725" y="3748088"/>
            <a:ext cx="800100" cy="135890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6669"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04800"/>
            <a:ext cx="48006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5" descr="Image_313-Hb-Xtal-50nL-1.tif"/>
          <p:cNvPicPr>
            <a:picLocks noChangeAspect="1"/>
          </p:cNvPicPr>
          <p:nvPr/>
        </p:nvPicPr>
        <p:blipFill rotWithShape="1">
          <a:blip r:embed="rId8" cstate="print">
            <a:extLst>
              <a:ext uri="{28A0092B-C50C-407E-A947-70E740481C1C}">
                <a14:useLocalDpi xmlns:a14="http://schemas.microsoft.com/office/drawing/2010/main" val="0"/>
              </a:ext>
            </a:extLst>
          </a:blip>
          <a:srcRect l="18629" r="-2393"/>
          <a:stretch/>
        </p:blipFill>
        <p:spPr bwMode="auto">
          <a:xfrm>
            <a:off x="7449304" y="1191431"/>
            <a:ext cx="1389896" cy="1246969"/>
          </a:xfrm>
          <a:prstGeom prst="rect">
            <a:avLst/>
          </a:prstGeom>
          <a:noFill/>
          <a:ln w="25400">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nvGrpSpPr>
          <p:cNvPr id="26630" name="Group 7"/>
          <p:cNvGrpSpPr>
            <a:grpSpLocks noChangeAspect="1"/>
          </p:cNvGrpSpPr>
          <p:nvPr/>
        </p:nvGrpSpPr>
        <p:grpSpPr bwMode="auto">
          <a:xfrm>
            <a:off x="5867400" y="3733800"/>
            <a:ext cx="1905000" cy="1116013"/>
            <a:chOff x="295850" y="3852865"/>
            <a:chExt cx="5078661" cy="2976563"/>
          </a:xfrm>
        </p:grpSpPr>
        <p:pic>
          <p:nvPicPr>
            <p:cNvPr id="26670" name="Picture 413" descr="NAG4.bmp"/>
            <p:cNvPicPr>
              <a:picLocks noChangeAspect="1"/>
            </p:cNvPicPr>
            <p:nvPr/>
          </p:nvPicPr>
          <p:blipFill>
            <a:blip r:embed="rId9">
              <a:extLst>
                <a:ext uri="{28A0092B-C50C-407E-A947-70E740481C1C}">
                  <a14:useLocalDpi xmlns:a14="http://schemas.microsoft.com/office/drawing/2010/main" val="0"/>
                </a:ext>
              </a:extLst>
            </a:blip>
            <a:srcRect l="14058" t="33955" r="28435" b="13747"/>
            <a:stretch>
              <a:fillRect/>
            </a:stretch>
          </p:blipFill>
          <p:spPr bwMode="auto">
            <a:xfrm>
              <a:off x="295850" y="3852865"/>
              <a:ext cx="4366062"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V="1">
              <a:off x="1904093" y="4496446"/>
              <a:ext cx="241238" cy="541963"/>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2" idx="1"/>
            </p:cNvCxnSpPr>
            <p:nvPr/>
          </p:nvCxnSpPr>
          <p:spPr>
            <a:xfrm flipH="1" flipV="1">
              <a:off x="2979076" y="4826705"/>
              <a:ext cx="368204" cy="330259"/>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881736" y="4225464"/>
              <a:ext cx="736406" cy="152427"/>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287"/>
            <p:cNvSpPr>
              <a:spLocks noChangeArrowheads="1"/>
            </p:cNvSpPr>
            <p:nvPr/>
          </p:nvSpPr>
          <p:spPr bwMode="auto">
            <a:xfrm>
              <a:off x="702143" y="5029941"/>
              <a:ext cx="1857945" cy="736731"/>
            </a:xfrm>
            <a:prstGeom prst="rect">
              <a:avLst/>
            </a:prstGeom>
            <a:noFill/>
            <a:ln>
              <a:noFill/>
            </a:ln>
            <a:extLst/>
          </p:spPr>
          <p:txBody>
            <a:bodyPr>
              <a:spAutoFit/>
            </a:bodyPr>
            <a:lstStyle/>
            <a:p>
              <a:pPr algn="ctr">
                <a:defRPr/>
              </a:pPr>
              <a:r>
                <a:rPr lang="en-US" sz="1200" b="1" dirty="0">
                  <a:solidFill>
                    <a:srgbClr val="000000"/>
                  </a:solidFill>
                </a:rPr>
                <a:t>Mesh</a:t>
              </a:r>
            </a:p>
          </p:txBody>
        </p:sp>
        <p:sp>
          <p:nvSpPr>
            <p:cNvPr id="41" name="Rectangle 287"/>
            <p:cNvSpPr>
              <a:spLocks noChangeArrowheads="1"/>
            </p:cNvSpPr>
            <p:nvPr/>
          </p:nvSpPr>
          <p:spPr bwMode="auto">
            <a:xfrm>
              <a:off x="3389602" y="3857100"/>
              <a:ext cx="1984909" cy="736731"/>
            </a:xfrm>
            <a:prstGeom prst="rect">
              <a:avLst/>
            </a:prstGeom>
            <a:noFill/>
            <a:ln>
              <a:noFill/>
            </a:ln>
            <a:extLst/>
          </p:spPr>
          <p:txBody>
            <a:bodyPr>
              <a:spAutoFit/>
            </a:bodyPr>
            <a:lstStyle/>
            <a:p>
              <a:pPr algn="ctr">
                <a:defRPr/>
              </a:pPr>
              <a:r>
                <a:rPr lang="en-US" sz="1200" b="1" dirty="0">
                  <a:solidFill>
                    <a:srgbClr val="000000"/>
                  </a:solidFill>
                </a:rPr>
                <a:t>Ligand</a:t>
              </a:r>
            </a:p>
          </p:txBody>
        </p:sp>
        <p:sp>
          <p:nvSpPr>
            <p:cNvPr id="42" name="Rectangle 287"/>
            <p:cNvSpPr>
              <a:spLocks noChangeArrowheads="1"/>
            </p:cNvSpPr>
            <p:nvPr/>
          </p:nvSpPr>
          <p:spPr bwMode="auto">
            <a:xfrm>
              <a:off x="3347280" y="4784364"/>
              <a:ext cx="1667494" cy="740966"/>
            </a:xfrm>
            <a:prstGeom prst="rect">
              <a:avLst/>
            </a:prstGeom>
            <a:noFill/>
            <a:ln>
              <a:noFill/>
            </a:ln>
            <a:extLst/>
          </p:spPr>
          <p:txBody>
            <a:bodyPr>
              <a:spAutoFit/>
            </a:bodyPr>
            <a:lstStyle/>
            <a:p>
              <a:pPr algn="ctr">
                <a:defRPr/>
              </a:pPr>
              <a:r>
                <a:rPr lang="en-US" sz="1200" b="1" dirty="0">
                  <a:solidFill>
                    <a:srgbClr val="000000"/>
                  </a:solidFill>
                </a:rPr>
                <a:t>µ </a:t>
              </a:r>
              <a:r>
                <a:rPr lang="en-US" sz="1200" b="1" dirty="0" err="1">
                  <a:solidFill>
                    <a:srgbClr val="000000"/>
                  </a:solidFill>
                </a:rPr>
                <a:t>Xtal</a:t>
              </a:r>
              <a:endParaRPr lang="en-US" sz="1200" b="1" dirty="0">
                <a:solidFill>
                  <a:srgbClr val="000000"/>
                </a:solidFill>
              </a:endParaRPr>
            </a:p>
          </p:txBody>
        </p:sp>
        <p:sp>
          <p:nvSpPr>
            <p:cNvPr id="43" name="Rectangle 287"/>
            <p:cNvSpPr>
              <a:spLocks noChangeArrowheads="1"/>
            </p:cNvSpPr>
            <p:nvPr/>
          </p:nvSpPr>
          <p:spPr bwMode="auto">
            <a:xfrm>
              <a:off x="1722109" y="5855588"/>
              <a:ext cx="2027231" cy="736731"/>
            </a:xfrm>
            <a:prstGeom prst="rect">
              <a:avLst/>
            </a:prstGeom>
            <a:noFill/>
            <a:ln>
              <a:noFill/>
            </a:ln>
            <a:extLst/>
          </p:spPr>
          <p:txBody>
            <a:bodyPr>
              <a:spAutoFit/>
            </a:bodyPr>
            <a:lstStyle/>
            <a:p>
              <a:pPr algn="ctr">
                <a:defRPr/>
              </a:pPr>
              <a:r>
                <a:rPr lang="en-US" sz="1200" b="1" dirty="0">
                  <a:solidFill>
                    <a:srgbClr val="FFFFFF"/>
                  </a:solidFill>
                </a:rPr>
                <a:t>µ </a:t>
              </a:r>
              <a:r>
                <a:rPr lang="en-US" sz="1200" b="1" dirty="0" err="1">
                  <a:solidFill>
                    <a:srgbClr val="FFFFFF"/>
                  </a:solidFill>
                </a:rPr>
                <a:t>Xtals</a:t>
              </a:r>
              <a:endParaRPr lang="en-US" sz="1200" b="1" dirty="0">
                <a:solidFill>
                  <a:srgbClr val="FFFFFF"/>
                </a:solidFill>
              </a:endParaRPr>
            </a:p>
          </p:txBody>
        </p:sp>
      </p:grpSp>
      <p:pic>
        <p:nvPicPr>
          <p:cNvPr id="26631" name="Picture 3" descr="C:\Users\soares\Desktop\Filmstrip_Trap_28May2012.tif"/>
          <p:cNvPicPr>
            <a:picLocks noChangeAspect="1" noChangeArrowheads="1"/>
          </p:cNvPicPr>
          <p:nvPr/>
        </p:nvPicPr>
        <p:blipFill>
          <a:blip r:embed="rId10">
            <a:extLst>
              <a:ext uri="{28A0092B-C50C-407E-A947-70E740481C1C}">
                <a14:useLocalDpi xmlns:a14="http://schemas.microsoft.com/office/drawing/2010/main" val="0"/>
              </a:ext>
            </a:extLst>
          </a:blip>
          <a:srcRect l="-858" t="14987" r="858" b="33214"/>
          <a:stretch>
            <a:fillRect/>
          </a:stretch>
        </p:blipFill>
        <p:spPr bwMode="auto">
          <a:xfrm>
            <a:off x="5919788" y="5265738"/>
            <a:ext cx="2690812" cy="1371600"/>
          </a:xfrm>
          <a:prstGeom prst="rect">
            <a:avLst/>
          </a:prstGeom>
          <a:noFill/>
          <a:ln w="3175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630"/>
                                        </p:tgtEl>
                                      </p:cBhvr>
                                      <p:by x="400000" y="4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6631"/>
                                        </p:tgtEl>
                                      </p:cBhvr>
                                      <p:by x="300000" y="300000"/>
                                    </p:animScale>
                                  </p:childTnLst>
                                </p:cTn>
                              </p:par>
                              <p:par>
                                <p:cTn id="11" presetID="56" presetClass="path" presetSubtype="0" accel="50000" decel="50000" fill="hold" nodeType="withEffect">
                                  <p:stCondLst>
                                    <p:cond delay="0"/>
                                  </p:stCondLst>
                                  <p:childTnLst>
                                    <p:animMotion origin="layout" path="M -4.44444E-6 -4.07407E-6 L -0.33611 -0.40115 " pathEditMode="relative" rAng="0" ptsTypes="AA">
                                      <p:cBhvr>
                                        <p:cTn id="12" dur="2000" fill="hold"/>
                                        <p:tgtEl>
                                          <p:spTgt spid="26631"/>
                                        </p:tgtEl>
                                        <p:attrNameLst>
                                          <p:attrName>ppt_x</p:attrName>
                                          <p:attrName>ppt_y</p:attrName>
                                        </p:attrNameLst>
                                      </p:cBhvr>
                                      <p:rCtr x="-16806" y="-2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DSC_0086.JPG"/>
          <p:cNvPicPr>
            <a:picLocks noChangeAspect="1"/>
          </p:cNvPicPr>
          <p:nvPr/>
        </p:nvPicPr>
        <p:blipFill>
          <a:blip r:embed="rId2" cstate="print"/>
          <a:srcRect t="13514"/>
          <a:stretch>
            <a:fillRect/>
          </a:stretch>
        </p:blipFill>
        <p:spPr>
          <a:xfrm>
            <a:off x="3779912" y="3311832"/>
            <a:ext cx="2376264" cy="309426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idx="4294967295"/>
          </p:nvPr>
        </p:nvSpPr>
        <p:spPr>
          <a:xfrm>
            <a:off x="0" y="0"/>
            <a:ext cx="9144000" cy="430887"/>
          </a:xfrm>
        </p:spPr>
        <p:txBody>
          <a:bodyPr/>
          <a:lstStyle/>
          <a:p>
            <a:r>
              <a:rPr lang="en-GB" b="1" dirty="0" smtClean="0"/>
              <a:t> </a:t>
            </a:r>
            <a:endParaRPr lang="en-GB" dirty="0">
              <a:solidFill>
                <a:srgbClr val="0033CC"/>
              </a:solidFill>
            </a:endParaRPr>
          </a:p>
        </p:txBody>
      </p:sp>
      <p:pic>
        <p:nvPicPr>
          <p:cNvPr id="4" name="Picture 3" descr="2012_11_22_bm14 dewar a droite_7.JPG"/>
          <p:cNvPicPr>
            <a:picLocks noChangeAspect="1"/>
          </p:cNvPicPr>
          <p:nvPr/>
        </p:nvPicPr>
        <p:blipFill>
          <a:blip r:embed="rId3" cstate="print"/>
          <a:stretch>
            <a:fillRect/>
          </a:stretch>
        </p:blipFill>
        <p:spPr>
          <a:xfrm rot="377816">
            <a:off x="6285747" y="3484690"/>
            <a:ext cx="3291924" cy="2543760"/>
          </a:xfrm>
          <a:prstGeom prst="rect">
            <a:avLst/>
          </a:prstGeom>
        </p:spPr>
      </p:pic>
      <p:sp>
        <p:nvSpPr>
          <p:cNvPr id="11" name="Title 2"/>
          <p:cNvSpPr txBox="1">
            <a:spLocks/>
          </p:cNvSpPr>
          <p:nvPr/>
        </p:nvSpPr>
        <p:spPr bwMode="auto">
          <a:xfrm>
            <a:off x="71500" y="44624"/>
            <a:ext cx="8980984"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eaLnBrk="1" hangingPunct="1">
              <a:defRPr/>
            </a:pPr>
            <a:r>
              <a:rPr kumimoji="0" lang="en-GB" b="1" i="1" u="none" strike="noStrike" kern="0" cap="none" spc="0" normalizeH="0" baseline="0" noProof="0" dirty="0" smtClean="0">
                <a:ln>
                  <a:noFill/>
                </a:ln>
                <a:solidFill>
                  <a:srgbClr val="008000"/>
                </a:solidFill>
                <a:effectLst/>
                <a:uLnTx/>
                <a:uFillTx/>
                <a:latin typeface="+mj-lt"/>
                <a:ea typeface="+mj-ea"/>
                <a:cs typeface="+mj-cs"/>
              </a:rPr>
              <a:t>CrystalDirect</a:t>
            </a:r>
            <a:r>
              <a:rPr kumimoji="0" lang="en-GB" i="1" u="none" strike="noStrike" kern="0" cap="none" spc="0" normalizeH="0" baseline="0" noProof="0" dirty="0" smtClean="0">
                <a:ln>
                  <a:noFill/>
                </a:ln>
                <a:solidFill>
                  <a:srgbClr val="008000"/>
                </a:solidFill>
                <a:effectLst/>
                <a:uLnTx/>
                <a:uFillTx/>
                <a:latin typeface="+mj-lt"/>
                <a:ea typeface="+mj-ea"/>
                <a:cs typeface="+mj-cs"/>
              </a:rPr>
              <a:t> </a:t>
            </a:r>
            <a:r>
              <a:rPr kumimoji="0" lang="en-GB" b="1" i="1" u="none" strike="noStrike" kern="0" cap="none" spc="0" normalizeH="0" baseline="0" noProof="0" dirty="0" smtClean="0">
                <a:ln>
                  <a:noFill/>
                </a:ln>
                <a:effectLst/>
                <a:uLnTx/>
                <a:uFillTx/>
                <a:latin typeface="+mj-lt"/>
                <a:ea typeface="+mj-ea"/>
                <a:cs typeface="+mj-cs"/>
              </a:rPr>
              <a:t>Integration of</a:t>
            </a:r>
            <a:r>
              <a:rPr kumimoji="0" lang="en-GB" b="1" i="1" u="none" strike="noStrike" kern="0" cap="none" spc="0" normalizeH="0" noProof="0" dirty="0" smtClean="0">
                <a:ln>
                  <a:noFill/>
                </a:ln>
                <a:effectLst/>
                <a:uLnTx/>
                <a:uFillTx/>
                <a:latin typeface="+mj-lt"/>
                <a:ea typeface="+mj-ea"/>
                <a:cs typeface="+mj-cs"/>
              </a:rPr>
              <a:t> </a:t>
            </a:r>
            <a:r>
              <a:rPr kumimoji="0" lang="en-GB" b="1" i="1" u="sng" strike="noStrike" kern="0" cap="none" spc="0" normalizeH="0" noProof="0" dirty="0" smtClean="0">
                <a:ln>
                  <a:noFill/>
                </a:ln>
                <a:effectLst/>
                <a:uLnTx/>
                <a:uFillTx/>
                <a:latin typeface="+mj-lt"/>
                <a:ea typeface="+mj-ea"/>
                <a:cs typeface="+mj-cs"/>
              </a:rPr>
              <a:t>Crystallization</a:t>
            </a:r>
            <a:r>
              <a:rPr kumimoji="0" lang="en-GB" b="1" i="1" u="none" strike="noStrike" kern="0" cap="none" spc="0" normalizeH="0" noProof="0" dirty="0" smtClean="0">
                <a:ln>
                  <a:noFill/>
                </a:ln>
                <a:effectLst/>
                <a:uLnTx/>
                <a:uFillTx/>
                <a:latin typeface="+mj-lt"/>
                <a:ea typeface="+mj-ea"/>
                <a:cs typeface="+mj-cs"/>
              </a:rPr>
              <a:t> and </a:t>
            </a:r>
            <a:r>
              <a:rPr kumimoji="0" lang="en-GB" b="1" i="1" u="sng" strike="noStrike" kern="0" cap="none" spc="0" normalizeH="0" noProof="0" dirty="0" smtClean="0">
                <a:ln>
                  <a:noFill/>
                </a:ln>
                <a:effectLst/>
                <a:uLnTx/>
                <a:uFillTx/>
                <a:latin typeface="+mj-lt"/>
                <a:ea typeface="+mj-ea"/>
                <a:cs typeface="+mj-cs"/>
              </a:rPr>
              <a:t>data collection</a:t>
            </a:r>
            <a:endParaRPr kumimoji="0" lang="en-GB" b="1" i="1" u="sng" strike="noStrike" kern="0" cap="none" spc="0" normalizeH="0" baseline="0" noProof="0" dirty="0">
              <a:ln>
                <a:noFill/>
              </a:ln>
              <a:effectLst/>
              <a:uLnTx/>
              <a:uFillTx/>
              <a:latin typeface="+mj-lt"/>
              <a:ea typeface="+mj-ea"/>
              <a:cs typeface="+mj-cs"/>
            </a:endParaRPr>
          </a:p>
        </p:txBody>
      </p:sp>
      <p:pic>
        <p:nvPicPr>
          <p:cNvPr id="26" name="Picture 2" descr="2013_01_09_MD2_6_LR"/>
          <p:cNvPicPr>
            <a:picLocks noChangeAspect="1" noChangeArrowheads="1"/>
          </p:cNvPicPr>
          <p:nvPr/>
        </p:nvPicPr>
        <p:blipFill>
          <a:blip r:embed="rId4" cstate="print"/>
          <a:srcRect l="11391" t="21265" r="24163" b="13019"/>
          <a:stretch>
            <a:fillRect/>
          </a:stretch>
        </p:blipFill>
        <p:spPr bwMode="auto">
          <a:xfrm>
            <a:off x="5904148" y="682744"/>
            <a:ext cx="3096344" cy="197609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9" name="Rectangle 28"/>
          <p:cNvSpPr/>
          <p:nvPr/>
        </p:nvSpPr>
        <p:spPr>
          <a:xfrm>
            <a:off x="143508" y="3284984"/>
            <a:ext cx="2160240" cy="1077218"/>
          </a:xfrm>
          <a:prstGeom prst="rect">
            <a:avLst/>
          </a:prstGeom>
          <a:noFill/>
          <a:ln>
            <a:noFill/>
          </a:ln>
        </p:spPr>
        <p:txBody>
          <a:bodyPr wrap="square">
            <a:spAutoFit/>
          </a:bodyPr>
          <a:lstStyle/>
          <a:p>
            <a:pPr marL="176213" indent="-176213" algn="l">
              <a:buFont typeface="Wingdings" pitchFamily="2" charset="2"/>
              <a:buChar char="§"/>
            </a:pPr>
            <a:r>
              <a:rPr lang="en-GB" sz="1600" b="1" kern="0" dirty="0" smtClean="0">
                <a:solidFill>
                  <a:srgbClr val="0033CC"/>
                </a:solidFill>
                <a:latin typeface="Arial"/>
              </a:rPr>
              <a:t>Low background</a:t>
            </a:r>
          </a:p>
          <a:p>
            <a:pPr marL="176213" indent="-176213" algn="l">
              <a:buFont typeface="Wingdings" pitchFamily="2" charset="2"/>
              <a:buChar char="§"/>
            </a:pPr>
            <a:r>
              <a:rPr lang="en-GB" sz="1600" b="1" kern="0" dirty="0" smtClean="0">
                <a:solidFill>
                  <a:srgbClr val="0033CC"/>
                </a:solidFill>
                <a:latin typeface="Arial"/>
              </a:rPr>
              <a:t>Crystal soaking</a:t>
            </a:r>
            <a:br>
              <a:rPr lang="en-GB" sz="1600" b="1" kern="0" dirty="0" smtClean="0">
                <a:solidFill>
                  <a:srgbClr val="0033CC"/>
                </a:solidFill>
                <a:latin typeface="Arial"/>
              </a:rPr>
            </a:br>
            <a:r>
              <a:rPr lang="en-GB" sz="1600" kern="0" dirty="0" smtClean="0">
                <a:solidFill>
                  <a:srgbClr val="0033CC"/>
                </a:solidFill>
                <a:latin typeface="Arial"/>
              </a:rPr>
              <a:t>Cryo-protection</a:t>
            </a:r>
            <a:br>
              <a:rPr lang="en-GB" sz="1600" kern="0" dirty="0" smtClean="0">
                <a:solidFill>
                  <a:srgbClr val="0033CC"/>
                </a:solidFill>
                <a:latin typeface="Arial"/>
              </a:rPr>
            </a:br>
            <a:r>
              <a:rPr lang="en-GB" sz="1600" kern="0" dirty="0" err="1" smtClean="0">
                <a:solidFill>
                  <a:srgbClr val="0033CC"/>
                </a:solidFill>
                <a:latin typeface="Arial"/>
              </a:rPr>
              <a:t>Ligands</a:t>
            </a:r>
            <a:r>
              <a:rPr lang="en-GB" sz="1600" kern="0" dirty="0" smtClean="0">
                <a:solidFill>
                  <a:srgbClr val="0033CC"/>
                </a:solidFill>
                <a:latin typeface="Arial"/>
              </a:rPr>
              <a:t>...</a:t>
            </a:r>
          </a:p>
        </p:txBody>
      </p:sp>
      <p:cxnSp>
        <p:nvCxnSpPr>
          <p:cNvPr id="41" name="Straight Arrow Connector 40"/>
          <p:cNvCxnSpPr/>
          <p:nvPr/>
        </p:nvCxnSpPr>
        <p:spPr bwMode="auto">
          <a:xfrm>
            <a:off x="3743908" y="2924944"/>
            <a:ext cx="360040" cy="674920"/>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grpSp>
        <p:nvGrpSpPr>
          <p:cNvPr id="61" name="Group 60"/>
          <p:cNvGrpSpPr/>
          <p:nvPr/>
        </p:nvGrpSpPr>
        <p:grpSpPr>
          <a:xfrm>
            <a:off x="3023828" y="1520788"/>
            <a:ext cx="1767469" cy="1296144"/>
            <a:chOff x="2771800" y="1700808"/>
            <a:chExt cx="1774892" cy="1330418"/>
          </a:xfrm>
        </p:grpSpPr>
        <p:grpSp>
          <p:nvGrpSpPr>
            <p:cNvPr id="12" name="Group 11"/>
            <p:cNvGrpSpPr/>
            <p:nvPr/>
          </p:nvGrpSpPr>
          <p:grpSpPr>
            <a:xfrm rot="582349">
              <a:off x="2771800" y="1700808"/>
              <a:ext cx="1774892" cy="1330418"/>
              <a:chOff x="-1618807" y="-1111114"/>
              <a:chExt cx="1774892" cy="1330418"/>
            </a:xfrm>
          </p:grpSpPr>
          <p:pic>
            <p:nvPicPr>
              <p:cNvPr id="14" name="Picture 3"/>
              <p:cNvPicPr>
                <a:picLocks noChangeAspect="1" noChangeArrowheads="1"/>
              </p:cNvPicPr>
              <p:nvPr/>
            </p:nvPicPr>
            <p:blipFill>
              <a:blip r:embed="rId5" cstate="print"/>
              <a:srcRect/>
              <a:stretch>
                <a:fillRect/>
              </a:stretch>
            </p:blipFill>
            <p:spPr bwMode="auto">
              <a:xfrm rot="21040921">
                <a:off x="-1618807" y="-1111114"/>
                <a:ext cx="1774892" cy="1330418"/>
              </a:xfrm>
              <a:prstGeom prst="rect">
                <a:avLst/>
              </a:prstGeom>
              <a:noFill/>
              <a:ln w="19050">
                <a:solidFill>
                  <a:srgbClr val="3399FF"/>
                </a:solidFill>
                <a:miter lim="800000"/>
                <a:headEnd/>
                <a:tailEnd/>
              </a:ln>
            </p:spPr>
          </p:pic>
          <p:sp>
            <p:nvSpPr>
              <p:cNvPr id="15" name="Rectangle 14"/>
              <p:cNvSpPr/>
              <p:nvPr/>
            </p:nvSpPr>
            <p:spPr>
              <a:xfrm rot="21057739">
                <a:off x="-1222432" y="-186486"/>
                <a:ext cx="1144791" cy="400110"/>
              </a:xfrm>
              <a:prstGeom prst="rect">
                <a:avLst/>
              </a:prstGeom>
              <a:ln w="38100">
                <a:noFill/>
              </a:ln>
            </p:spPr>
            <p:txBody>
              <a:bodyPr wrap="square">
                <a:spAutoFit/>
              </a:bodyPr>
              <a:lstStyle/>
              <a:p>
                <a:pPr algn="l"/>
                <a:r>
                  <a:rPr lang="en-GB" sz="2000" b="1" dirty="0" smtClean="0">
                    <a:solidFill>
                      <a:srgbClr val="FFFF00"/>
                    </a:solidFill>
                  </a:rPr>
                  <a:t>CRIMS</a:t>
                </a:r>
                <a:endParaRPr lang="en-GB" sz="2000" b="1" dirty="0">
                  <a:solidFill>
                    <a:srgbClr val="FFFF00"/>
                  </a:solidFill>
                </a:endParaRPr>
              </a:p>
            </p:txBody>
          </p:sp>
        </p:grpSp>
        <p:cxnSp>
          <p:nvCxnSpPr>
            <p:cNvPr id="56" name="Straight Connector 55"/>
            <p:cNvCxnSpPr/>
            <p:nvPr/>
          </p:nvCxnSpPr>
          <p:spPr bwMode="auto">
            <a:xfrm>
              <a:off x="3743908" y="2024844"/>
              <a:ext cx="0" cy="36004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9" name="Straight Connector 58"/>
            <p:cNvCxnSpPr/>
            <p:nvPr/>
          </p:nvCxnSpPr>
          <p:spPr bwMode="auto">
            <a:xfrm>
              <a:off x="3563888" y="2204864"/>
              <a:ext cx="36004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pic>
        <p:nvPicPr>
          <p:cNvPr id="22" name="Picture 21" descr="P1010005.JPG"/>
          <p:cNvPicPr>
            <a:picLocks noChangeAspect="1"/>
          </p:cNvPicPr>
          <p:nvPr/>
        </p:nvPicPr>
        <p:blipFill>
          <a:blip r:embed="rId6" cstate="print"/>
          <a:srcRect t="301"/>
          <a:stretch>
            <a:fillRect/>
          </a:stretch>
        </p:blipFill>
        <p:spPr>
          <a:xfrm rot="21171982">
            <a:off x="115508" y="737621"/>
            <a:ext cx="2714114" cy="2029453"/>
          </a:xfrm>
          <a:prstGeom prst="rect">
            <a:avLst/>
          </a:prstGeom>
        </p:spPr>
      </p:pic>
      <p:sp>
        <p:nvSpPr>
          <p:cNvPr id="30" name="Rectangle 29"/>
          <p:cNvSpPr/>
          <p:nvPr/>
        </p:nvSpPr>
        <p:spPr>
          <a:xfrm>
            <a:off x="5040052" y="872716"/>
            <a:ext cx="1800199" cy="646331"/>
          </a:xfrm>
          <a:prstGeom prst="rect">
            <a:avLst/>
          </a:prstGeom>
          <a:solidFill>
            <a:srgbClr val="FFFF99"/>
          </a:solidFill>
          <a:ln>
            <a:solidFill>
              <a:schemeClr val="tx1"/>
            </a:solidFill>
          </a:ln>
        </p:spPr>
        <p:txBody>
          <a:bodyPr wrap="square">
            <a:spAutoFit/>
          </a:bodyPr>
          <a:lstStyle/>
          <a:p>
            <a:pPr algn="l"/>
            <a:r>
              <a:rPr lang="en-GB" sz="1800" b="1" i="1" kern="0" dirty="0" smtClean="0">
                <a:latin typeface="Arial"/>
              </a:rPr>
              <a:t>In situ</a:t>
            </a:r>
            <a:br>
              <a:rPr lang="en-GB" sz="1800" b="1" i="1" kern="0" dirty="0" smtClean="0">
                <a:latin typeface="Arial"/>
              </a:rPr>
            </a:br>
            <a:r>
              <a:rPr lang="en-GB" sz="1800" b="1" i="1" kern="0" dirty="0" smtClean="0">
                <a:latin typeface="Arial"/>
              </a:rPr>
              <a:t>data collection</a:t>
            </a:r>
            <a:endParaRPr lang="en-GB" sz="1800" dirty="0" smtClean="0">
              <a:solidFill>
                <a:srgbClr val="0033CC"/>
              </a:solidFill>
            </a:endParaRPr>
          </a:p>
        </p:txBody>
      </p:sp>
      <p:cxnSp>
        <p:nvCxnSpPr>
          <p:cNvPr id="39" name="Straight Arrow Connector 38"/>
          <p:cNvCxnSpPr/>
          <p:nvPr/>
        </p:nvCxnSpPr>
        <p:spPr bwMode="auto">
          <a:xfrm flipV="1">
            <a:off x="4860032" y="1916832"/>
            <a:ext cx="936104" cy="252028"/>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grpSp>
        <p:nvGrpSpPr>
          <p:cNvPr id="69" name="Group 68"/>
          <p:cNvGrpSpPr/>
          <p:nvPr/>
        </p:nvGrpSpPr>
        <p:grpSpPr>
          <a:xfrm>
            <a:off x="359532" y="4679984"/>
            <a:ext cx="3174586" cy="1269116"/>
            <a:chOff x="143508" y="4178568"/>
            <a:chExt cx="3174586" cy="1269116"/>
          </a:xfrm>
        </p:grpSpPr>
        <p:pic>
          <p:nvPicPr>
            <p:cNvPr id="23" name="Picture 2" descr="T:\instr\Projects\CD\Pictures_Movies\Photos\2012\Pin\pin7.jpg"/>
            <p:cNvPicPr>
              <a:picLocks noChangeAspect="1" noChangeArrowheads="1"/>
            </p:cNvPicPr>
            <p:nvPr/>
          </p:nvPicPr>
          <p:blipFill>
            <a:blip r:embed="rId7" cstate="screen"/>
            <a:srcRect/>
            <a:stretch>
              <a:fillRect/>
            </a:stretch>
          </p:blipFill>
          <p:spPr bwMode="auto">
            <a:xfrm rot="3666963">
              <a:off x="2325072" y="4454662"/>
              <a:ext cx="1269116" cy="716928"/>
            </a:xfrm>
            <a:prstGeom prst="rect">
              <a:avLst/>
            </a:prstGeom>
            <a:noFill/>
            <a:ln w="38100">
              <a:solidFill>
                <a:srgbClr val="00B050"/>
              </a:solidFill>
            </a:ln>
          </p:spPr>
        </p:pic>
        <p:sp>
          <p:nvSpPr>
            <p:cNvPr id="65" name="Rectangle 64"/>
            <p:cNvSpPr/>
            <p:nvPr/>
          </p:nvSpPr>
          <p:spPr>
            <a:xfrm>
              <a:off x="143508" y="4581128"/>
              <a:ext cx="2519772" cy="584775"/>
            </a:xfrm>
            <a:prstGeom prst="rect">
              <a:avLst/>
            </a:prstGeom>
            <a:noFill/>
            <a:ln>
              <a:noFill/>
            </a:ln>
          </p:spPr>
          <p:txBody>
            <a:bodyPr wrap="square">
              <a:spAutoFit/>
            </a:bodyPr>
            <a:lstStyle/>
            <a:p>
              <a:pPr marL="176213" indent="-176213" algn="l">
                <a:buFont typeface="Wingdings" pitchFamily="2" charset="2"/>
                <a:buChar char="§"/>
              </a:pPr>
              <a:r>
                <a:rPr lang="en-GB" sz="1600" b="1" kern="0" dirty="0" smtClean="0">
                  <a:solidFill>
                    <a:srgbClr val="FF0000"/>
                  </a:solidFill>
                  <a:latin typeface="Arial"/>
                </a:rPr>
                <a:t>Serial data collection</a:t>
              </a:r>
            </a:p>
            <a:p>
              <a:pPr marL="176213" indent="-176213" algn="l"/>
              <a:r>
                <a:rPr lang="en-GB" sz="1600" b="1" kern="0" dirty="0" smtClean="0">
                  <a:solidFill>
                    <a:srgbClr val="FF0000"/>
                  </a:solidFill>
                  <a:latin typeface="Arial"/>
                </a:rPr>
                <a:t>              </a:t>
              </a:r>
              <a:r>
                <a:rPr lang="en-GB" sz="1600" kern="0" dirty="0" smtClean="0">
                  <a:solidFill>
                    <a:srgbClr val="FF0000"/>
                  </a:solidFill>
                  <a:latin typeface="Arial"/>
                </a:rPr>
                <a:t>Micro-crystals</a:t>
              </a:r>
              <a:r>
                <a:rPr lang="en-GB" sz="1600" b="1" kern="0" dirty="0" smtClean="0">
                  <a:solidFill>
                    <a:srgbClr val="FF0000"/>
                  </a:solidFill>
                  <a:latin typeface="Arial"/>
                  <a:cs typeface="Arial"/>
                </a:rPr>
                <a:t>►</a:t>
              </a:r>
              <a:endParaRPr lang="en-GB" sz="1600" dirty="0" smtClean="0">
                <a:solidFill>
                  <a:srgbClr val="FF0000"/>
                </a:solidFill>
              </a:endParaRPr>
            </a:p>
          </p:txBody>
        </p:sp>
      </p:grpSp>
      <p:sp>
        <p:nvSpPr>
          <p:cNvPr id="27" name="Rectangle 26"/>
          <p:cNvSpPr/>
          <p:nvPr/>
        </p:nvSpPr>
        <p:spPr>
          <a:xfrm rot="21163446">
            <a:off x="1673021" y="611694"/>
            <a:ext cx="1016625" cy="338554"/>
          </a:xfrm>
          <a:prstGeom prst="rect">
            <a:avLst/>
          </a:prstGeom>
        </p:spPr>
        <p:txBody>
          <a:bodyPr wrap="none">
            <a:spAutoFit/>
          </a:bodyPr>
          <a:lstStyle/>
          <a:p>
            <a:pPr algn="l"/>
            <a:r>
              <a:rPr lang="en-GB" sz="1600" b="1" dirty="0" smtClean="0">
                <a:solidFill>
                  <a:srgbClr val="FFFFFF"/>
                </a:solidFill>
                <a:sym typeface="Wingdings" pitchFamily="2" charset="2"/>
              </a:rPr>
              <a:t>CD</a:t>
            </a:r>
            <a:r>
              <a:rPr lang="en-GB" sz="1600" dirty="0" smtClean="0">
                <a:solidFill>
                  <a:srgbClr val="FFFFFF"/>
                </a:solidFill>
                <a:sym typeface="Wingdings" pitchFamily="2" charset="2"/>
              </a:rPr>
              <a:t> </a:t>
            </a:r>
            <a:r>
              <a:rPr lang="en-GB" sz="1600" b="1" dirty="0" smtClean="0">
                <a:solidFill>
                  <a:srgbClr val="FFFFFF"/>
                </a:solidFill>
                <a:sym typeface="Wingdings" pitchFamily="2" charset="2"/>
              </a:rPr>
              <a:t>plate</a:t>
            </a:r>
            <a:endParaRPr lang="en-GB" sz="1600" dirty="0">
              <a:solidFill>
                <a:srgbClr val="FFFFFF"/>
              </a:solidFill>
            </a:endParaRPr>
          </a:p>
        </p:txBody>
      </p:sp>
      <p:sp>
        <p:nvSpPr>
          <p:cNvPr id="66" name="Rectangle 65"/>
          <p:cNvSpPr/>
          <p:nvPr/>
        </p:nvSpPr>
        <p:spPr>
          <a:xfrm rot="21163473">
            <a:off x="204295" y="2707965"/>
            <a:ext cx="2847511" cy="307777"/>
          </a:xfrm>
          <a:prstGeom prst="rect">
            <a:avLst/>
          </a:prstGeom>
        </p:spPr>
        <p:txBody>
          <a:bodyPr wrap="square">
            <a:spAutoFit/>
          </a:bodyPr>
          <a:lstStyle/>
          <a:p>
            <a:pPr algn="l"/>
            <a:r>
              <a:rPr lang="en-GB" sz="1400" dirty="0" smtClean="0">
                <a:sym typeface="Wingdings" pitchFamily="2" charset="2"/>
              </a:rPr>
              <a:t>Crystals grow on </a:t>
            </a:r>
            <a:r>
              <a:rPr lang="en-GB" sz="1400" b="1" dirty="0" smtClean="0">
                <a:sym typeface="Wingdings" pitchFamily="2" charset="2"/>
              </a:rPr>
              <a:t>ultra thin film</a:t>
            </a:r>
            <a:endParaRPr lang="en-GB" sz="1400" b="1" dirty="0"/>
          </a:p>
        </p:txBody>
      </p:sp>
      <p:sp>
        <p:nvSpPr>
          <p:cNvPr id="28" name="Rectangle 27"/>
          <p:cNvSpPr/>
          <p:nvPr/>
        </p:nvSpPr>
        <p:spPr>
          <a:xfrm>
            <a:off x="3203848" y="3671872"/>
            <a:ext cx="1548172" cy="646331"/>
          </a:xfrm>
          <a:prstGeom prst="rect">
            <a:avLst/>
          </a:prstGeom>
          <a:solidFill>
            <a:srgbClr val="FFFF99"/>
          </a:solidFill>
          <a:ln>
            <a:solidFill>
              <a:schemeClr val="tx1"/>
            </a:solidFill>
          </a:ln>
        </p:spPr>
        <p:txBody>
          <a:bodyPr wrap="square">
            <a:spAutoFit/>
          </a:bodyPr>
          <a:lstStyle/>
          <a:p>
            <a:pPr algn="l"/>
            <a:r>
              <a:rPr lang="en-GB" sz="1800" b="1" i="1" kern="0" dirty="0" smtClean="0">
                <a:latin typeface="Arial"/>
              </a:rPr>
              <a:t>Automated Harvesting</a:t>
            </a:r>
            <a:endParaRPr lang="en-GB" sz="1800" b="1" dirty="0" smtClean="0"/>
          </a:p>
        </p:txBody>
      </p:sp>
      <p:cxnSp>
        <p:nvCxnSpPr>
          <p:cNvPr id="83" name="Straight Arrow Connector 82"/>
          <p:cNvCxnSpPr/>
          <p:nvPr/>
        </p:nvCxnSpPr>
        <p:spPr bwMode="auto">
          <a:xfrm>
            <a:off x="6300192" y="4941168"/>
            <a:ext cx="576064" cy="0"/>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cxnSp>
        <p:nvCxnSpPr>
          <p:cNvPr id="86" name="Straight Arrow Connector 85"/>
          <p:cNvCxnSpPr/>
          <p:nvPr/>
        </p:nvCxnSpPr>
        <p:spPr bwMode="auto">
          <a:xfrm>
            <a:off x="7812360" y="2708920"/>
            <a:ext cx="828092" cy="1611024"/>
          </a:xfrm>
          <a:prstGeom prst="straightConnector1">
            <a:avLst/>
          </a:prstGeom>
          <a:solidFill>
            <a:schemeClr val="accent1"/>
          </a:solidFill>
          <a:ln w="41275" cap="flat" cmpd="sng" algn="ctr">
            <a:solidFill>
              <a:srgbClr val="3399FF"/>
            </a:solidFill>
            <a:prstDash val="solid"/>
            <a:round/>
            <a:headEnd type="none" w="med" len="med"/>
            <a:tailEnd type="stealth" w="lg" len="lg"/>
          </a:ln>
          <a:effectLst/>
        </p:spPr>
      </p:cxnSp>
    </p:spTree>
    <p:extLst>
      <p:ext uri="{BB962C8B-B14F-4D97-AF65-F5344CB8AC3E}">
        <p14:creationId xmlns:p14="http://schemas.microsoft.com/office/powerpoint/2010/main" val="2502893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4287333274"/>
              </p:ext>
            </p:extLst>
          </p:nvPr>
        </p:nvGraphicFramePr>
        <p:xfrm>
          <a:off x="76200" y="-990600"/>
          <a:ext cx="8991600" cy="8354883"/>
        </p:xfrm>
        <a:graphic>
          <a:graphicData uri="http://schemas.openxmlformats.org/presentationml/2006/ole">
            <mc:AlternateContent xmlns:mc="http://schemas.openxmlformats.org/markup-compatibility/2006">
              <mc:Choice xmlns:v="urn:schemas-microsoft-com:vml" Requires="v">
                <p:oleObj spid="_x0000_s4103" name="Document" r:id="rId3" imgW="8122729" imgH="8841944" progId="Word.Document.12">
                  <p:embed/>
                </p:oleObj>
              </mc:Choice>
              <mc:Fallback>
                <p:oleObj name="Document" r:id="rId3" imgW="8122729" imgH="884194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8991600" cy="835488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19464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Detectors of the future:</a:t>
            </a:r>
            <a:endParaRPr lang="en-US" dirty="0"/>
          </a:p>
        </p:txBody>
      </p:sp>
      <p:sp>
        <p:nvSpPr>
          <p:cNvPr id="3" name="Content Placeholder 2"/>
          <p:cNvSpPr>
            <a:spLocks noGrp="1"/>
          </p:cNvSpPr>
          <p:nvPr>
            <p:ph idx="1"/>
          </p:nvPr>
        </p:nvSpPr>
        <p:spPr>
          <a:xfrm>
            <a:off x="457200" y="1295400"/>
            <a:ext cx="5867400" cy="2438401"/>
          </a:xfrm>
        </p:spPr>
        <p:txBody>
          <a:bodyPr>
            <a:normAutofit/>
          </a:bodyPr>
          <a:lstStyle/>
          <a:p>
            <a:pPr marL="0" indent="0">
              <a:buNone/>
            </a:pPr>
            <a:r>
              <a:rPr lang="en-US" dirty="0" smtClean="0"/>
              <a:t>Datasets in milliseconds</a:t>
            </a:r>
          </a:p>
          <a:p>
            <a:pPr marL="0" indent="0">
              <a:buNone/>
            </a:pPr>
            <a:r>
              <a:rPr lang="en-US" dirty="0" smtClean="0"/>
              <a:t>Dynamic range + fast = hard</a:t>
            </a:r>
          </a:p>
          <a:p>
            <a:pPr marL="0" indent="0">
              <a:buNone/>
            </a:pPr>
            <a:r>
              <a:rPr lang="en-US" dirty="0" smtClean="0"/>
              <a:t>Counting detectors don’t like XFELs</a:t>
            </a:r>
          </a:p>
          <a:p>
            <a:pPr marL="0" indent="0">
              <a:buNone/>
            </a:pPr>
            <a:endParaRPr lang="en-US" dirty="0" smtClean="0"/>
          </a:p>
          <a:p>
            <a:pPr marL="0" indent="0">
              <a:buNone/>
            </a:pPr>
            <a:endParaRPr lang="en-US" dirty="0" smtClean="0"/>
          </a:p>
          <a:p>
            <a:pPr marL="0" indent="0">
              <a:buNone/>
            </a:pPr>
            <a:endParaRPr lang="en-US" dirty="0"/>
          </a:p>
        </p:txBody>
      </p:sp>
      <p:sp>
        <p:nvSpPr>
          <p:cNvPr id="4" name="Title 1"/>
          <p:cNvSpPr txBox="1">
            <a:spLocks/>
          </p:cNvSpPr>
          <p:nvPr/>
        </p:nvSpPr>
        <p:spPr>
          <a:xfrm>
            <a:off x="609600" y="3505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Not an XFEL</a:t>
            </a:r>
            <a:endParaRPr lang="en-US" dirty="0"/>
          </a:p>
        </p:txBody>
      </p:sp>
      <p:sp>
        <p:nvSpPr>
          <p:cNvPr id="5" name="Content Placeholder 2"/>
          <p:cNvSpPr txBox="1">
            <a:spLocks/>
          </p:cNvSpPr>
          <p:nvPr/>
        </p:nvSpPr>
        <p:spPr>
          <a:xfrm>
            <a:off x="609600" y="4495800"/>
            <a:ext cx="8229600" cy="1782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Stills </a:t>
            </a:r>
            <a:r>
              <a:rPr lang="en-US" dirty="0" err="1" smtClean="0"/>
              <a:t>vs</a:t>
            </a:r>
            <a:r>
              <a:rPr lang="en-US" dirty="0" smtClean="0"/>
              <a:t> oscillations</a:t>
            </a:r>
          </a:p>
          <a:p>
            <a:r>
              <a:rPr lang="en-US" dirty="0" smtClean="0"/>
              <a:t>100% hit rate  </a:t>
            </a:r>
            <a:r>
              <a:rPr lang="en-US" dirty="0" err="1" smtClean="0"/>
              <a:t>vs</a:t>
            </a:r>
            <a:r>
              <a:rPr lang="en-US" dirty="0" smtClean="0"/>
              <a:t> 0.001%</a:t>
            </a:r>
          </a:p>
          <a:p>
            <a:r>
              <a:rPr lang="en-US" dirty="0" smtClean="0"/>
              <a:t>Will do “regular” crystallography</a:t>
            </a:r>
          </a:p>
          <a:p>
            <a:endParaRPr lang="en-US" dirty="0" smtClean="0"/>
          </a:p>
          <a:p>
            <a:endParaRPr lang="en-US" dirty="0" smtClean="0"/>
          </a:p>
          <a:p>
            <a:endParaRPr lang="en-US" dirty="0" smtClean="0"/>
          </a:p>
          <a:p>
            <a:endParaRPr lang="en-US" dirty="0"/>
          </a:p>
        </p:txBody>
      </p:sp>
      <p:pic>
        <p:nvPicPr>
          <p:cNvPr id="6" name="Picture 4" descr="http://www.psi.ch/swissfel/SeeingWithoutALensEN/igp_1024x640%3E_Pilatus_6M.jpg"/>
          <p:cNvPicPr>
            <a:picLocks noChangeAspect="1" noChangeArrowheads="1"/>
          </p:cNvPicPr>
          <p:nvPr/>
        </p:nvPicPr>
        <p:blipFill>
          <a:blip r:embed="rId2" cstate="print"/>
          <a:srcRect/>
          <a:stretch>
            <a:fillRect/>
          </a:stretch>
        </p:blipFill>
        <p:spPr bwMode="auto">
          <a:xfrm>
            <a:off x="6096000" y="1143000"/>
            <a:ext cx="2770909" cy="2540800"/>
          </a:xfrm>
          <a:prstGeom prst="rect">
            <a:avLst/>
          </a:prstGeom>
          <a:noFill/>
        </p:spPr>
      </p:pic>
    </p:spTree>
    <p:extLst>
      <p:ext uri="{BB962C8B-B14F-4D97-AF65-F5344CB8AC3E}">
        <p14:creationId xmlns:p14="http://schemas.microsoft.com/office/powerpoint/2010/main" val="412385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Concerns raised</a:t>
            </a:r>
            <a:endParaRPr lang="en-US" sz="5400" b="1" dirty="0"/>
          </a:p>
        </p:txBody>
      </p:sp>
      <p:sp>
        <p:nvSpPr>
          <p:cNvPr id="3" name="Content Placeholder 2"/>
          <p:cNvSpPr>
            <a:spLocks noGrp="1"/>
          </p:cNvSpPr>
          <p:nvPr>
            <p:ph idx="1"/>
          </p:nvPr>
        </p:nvSpPr>
        <p:spPr/>
        <p:txBody>
          <a:bodyPr/>
          <a:lstStyle/>
          <a:p>
            <a:r>
              <a:rPr lang="en-US" dirty="0" smtClean="0"/>
              <a:t>Can we still do “normal” crystallography?</a:t>
            </a:r>
          </a:p>
          <a:p>
            <a:pPr lvl="1"/>
            <a:r>
              <a:rPr lang="en-US" dirty="0" smtClean="0"/>
              <a:t>YES!</a:t>
            </a:r>
          </a:p>
          <a:p>
            <a:r>
              <a:rPr lang="en-US" dirty="0" smtClean="0"/>
              <a:t>Resources to modify </a:t>
            </a:r>
            <a:r>
              <a:rPr lang="en-US" dirty="0" err="1" smtClean="0"/>
              <a:t>beamlines</a:t>
            </a:r>
            <a:r>
              <a:rPr lang="en-US" dirty="0" smtClean="0"/>
              <a:t>?</a:t>
            </a:r>
          </a:p>
          <a:p>
            <a:endParaRPr lang="en-US" dirty="0" smtClean="0"/>
          </a:p>
          <a:p>
            <a:r>
              <a:rPr lang="en-US" dirty="0" smtClean="0"/>
              <a:t>Software for new experiments</a:t>
            </a:r>
          </a:p>
          <a:p>
            <a:pPr lvl="1"/>
            <a:r>
              <a:rPr lang="en-US" dirty="0" smtClean="0"/>
              <a:t>New models for spot shape</a:t>
            </a:r>
          </a:p>
          <a:p>
            <a:pPr lvl="1"/>
            <a:r>
              <a:rPr lang="en-US" dirty="0" smtClean="0"/>
              <a:t>Management of all that data!</a:t>
            </a:r>
          </a:p>
          <a:p>
            <a:pPr lvl="1"/>
            <a:r>
              <a:rPr lang="en-US" dirty="0" smtClean="0"/>
              <a:t>Communicating back and forth to users</a:t>
            </a:r>
          </a:p>
          <a:p>
            <a:endParaRPr lang="en-US" dirty="0"/>
          </a:p>
        </p:txBody>
      </p:sp>
    </p:spTree>
    <p:extLst>
      <p:ext uri="{BB962C8B-B14F-4D97-AF65-F5344CB8AC3E}">
        <p14:creationId xmlns:p14="http://schemas.microsoft.com/office/powerpoint/2010/main" val="4462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smtClean="0"/>
              <a:t>Is the ESRF UP for MX?</a:t>
            </a:r>
            <a:endParaRPr lang="en-US" sz="6600" dirty="0"/>
          </a:p>
        </p:txBody>
      </p:sp>
      <p:sp>
        <p:nvSpPr>
          <p:cNvPr id="4" name="Text Placeholder 3"/>
          <p:cNvSpPr>
            <a:spLocks noGrp="1"/>
          </p:cNvSpPr>
          <p:nvPr>
            <p:ph type="body" sz="quarter" idx="13"/>
          </p:nvPr>
        </p:nvSpPr>
        <p:spPr>
          <a:xfrm>
            <a:off x="309600" y="1760400"/>
            <a:ext cx="8148600" cy="5097600"/>
          </a:xfrm>
        </p:spPr>
        <p:txBody>
          <a:bodyPr>
            <a:normAutofit/>
          </a:bodyPr>
          <a:lstStyle/>
          <a:p>
            <a:r>
              <a:rPr lang="en-US" sz="4000" dirty="0" smtClean="0"/>
              <a:t>What do the users need?</a:t>
            </a:r>
          </a:p>
          <a:p>
            <a:r>
              <a:rPr lang="en-US" sz="4000" dirty="0" smtClean="0"/>
              <a:t>	</a:t>
            </a:r>
            <a:r>
              <a:rPr lang="en-US" dirty="0" smtClean="0"/>
              <a:t>they need their crystals to diffract</a:t>
            </a:r>
          </a:p>
          <a:p>
            <a:r>
              <a:rPr lang="en-US" dirty="0"/>
              <a:t>	</a:t>
            </a:r>
            <a:r>
              <a:rPr lang="en-US" dirty="0" smtClean="0"/>
              <a:t>they want to study function!</a:t>
            </a:r>
            <a:endParaRPr lang="en-US" dirty="0"/>
          </a:p>
          <a:p>
            <a:r>
              <a:rPr lang="en-US" sz="4000" dirty="0" smtClean="0"/>
              <a:t>What can ESRF provide?</a:t>
            </a:r>
          </a:p>
          <a:p>
            <a:r>
              <a:rPr lang="en-US" sz="4000" dirty="0" smtClean="0"/>
              <a:t>	</a:t>
            </a:r>
            <a:r>
              <a:rPr lang="en-US" dirty="0" smtClean="0"/>
              <a:t>~1 </a:t>
            </a:r>
            <a:r>
              <a:rPr lang="el-GR" dirty="0" smtClean="0"/>
              <a:t>μ</a:t>
            </a:r>
            <a:r>
              <a:rPr lang="en-US" dirty="0" smtClean="0"/>
              <a:t>m beams, 1 </a:t>
            </a:r>
            <a:r>
              <a:rPr lang="en-US" dirty="0" err="1" smtClean="0"/>
              <a:t>ms</a:t>
            </a:r>
            <a:r>
              <a:rPr lang="en-US" dirty="0" smtClean="0"/>
              <a:t> datasets</a:t>
            </a:r>
            <a:endParaRPr lang="en-US" sz="4000" dirty="0"/>
          </a:p>
          <a:p>
            <a:r>
              <a:rPr lang="en-US" sz="4000" dirty="0" smtClean="0"/>
              <a:t>How do we connect the two?</a:t>
            </a:r>
          </a:p>
          <a:p>
            <a:r>
              <a:rPr lang="en-US" sz="3200" dirty="0"/>
              <a:t>	</a:t>
            </a:r>
            <a:r>
              <a:rPr lang="en-US" sz="3200" dirty="0" smtClean="0"/>
              <a:t>10,000x more “screening”</a:t>
            </a:r>
          </a:p>
        </p:txBody>
      </p:sp>
    </p:spTree>
    <p:extLst>
      <p:ext uri="{BB962C8B-B14F-4D97-AF65-F5344CB8AC3E}">
        <p14:creationId xmlns:p14="http://schemas.microsoft.com/office/powerpoint/2010/main" val="32120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overlay_024"/>
          <p:cNvPicPr>
            <a:picLocks noChangeAspect="1" noChangeArrowheads="1"/>
          </p:cNvPicPr>
          <p:nvPr/>
        </p:nvPicPr>
        <p:blipFill>
          <a:blip r:embed="rId2">
            <a:extLst>
              <a:ext uri="{28A0092B-C50C-407E-A947-70E740481C1C}">
                <a14:useLocalDpi xmlns:a14="http://schemas.microsoft.com/office/drawing/2010/main" val="0"/>
              </a:ext>
            </a:extLst>
          </a:blip>
          <a:srcRect l="50343" b="46625"/>
          <a:stretch>
            <a:fillRect/>
          </a:stretch>
        </p:blipFill>
        <p:spPr bwMode="auto">
          <a:xfrm>
            <a:off x="0" y="-511175"/>
            <a:ext cx="9140825" cy="7369175"/>
          </a:xfrm>
          <a:prstGeom prst="rect">
            <a:avLst/>
          </a:prstGeom>
          <a:noFill/>
          <a:extLst>
            <a:ext uri="{909E8E84-426E-40DD-AFC4-6F175D3DCCD1}">
              <a14:hiddenFill xmlns:a14="http://schemas.microsoft.com/office/drawing/2010/main">
                <a:solidFill>
                  <a:srgbClr val="FFFFFF"/>
                </a:solidFill>
              </a14:hiddenFill>
            </a:ext>
          </a:extLst>
        </p:spPr>
      </p:pic>
      <p:sp>
        <p:nvSpPr>
          <p:cNvPr id="441347"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48"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49" name="Rectangle 5"/>
          <p:cNvSpPr>
            <a:spLocks noGrp="1" noChangeArrowheads="1"/>
          </p:cNvSpPr>
          <p:nvPr>
            <p:ph type="title"/>
          </p:nvPr>
        </p:nvSpPr>
        <p:spPr>
          <a:xfrm>
            <a:off x="457200" y="-207963"/>
            <a:ext cx="8229600" cy="1143001"/>
          </a:xfrm>
        </p:spPr>
        <p:txBody>
          <a:bodyPr/>
          <a:lstStyle/>
          <a:p>
            <a:r>
              <a:rPr lang="en-US"/>
              <a:t>The Best Assay</a:t>
            </a:r>
          </a:p>
        </p:txBody>
      </p:sp>
    </p:spTree>
    <p:extLst>
      <p:ext uri="{BB962C8B-B14F-4D97-AF65-F5344CB8AC3E}">
        <p14:creationId xmlns:p14="http://schemas.microsoft.com/office/powerpoint/2010/main" val="722295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62" name="Picture 6" descr="amorphous_diff"/>
          <p:cNvPicPr>
            <a:picLocks noChangeAspect="1" noChangeArrowheads="1"/>
          </p:cNvPicPr>
          <p:nvPr/>
        </p:nvPicPr>
        <p:blipFill>
          <a:blip r:embed="rId2">
            <a:lum bright="-40000" contrast="60000"/>
            <a:extLst>
              <a:ext uri="{28A0092B-C50C-407E-A947-70E740481C1C}">
                <a14:useLocalDpi xmlns:a14="http://schemas.microsoft.com/office/drawing/2010/main" val="0"/>
              </a:ext>
            </a:extLst>
          </a:blip>
          <a:srcRect t="-2022" r="-89" b="43706"/>
          <a:stretch>
            <a:fillRect/>
          </a:stretch>
        </p:blipFill>
        <p:spPr bwMode="auto">
          <a:xfrm>
            <a:off x="-4159250" y="0"/>
            <a:ext cx="13303250" cy="103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64" name="Line 8"/>
          <p:cNvSpPr>
            <a:spLocks noChangeShapeType="1"/>
          </p:cNvSpPr>
          <p:nvPr/>
        </p:nvSpPr>
        <p:spPr bwMode="auto">
          <a:xfrm>
            <a:off x="4984750" y="439738"/>
            <a:ext cx="1588" cy="10031412"/>
          </a:xfrm>
          <a:prstGeom prst="line">
            <a:avLst/>
          </a:prstGeom>
          <a:noFill/>
          <a:ln w="762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5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0" name="Rectangle 4"/>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7061" name="Rectangle 5"/>
          <p:cNvSpPr>
            <a:spLocks noGrp="1" noChangeArrowheads="1"/>
          </p:cNvSpPr>
          <p:nvPr>
            <p:ph type="title"/>
          </p:nvPr>
        </p:nvSpPr>
        <p:spPr>
          <a:xfrm>
            <a:off x="457200" y="-207963"/>
            <a:ext cx="8229600" cy="1143001"/>
          </a:xfrm>
        </p:spPr>
        <p:txBody>
          <a:bodyPr/>
          <a:lstStyle/>
          <a:p>
            <a:r>
              <a:rPr lang="en-US"/>
              <a:t> The Best Assay?</a:t>
            </a:r>
          </a:p>
        </p:txBody>
      </p:sp>
      <p:sp>
        <p:nvSpPr>
          <p:cNvPr id="557063" name="Line 7"/>
          <p:cNvSpPr>
            <a:spLocks noChangeShapeType="1"/>
          </p:cNvSpPr>
          <p:nvPr/>
        </p:nvSpPr>
        <p:spPr bwMode="auto">
          <a:xfrm>
            <a:off x="-2247900" y="952500"/>
            <a:ext cx="11404600" cy="0"/>
          </a:xfrm>
          <a:prstGeom prst="line">
            <a:avLst/>
          </a:prstGeom>
          <a:noFill/>
          <a:ln w="76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97752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psi.ch/swissfel/SeeingWithoutALensEN/igp_1024x640%3E_Pilatus_6M.jpg"/>
          <p:cNvPicPr>
            <a:picLocks noChangeAspect="1" noChangeArrowheads="1"/>
          </p:cNvPicPr>
          <p:nvPr/>
        </p:nvPicPr>
        <p:blipFill>
          <a:blip r:embed="rId2" cstate="print"/>
          <a:srcRect/>
          <a:stretch>
            <a:fillRect/>
          </a:stretch>
        </p:blipFill>
        <p:spPr bwMode="auto">
          <a:xfrm>
            <a:off x="5448633" y="1124744"/>
            <a:ext cx="3299831" cy="3025797"/>
          </a:xfrm>
          <a:prstGeom prst="rect">
            <a:avLst/>
          </a:prstGeom>
          <a:noFill/>
        </p:spPr>
      </p:pic>
      <p:sp>
        <p:nvSpPr>
          <p:cNvPr id="8" name="Rectangle 11"/>
          <p:cNvSpPr>
            <a:spLocks noChangeArrowheads="1"/>
          </p:cNvSpPr>
          <p:nvPr/>
        </p:nvSpPr>
        <p:spPr bwMode="auto">
          <a:xfrm>
            <a:off x="107504" y="1341343"/>
            <a:ext cx="5184576" cy="2215991"/>
          </a:xfrm>
          <a:prstGeom prst="rect">
            <a:avLst/>
          </a:prstGeom>
          <a:noFill/>
          <a:ln w="9525">
            <a:noFill/>
            <a:miter lim="800000"/>
            <a:headEnd/>
            <a:tailEnd/>
          </a:ln>
        </p:spPr>
        <p:txBody>
          <a:bodyPr wrap="square">
            <a:spAutoFit/>
          </a:bodyPr>
          <a:lstStyle/>
          <a:p>
            <a:pPr marL="425450" indent="-390525">
              <a:spcBef>
                <a:spcPts val="600"/>
              </a:spcBef>
              <a:spcAft>
                <a:spcPts val="600"/>
              </a:spcAft>
              <a:buFont typeface="Arial" pitchFamily="34" charset="0"/>
              <a:buChar char="•"/>
            </a:pPr>
            <a:r>
              <a:rPr lang="en-US" dirty="0" smtClean="0">
                <a:solidFill>
                  <a:prstClr val="black"/>
                </a:solidFill>
              </a:rPr>
              <a:t>Use rapid-readout detectors to achieve </a:t>
            </a:r>
            <a:r>
              <a:rPr lang="en-US" dirty="0" err="1" smtClean="0">
                <a:solidFill>
                  <a:prstClr val="black"/>
                </a:solidFill>
                <a:latin typeface="Symbol" pitchFamily="18" charset="2"/>
              </a:rPr>
              <a:t>m</a:t>
            </a:r>
            <a:r>
              <a:rPr lang="en-US" dirty="0" err="1" smtClean="0">
                <a:solidFill>
                  <a:prstClr val="black"/>
                </a:solidFill>
              </a:rPr>
              <a:t>s</a:t>
            </a:r>
            <a:r>
              <a:rPr lang="en-US" dirty="0" smtClean="0">
                <a:solidFill>
                  <a:prstClr val="black"/>
                </a:solidFill>
              </a:rPr>
              <a:t> time-resolution. </a:t>
            </a:r>
            <a:endParaRPr lang="en-US" dirty="0">
              <a:solidFill>
                <a:prstClr val="black"/>
              </a:solidFill>
            </a:endParaRPr>
          </a:p>
          <a:p>
            <a:pPr marL="425450" indent="-390525">
              <a:spcBef>
                <a:spcPts val="600"/>
              </a:spcBef>
              <a:spcAft>
                <a:spcPts val="600"/>
              </a:spcAft>
              <a:buFont typeface="Arial" pitchFamily="34" charset="0"/>
              <a:buChar char="•"/>
            </a:pPr>
            <a:r>
              <a:rPr lang="en-US" dirty="0">
                <a:solidFill>
                  <a:prstClr val="black"/>
                </a:solidFill>
              </a:rPr>
              <a:t>Combine with novel-reaction triggering protocols. </a:t>
            </a:r>
          </a:p>
          <a:p>
            <a:pPr marL="882650" lvl="1" indent="-390525">
              <a:spcBef>
                <a:spcPts val="600"/>
              </a:spcBef>
              <a:spcAft>
                <a:spcPts val="600"/>
              </a:spcAft>
              <a:buFont typeface="Arial" pitchFamily="34" charset="0"/>
              <a:buChar char="•"/>
            </a:pPr>
            <a:r>
              <a:rPr lang="en-US" dirty="0" err="1">
                <a:solidFill>
                  <a:prstClr val="black"/>
                </a:solidFill>
              </a:rPr>
              <a:t>Microfluidic</a:t>
            </a:r>
            <a:r>
              <a:rPr lang="en-US" dirty="0">
                <a:solidFill>
                  <a:prstClr val="black"/>
                </a:solidFill>
              </a:rPr>
              <a:t> mixing &amp; chemical triggering.  </a:t>
            </a:r>
          </a:p>
          <a:p>
            <a:pPr marL="882650" lvl="1" indent="-390525">
              <a:spcBef>
                <a:spcPts val="600"/>
              </a:spcBef>
              <a:spcAft>
                <a:spcPts val="600"/>
              </a:spcAft>
              <a:buFont typeface="Arial" pitchFamily="34" charset="0"/>
              <a:buChar char="•"/>
            </a:pPr>
            <a:r>
              <a:rPr lang="en-US" dirty="0">
                <a:solidFill>
                  <a:prstClr val="black"/>
                </a:solidFill>
              </a:rPr>
              <a:t>Thermal jumps. </a:t>
            </a:r>
          </a:p>
        </p:txBody>
      </p:sp>
      <p:sp>
        <p:nvSpPr>
          <p:cNvPr id="10" name="Rectangle 6"/>
          <p:cNvSpPr>
            <a:spLocks noChangeArrowheads="1"/>
          </p:cNvSpPr>
          <p:nvPr/>
        </p:nvSpPr>
        <p:spPr bwMode="auto">
          <a:xfrm>
            <a:off x="-43408" y="260648"/>
            <a:ext cx="9144000" cy="523220"/>
          </a:xfrm>
          <a:prstGeom prst="rect">
            <a:avLst/>
          </a:prstGeom>
          <a:solidFill>
            <a:srgbClr val="0070C0"/>
          </a:solidFill>
          <a:ln w="9525">
            <a:noFill/>
            <a:miter lim="800000"/>
            <a:headEnd/>
            <a:tailEnd/>
          </a:ln>
        </p:spPr>
        <p:txBody>
          <a:bodyPr wrap="square">
            <a:spAutoFit/>
          </a:bodyPr>
          <a:lstStyle/>
          <a:p>
            <a:pPr algn="ctr"/>
            <a:r>
              <a:rPr lang="en-GB" sz="2800" b="1" dirty="0" smtClean="0">
                <a:solidFill>
                  <a:prstClr val="white"/>
                </a:solidFill>
              </a:rPr>
              <a:t>Detectors of the Future</a:t>
            </a:r>
            <a:endParaRPr lang="sv-SE" sz="2800" b="1" dirty="0">
              <a:solidFill>
                <a:prstClr val="white"/>
              </a:solidFill>
            </a:endParaRPr>
          </a:p>
        </p:txBody>
      </p:sp>
      <p:sp>
        <p:nvSpPr>
          <p:cNvPr id="6" name="Content Placeholder 2"/>
          <p:cNvSpPr txBox="1">
            <a:spLocks/>
          </p:cNvSpPr>
          <p:nvPr/>
        </p:nvSpPr>
        <p:spPr>
          <a:xfrm>
            <a:off x="413792" y="4343400"/>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Datasets in milliseconds</a:t>
            </a:r>
          </a:p>
          <a:p>
            <a:pPr marL="0" indent="0">
              <a:buFont typeface="Arial" pitchFamily="34" charset="0"/>
              <a:buNone/>
            </a:pPr>
            <a:r>
              <a:rPr lang="en-US" dirty="0" smtClean="0"/>
              <a:t>Dynamic range + fast = hard</a:t>
            </a:r>
          </a:p>
          <a:p>
            <a:pPr marL="0" indent="0">
              <a:buFont typeface="Arial" pitchFamily="34" charset="0"/>
              <a:buNone/>
            </a:pPr>
            <a:endParaRPr lang="en-US" dirty="0" smtClean="0"/>
          </a:p>
          <a:p>
            <a:pPr marL="0" indent="0">
              <a:buFont typeface="Arial" pitchFamily="34" charset="0"/>
              <a:buNone/>
            </a:pPr>
            <a:endParaRPr lang="en-US" dirty="0" smtClean="0"/>
          </a:p>
          <a:p>
            <a:pPr marL="0" indent="0">
              <a:buFont typeface="Arial" pitchFamily="34" charset="0"/>
              <a:buNone/>
            </a:pPr>
            <a:endParaRPr lang="en-US" dirty="0"/>
          </a:p>
        </p:txBody>
      </p:sp>
    </p:spTree>
    <p:extLst>
      <p:ext uri="{BB962C8B-B14F-4D97-AF65-F5344CB8AC3E}">
        <p14:creationId xmlns:p14="http://schemas.microsoft.com/office/powerpoint/2010/main" val="832965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an XFEL</a:t>
            </a:r>
            <a:endParaRPr lang="en-US" dirty="0"/>
          </a:p>
        </p:txBody>
      </p:sp>
      <p:sp>
        <p:nvSpPr>
          <p:cNvPr id="3" name="Content Placeholder 2"/>
          <p:cNvSpPr>
            <a:spLocks noGrp="1"/>
          </p:cNvSpPr>
          <p:nvPr>
            <p:ph idx="1"/>
          </p:nvPr>
        </p:nvSpPr>
        <p:spPr/>
        <p:txBody>
          <a:bodyPr/>
          <a:lstStyle/>
          <a:p>
            <a:r>
              <a:rPr lang="en-US" dirty="0" smtClean="0"/>
              <a:t>Stills </a:t>
            </a:r>
            <a:r>
              <a:rPr lang="en-US" dirty="0" err="1" smtClean="0"/>
              <a:t>vs</a:t>
            </a:r>
            <a:r>
              <a:rPr lang="en-US" dirty="0" smtClean="0"/>
              <a:t> oscillations</a:t>
            </a:r>
          </a:p>
          <a:p>
            <a:r>
              <a:rPr lang="en-US" dirty="0" smtClean="0"/>
              <a:t>100% hit rate  </a:t>
            </a:r>
            <a:r>
              <a:rPr lang="en-US" dirty="0" err="1" smtClean="0"/>
              <a:t>vs</a:t>
            </a:r>
            <a:r>
              <a:rPr lang="en-US" dirty="0" smtClean="0"/>
              <a:t> 0.001%</a:t>
            </a:r>
          </a:p>
          <a:p>
            <a:r>
              <a:rPr lang="en-US" dirty="0" smtClean="0"/>
              <a:t>Will do “regular” crystallography</a:t>
            </a:r>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229287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lstStyle/>
          <a:p>
            <a:r>
              <a:rPr lang="en-US" dirty="0" smtClean="0"/>
              <a:t>What will the source do for me?</a:t>
            </a:r>
          </a:p>
          <a:p>
            <a:r>
              <a:rPr lang="en-US" dirty="0" smtClean="0"/>
              <a:t>Workshop lineup</a:t>
            </a:r>
          </a:p>
          <a:p>
            <a:endParaRPr lang="en-US" dirty="0"/>
          </a:p>
          <a:p>
            <a:r>
              <a:rPr lang="en-US" dirty="0" smtClean="0"/>
              <a:t>Need to do hard experiments on soft crystals</a:t>
            </a:r>
          </a:p>
          <a:p>
            <a:r>
              <a:rPr lang="en-US" dirty="0" smtClean="0"/>
              <a:t>Smaller beams, diffraction optimization</a:t>
            </a:r>
          </a:p>
          <a:p>
            <a:endParaRPr lang="en-US" dirty="0" smtClean="0"/>
          </a:p>
          <a:p>
            <a:r>
              <a:rPr lang="en-US" dirty="0" smtClean="0"/>
              <a:t>Time-resolved  enabled by </a:t>
            </a:r>
            <a:r>
              <a:rPr lang="en-US" dirty="0" err="1" smtClean="0"/>
              <a:t>microxtals</a:t>
            </a:r>
            <a:endParaRPr lang="en-US" dirty="0" smtClean="0"/>
          </a:p>
          <a:p>
            <a:r>
              <a:rPr lang="en-US" dirty="0" smtClean="0"/>
              <a:t>detectors</a:t>
            </a:r>
            <a:endParaRPr lang="en-US" dirty="0"/>
          </a:p>
          <a:p>
            <a:r>
              <a:rPr lang="en-US" dirty="0" smtClean="0"/>
              <a:t>Software</a:t>
            </a:r>
          </a:p>
          <a:p>
            <a:endParaRPr lang="en-US" dirty="0"/>
          </a:p>
        </p:txBody>
      </p:sp>
    </p:spTree>
    <p:extLst>
      <p:ext uri="{BB962C8B-B14F-4D97-AF65-F5344CB8AC3E}">
        <p14:creationId xmlns:p14="http://schemas.microsoft.com/office/powerpoint/2010/main" val="2612369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80504"/>
            <a:ext cx="9180513" cy="584200"/>
          </a:xfrm>
          <a:prstGeom prst="rect">
            <a:avLst/>
          </a:prstGeom>
          <a:solidFill>
            <a:srgbClr val="0070C0"/>
          </a:solidFill>
          <a:ln w="9525">
            <a:noFill/>
            <a:miter lim="800000"/>
            <a:headEnd/>
            <a:tailEnd/>
          </a:ln>
        </p:spPr>
        <p:txBody>
          <a:bodyPr>
            <a:spAutoFit/>
          </a:bodyPr>
          <a:lstStyle/>
          <a:p>
            <a:pPr algn="ctr">
              <a:spcBef>
                <a:spcPts val="1200"/>
              </a:spcBef>
              <a:spcAft>
                <a:spcPts val="1200"/>
              </a:spcAft>
              <a:defRPr/>
            </a:pPr>
            <a:r>
              <a:rPr lang="en-US" sz="3200" b="1" dirty="0">
                <a:solidFill>
                  <a:prstClr val="white"/>
                </a:solidFill>
                <a:latin typeface="Arial" charset="0"/>
              </a:rPr>
              <a:t>Types of questions</a:t>
            </a:r>
            <a:endParaRPr lang="en-US" sz="3200" b="1" dirty="0">
              <a:solidFill>
                <a:prstClr val="white"/>
              </a:solidFill>
              <a:latin typeface="Arial" charset="0"/>
            </a:endParaRPr>
          </a:p>
        </p:txBody>
      </p:sp>
      <p:sp>
        <p:nvSpPr>
          <p:cNvPr id="3" name="TextBox 2"/>
          <p:cNvSpPr txBox="1"/>
          <p:nvPr/>
        </p:nvSpPr>
        <p:spPr>
          <a:xfrm>
            <a:off x="323528" y="908720"/>
            <a:ext cx="8496944" cy="1631216"/>
          </a:xfrm>
          <a:prstGeom prst="rect">
            <a:avLst/>
          </a:prstGeom>
          <a:noFill/>
        </p:spPr>
        <p:txBody>
          <a:bodyPr wrap="square" rtlCol="0">
            <a:spAutoFit/>
          </a:bodyPr>
          <a:lstStyle/>
          <a:p>
            <a:pPr>
              <a:spcAft>
                <a:spcPts val="600"/>
              </a:spcAft>
              <a:buFont typeface="Arial" pitchFamily="34" charset="0"/>
              <a:buChar char="•"/>
            </a:pPr>
            <a:r>
              <a:rPr lang="en-US" dirty="0">
                <a:solidFill>
                  <a:prstClr val="black"/>
                </a:solidFill>
              </a:rPr>
              <a:t> Are structural changes critical to proton pumping by terminal oxidases as oxygen is reduced to water?</a:t>
            </a:r>
          </a:p>
          <a:p>
            <a:pPr>
              <a:spcAft>
                <a:spcPts val="600"/>
              </a:spcAft>
              <a:buFont typeface="Arial" pitchFamily="34" charset="0"/>
              <a:buChar char="•"/>
            </a:pPr>
            <a:r>
              <a:rPr lang="en-US" dirty="0">
                <a:solidFill>
                  <a:prstClr val="black"/>
                </a:solidFill>
              </a:rPr>
              <a:t> Are structural changes </a:t>
            </a:r>
            <a:r>
              <a:rPr lang="en-US" dirty="0" smtClean="0">
                <a:solidFill>
                  <a:prstClr val="black"/>
                </a:solidFill>
              </a:rPr>
              <a:t>important </a:t>
            </a:r>
            <a:r>
              <a:rPr lang="en-US" dirty="0">
                <a:solidFill>
                  <a:prstClr val="black"/>
                </a:solidFill>
              </a:rPr>
              <a:t>in light driven water splitting by photosystem II to create molecular oxygen? </a:t>
            </a:r>
          </a:p>
          <a:p>
            <a:pPr>
              <a:spcAft>
                <a:spcPts val="600"/>
              </a:spcAft>
              <a:buFont typeface="Arial" pitchFamily="34" charset="0"/>
              <a:buChar char="•"/>
            </a:pPr>
            <a:r>
              <a:rPr lang="en-US" dirty="0">
                <a:solidFill>
                  <a:prstClr val="black"/>
                </a:solidFill>
              </a:rPr>
              <a:t> Transient binding of G-proteins to GPCRs.</a:t>
            </a:r>
          </a:p>
        </p:txBody>
      </p:sp>
      <p:pic>
        <p:nvPicPr>
          <p:cNvPr id="4" name="Picture 3" descr="C:\Documents and Settings\Richard\Local Settings\Temporary Internet Files\Content.Word\orange2.png"/>
          <p:cNvPicPr>
            <a:picLocks noChangeAspect="1"/>
          </p:cNvPicPr>
          <p:nvPr/>
        </p:nvPicPr>
        <p:blipFill>
          <a:blip r:embed="rId2" cstate="print"/>
          <a:srcRect/>
          <a:stretch>
            <a:fillRect/>
          </a:stretch>
        </p:blipFill>
        <p:spPr bwMode="auto">
          <a:xfrm>
            <a:off x="285547" y="3140968"/>
            <a:ext cx="2558261" cy="2852936"/>
          </a:xfrm>
          <a:prstGeom prst="rect">
            <a:avLst/>
          </a:prstGeom>
          <a:noFill/>
          <a:ln w="9525">
            <a:noFill/>
            <a:miter lim="800000"/>
            <a:headEnd/>
            <a:tailEnd/>
          </a:ln>
        </p:spPr>
      </p:pic>
      <p:pic>
        <p:nvPicPr>
          <p:cNvPr id="7171" name="Picture 3" descr="http://www.diamond.ac.uk/dms/MPL/images/gallery/PhotoSystem2_enzyme.JPG"/>
          <p:cNvPicPr>
            <a:picLocks noChangeAspect="1" noChangeArrowheads="1"/>
          </p:cNvPicPr>
          <p:nvPr/>
        </p:nvPicPr>
        <p:blipFill>
          <a:blip r:embed="rId3" cstate="print"/>
          <a:srcRect/>
          <a:stretch>
            <a:fillRect/>
          </a:stretch>
        </p:blipFill>
        <p:spPr bwMode="auto">
          <a:xfrm>
            <a:off x="2915816" y="3068960"/>
            <a:ext cx="3703922" cy="2061618"/>
          </a:xfrm>
          <a:prstGeom prst="rect">
            <a:avLst/>
          </a:prstGeom>
          <a:noFill/>
        </p:spPr>
      </p:pic>
      <p:pic>
        <p:nvPicPr>
          <p:cNvPr id="7172" name="Picture 4"/>
          <p:cNvPicPr>
            <a:picLocks noChangeAspect="1" noChangeArrowheads="1"/>
          </p:cNvPicPr>
          <p:nvPr/>
        </p:nvPicPr>
        <p:blipFill>
          <a:blip r:embed="rId4" cstate="print"/>
          <a:srcRect/>
          <a:stretch>
            <a:fillRect/>
          </a:stretch>
        </p:blipFill>
        <p:spPr bwMode="auto">
          <a:xfrm>
            <a:off x="4584247" y="4752528"/>
            <a:ext cx="1787953" cy="1412776"/>
          </a:xfrm>
          <a:prstGeom prst="rect">
            <a:avLst/>
          </a:prstGeom>
          <a:noFill/>
          <a:ln w="9525">
            <a:noFill/>
            <a:miter lim="800000"/>
            <a:headEnd/>
            <a:tailEnd/>
          </a:ln>
          <a:effectLst/>
        </p:spPr>
      </p:pic>
      <p:sp>
        <p:nvSpPr>
          <p:cNvPr id="12" name="Rectangle 11"/>
          <p:cNvSpPr/>
          <p:nvPr/>
        </p:nvSpPr>
        <p:spPr bwMode="auto">
          <a:xfrm>
            <a:off x="4572000" y="4797152"/>
            <a:ext cx="1800200" cy="144016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13" name="Rectangle 12"/>
          <p:cNvSpPr/>
          <p:nvPr/>
        </p:nvSpPr>
        <p:spPr bwMode="auto">
          <a:xfrm>
            <a:off x="5364088" y="4149080"/>
            <a:ext cx="432048" cy="43204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cxnSp>
        <p:nvCxnSpPr>
          <p:cNvPr id="15" name="Straight Connector 14"/>
          <p:cNvCxnSpPr/>
          <p:nvPr/>
        </p:nvCxnSpPr>
        <p:spPr bwMode="auto">
          <a:xfrm>
            <a:off x="5796136" y="4149080"/>
            <a:ext cx="576064" cy="6480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4572000" y="4077072"/>
            <a:ext cx="720080" cy="72008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173" name="Picture 5"/>
          <p:cNvPicPr>
            <a:picLocks noChangeAspect="1" noChangeArrowheads="1"/>
          </p:cNvPicPr>
          <p:nvPr/>
        </p:nvPicPr>
        <p:blipFill>
          <a:blip r:embed="rId5" cstate="print"/>
          <a:srcRect/>
          <a:stretch>
            <a:fillRect/>
          </a:stretch>
        </p:blipFill>
        <p:spPr bwMode="auto">
          <a:xfrm>
            <a:off x="6660232" y="2852936"/>
            <a:ext cx="2232248" cy="3164217"/>
          </a:xfrm>
          <a:prstGeom prst="rect">
            <a:avLst/>
          </a:prstGeom>
          <a:noFill/>
          <a:ln w="9525">
            <a:noFill/>
            <a:miter lim="800000"/>
            <a:headEnd/>
            <a:tailEnd/>
          </a:ln>
          <a:effectLst/>
        </p:spPr>
      </p:pic>
      <p:sp>
        <p:nvSpPr>
          <p:cNvPr id="21" name="Rectangle 20"/>
          <p:cNvSpPr/>
          <p:nvPr/>
        </p:nvSpPr>
        <p:spPr bwMode="auto">
          <a:xfrm>
            <a:off x="8244408" y="2564904"/>
            <a:ext cx="89959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22" name="Rectangle 21"/>
          <p:cNvSpPr/>
          <p:nvPr/>
        </p:nvSpPr>
        <p:spPr bwMode="auto">
          <a:xfrm>
            <a:off x="8640960" y="3645024"/>
            <a:ext cx="899592" cy="4320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400">
              <a:solidFill>
                <a:prstClr val="black"/>
              </a:solidFill>
              <a:latin typeface="Arial" charset="0"/>
              <a:ea typeface="ヒラギノ角ゴ Pro W3" pitchFamily="48" charset="-128"/>
            </a:endParaRPr>
          </a:p>
        </p:txBody>
      </p:sp>
      <p:sp>
        <p:nvSpPr>
          <p:cNvPr id="23" name="TextBox 22"/>
          <p:cNvSpPr txBox="1"/>
          <p:nvPr/>
        </p:nvSpPr>
        <p:spPr>
          <a:xfrm>
            <a:off x="664928" y="6135687"/>
            <a:ext cx="1314784" cy="461665"/>
          </a:xfrm>
          <a:prstGeom prst="rect">
            <a:avLst/>
          </a:prstGeom>
          <a:noFill/>
        </p:spPr>
        <p:txBody>
          <a:bodyPr wrap="none" rtlCol="0">
            <a:spAutoFit/>
          </a:bodyPr>
          <a:lstStyle/>
          <a:p>
            <a:r>
              <a:rPr lang="sv-SE" dirty="0" err="1">
                <a:solidFill>
                  <a:prstClr val="black"/>
                </a:solidFill>
              </a:rPr>
              <a:t>Oxidase</a:t>
            </a:r>
            <a:endParaRPr lang="sv-SE" dirty="0">
              <a:solidFill>
                <a:prstClr val="black"/>
              </a:solidFill>
            </a:endParaRPr>
          </a:p>
        </p:txBody>
      </p:sp>
      <p:sp>
        <p:nvSpPr>
          <p:cNvPr id="24" name="TextBox 23"/>
          <p:cNvSpPr txBox="1"/>
          <p:nvPr/>
        </p:nvSpPr>
        <p:spPr>
          <a:xfrm>
            <a:off x="3041192" y="6135687"/>
            <a:ext cx="2218877" cy="461665"/>
          </a:xfrm>
          <a:prstGeom prst="rect">
            <a:avLst/>
          </a:prstGeom>
          <a:noFill/>
        </p:spPr>
        <p:txBody>
          <a:bodyPr wrap="none" rtlCol="0">
            <a:spAutoFit/>
          </a:bodyPr>
          <a:lstStyle/>
          <a:p>
            <a:r>
              <a:rPr lang="sv-SE" dirty="0" err="1">
                <a:solidFill>
                  <a:prstClr val="black"/>
                </a:solidFill>
              </a:rPr>
              <a:t>Photosystem</a:t>
            </a:r>
            <a:r>
              <a:rPr lang="sv-SE" dirty="0">
                <a:solidFill>
                  <a:prstClr val="black"/>
                </a:solidFill>
              </a:rPr>
              <a:t> II</a:t>
            </a:r>
            <a:endParaRPr lang="sv-SE" dirty="0">
              <a:solidFill>
                <a:prstClr val="black"/>
              </a:solidFill>
            </a:endParaRPr>
          </a:p>
        </p:txBody>
      </p:sp>
      <p:sp>
        <p:nvSpPr>
          <p:cNvPr id="25" name="TextBox 24"/>
          <p:cNvSpPr txBox="1"/>
          <p:nvPr/>
        </p:nvSpPr>
        <p:spPr>
          <a:xfrm>
            <a:off x="7088195" y="6135687"/>
            <a:ext cx="1228221" cy="461665"/>
          </a:xfrm>
          <a:prstGeom prst="rect">
            <a:avLst/>
          </a:prstGeom>
          <a:noFill/>
        </p:spPr>
        <p:txBody>
          <a:bodyPr wrap="none" rtlCol="0">
            <a:spAutoFit/>
          </a:bodyPr>
          <a:lstStyle/>
          <a:p>
            <a:r>
              <a:rPr lang="sv-SE" dirty="0" err="1">
                <a:solidFill>
                  <a:prstClr val="black"/>
                </a:solidFill>
              </a:rPr>
              <a:t>GPCRs</a:t>
            </a:r>
            <a:endParaRPr lang="sv-SE" dirty="0">
              <a:solidFill>
                <a:prstClr val="black"/>
              </a:solidFill>
            </a:endParaRPr>
          </a:p>
        </p:txBody>
      </p:sp>
    </p:spTree>
    <p:extLst>
      <p:ext uri="{BB962C8B-B14F-4D97-AF65-F5344CB8AC3E}">
        <p14:creationId xmlns:p14="http://schemas.microsoft.com/office/powerpoint/2010/main" val="3423997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Seeing is believing: the future of Structural Biology</a:t>
            </a:r>
            <a:endParaRPr lang="sv-SE" sz="2400" dirty="0"/>
          </a:p>
        </p:txBody>
      </p:sp>
      <p:sp>
        <p:nvSpPr>
          <p:cNvPr id="3" name="Text Placeholder 2"/>
          <p:cNvSpPr>
            <a:spLocks noGrp="1"/>
          </p:cNvSpPr>
          <p:nvPr>
            <p:ph type="body" sz="quarter" idx="13"/>
          </p:nvPr>
        </p:nvSpPr>
        <p:spPr/>
        <p:txBody>
          <a:bodyPr/>
          <a:lstStyle/>
          <a:p>
            <a:r>
              <a:rPr lang="en-US" dirty="0" smtClean="0"/>
              <a:t>Industry perspective:</a:t>
            </a:r>
            <a:endParaRPr lang="en-US" dirty="0"/>
          </a:p>
        </p:txBody>
      </p:sp>
      <p:sp>
        <p:nvSpPr>
          <p:cNvPr id="4" name="Text Placeholder 3"/>
          <p:cNvSpPr>
            <a:spLocks noGrp="1"/>
          </p:cNvSpPr>
          <p:nvPr>
            <p:ph type="body" sz="quarter" idx="14"/>
          </p:nvPr>
        </p:nvSpPr>
        <p:spPr>
          <a:xfrm>
            <a:off x="179512" y="1452872"/>
            <a:ext cx="8820472" cy="4424400"/>
          </a:xfrm>
        </p:spPr>
        <p:txBody>
          <a:bodyPr/>
          <a:lstStyle/>
          <a:p>
            <a:pPr marL="177800" indent="-177800">
              <a:buFont typeface="Arial" pitchFamily="34" charset="0"/>
              <a:buChar char="•"/>
            </a:pPr>
            <a:r>
              <a:rPr lang="en-US" sz="1400" dirty="0" smtClean="0"/>
              <a:t>Structural biology has played and will continue to play a critical role in medical research and drug discovery and any improvement or step change in technologies in this area will have a direct impact . </a:t>
            </a:r>
          </a:p>
          <a:p>
            <a:pPr marL="177800" indent="-177800">
              <a:buFont typeface="Arial" pitchFamily="34" charset="0"/>
              <a:buChar char="•"/>
            </a:pPr>
            <a:r>
              <a:rPr lang="en-US" sz="1400" dirty="0" smtClean="0"/>
              <a:t>Structural biology has a defining role in understanding disease biology at the molecular level.</a:t>
            </a:r>
          </a:p>
          <a:p>
            <a:pPr marL="177800" indent="-177800">
              <a:buFont typeface="Arial" pitchFamily="34" charset="0"/>
              <a:buChar char="•"/>
            </a:pPr>
            <a:r>
              <a:rPr lang="en-US" sz="1400" dirty="0" smtClean="0"/>
              <a:t>Structure based drug design and fragment based lead generation has become an integral part of drug discovery and easy and rapid access to state to the-of- the-art beam lines is critical.</a:t>
            </a:r>
          </a:p>
          <a:p>
            <a:pPr marL="177800" indent="-177800">
              <a:buFont typeface="Arial" pitchFamily="34" charset="0"/>
              <a:buChar char="•"/>
            </a:pPr>
            <a:r>
              <a:rPr lang="en-US" sz="1400" dirty="0" smtClean="0"/>
              <a:t>New ways to screen fragment libraries or conditions for ligand binding  would of course be highly valuable.</a:t>
            </a:r>
            <a:endParaRPr lang="sv-SE" sz="1400" dirty="0" smtClean="0"/>
          </a:p>
          <a:p>
            <a:pPr marL="177800" indent="-177800">
              <a:buFont typeface="Arial" pitchFamily="34" charset="0"/>
              <a:buChar char="•"/>
            </a:pPr>
            <a:r>
              <a:rPr lang="en-US" sz="1400" dirty="0" smtClean="0"/>
              <a:t>We constantly look for new technologies that can enable quicker access to  structures and functional studies of challenging drug targets, particularly in the areas of membrane-bound, partially structured/highly dynamic and large, multi-subunit complex targets.</a:t>
            </a:r>
            <a:endParaRPr lang="sv-SE" sz="1400" dirty="0" smtClean="0"/>
          </a:p>
          <a:p>
            <a:pPr marL="177800" indent="-177800">
              <a:buFont typeface="Arial" pitchFamily="34" charset="0"/>
              <a:buChar char="•"/>
            </a:pPr>
            <a:r>
              <a:rPr lang="en-US" sz="1400" dirty="0" smtClean="0"/>
              <a:t>Mounting evidence suggests that conformational dynamics, in both the target and the ligand, can play an important and hitherto largely under-appreciated role in defining on- and off-target activity and access. Despite long-standing recognition of the dynamic nature of biological macromolecules, our understanding of how to get and use such information at the protein target level is still in its infancy.</a:t>
            </a:r>
            <a:endParaRPr lang="sv-SE" sz="1400" dirty="0" smtClean="0"/>
          </a:p>
          <a:p>
            <a:pPr marL="177800" indent="-177800">
              <a:buFont typeface="Arial" pitchFamily="34" charset="0"/>
              <a:buChar char="•"/>
            </a:pPr>
            <a:r>
              <a:rPr lang="en-US" sz="1400" dirty="0" smtClean="0"/>
              <a:t>Increasingly we are also studying off-target biological effects of our drugs candidates such as absorption, transport and metabolism involving functional studies of membranes, transporter proteins and enzymes. </a:t>
            </a:r>
            <a:endParaRPr lang="sv-SE" sz="1400" dirty="0" smtClean="0"/>
          </a:p>
          <a:p>
            <a:pPr marL="177800" indent="-177800">
              <a:buFont typeface="Arial" pitchFamily="34" charset="0"/>
              <a:buChar char="•"/>
            </a:pPr>
            <a:r>
              <a:rPr lang="en-US" sz="1400" dirty="0" smtClean="0"/>
              <a:t>A ‘holy grail’ of structural biology is the ability to obtain high-resolution structural and mechanistic information on biological molecules in their native cellular environment. </a:t>
            </a:r>
            <a:endParaRPr lang="sv-SE" sz="1400" dirty="0" smtClean="0"/>
          </a:p>
          <a:p>
            <a:pPr marL="177800" indent="-177800">
              <a:buFont typeface="Arial" pitchFamily="34" charset="0"/>
              <a:buChar char="•"/>
            </a:pPr>
            <a:r>
              <a:rPr lang="en-US" sz="1400" dirty="0" smtClean="0"/>
              <a:t>Implicit in our vision of a more diverse platform of structural and biophysical tools as a means to address future ‘grand challenges’ is the recognition that individual companies, universities or even nations cannot build expertise and infrastructure in all these techniques, we need to collaborate.</a:t>
            </a:r>
          </a:p>
          <a:p>
            <a:pPr marL="177800" indent="-177800">
              <a:buFont typeface="Arial" pitchFamily="34" charset="0"/>
              <a:buChar char="•"/>
            </a:pPr>
            <a:r>
              <a:rPr lang="en-US" sz="1400" dirty="0" smtClean="0"/>
              <a:t>As Pharmaceutical companies adjust to the new financial reality and new ways of working more and more of the early drug discovery will be done in collaboration with biotech companies and academia.</a:t>
            </a:r>
          </a:p>
          <a:p>
            <a:endParaRPr lang="sv-SE" sz="1050" dirty="0"/>
          </a:p>
        </p:txBody>
      </p:sp>
      <p:sp>
        <p:nvSpPr>
          <p:cNvPr id="5" name="Slide Number Placeholder 4"/>
          <p:cNvSpPr>
            <a:spLocks noGrp="1"/>
          </p:cNvSpPr>
          <p:nvPr>
            <p:ph type="sldNum" sz="quarter" idx="16"/>
          </p:nvPr>
        </p:nvSpPr>
        <p:spPr/>
        <p:txBody>
          <a:bodyPr/>
          <a:lstStyle/>
          <a:p>
            <a:pPr>
              <a:defRPr/>
            </a:pPr>
            <a:fld id="{803296BC-C87F-46E1-910A-E75C79184054}" type="slidenum">
              <a:rPr lang="en-GB" smtClean="0">
                <a:solidFill>
                  <a:srgbClr val="000000"/>
                </a:solidFill>
              </a:rPr>
              <a:pPr>
                <a:defRPr/>
              </a:pPr>
              <a:t>4</a:t>
            </a:fld>
            <a:endParaRPr lang="en-GB" dirty="0">
              <a:solidFill>
                <a:srgbClr val="000000"/>
              </a:solidFill>
            </a:endParaRPr>
          </a:p>
        </p:txBody>
      </p:sp>
      <p:sp>
        <p:nvSpPr>
          <p:cNvPr id="6" name="Oval 5"/>
          <p:cNvSpPr/>
          <p:nvPr/>
        </p:nvSpPr>
        <p:spPr bwMode="auto">
          <a:xfrm>
            <a:off x="4572000" y="13716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7" name="Oval 6"/>
          <p:cNvSpPr/>
          <p:nvPr/>
        </p:nvSpPr>
        <p:spPr bwMode="auto">
          <a:xfrm>
            <a:off x="4000500" y="32766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8" name="Oval 7"/>
          <p:cNvSpPr/>
          <p:nvPr/>
        </p:nvSpPr>
        <p:spPr bwMode="auto">
          <a:xfrm>
            <a:off x="1371600" y="2438400"/>
            <a:ext cx="23622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9" name="Oval 8"/>
          <p:cNvSpPr/>
          <p:nvPr/>
        </p:nvSpPr>
        <p:spPr bwMode="auto">
          <a:xfrm>
            <a:off x="342900" y="4648200"/>
            <a:ext cx="13335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0" name="Oval 9"/>
          <p:cNvSpPr/>
          <p:nvPr/>
        </p:nvSpPr>
        <p:spPr bwMode="auto">
          <a:xfrm>
            <a:off x="4572000" y="4648200"/>
            <a:ext cx="1447800" cy="3810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1" name="Oval 10"/>
          <p:cNvSpPr/>
          <p:nvPr/>
        </p:nvSpPr>
        <p:spPr bwMode="auto">
          <a:xfrm>
            <a:off x="3581400" y="5715000"/>
            <a:ext cx="2362200" cy="6096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
        <p:nvSpPr>
          <p:cNvPr id="12" name="Oval 11"/>
          <p:cNvSpPr/>
          <p:nvPr/>
        </p:nvSpPr>
        <p:spPr bwMode="auto">
          <a:xfrm>
            <a:off x="4762500" y="2667000"/>
            <a:ext cx="1447800" cy="4572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err="1" smtClean="0">
              <a:ln>
                <a:noFill/>
              </a:ln>
              <a:solidFill>
                <a:schemeClr val="bg1"/>
              </a:solidFill>
              <a:effectLst/>
              <a:latin typeface="Arial" charset="0"/>
            </a:endParaRPr>
          </a:p>
        </p:txBody>
      </p:sp>
    </p:spTree>
    <p:extLst>
      <p:ext uri="{BB962C8B-B14F-4D97-AF65-F5344CB8AC3E}">
        <p14:creationId xmlns:p14="http://schemas.microsoft.com/office/powerpoint/2010/main" val="41021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hom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4123" y="914400"/>
            <a:ext cx="7620000" cy="5715000"/>
          </a:xfrm>
          <a:prstGeom prst="rect">
            <a:avLst/>
          </a:prstGeom>
        </p:spPr>
      </p:pic>
      <p:sp>
        <p:nvSpPr>
          <p:cNvPr id="2" name="Title 1"/>
          <p:cNvSpPr>
            <a:spLocks noGrp="1"/>
          </p:cNvSpPr>
          <p:nvPr>
            <p:ph type="title"/>
          </p:nvPr>
        </p:nvSpPr>
        <p:spPr/>
        <p:txBody>
          <a:bodyPr/>
          <a:lstStyle/>
          <a:p>
            <a:r>
              <a:rPr lang="en-US" dirty="0" smtClean="0">
                <a:solidFill>
                  <a:schemeClr val="bg1"/>
                </a:solidFill>
              </a:rPr>
              <a:t>Proteins Move</a:t>
            </a:r>
            <a:endParaRPr lang="en-US" dirty="0">
              <a:solidFill>
                <a:schemeClr val="bg1"/>
              </a:solidFill>
            </a:endParaRPr>
          </a:p>
        </p:txBody>
      </p:sp>
    </p:spTree>
    <p:extLst>
      <p:ext uri="{BB962C8B-B14F-4D97-AF65-F5344CB8AC3E}">
        <p14:creationId xmlns:p14="http://schemas.microsoft.com/office/powerpoint/2010/main" val="179228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474427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519171"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1085898">
            <a:off x="2066924" y="1290637"/>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519172" name="Freeform 4"/>
          <p:cNvSpPr>
            <a:spLocks/>
          </p:cNvSpPr>
          <p:nvPr/>
        </p:nvSpPr>
        <p:spPr bwMode="auto">
          <a:xfrm>
            <a:off x="-95250" y="-638175"/>
            <a:ext cx="9350375" cy="7880350"/>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519174" name="Group 6"/>
          <p:cNvGrpSpPr>
            <a:grpSpLocks/>
          </p:cNvGrpSpPr>
          <p:nvPr/>
        </p:nvGrpSpPr>
        <p:grpSpPr bwMode="auto">
          <a:xfrm>
            <a:off x="-1587500" y="-39688"/>
            <a:ext cx="7469188" cy="6629401"/>
            <a:chOff x="239" y="1395"/>
            <a:chExt cx="2116" cy="1903"/>
          </a:xfrm>
        </p:grpSpPr>
        <p:sp>
          <p:nvSpPr>
            <p:cNvPr id="519175"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176"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19177" name="Oval 9"/>
          <p:cNvSpPr>
            <a:spLocks noChangeArrowheads="1"/>
          </p:cNvSpPr>
          <p:nvPr/>
        </p:nvSpPr>
        <p:spPr bwMode="auto">
          <a:xfrm>
            <a:off x="3886200" y="2311479"/>
            <a:ext cx="2274620" cy="2101850"/>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3" name="Group 12"/>
          <p:cNvGrpSpPr/>
          <p:nvPr/>
        </p:nvGrpSpPr>
        <p:grpSpPr>
          <a:xfrm>
            <a:off x="3643068" y="2131210"/>
            <a:ext cx="2666977" cy="2341580"/>
            <a:chOff x="838200" y="76199"/>
            <a:chExt cx="7467600" cy="7467601"/>
          </a:xfrm>
        </p:grpSpPr>
        <p:grpSp>
          <p:nvGrpSpPr>
            <p:cNvPr id="14" name="Group 13"/>
            <p:cNvGrpSpPr/>
            <p:nvPr/>
          </p:nvGrpSpPr>
          <p:grpSpPr>
            <a:xfrm>
              <a:off x="838200" y="76199"/>
              <a:ext cx="7467600" cy="7467600"/>
              <a:chOff x="838200" y="1447800"/>
              <a:chExt cx="7467600" cy="4419600"/>
            </a:xfrm>
          </p:grpSpPr>
          <p:cxnSp>
            <p:nvCxnSpPr>
              <p:cNvPr id="66" name="Straight Connector 65"/>
              <p:cNvCxnSpPr/>
              <p:nvPr/>
            </p:nvCxnSpPr>
            <p:spPr>
              <a:xfrm>
                <a:off x="83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14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29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60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75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90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5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0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36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51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66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1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97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12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7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42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8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73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88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03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19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34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49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64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0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5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0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25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41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56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71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86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01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17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32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7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2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78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93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08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23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39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54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69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84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00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815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0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rot="16200000">
              <a:off x="838200" y="76200"/>
              <a:ext cx="7467600" cy="7467600"/>
              <a:chOff x="838200" y="1447800"/>
              <a:chExt cx="7467600" cy="4419600"/>
            </a:xfrm>
          </p:grpSpPr>
          <p:cxnSp>
            <p:nvCxnSpPr>
              <p:cNvPr id="16" name="Straight Connector 15"/>
              <p:cNvCxnSpPr/>
              <p:nvPr/>
            </p:nvCxnSpPr>
            <p:spPr>
              <a:xfrm>
                <a:off x="83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9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0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0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5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0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6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6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1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97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2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7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2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3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88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3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9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34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9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48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00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53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05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57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410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562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15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867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19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324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77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629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781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34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086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239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391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543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6962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8486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0010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534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305800" y="1447800"/>
                <a:ext cx="0" cy="441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6" name="Oval 9"/>
          <p:cNvSpPr>
            <a:spLocks noChangeArrowheads="1"/>
          </p:cNvSpPr>
          <p:nvPr/>
        </p:nvSpPr>
        <p:spPr bwMode="auto">
          <a:xfrm>
            <a:off x="4231481" y="3217466"/>
            <a:ext cx="79375" cy="69056"/>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8"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384027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1917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7" grpId="0" animBg="1"/>
      <p:bldP spid="116" grpId="0" animBg="1"/>
      <p:bldP spid="1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066800"/>
            <a:ext cx="9118600" cy="1241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ph type="title"/>
          </p:nvPr>
        </p:nvSpPr>
        <p:spPr>
          <a:xfrm>
            <a:off x="469900" y="27709"/>
            <a:ext cx="8229600" cy="1143000"/>
          </a:xfrm>
        </p:spPr>
        <p:txBody>
          <a:bodyPr/>
          <a:lstStyle/>
          <a:p>
            <a:r>
              <a:rPr lang="en-US" dirty="0" smtClean="0"/>
              <a:t>What the is “</a:t>
            </a:r>
            <a:r>
              <a:rPr lang="en-US" dirty="0" err="1" smtClean="0"/>
              <a:t>emittance</a:t>
            </a:r>
            <a:r>
              <a:rPr lang="en-US" dirty="0" smtClean="0"/>
              <a:t>”?</a:t>
            </a:r>
            <a:endParaRPr lang="en-US" dirty="0"/>
          </a:p>
        </p:txBody>
      </p:sp>
    </p:spTree>
    <p:extLst>
      <p:ext uri="{BB962C8B-B14F-4D97-AF65-F5344CB8AC3E}">
        <p14:creationId xmlns:p14="http://schemas.microsoft.com/office/powerpoint/2010/main" val="2037562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sz="5400" smtClean="0"/>
              <a:t>Damage is done</a:t>
            </a:r>
          </a:p>
          <a:p>
            <a:pPr algn="ctr" eaLnBrk="1" hangingPunct="1">
              <a:lnSpc>
                <a:spcPct val="80000"/>
              </a:lnSpc>
              <a:buFontTx/>
              <a:buNone/>
            </a:pPr>
            <a:r>
              <a:rPr lang="en-US" sz="5400" smtClean="0"/>
              <a:t>by </a:t>
            </a:r>
            <a:r>
              <a:rPr lang="en-US" sz="5400" smtClean="0">
                <a:solidFill>
                  <a:srgbClr val="FF0000"/>
                </a:solidFill>
              </a:rPr>
              <a:t>photons/area</a:t>
            </a:r>
          </a:p>
          <a:p>
            <a:pPr algn="ctr" eaLnBrk="1" hangingPunct="1">
              <a:lnSpc>
                <a:spcPct val="80000"/>
              </a:lnSpc>
              <a:buFontTx/>
              <a:buNone/>
            </a:pPr>
            <a:r>
              <a:rPr lang="en-US" smtClean="0"/>
              <a:t>proportional to dose (MGy)</a:t>
            </a:r>
          </a:p>
          <a:p>
            <a:pPr algn="ctr" eaLnBrk="1" hangingPunct="1">
              <a:lnSpc>
                <a:spcPct val="80000"/>
              </a:lnSpc>
              <a:buFontTx/>
              <a:buNone/>
            </a:pPr>
            <a:endParaRPr lang="en-US" sz="5400" smtClean="0"/>
          </a:p>
          <a:p>
            <a:pPr algn="ctr" eaLnBrk="1" hangingPunct="1">
              <a:lnSpc>
                <a:spcPct val="80000"/>
              </a:lnSpc>
              <a:buFontTx/>
              <a:buNone/>
            </a:pPr>
            <a:r>
              <a:rPr lang="en-US" sz="5400" smtClean="0"/>
              <a:t>not time</a:t>
            </a:r>
          </a:p>
          <a:p>
            <a:pPr algn="ctr" eaLnBrk="1" hangingPunct="1">
              <a:lnSpc>
                <a:spcPct val="80000"/>
              </a:lnSpc>
              <a:buFontTx/>
              <a:buNone/>
            </a:pPr>
            <a:r>
              <a:rPr lang="en-US" sz="5400" smtClean="0"/>
              <a:t>not heat</a:t>
            </a:r>
          </a:p>
        </p:txBody>
      </p:sp>
    </p:spTree>
    <p:extLst>
      <p:ext uri="{BB962C8B-B14F-4D97-AF65-F5344CB8AC3E}">
        <p14:creationId xmlns:p14="http://schemas.microsoft.com/office/powerpoint/2010/main" val="375697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AstraZeneca">
      <a:dk1>
        <a:srgbClr val="000000"/>
      </a:dk1>
      <a:lt1>
        <a:srgbClr val="FFFFFF"/>
      </a:lt1>
      <a:dk2>
        <a:srgbClr val="830051"/>
      </a:dk2>
      <a:lt2>
        <a:srgbClr val="F0AB00"/>
      </a:lt2>
      <a:accent1>
        <a:srgbClr val="830051"/>
      </a:accent1>
      <a:accent2>
        <a:srgbClr val="4B306A"/>
      </a:accent2>
      <a:accent3>
        <a:srgbClr val="F0AB00"/>
      </a:accent3>
      <a:accent4>
        <a:srgbClr val="7AB800"/>
      </a:accent4>
      <a:accent5>
        <a:srgbClr val="00ADD0"/>
      </a:accent5>
      <a:accent6>
        <a:srgbClr val="C7C2BA"/>
      </a:accent6>
      <a:hlink>
        <a:srgbClr val="4B306A"/>
      </a:hlink>
      <a:folHlink>
        <a:srgbClr val="C7C2BA"/>
      </a:folHlink>
    </a:clrScheme>
    <a:fontScheme name="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830051"/>
        </a:dk2>
        <a:lt2>
          <a:srgbClr val="F0AB00"/>
        </a:lt2>
        <a:accent1>
          <a:srgbClr val="830051"/>
        </a:accent1>
        <a:accent2>
          <a:srgbClr val="4B306A"/>
        </a:accent2>
        <a:accent3>
          <a:srgbClr val="FFFFFF"/>
        </a:accent3>
        <a:accent4>
          <a:srgbClr val="000000"/>
        </a:accent4>
        <a:accent5>
          <a:srgbClr val="C1AAB3"/>
        </a:accent5>
        <a:accent6>
          <a:srgbClr val="432A5F"/>
        </a:accent6>
        <a:hlink>
          <a:srgbClr val="4B306A"/>
        </a:hlink>
        <a:folHlink>
          <a:srgbClr val="C7C2B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903</Words>
  <Application>Microsoft Office PowerPoint</Application>
  <PresentationFormat>On-screen Show (4:3)</PresentationFormat>
  <Paragraphs>193</Paragraphs>
  <Slides>27</Slides>
  <Notes>1</Notes>
  <HiddenSlides>0</HiddenSlides>
  <MMClips>1</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27</vt:i4>
      </vt:variant>
    </vt:vector>
  </HeadingPairs>
  <TitlesOfParts>
    <vt:vector size="36" baseType="lpstr">
      <vt:lpstr>Office Theme</vt:lpstr>
      <vt:lpstr>Default Design</vt:lpstr>
      <vt:lpstr>1_Office Theme</vt:lpstr>
      <vt:lpstr>2_Office Theme</vt:lpstr>
      <vt:lpstr>blank</vt:lpstr>
      <vt:lpstr>3_Office Theme</vt:lpstr>
      <vt:lpstr>1_Default Design</vt:lpstr>
      <vt:lpstr>Microsoft Graph Chart</vt:lpstr>
      <vt:lpstr>Microsoft Office Word Document</vt:lpstr>
      <vt:lpstr>Is the ESRF UP for MX?</vt:lpstr>
      <vt:lpstr>PowerPoint Presentation</vt:lpstr>
      <vt:lpstr>PowerPoint Presentation</vt:lpstr>
      <vt:lpstr>Seeing is believing: the future of Structural Biology</vt:lpstr>
      <vt:lpstr>Proteins Move</vt:lpstr>
      <vt:lpstr>What the is “emittance”?</vt:lpstr>
      <vt:lpstr>What the is “emittance”?</vt:lpstr>
      <vt:lpstr>What the is “emittance”?</vt:lpstr>
      <vt:lpstr>PowerPoint Presentation</vt:lpstr>
      <vt:lpstr>PowerPoint Presentation</vt:lpstr>
      <vt:lpstr>Dose-rate dependence of damage</vt:lpstr>
      <vt:lpstr>Dose-rate dependence of damage</vt:lpstr>
      <vt:lpstr>6-millisecond MX datasets…</vt:lpstr>
      <vt:lpstr>PowerPoint Presentation</vt:lpstr>
      <vt:lpstr>6-millisecond MX datasets…</vt:lpstr>
      <vt:lpstr>How many “samples”?</vt:lpstr>
      <vt:lpstr>What users want to do</vt:lpstr>
      <vt:lpstr>PowerPoint Presentation</vt:lpstr>
      <vt:lpstr> </vt:lpstr>
      <vt:lpstr>Detectors of the future:</vt:lpstr>
      <vt:lpstr>Concerns raised</vt:lpstr>
      <vt:lpstr>Is the ESRF UP for MX?</vt:lpstr>
      <vt:lpstr>The Best Assay</vt:lpstr>
      <vt:lpstr> The Best Assay?</vt:lpstr>
      <vt:lpstr>PowerPoint Presentation</vt:lpstr>
      <vt:lpstr>Not an XFEL</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is believing: the future of Structural Biology</dc:title>
  <dc:creator>JMHolton</dc:creator>
  <cp:lastModifiedBy>JMHolton</cp:lastModifiedBy>
  <cp:revision>23</cp:revision>
  <dcterms:created xsi:type="dcterms:W3CDTF">2013-02-05T07:08:49Z</dcterms:created>
  <dcterms:modified xsi:type="dcterms:W3CDTF">2013-02-05T15:48:19Z</dcterms:modified>
</cp:coreProperties>
</file>