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579ACB"/>
    <a:srgbClr val="61A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2898"/>
    </p:cViewPr>
  </p:sorterViewPr>
  <p:gridSpacing cx="76200" cy="76200"/>
</p:viewPr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2264851-1707-4905-80C2-BB6105098C0A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D86BA44-F007-4974-BAE7-9E3CAC4778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98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33293C-521F-4ABF-A4C6-3F2AB2AE4317}" type="slidenum">
              <a:rPr lang="en-US" altLang="en-US">
                <a:solidFill>
                  <a:prstClr val="black"/>
                </a:solidFill>
              </a:rPr>
              <a:pPr eaLnBrk="1" hangingPunct="1"/>
              <a:t>195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9052F3-62FA-4391-A0C1-D51C6340607C}" type="slidenum">
              <a:rPr lang="en-US" altLang="en-US">
                <a:solidFill>
                  <a:prstClr val="black"/>
                </a:solidFill>
              </a:rPr>
              <a:pPr eaLnBrk="1" hangingPunct="1"/>
              <a:t>196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AA9013-F679-400D-9579-6E4696F6FEBA}" type="slidenum">
              <a:rPr lang="en-US" altLang="en-US">
                <a:solidFill>
                  <a:prstClr val="black"/>
                </a:solidFill>
              </a:rPr>
              <a:pPr eaLnBrk="1" hangingPunct="1"/>
              <a:t>197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D9B9D6-AA7F-46C0-9006-E2357E776917}" type="slidenum">
              <a:rPr lang="en-US" altLang="en-US">
                <a:solidFill>
                  <a:prstClr val="black"/>
                </a:solidFill>
              </a:rPr>
              <a:pPr eaLnBrk="1" hangingPunct="1"/>
              <a:t>198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7524275-2E10-4038-B5BC-D007688460F3}" type="slidenum">
              <a:rPr lang="en-US" altLang="en-US">
                <a:solidFill>
                  <a:prstClr val="black"/>
                </a:solidFill>
              </a:rPr>
              <a:pPr eaLnBrk="1" hangingPunct="1"/>
              <a:t>199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3B16A2-2766-4A6A-A0A1-7ECA8427A7EE}" type="slidenum">
              <a:rPr lang="en-US" altLang="en-US">
                <a:solidFill>
                  <a:prstClr val="black"/>
                </a:solidFill>
              </a:rPr>
              <a:pPr eaLnBrk="1" hangingPunct="1"/>
              <a:t>200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BA7326-A0F1-4AEA-9478-C35722E4E117}" type="slidenum">
              <a:rPr lang="en-US" altLang="en-US">
                <a:solidFill>
                  <a:prstClr val="black"/>
                </a:solidFill>
              </a:rPr>
              <a:pPr eaLnBrk="1" hangingPunct="1"/>
              <a:t>201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C72D139-2FC1-46B7-B7CB-5EB31256C0CA}" type="slidenum">
              <a:rPr lang="en-US" altLang="en-US">
                <a:solidFill>
                  <a:prstClr val="black"/>
                </a:solidFill>
              </a:rPr>
              <a:pPr eaLnBrk="1" hangingPunct="1"/>
              <a:t>202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4AED9F-0736-41A6-B88C-09C08405C3AF}" type="slidenum">
              <a:rPr lang="en-US" altLang="en-US">
                <a:solidFill>
                  <a:prstClr val="black"/>
                </a:solidFill>
              </a:rPr>
              <a:pPr eaLnBrk="1" hangingPunct="1"/>
              <a:t>203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2668AA8-C181-408B-B1BB-EC3ED21C7005}" type="slidenum">
              <a:rPr lang="en-US" altLang="en-US">
                <a:solidFill>
                  <a:prstClr val="black"/>
                </a:solidFill>
              </a:rPr>
              <a:pPr eaLnBrk="1" hangingPunct="1"/>
              <a:t>204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DD31568-4DE2-4A50-9298-A3BE9BDB8596}" type="slidenum">
              <a:rPr lang="en-US" altLang="en-US">
                <a:solidFill>
                  <a:prstClr val="black"/>
                </a:solidFill>
              </a:rPr>
              <a:pPr eaLnBrk="1" hangingPunct="1"/>
              <a:t>205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0933F7D-2DFC-4C1D-AF9D-345C7F00ACF2}" type="slidenum">
              <a:rPr lang="en-US" altLang="en-US">
                <a:solidFill>
                  <a:prstClr val="black"/>
                </a:solidFill>
              </a:rPr>
              <a:pPr eaLnBrk="1" hangingPunct="1"/>
              <a:t>206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2561C4-15B4-493A-A26D-5D3D1320A961}" type="slidenum">
              <a:rPr lang="en-US" altLang="en-US">
                <a:solidFill>
                  <a:prstClr val="black"/>
                </a:solidFill>
              </a:rPr>
              <a:pPr eaLnBrk="1" hangingPunct="1"/>
              <a:t>207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24093E-C7D1-4FA6-83C0-534AEC8964A5}" type="slidenum">
              <a:rPr lang="en-US" altLang="en-US" smtClean="0"/>
              <a:pPr eaLnBrk="1" hangingPunct="1">
                <a:spcBef>
                  <a:spcPct val="0"/>
                </a:spcBef>
              </a:pPr>
              <a:t>208</a:t>
            </a:fld>
            <a:endParaRPr lang="en-US" altLang="en-US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one cell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9AA38A-715B-4DFC-B5C1-ACF794B2941D}" type="slidenum">
              <a:rPr lang="en-US" altLang="en-US" smtClean="0"/>
              <a:pPr eaLnBrk="1" hangingPunct="1">
                <a:spcBef>
                  <a:spcPct val="0"/>
                </a:spcBef>
              </a:pPr>
              <a:t>209</a:t>
            </a:fld>
            <a:endParaRPr lang="en-US" altLang="en-US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9 cells – same cell contents so diffraction pattern is the same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7EF327-EFB0-4AFD-A383-178B888F60EA}" type="slidenum">
              <a:rPr lang="en-US" altLang="en-US" smtClean="0"/>
              <a:pPr eaLnBrk="1" hangingPunct="1">
                <a:spcBef>
                  <a:spcPct val="0"/>
                </a:spcBef>
              </a:pPr>
              <a:t>210</a:t>
            </a:fld>
            <a:endParaRPr lang="en-US" altLang="en-US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– don’t change the atoms, just remove the cell borders – diffraction pattern is, of course, the same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B72E87-B674-4F94-8537-41FAEFE85BE2}" type="slidenum">
              <a:rPr lang="en-US" altLang="en-US" smtClean="0"/>
              <a:pPr eaLnBrk="1" hangingPunct="1">
                <a:spcBef>
                  <a:spcPct val="0"/>
                </a:spcBef>
              </a:pPr>
              <a:t>211</a:t>
            </a:fld>
            <a:endParaRPr lang="en-US" altLang="en-US" smtClean="0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with disorder – by jiggling the atoms around a bit they become non-equivalent and off-Bragg scattering is apparent.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B3B1FB-A243-4035-8F79-4EF0C0837591}" type="slidenum">
              <a:rPr lang="en-US" altLang="en-US" smtClean="0"/>
              <a:pPr eaLnBrk="1" hangingPunct="1">
                <a:spcBef>
                  <a:spcPct val="0"/>
                </a:spcBef>
              </a:pPr>
              <a:t>212</a:t>
            </a:fld>
            <a:endParaRPr lang="en-US" altLang="en-US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average electron density – translate all these “disordered” atoms back into the original cell, however, and the inter-Bragg stuff goes away.  This is because the FFT can only report on the average electron density in a single unit cell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By repeating the “jiggle the atoms in a supercell” trick many times and averaging, the relative intensity of the diffuse scatter becomes apparent.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7FB4283-8789-477B-ACD4-0703AEFC021B}" type="slidenum">
              <a:rPr lang="en-US" altLang="en-US" smtClean="0"/>
              <a:pPr eaLnBrk="1" hangingPunct="1"/>
              <a:t>213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Here we show the average supercell scattering over many atomic “jiggles”, superimposed on the average electron density.  The intensity at the integral structure factors is the same in both cases.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AE51703-5182-48DC-A28A-F53CA08BB6AF}" type="slidenum">
              <a:rPr lang="en-US" altLang="en-US" smtClean="0"/>
              <a:pPr eaLnBrk="1" hangingPunct="1"/>
              <a:t>214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Insulin</a:t>
            </a:r>
            <a:r>
              <a:rPr lang="en-US" baseline="0" dirty="0" smtClean="0"/>
              <a:t> diffraction recorded at Swiss light source  detector centered on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4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3FCD40-657E-470C-B953-8345FD0CF32F}" type="slidenum">
              <a:rPr lang="en-US" altLang="en-US" smtClean="0"/>
              <a:pPr eaLnBrk="1" hangingPunct="1">
                <a:spcBef>
                  <a:spcPct val="0"/>
                </a:spcBef>
              </a:pPr>
              <a:t>215</a:t>
            </a:fld>
            <a:endParaRPr lang="en-US" altLang="en-US" smtClean="0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average cell intensity is relative to “zero”.  Here we zoom in on the diffuse scattering.  The 1-exp(-x^2) shape of the scattering left over</a:t>
            </a:r>
          </a:p>
          <a:p>
            <a:pPr eaLnBrk="1" hangingPunct="1"/>
            <a:r>
              <a:rPr lang="en-US" altLang="en-US" smtClean="0"/>
              <a:t>After subtracting a B factor is apparent.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9EB2F3-871B-43E3-827F-D6BBD70C24D4}" type="slidenum">
              <a:rPr lang="en-US" altLang="en-US" smtClean="0"/>
              <a:pPr eaLnBrk="1" hangingPunct="1">
                <a:spcBef>
                  <a:spcPct val="0"/>
                </a:spcBef>
              </a:pPr>
              <a:t>216</a:t>
            </a:fld>
            <a:endParaRPr lang="en-US" altLang="en-US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density gives clue to diffuse scatter, but Bragg peaks are still relative to zero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256278-E303-4371-A2A6-03CEAC80DB64}" type="slidenum">
              <a:rPr lang="en-US" altLang="en-US" smtClean="0"/>
              <a:pPr eaLnBrk="1" hangingPunct="1">
                <a:spcBef>
                  <a:spcPct val="0"/>
                </a:spcBef>
              </a:pPr>
              <a:t>217</a:t>
            </a:fld>
            <a:endParaRPr lang="en-US" altLang="en-US" smtClean="0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density gives clue to diffuse scatter, but Bragg peaks are still relative to zero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8B4532-580D-428E-A6C9-F89779BD21C6}" type="slidenum">
              <a:rPr lang="en-US" altLang="en-US" smtClean="0"/>
              <a:pPr eaLnBrk="1" hangingPunct="1">
                <a:spcBef>
                  <a:spcPct val="0"/>
                </a:spcBef>
              </a:pPr>
              <a:t>218</a:t>
            </a:fld>
            <a:endParaRPr lang="en-US" altLang="en-US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high-angle Brragg peaks have zero intensity and so create “holes” is the background?!  This is an artefact of the Supercell formalism.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883EE0-9DF7-4C79-87E5-B5DDB12F5F88}" type="slidenum">
              <a:rPr lang="en-US" altLang="en-US" smtClean="0"/>
              <a:pPr eaLnBrk="1" hangingPunct="1">
                <a:spcBef>
                  <a:spcPct val="0"/>
                </a:spcBef>
              </a:pPr>
              <a:t>219</a:t>
            </a:fld>
            <a:endParaRPr lang="en-US" altLang="en-US" smtClean="0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when nearBragg is used instead of supercell, the Bragg peaks “ride” on the background and do NOT produce “holes”.  This is consistent with the background-subtracted spot intensities being related directly to the structure factor of the average electron density, which is as expected.</a:t>
            </a:r>
          </a:p>
          <a:p>
            <a:pPr eaLnBrk="1" hangingPunct="1"/>
            <a:r>
              <a:rPr lang="en-US" altLang="en-US" smtClean="0"/>
              <a:t>Unfortunately, nearBragg is very slow, but extrapolating this “riding spot” behavior from a supercell formalism is tricky.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insulin pattern, but with detector raised by one module width.  This image can then be “digitally shifted” to overlay</a:t>
            </a:r>
            <a:r>
              <a:rPr lang="en-US" baseline="0" dirty="0" smtClean="0"/>
              <a:t> the same spots on top of one another, but recorded by different pixels.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9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Subtraction of equivalent pixels after shifting the detector</a:t>
            </a:r>
          </a:p>
          <a:p>
            <a:r>
              <a:rPr lang="en-US" dirty="0" smtClean="0"/>
              <a:t>Note that some modules are </a:t>
            </a:r>
            <a:r>
              <a:rPr lang="en-US" dirty="0" err="1" smtClean="0"/>
              <a:t>mis</a:t>
            </a:r>
            <a:r>
              <a:rPr lang="en-US" dirty="0" smtClean="0"/>
              <a:t>-aligned relative</a:t>
            </a:r>
            <a:r>
              <a:rPr lang="en-US" baseline="0" dirty="0" smtClean="0"/>
              <a:t> to a perfect grid.  These sub-pixel shifts can be resolved with “triangle binning”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34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Subtracted image after correcting for sub-pixel</a:t>
            </a:r>
            <a:r>
              <a:rPr lang="en-US" baseline="0" dirty="0" smtClean="0"/>
              <a:t> shifts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94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Ratio image: difference</a:t>
            </a:r>
            <a:r>
              <a:rPr lang="en-US" baseline="0" dirty="0" smtClean="0"/>
              <a:t> divided by average, again after correcting for sub-pixel shifts</a:t>
            </a:r>
          </a:p>
          <a:p>
            <a:r>
              <a:rPr lang="en-US" baseline="0" dirty="0" smtClean="0"/>
              <a:t>Note: range of calibration error from module to module is RMS 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82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32A684-127E-4786-87A9-32E0A9F90F94}" type="slidenum">
              <a:rPr lang="en-US" altLang="en-US">
                <a:solidFill>
                  <a:prstClr val="black"/>
                </a:solidFill>
              </a:rPr>
              <a:pPr eaLnBrk="1" hangingPunct="1"/>
              <a:t>171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Proposed 5-crystal </a:t>
            </a:r>
            <a:r>
              <a:rPr lang="en-US" altLang="en-US" dirty="0" err="1" smtClean="0"/>
              <a:t>monochromator</a:t>
            </a:r>
            <a:r>
              <a:rPr lang="en-US" altLang="en-US" dirty="0" smtClean="0"/>
              <a:t> for colliding-beam crystallography.  The generation of two opposing Ewald spheres means that for every </a:t>
            </a:r>
            <a:r>
              <a:rPr lang="en-US" altLang="en-US" dirty="0" err="1" smtClean="0"/>
              <a:t>h,k,l</a:t>
            </a:r>
            <a:r>
              <a:rPr lang="en-US" altLang="en-US" dirty="0" smtClean="0"/>
              <a:t> index reflected from the protein crystal,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 is reflected in the opposite direction, allowing for very accurate anomalous difference measurements.  The wavelength need not be set precisely at the sulfur or phosphorous edge, but merely at a wavelength where the f” of those elements are strong.  For fs-class pulses, the distances above will have to be precise to </a:t>
            </a:r>
            <a:r>
              <a:rPr lang="en-US" altLang="en-US" dirty="0" err="1" smtClean="0"/>
              <a:t>withing</a:t>
            </a:r>
            <a:r>
              <a:rPr lang="en-US" altLang="en-US" dirty="0" smtClean="0"/>
              <a:t> ~3 microns, and for accurate reproduction of the partiality of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mates, the angular precision of the colliding beams must be within ~1% of the sample crystal’s rocking width, or ~100 </a:t>
            </a:r>
            <a:r>
              <a:rPr lang="en-US" altLang="en-US" dirty="0" err="1" smtClean="0"/>
              <a:t>microrads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D3EC02-FD20-41E4-991B-C54EA07522FD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5C0219-D384-4248-8982-9C1DF1269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3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EF14DD-E842-4386-A14F-DE9838E7754A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ADCF87-77EF-47A8-8158-69748687C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63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198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416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07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0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8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962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833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192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327D6F-C384-4ED0-94F6-EBB4482268F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DBF720-0EA6-40BF-B091-E13F0DAA0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33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933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377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210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548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249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566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853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0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227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279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260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430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141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BDCC74-722A-411B-97DE-846B955F17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36F633-C696-4C21-9D88-85B3ABAB72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554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1142C9-3274-4260-8B13-BF5DC5CA7B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640715-29BA-4307-8F91-2F022EEA9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817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C298C4-FD10-458A-8D81-AB0E98B29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CD15FE-579C-4ACD-BC28-231461DFB3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289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9B2F50-40E3-4684-9D5A-A6BB96B3E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177D59-28AC-4490-861B-531C91623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48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74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16DBDF-D767-4EF9-BCEA-A825500EC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9F0695-E251-4F0F-BEA7-1983E0940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604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CD10E1-F58B-4BCE-9FA9-739E58BD7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44C66F-4941-4190-B66D-7F5A1D070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971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E9E797-5663-47EF-B5B1-A46FAF55A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B45873-04AA-4AB9-A662-9A335355A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353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2257BE-5736-444A-B94A-AE4985919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6A5915-E075-4D45-8F64-C639A36AC1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676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972F5A-F564-48EF-A10C-2C5A787138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4A87DA-E62B-4CCE-9B91-720DC565B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191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4CA750-B2D8-4FE6-BBDF-DB2B7AF71B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6D5BD5-9E4D-4CDA-9D86-45AEC78DC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325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CA6D48-F767-4B8F-87B5-9191449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40C149-9C8A-45CC-80DD-667EF37A33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273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B8F98-3796-425A-A413-52F24ABA37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724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D3EC02-FD20-41E4-991B-C54EA07522FD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5C0219-D384-4248-8982-9C1DF12691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01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6127E9-4176-443C-99F3-10DA49A051F7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580EB6-588C-4099-BFBF-4123C681E2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53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872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EC69D1-DC38-4458-B528-1FF04ED54E1E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F57989-58FA-46FD-A679-4B25EDFF7D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136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CD5F54-BDBE-4FC2-BB38-8E29A0FB3438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0AF265-B7AB-47A2-B19E-A3D975B4E1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475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A2A951-9EA7-4C84-A808-293EB04FF7C3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CBD3C4-CDCA-408B-91E1-A51A809D0A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205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22179E-948A-4F56-BEC5-4FA8E3B826E6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43911B-40CC-4D90-8C9E-0085E63F56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903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23B9B4-CF02-449D-8070-E5ACF862153D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4802A5-F611-4477-BF7E-629533B980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313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5023DA-5418-4B8B-B29F-E1981D2612BB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B0BA0B-A760-4CFC-99AE-4729C2A3CC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495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E2F4C4-1DE3-482F-BE99-8DC439646672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8E7F6D-8860-4242-BAF7-43F94A94BE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665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EF14DD-E842-4386-A14F-DE9838E7754A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ADCF87-77EF-47A8-8158-69748687CC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170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327D6F-C384-4ED0-94F6-EBB4482268FB}" type="datetimeFigureOut">
              <a:rPr lang="en-US" smtClean="0"/>
              <a:pPr>
                <a:defRPr/>
              </a:pPr>
              <a:t>12/5/2015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DBF720-0EA6-40BF-B091-E13F0DAA08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2247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89E632-57EE-4B5C-8E9D-898B644328D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77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122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7C8D7B-AD2E-4F99-AC01-EDB86A34C51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068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500BCC-21A4-475B-9DDC-664F0F409E9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809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F5281E-4998-41CC-A8FC-6FDBD0C97CE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019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3C0E45-4F59-440D-84FB-82D5B6765C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729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615A3D-87CF-40A6-8CD7-8C690FAFDF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791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64782E-FC72-4E83-9640-9B5195160D2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31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C2C527-D14D-4C73-B0D7-818E03572D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189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FDE3A4-F00D-4E35-B7A4-988171ACEA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308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B69A3C-2480-453D-9F7A-B85CC3FA2F4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3079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3EFB26-201C-43E0-A6E0-AA6D554E3A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6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731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1671D6-C687-4780-B469-28167DD60E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799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221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540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861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78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412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859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639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739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26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089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024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382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5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834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204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182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5351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196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787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12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470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627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341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926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355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143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3299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032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315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063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37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272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3106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33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814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9562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362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402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487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8203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8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6127E9-4176-443C-99F3-10DA49A051F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580EB6-588C-4099-BFBF-4123C681E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94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045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9059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999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168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946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180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075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7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2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07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45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80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9F0F79-6625-4BCE-9082-CE50E52E152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01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14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14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8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EC69D1-DC38-4458-B528-1FF04ED54E1E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F57989-58FA-46FD-A679-4B25EDFF7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78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3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4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76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1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81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56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92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42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86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8F2F-F1BF-4279-86CF-49C39927AB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9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CD5F54-BDBE-4FC2-BB38-8E29A0FB3438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0AF265-B7AB-47A2-B19E-A3D975B4E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76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EDB13-0D90-4D4D-899F-54B21AF56E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25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16CEE-100F-4A96-93E3-9F6412E371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84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1A36E-6DC1-45C9-8278-3DFA2DD94A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73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D9CC1-5589-4B1C-B12A-63C9B24486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85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12DE8-A5C6-459F-BDE9-D4FC282C63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95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89AF3-C000-41AA-8A4C-9241B50AE6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01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8BAEB-7CAA-4F7B-843B-45058DD3A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266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196C4-FA22-49CB-872D-BE3B310695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22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80157-B39B-4ECA-8507-B8C764A69F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41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F5035-747F-4D0B-BE06-7EE46BC6C93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4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A2A951-9EA7-4C84-A808-293EB04FF7C3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CBD3C4-CDCA-408B-91E1-A51A809D0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9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412F4-24DC-4FE3-A87F-8C8CDB883A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00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99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10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97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16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8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54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7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35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5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22179E-948A-4F56-BEC5-4FA8E3B826E6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43911B-40CC-4D90-8C9E-0085E63F5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3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91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0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01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296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0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20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934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78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72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1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23B9B4-CF02-449D-8070-E5ACF862153D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4802A5-F611-4477-BF7E-629533B98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97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26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62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7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19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94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499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58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487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AF5EA-1AE2-4CA7-B03E-4F4A06FD8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255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7464A-6EAB-4A5C-883B-9BE70F9D82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2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5023DA-5418-4B8B-B29F-E1981D2612B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B0BA0B-A760-4CFC-99AE-4729C2A3C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664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8A28B-18BD-43EF-A6D8-35A8127877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669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1CC6C-3DDF-4913-8E50-B5C53D087B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53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FE62B-D403-46E3-B43A-F18E70096C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45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01CFD-9405-4C3D-B954-174F1BF4D1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86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441B9-607B-413E-BED4-FA320FAC8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827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DAB53-FF38-41BB-A671-A2650F9356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550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80C3E-84DD-461E-ACB8-CE595CF1BB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243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21D99-26E8-4CB6-9A1B-8054829403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29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27DF9-35BC-46B6-A31B-34F546EC08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594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1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E2F4C4-1DE3-482F-BE99-8DC439646672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8E7F6D-8860-4242-BAF7-43F94A94B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360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040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52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76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995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28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379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565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228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962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00090"/>
      </p:ext>
    </p:extLst>
  </p:cSld>
  <p:clrMapOvr>
    <a:masterClrMapping/>
  </p:clrMapOvr>
</p:sldLayou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13343</TotalTime>
  <Words>7968</Words>
  <Application>Microsoft Office PowerPoint</Application>
  <PresentationFormat>On-screen Show (4:3)</PresentationFormat>
  <Paragraphs>3186</Paragraphs>
  <Slides>270</Slides>
  <Notes>34</Notes>
  <HiddenSlides>21</HiddenSlides>
  <MMClips>1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270</vt:i4>
      </vt:variant>
    </vt:vector>
  </HeadingPairs>
  <TitlesOfParts>
    <vt:vector size="289" baseType="lpstr">
      <vt:lpstr>2_Office Theme</vt:lpstr>
      <vt:lpstr>1_Office Theme</vt:lpstr>
      <vt:lpstr>4_Default Design</vt:lpstr>
      <vt:lpstr>5_Default Design</vt:lpstr>
      <vt:lpstr>6_Default Design</vt:lpstr>
      <vt:lpstr>7_Default Design</vt:lpstr>
      <vt:lpstr>3_Default Design</vt:lpstr>
      <vt:lpstr>8_Default Design</vt:lpstr>
      <vt:lpstr>9_Default Design</vt:lpstr>
      <vt:lpstr>4_Office Theme</vt:lpstr>
      <vt:lpstr>Office Theme</vt:lpstr>
      <vt:lpstr>3_Office Theme</vt:lpstr>
      <vt:lpstr>10_Default Design</vt:lpstr>
      <vt:lpstr>7_Office Theme</vt:lpstr>
      <vt:lpstr>5_Office Theme</vt:lpstr>
      <vt:lpstr>1_Default Design</vt:lpstr>
      <vt:lpstr>6_Office Theme</vt:lpstr>
      <vt:lpstr>Chart</vt:lpstr>
      <vt:lpstr>Microsoft Graph Chart</vt:lpstr>
      <vt:lpstr>PowerPoint File available:</vt:lpstr>
      <vt:lpstr>Acknowledgements</vt:lpstr>
      <vt:lpstr>Diffraction Simulators</vt:lpstr>
      <vt:lpstr>What has been learned from MLFSOM?</vt:lpstr>
      <vt:lpstr>Is it Real? Or is it MLFSOM</vt:lpstr>
      <vt:lpstr>Simulated diffraction image (2008)</vt:lpstr>
      <vt:lpstr>PowerPoint Presentation</vt:lpstr>
      <vt:lpstr>MLFSOM:  now available in “Pilatus”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Global Challenge: Se phasing</vt:lpstr>
      <vt:lpstr>Global Challenge: Se phasing</vt:lpstr>
      <vt:lpstr>Global Challenge: Se phasing</vt:lpstr>
      <vt:lpstr>Global Challenge: Se phasing</vt:lpstr>
      <vt:lpstr>Global Challenge: Se phasing</vt:lpstr>
      <vt:lpstr>Global Challenge: Se phasing</vt:lpstr>
      <vt:lpstr>Global Challenge: Se phasing</vt:lpstr>
      <vt:lpstr>Global Challenge → new software</vt:lpstr>
      <vt:lpstr>New software → benefits users</vt:lpstr>
      <vt:lpstr>PowerPoint Presentation</vt:lpstr>
      <vt:lpstr>PowerPoint Presentation</vt:lpstr>
      <vt:lpstr>PowerPoint Presentation</vt:lpstr>
      <vt:lpstr>What has been learned from MLFSOM?</vt:lpstr>
      <vt:lpstr>What has been learned from MLFSOM?</vt:lpstr>
      <vt:lpstr>“R-factor Gap” for macromolecules</vt:lpstr>
      <vt:lpstr>“R-factor Gap” for macromolecules</vt:lpstr>
      <vt:lpstr>“R-factor Gap” for macromolecules</vt:lpstr>
      <vt:lpstr>The R-factor Gap</vt:lpstr>
      <vt:lpstr>The R-factor Gap</vt:lpstr>
      <vt:lpstr>“R-factor Gap” for macromolecules</vt:lpstr>
      <vt:lpstr>Molecular Dynamics Simulation</vt:lpstr>
      <vt:lpstr>MD simulation:  30 conformers from 24,000</vt:lpstr>
      <vt:lpstr>Electron density from 24,000 conformers</vt:lpstr>
      <vt:lpstr>MLFSOM simulation</vt:lpstr>
      <vt:lpstr>2Fsim-Fcalc and Fsim-Fcalc maps</vt:lpstr>
      <vt:lpstr>2Fsim-Fcalc and (Fsim Φsim) - (Fcalc Φcalc) maps</vt:lpstr>
      <vt:lpstr>MD simulation:  30 conformers from 24,000</vt:lpstr>
      <vt:lpstr>Conventional model vs X-ray data</vt:lpstr>
      <vt:lpstr>PowerPoint Presentation</vt:lpstr>
      <vt:lpstr>“R-factor Gap” for macromolecules</vt:lpstr>
      <vt:lpstr>What if we knew “everything”?</vt:lpstr>
      <vt:lpstr>How many “conformers” are needed?</vt:lpstr>
      <vt:lpstr>How many “conformers” are needed?</vt:lpstr>
      <vt:lpstr>How many “conformers” are needed?</vt:lpstr>
      <vt:lpstr>How many “conformers” are needed?</vt:lpstr>
      <vt:lpstr>Adding noise</vt:lpstr>
      <vt:lpstr>Adding noise</vt:lpstr>
      <vt:lpstr>Adding noise</vt:lpstr>
      <vt:lpstr>Adding noise</vt:lpstr>
      <vt:lpstr>Adding noise</vt:lpstr>
      <vt:lpstr>How many “conformers” are needed?</vt:lpstr>
      <vt:lpstr>How do you model solvent?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RISM model for “bulk” solvent</vt:lpstr>
      <vt:lpstr>Solvent boundary problem</vt:lpstr>
      <vt:lpstr>Solvent boundary problem</vt:lpstr>
      <vt:lpstr>Solvent boundary problem</vt:lpstr>
      <vt:lpstr>Solvent boundary problem</vt:lpstr>
      <vt:lpstr>Current implementation</vt:lpstr>
      <vt:lpstr>Better implementation?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RISM model for “bulk” solvent</vt:lpstr>
      <vt:lpstr>What is “missing”?</vt:lpstr>
      <vt:lpstr>Molecular Dynamics Simulation</vt:lpstr>
      <vt:lpstr>Electron density from 24,000 conformers</vt:lpstr>
      <vt:lpstr>Electron density from 24,000 conformers</vt:lpstr>
      <vt:lpstr>Molecular Dynamics vs X-rays</vt:lpstr>
      <vt:lpstr>Molecular Dynamics vs X-rays</vt:lpstr>
      <vt:lpstr>Molecular Dynamics vs X-rays</vt:lpstr>
      <vt:lpstr>Molecular Dynamics vs X-rays</vt:lpstr>
      <vt:lpstr>Molecular Dynamics vs X-rays</vt:lpstr>
      <vt:lpstr>Molecular Dynamics vs X-rays</vt:lpstr>
      <vt:lpstr>Molecular Dynamics vs X-rays</vt:lpstr>
      <vt:lpstr>MD-predicted Val rotamer</vt:lpstr>
      <vt:lpstr>MD-predicted Val rotamer</vt:lpstr>
      <vt:lpstr>MD-predicted water structure</vt:lpstr>
      <vt:lpstr>MD-predicted water structure</vt:lpstr>
      <vt:lpstr>PowerPoint Presentation</vt:lpstr>
      <vt:lpstr>PowerPoint Presentation</vt:lpstr>
      <vt:lpstr>What is “missing”?</vt:lpstr>
      <vt:lpstr>What has been learned from MLFSOM?</vt:lpstr>
      <vt:lpstr>What has been learned from MLFSOM?</vt:lpstr>
      <vt:lpstr>Can you count to 1,000,000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has been learned from MLFSOM?</vt:lpstr>
      <vt:lpstr>What has been learned from MLFSOM?</vt:lpstr>
      <vt:lpstr>Systematic error does not “average out”</vt:lpstr>
      <vt:lpstr>Required averaging for anomalous</vt:lpstr>
      <vt:lpstr>PowerPoint Presentation</vt:lpstr>
      <vt:lpstr>PowerPoint Presentation</vt:lpstr>
      <vt:lpstr>Gadox calibration vs energy</vt:lpstr>
      <vt:lpstr>PowerPoint Presentation</vt:lpstr>
      <vt:lpstr>140-fold multiplicity</vt:lpstr>
      <vt:lpstr>140-fold multiplicity</vt:lpstr>
      <vt:lpstr>PowerPoint Presentation</vt:lpstr>
      <vt:lpstr>PowerPoint Presentation</vt:lpstr>
      <vt:lpstr>What has been learned from MLFSOM?</vt:lpstr>
      <vt:lpstr>PowerPoint Presentation</vt:lpstr>
      <vt:lpstr>PowerPoint Presentation</vt:lpstr>
      <vt:lpstr>Darwin’s Formula</vt:lpstr>
      <vt:lpstr>PowerPoint Presentation</vt:lpstr>
      <vt:lpstr>“sweet spot” for sample size ?</vt:lpstr>
      <vt:lpstr>Where do photons go?</vt:lpstr>
      <vt:lpstr>Where do photons go?</vt:lpstr>
      <vt:lpstr>Where do photons go?</vt:lpstr>
      <vt:lpstr>Dose-rate dependence of damage</vt:lpstr>
      <vt:lpstr>The “partiality problem”</vt:lpstr>
      <vt:lpstr>PowerPoint Presentation</vt:lpstr>
      <vt:lpstr>PowerPoint Presentation</vt:lpstr>
      <vt:lpstr>What has been learned from MLFSOM?</vt:lpstr>
      <vt:lpstr>nearBragg program</vt:lpstr>
      <vt:lpstr>What has been learned from nearBragg?</vt:lpstr>
      <vt:lpstr>What has been learned from nearBragg?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has been learned from nearBragg?</vt:lpstr>
      <vt:lpstr>lysozyme: real and reciprocal</vt:lpstr>
      <vt:lpstr>lysozyme: thermal motion</vt:lpstr>
      <vt:lpstr>Muybridge’s galloping horse (1878)</vt:lpstr>
      <vt:lpstr>Muybridge’s galloping horse (1878)</vt:lpstr>
      <vt:lpstr>Muybridge’s galloping horse (1878)</vt:lpstr>
      <vt:lpstr>What kind of averaging?</vt:lpstr>
      <vt:lpstr>What has been learned from nearBragg?</vt:lpstr>
      <vt:lpstr>Meaning of “coherence length”</vt:lpstr>
      <vt:lpstr>What has been learned from nearBragg?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Super-cell formalism for diffuse scatter</vt:lpstr>
      <vt:lpstr>average total scattering from points</vt:lpstr>
      <vt:lpstr>Diffuse Scatter Challenge</vt:lpstr>
      <vt:lpstr>What has been learned from nearBragg?</vt:lpstr>
      <vt:lpstr>Inter-Bragg spots over-sample unit cell</vt:lpstr>
      <vt:lpstr>square</vt:lpstr>
      <vt:lpstr>round</vt:lpstr>
      <vt:lpstr>What has been learned from nearBragg?</vt:lpstr>
      <vt:lpstr>Bragg’s “minimum wavelength principle”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Non-isomorphism in lysozyme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fastBragg program</vt:lpstr>
      <vt:lpstr>fastBragg program</vt:lpstr>
      <vt:lpstr>fastBragg program</vt:lpstr>
      <vt:lpstr>fastBragg program</vt:lpstr>
      <vt:lpstr>fastBragg program</vt:lpstr>
      <vt:lpstr>fastBragg program</vt:lpstr>
      <vt:lpstr>fastBragg program</vt:lpstr>
      <vt:lpstr>Simulation of XFEL stills</vt:lpstr>
      <vt:lpstr>Simulation of XFEL stills</vt:lpstr>
      <vt:lpstr>Simulation of XFEL stills</vt:lpstr>
      <vt:lpstr>Simulation of XFEL stills</vt:lpstr>
      <vt:lpstr>How to install: nearBragg</vt:lpstr>
      <vt:lpstr>How to install: fastBragg</vt:lpstr>
      <vt:lpstr>How to install: nonBragg</vt:lpstr>
      <vt:lpstr>How to install: ancillaries</vt:lpstr>
      <vt:lpstr>How to install: MLFSOM</vt:lpstr>
      <vt:lpstr>How to run: nearBragg  for single particle</vt:lpstr>
      <vt:lpstr>How to run: nearBragg  for single particle</vt:lpstr>
      <vt:lpstr>How to run: fastBragg  for single particle</vt:lpstr>
      <vt:lpstr>Realistic single-particle prediction</vt:lpstr>
      <vt:lpstr>Realistic single-particle prediction</vt:lpstr>
      <vt:lpstr>How to run: nonBragg for SAXS</vt:lpstr>
      <vt:lpstr>How to run: fastBragg  for single particle</vt:lpstr>
      <vt:lpstr>nonBragg: spot remover</vt:lpstr>
      <vt:lpstr>What has been learned?</vt:lpstr>
      <vt:lpstr>lysozyme: thermal motion</vt:lpstr>
      <vt:lpstr>Muybridge’s galloping horse (1878)</vt:lpstr>
      <vt:lpstr>Muybridge’s galloping horse (1878)</vt:lpstr>
      <vt:lpstr>Muybridge’s galloping horse (1878)</vt:lpstr>
      <vt:lpstr>Supporting a model with data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XSBR Resource Overview &amp; Update</dc:title>
  <dc:creator>JMHolton</dc:creator>
  <cp:lastModifiedBy>JMHolton</cp:lastModifiedBy>
  <cp:revision>121</cp:revision>
  <dcterms:created xsi:type="dcterms:W3CDTF">2015-11-15T02:08:34Z</dcterms:created>
  <dcterms:modified xsi:type="dcterms:W3CDTF">2015-12-07T09:42:11Z</dcterms:modified>
</cp:coreProperties>
</file>