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21" r:id="rId3"/>
  </p:sldMasterIdLst>
  <p:notesMasterIdLst>
    <p:notesMasterId r:id="rId62"/>
  </p:notesMasterIdLst>
  <p:sldIdLst>
    <p:sldId id="520" r:id="rId4"/>
    <p:sldId id="483" r:id="rId5"/>
    <p:sldId id="376" r:id="rId6"/>
    <p:sldId id="304" r:id="rId7"/>
    <p:sldId id="399" r:id="rId8"/>
    <p:sldId id="495" r:id="rId9"/>
    <p:sldId id="496" r:id="rId10"/>
    <p:sldId id="378" r:id="rId11"/>
    <p:sldId id="380" r:id="rId12"/>
    <p:sldId id="497" r:id="rId13"/>
    <p:sldId id="384" r:id="rId14"/>
    <p:sldId id="400" r:id="rId15"/>
    <p:sldId id="494" r:id="rId16"/>
    <p:sldId id="500" r:id="rId17"/>
    <p:sldId id="498" r:id="rId18"/>
    <p:sldId id="392" r:id="rId19"/>
    <p:sldId id="504" r:id="rId20"/>
    <p:sldId id="505" r:id="rId21"/>
    <p:sldId id="393" r:id="rId22"/>
    <p:sldId id="396" r:id="rId23"/>
    <p:sldId id="502" r:id="rId24"/>
    <p:sldId id="398" r:id="rId25"/>
    <p:sldId id="501" r:id="rId26"/>
    <p:sldId id="503" r:id="rId27"/>
    <p:sldId id="499" r:id="rId28"/>
    <p:sldId id="437" r:id="rId29"/>
    <p:sldId id="506" r:id="rId30"/>
    <p:sldId id="326" r:id="rId31"/>
    <p:sldId id="507" r:id="rId32"/>
    <p:sldId id="439" r:id="rId33"/>
    <p:sldId id="352" r:id="rId34"/>
    <p:sldId id="508" r:id="rId35"/>
    <p:sldId id="509" r:id="rId36"/>
    <p:sldId id="510" r:id="rId37"/>
    <p:sldId id="511" r:id="rId38"/>
    <p:sldId id="512" r:id="rId39"/>
    <p:sldId id="513" r:id="rId40"/>
    <p:sldId id="514" r:id="rId41"/>
    <p:sldId id="339" r:id="rId42"/>
    <p:sldId id="340" r:id="rId43"/>
    <p:sldId id="515" r:id="rId44"/>
    <p:sldId id="516" r:id="rId45"/>
    <p:sldId id="517" r:id="rId46"/>
    <p:sldId id="518" r:id="rId47"/>
    <p:sldId id="343" r:id="rId48"/>
    <p:sldId id="519" r:id="rId49"/>
    <p:sldId id="311" r:id="rId50"/>
    <p:sldId id="312" r:id="rId51"/>
    <p:sldId id="346" r:id="rId52"/>
    <p:sldId id="442" r:id="rId53"/>
    <p:sldId id="441" r:id="rId54"/>
    <p:sldId id="487" r:id="rId55"/>
    <p:sldId id="488" r:id="rId56"/>
    <p:sldId id="489" r:id="rId57"/>
    <p:sldId id="490" r:id="rId58"/>
    <p:sldId id="492" r:id="rId59"/>
    <p:sldId id="491" r:id="rId60"/>
    <p:sldId id="369"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4"/>
    <a:srgbClr val="C7B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6494" autoAdjust="0"/>
  </p:normalViewPr>
  <p:slideViewPr>
    <p:cSldViewPr snapToGrid="0">
      <p:cViewPr varScale="1">
        <p:scale>
          <a:sx n="76" d="100"/>
          <a:sy n="76" d="100"/>
        </p:scale>
        <p:origin x="-6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EA6E851-E6CE-4295-A9DE-8BA4E3AD9688}" type="slidenum">
              <a:rPr lang="en-US" altLang="en-US"/>
              <a:pPr>
                <a:defRPr/>
              </a:pPr>
              <a:t>‹#›</a:t>
            </a:fld>
            <a:endParaRPr lang="en-US" altLang="en-US"/>
          </a:p>
        </p:txBody>
      </p:sp>
    </p:spTree>
    <p:extLst>
      <p:ext uri="{BB962C8B-B14F-4D97-AF65-F5344CB8AC3E}">
        <p14:creationId xmlns:p14="http://schemas.microsoft.com/office/powerpoint/2010/main" val="287891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2467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2877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425742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2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18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3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1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1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39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635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8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8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71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76618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75419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6954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6107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27473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46841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307642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264318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405130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990281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10628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144566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97224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416628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3/25/2014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2792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3/25/2014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19120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3/25/2014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17549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94198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685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3/25/2014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42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709746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png"/><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png"/><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38.emf"/><Relationship Id="rId5" Type="http://schemas.openxmlformats.org/officeDocument/2006/relationships/oleObject" Target="../embeddings/oleObject6.bin"/><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40.emf"/><Relationship Id="rId5" Type="http://schemas.openxmlformats.org/officeDocument/2006/relationships/oleObject" Target="../embeddings/oleObject8.bin"/><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42.emf"/><Relationship Id="rId5" Type="http://schemas.openxmlformats.org/officeDocument/2006/relationships/oleObject" Target="../embeddings/oleObject10.bin"/><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image" Target="../media/image44.emf"/><Relationship Id="rId5" Type="http://schemas.openxmlformats.org/officeDocument/2006/relationships/oleObject" Target="../embeddings/oleObject12.bin"/><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46.emf"/><Relationship Id="rId5" Type="http://schemas.openxmlformats.org/officeDocument/2006/relationships/oleObject" Target="../embeddings/oleObject14.bin"/><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48.emf"/><Relationship Id="rId5" Type="http://schemas.openxmlformats.org/officeDocument/2006/relationships/oleObject" Target="../embeddings/oleObject16.bin"/><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image" Target="../media/image50.emf"/><Relationship Id="rId5" Type="http://schemas.openxmlformats.org/officeDocument/2006/relationships/oleObject" Target="../embeddings/oleObject18.bin"/><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52.emf"/><Relationship Id="rId5" Type="http://schemas.openxmlformats.org/officeDocument/2006/relationships/oleObject" Target="../embeddings/oleObject20.bin"/><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1.png"/><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3.xml"/><Relationship Id="rId1" Type="http://schemas.openxmlformats.org/officeDocument/2006/relationships/vmlDrawing" Target="../drawings/vmlDrawing14.vml"/><Relationship Id="rId5" Type="http://schemas.openxmlformats.org/officeDocument/2006/relationships/image" Target="../media/image1.png"/><Relationship Id="rId4" Type="http://schemas.openxmlformats.org/officeDocument/2006/relationships/image" Target="../media/image54.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3.xml"/><Relationship Id="rId1" Type="http://schemas.openxmlformats.org/officeDocument/2006/relationships/vmlDrawing" Target="../drawings/vmlDrawing15.vml"/><Relationship Id="rId5" Type="http://schemas.openxmlformats.org/officeDocument/2006/relationships/image" Target="../media/image1.png"/><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3.xml"/><Relationship Id="rId1" Type="http://schemas.openxmlformats.org/officeDocument/2006/relationships/vmlDrawing" Target="../drawings/vmlDrawing16.vml"/><Relationship Id="rId5" Type="http://schemas.openxmlformats.org/officeDocument/2006/relationships/image" Target="../media/image1.png"/><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3.xml"/><Relationship Id="rId1" Type="http://schemas.openxmlformats.org/officeDocument/2006/relationships/vmlDrawing" Target="../drawings/vmlDrawing17.vml"/><Relationship Id="rId5" Type="http://schemas.openxmlformats.org/officeDocument/2006/relationships/image" Target="../media/image1.png"/><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3.xml"/><Relationship Id="rId1" Type="http://schemas.openxmlformats.org/officeDocument/2006/relationships/vmlDrawing" Target="../drawings/vmlDrawing18.vml"/><Relationship Id="rId5" Type="http://schemas.openxmlformats.org/officeDocument/2006/relationships/image" Target="../media/image1.png"/><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g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3.xml"/><Relationship Id="rId1" Type="http://schemas.openxmlformats.org/officeDocument/2006/relationships/vmlDrawing" Target="../drawings/vmlDrawing19.vml"/><Relationship Id="rId5" Type="http://schemas.openxmlformats.org/officeDocument/2006/relationships/image" Target="../media/image1.png"/><Relationship Id="rId4" Type="http://schemas.openxmlformats.org/officeDocument/2006/relationships/image" Target="../media/image66.emf"/></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23378" y="422492"/>
            <a:ext cx="7772400" cy="1143000"/>
          </a:xfrm>
        </p:spPr>
        <p:txBody>
          <a:bodyPr/>
          <a:lstStyle/>
          <a:p>
            <a:pPr eaLnBrk="1" hangingPunct="1"/>
            <a:r>
              <a:rPr lang="en-US" altLang="en-US" sz="5400" dirty="0" smtClean="0"/>
              <a:t>Acknowledgements</a:t>
            </a:r>
          </a:p>
        </p:txBody>
      </p:sp>
      <p:sp>
        <p:nvSpPr>
          <p:cNvPr id="31747" name="Rectangle 4"/>
          <p:cNvSpPr>
            <a:spLocks noChangeArrowheads="1"/>
          </p:cNvSpPr>
          <p:nvPr/>
        </p:nvSpPr>
        <p:spPr bwMode="auto">
          <a:xfrm>
            <a:off x="457200" y="1400024"/>
            <a:ext cx="8229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en-US" altLang="en-US" sz="2400" dirty="0" smtClean="0"/>
              <a:t>James Fraser    Terry Lang     Ken Frankel     John </a:t>
            </a:r>
            <a:r>
              <a:rPr lang="en-US" altLang="en-US" sz="2400" dirty="0" err="1" smtClean="0"/>
              <a:t>Tainer</a:t>
            </a:r>
            <a:endParaRPr lang="en-US" altLang="en-US" sz="2400" dirty="0"/>
          </a:p>
          <a:p>
            <a:pPr eaLnBrk="1" hangingPunct="1"/>
            <a:endParaRPr lang="en-US" altLang="en-US" sz="2400" dirty="0"/>
          </a:p>
        </p:txBody>
      </p:sp>
      <p:sp>
        <p:nvSpPr>
          <p:cNvPr id="31748" name="Rectangle 8"/>
          <p:cNvSpPr>
            <a:spLocks noGrp="1" noChangeArrowheads="1"/>
          </p:cNvSpPr>
          <p:nvPr>
            <p:ph type="body" idx="1"/>
          </p:nvPr>
        </p:nvSpPr>
        <p:spPr>
          <a:xfrm>
            <a:off x="685800" y="1906588"/>
            <a:ext cx="7772400" cy="4951412"/>
          </a:xfrm>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buFontTx/>
              <a:buNone/>
            </a:pPr>
            <a:r>
              <a:rPr lang="en-US" altLang="en-US" b="1" dirty="0" smtClean="0">
                <a:solidFill>
                  <a:srgbClr val="000000"/>
                </a:solidFill>
              </a:rPr>
              <a:t>ALS 8.3.1 creator: Tom </a:t>
            </a:r>
            <a:r>
              <a:rPr lang="en-US" altLang="en-US" b="1" dirty="0" err="1" smtClean="0">
                <a:solidFill>
                  <a:srgbClr val="000000"/>
                </a:solidFill>
              </a:rPr>
              <a:t>Alber</a:t>
            </a:r>
            <a:r>
              <a:rPr lang="en-US" altLang="en-US" b="1" dirty="0" smtClean="0">
                <a:solidFill>
                  <a:srgbClr val="000000"/>
                </a:solidFill>
              </a:rPr>
              <a:t> </a:t>
            </a:r>
          </a:p>
          <a:p>
            <a:pPr algn="ctr" eaLnBrk="1" hangingPunct="1">
              <a:lnSpc>
                <a:spcPct val="80000"/>
              </a:lnSpc>
              <a:buFontTx/>
              <a:buNone/>
            </a:pPr>
            <a:r>
              <a:rPr lang="en-US" altLang="en-US" b="1" dirty="0" smtClean="0">
                <a:solidFill>
                  <a:srgbClr val="000000"/>
                </a:solidFill>
              </a:rPr>
              <a:t>8.3.1 PRT head: Jamie Cate</a:t>
            </a:r>
          </a:p>
          <a:p>
            <a:pPr algn="ctr" eaLnBrk="1" hangingPunct="1">
              <a:lnSpc>
                <a:spcPct val="80000"/>
              </a:lnSpc>
              <a:buFontTx/>
              <a:buNone/>
            </a:pPr>
            <a:endParaRPr lang="en-US" altLang="en-US" sz="1200" b="1" dirty="0" smtClean="0">
              <a:solidFill>
                <a:srgbClr val="000000"/>
              </a:solidFill>
            </a:endParaRPr>
          </a:p>
          <a:p>
            <a:pPr algn="ctr" eaLnBrk="1" hangingPunct="1">
              <a:lnSpc>
                <a:spcPct val="80000"/>
              </a:lnSpc>
              <a:buFontTx/>
              <a:buNone/>
            </a:pPr>
            <a:r>
              <a:rPr lang="en-US" altLang="en-US" sz="1800" b="1" dirty="0" smtClean="0">
                <a:solidFill>
                  <a:srgbClr val="006600"/>
                </a:solidFill>
              </a:rPr>
              <a:t>Center </a:t>
            </a:r>
            <a:r>
              <a:rPr lang="en-US" altLang="en-US" sz="1800" b="1" dirty="0" smtClean="0">
                <a:solidFill>
                  <a:srgbClr val="006600"/>
                </a:solidFill>
              </a:rPr>
              <a:t>for Structure of Membrane </a:t>
            </a:r>
            <a:r>
              <a:rPr lang="en-US" altLang="en-US" sz="1800" b="1" dirty="0" smtClean="0">
                <a:solidFill>
                  <a:srgbClr val="006600"/>
                </a:solidFill>
              </a:rPr>
              <a:t>Proteins (CSMP)</a:t>
            </a:r>
            <a:endParaRPr lang="en-US" altLang="en-US" sz="1800" b="1" dirty="0" smtClean="0">
              <a:solidFill>
                <a:srgbClr val="006600"/>
              </a:solidFill>
            </a:endParaRPr>
          </a:p>
          <a:p>
            <a:pPr algn="ctr" eaLnBrk="1" hangingPunct="1">
              <a:lnSpc>
                <a:spcPct val="80000"/>
              </a:lnSpc>
              <a:buFontTx/>
              <a:buNone/>
            </a:pPr>
            <a:r>
              <a:rPr lang="en-US" altLang="en-US" sz="1800" b="1" dirty="0" smtClean="0">
                <a:solidFill>
                  <a:srgbClr val="006600"/>
                </a:solidFill>
              </a:rPr>
              <a:t>Membrane Protein Expression Center </a:t>
            </a:r>
            <a:r>
              <a:rPr lang="en-US" altLang="en-US" sz="1800" b="1" dirty="0" smtClean="0">
                <a:solidFill>
                  <a:srgbClr val="006600"/>
                </a:solidFill>
              </a:rPr>
              <a:t>II (MPEC)</a:t>
            </a:r>
            <a:endParaRPr lang="en-US" altLang="en-US" sz="1800" b="1" dirty="0" smtClean="0">
              <a:solidFill>
                <a:srgbClr val="006600"/>
              </a:solidFill>
            </a:endParaRPr>
          </a:p>
          <a:p>
            <a:pPr algn="ctr" eaLnBrk="1" hangingPunct="1">
              <a:lnSpc>
                <a:spcPct val="80000"/>
              </a:lnSpc>
              <a:buFontTx/>
              <a:buNone/>
            </a:pPr>
            <a:r>
              <a:rPr lang="en-US" altLang="en-US" sz="1800" b="1" dirty="0" smtClean="0">
                <a:solidFill>
                  <a:srgbClr val="006600"/>
                </a:solidFill>
              </a:rPr>
              <a:t>Center for HIV Accessory and Regulatory </a:t>
            </a:r>
            <a:r>
              <a:rPr lang="en-US" altLang="en-US" sz="1800" b="1" dirty="0" smtClean="0">
                <a:solidFill>
                  <a:srgbClr val="006600"/>
                </a:solidFill>
              </a:rPr>
              <a:t>Complexes (HARC)</a:t>
            </a:r>
            <a:endParaRPr lang="en-US" altLang="en-US" sz="1800" b="1" dirty="0" smtClean="0">
              <a:solidFill>
                <a:srgbClr val="006600"/>
              </a:solidFill>
            </a:endParaRPr>
          </a:p>
          <a:p>
            <a:pPr algn="ctr">
              <a:lnSpc>
                <a:spcPct val="80000"/>
              </a:lnSpc>
              <a:buNone/>
            </a:pPr>
            <a:r>
              <a:rPr lang="en-US" altLang="en-US" sz="1800" b="1" dirty="0">
                <a:solidFill>
                  <a:srgbClr val="006600"/>
                </a:solidFill>
              </a:rPr>
              <a:t>Integrated Diffraction Analysis Technologies (IDAT)</a:t>
            </a:r>
          </a:p>
          <a:p>
            <a:pPr algn="ctr" eaLnBrk="1" hangingPunct="1">
              <a:lnSpc>
                <a:spcPct val="80000"/>
              </a:lnSpc>
              <a:buFontTx/>
              <a:buNone/>
            </a:pPr>
            <a:endParaRPr lang="en-US" altLang="en-US" sz="1800" b="1" dirty="0" smtClean="0">
              <a:solidFill>
                <a:srgbClr val="006600"/>
              </a:solidFill>
            </a:endParaRPr>
          </a:p>
          <a:p>
            <a:pPr algn="ctr" eaLnBrk="1" hangingPunct="1">
              <a:lnSpc>
                <a:spcPct val="80000"/>
              </a:lnSpc>
              <a:buFontTx/>
              <a:buNone/>
            </a:pPr>
            <a:r>
              <a:rPr lang="en-US" altLang="en-US" sz="1600" b="1" dirty="0" smtClean="0">
                <a:solidFill>
                  <a:srgbClr val="000000"/>
                </a:solidFill>
              </a:rPr>
              <a:t>W. M. Keck Foundation</a:t>
            </a:r>
          </a:p>
          <a:p>
            <a:pPr algn="ctr" eaLnBrk="1" hangingPunct="1">
              <a:lnSpc>
                <a:spcPct val="80000"/>
              </a:lnSpc>
              <a:buFontTx/>
              <a:buNone/>
            </a:pPr>
            <a:r>
              <a:rPr lang="en-US" altLang="en-US" sz="1600" b="1" dirty="0" err="1" smtClean="0">
                <a:solidFill>
                  <a:srgbClr val="000000"/>
                </a:solidFill>
              </a:rPr>
              <a:t>Plexxikon</a:t>
            </a:r>
            <a:r>
              <a:rPr lang="en-US" altLang="en-US" sz="1600" b="1" dirty="0" smtClean="0">
                <a:solidFill>
                  <a:srgbClr val="000000"/>
                </a:solidFill>
              </a:rPr>
              <a:t>, Inc.</a:t>
            </a:r>
          </a:p>
          <a:p>
            <a:pPr algn="ctr" eaLnBrk="1" hangingPunct="1">
              <a:lnSpc>
                <a:spcPct val="80000"/>
              </a:lnSpc>
              <a:buFontTx/>
              <a:buNone/>
            </a:pPr>
            <a:r>
              <a:rPr lang="en-US" altLang="en-US" sz="1600" b="1" dirty="0" smtClean="0">
                <a:solidFill>
                  <a:srgbClr val="000000"/>
                </a:solidFill>
              </a:rPr>
              <a:t>M D Anderson CRC</a:t>
            </a:r>
          </a:p>
          <a:p>
            <a:pPr algn="ctr" eaLnBrk="1" hangingPunct="1">
              <a:lnSpc>
                <a:spcPct val="80000"/>
              </a:lnSpc>
              <a:buFontTx/>
              <a:buNone/>
            </a:pPr>
            <a:r>
              <a:rPr lang="en-US" altLang="en-US" sz="1600" b="1" dirty="0" smtClean="0">
                <a:solidFill>
                  <a:srgbClr val="000000"/>
                </a:solidFill>
              </a:rPr>
              <a:t>University of California Berkeley</a:t>
            </a:r>
          </a:p>
          <a:p>
            <a:pPr algn="ctr" eaLnBrk="1" hangingPunct="1">
              <a:lnSpc>
                <a:spcPct val="80000"/>
              </a:lnSpc>
              <a:buFontTx/>
              <a:buNone/>
            </a:pPr>
            <a:r>
              <a:rPr lang="en-US" altLang="en-US" sz="1600" b="1" dirty="0" smtClean="0">
                <a:solidFill>
                  <a:srgbClr val="000000"/>
                </a:solidFill>
              </a:rPr>
              <a:t>University of California San Francisco</a:t>
            </a:r>
          </a:p>
          <a:p>
            <a:pPr algn="ctr" eaLnBrk="1" hangingPunct="1">
              <a:lnSpc>
                <a:spcPct val="80000"/>
              </a:lnSpc>
              <a:buFontTx/>
              <a:buNone/>
            </a:pPr>
            <a:r>
              <a:rPr lang="en-US" altLang="en-US" sz="1600" b="1" dirty="0" smtClean="0">
                <a:solidFill>
                  <a:srgbClr val="000000"/>
                </a:solidFill>
              </a:rPr>
              <a:t>University </a:t>
            </a:r>
            <a:r>
              <a:rPr lang="en-US" altLang="en-US" sz="1600" b="1" dirty="0" smtClean="0">
                <a:solidFill>
                  <a:srgbClr val="000000"/>
                </a:solidFill>
              </a:rPr>
              <a:t>of California Campus-Laboratory Collaboration Grant</a:t>
            </a:r>
          </a:p>
          <a:p>
            <a:pPr algn="ctr" eaLnBrk="1" hangingPunct="1">
              <a:lnSpc>
                <a:spcPct val="80000"/>
              </a:lnSpc>
              <a:buFontTx/>
              <a:buNone/>
            </a:pPr>
            <a:r>
              <a:rPr lang="en-US" altLang="en-US" sz="1600" b="1" dirty="0" smtClean="0">
                <a:solidFill>
                  <a:srgbClr val="000000"/>
                </a:solidFill>
              </a:rPr>
              <a:t>Henry Wheeler</a:t>
            </a:r>
          </a:p>
          <a:p>
            <a:pPr algn="ctr" eaLnBrk="1" hangingPunct="1">
              <a:lnSpc>
                <a:spcPct val="80000"/>
              </a:lnSpc>
              <a:buFontTx/>
              <a:buNone/>
            </a:pPr>
            <a:endParaRPr lang="en-US" altLang="en-US" sz="1600" b="1" dirty="0" smtClean="0">
              <a:solidFill>
                <a:srgbClr val="000000"/>
              </a:solidFill>
            </a:endParaRPr>
          </a:p>
          <a:p>
            <a:pPr algn="ctr" eaLnBrk="1" hangingPunct="1">
              <a:lnSpc>
                <a:spcPct val="80000"/>
              </a:lnSpc>
              <a:buFontTx/>
              <a:buNone/>
            </a:pPr>
            <a:r>
              <a:rPr lang="en-US" altLang="en-US" sz="900" dirty="0" smtClean="0">
                <a:solidFill>
                  <a:srgbClr val="000000"/>
                </a:solidFill>
              </a:rPr>
              <a:t>The Advanced Light Source is supported by the Director, Office of Science, Office of Basic Energy Sciences, Materials Sciences Division, of the US Department of Energy under contract No. DE-AC02-05CH11231 at Lawrence Berkeley National Laboratory.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91251742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2294" name="TextBox 7"/>
          <p:cNvSpPr txBox="1">
            <a:spLocks noChangeArrowheads="1"/>
          </p:cNvSpPr>
          <p:nvPr/>
        </p:nvSpPr>
        <p:spPr bwMode="auto">
          <a:xfrm>
            <a:off x="3122309" y="1293813"/>
            <a:ext cx="2899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smtClean="0"/>
              <a:t>Diffract and Destroy</a:t>
            </a:r>
            <a:endParaRPr lang="en-US" alt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552"/>
            <a:ext cx="9144000" cy="4223557"/>
          </a:xfrm>
          <a:prstGeom prst="rect">
            <a:avLst/>
          </a:prstGeom>
        </p:spPr>
      </p:pic>
    </p:spTree>
    <p:extLst>
      <p:ext uri="{BB962C8B-B14F-4D97-AF65-F5344CB8AC3E}">
        <p14:creationId xmlns:p14="http://schemas.microsoft.com/office/powerpoint/2010/main" val="36429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a:xfrm>
            <a:off x="457200" y="587788"/>
            <a:ext cx="8229600" cy="1143000"/>
          </a:xfrm>
        </p:spPr>
        <p:txBody>
          <a:bodyPr/>
          <a:lstStyle/>
          <a:p>
            <a:pPr eaLnBrk="1" hangingPunct="1"/>
            <a:r>
              <a:rPr lang="en-US" altLang="en-US" dirty="0"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18">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950953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a:t>
            </a:r>
            <a:r>
              <a:rPr lang="en-US" dirty="0" smtClean="0"/>
              <a:t>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1028423"/>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p:txBody>
      </p:sp>
    </p:spTree>
    <p:extLst>
      <p:ext uri="{BB962C8B-B14F-4D97-AF65-F5344CB8AC3E}">
        <p14:creationId xmlns:p14="http://schemas.microsoft.com/office/powerpoint/2010/main" val="2393438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249"/>
            <a:ext cx="8229600" cy="1240077"/>
          </a:xfrm>
        </p:spPr>
        <p:txBody>
          <a:bodyPr/>
          <a:lstStyle/>
          <a:p>
            <a:r>
              <a:rPr lang="en-US" dirty="0" smtClean="0"/>
              <a:t>Make the molecule sit still</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pic>
        <p:nvPicPr>
          <p:cNvPr id="82946" name="Picture 2" descr="http://www.rcsb.org/pdb/images/2rh1_bio_r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6" y="1759906"/>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4630" y="1903957"/>
            <a:ext cx="3657600" cy="4370427"/>
          </a:xfrm>
          <a:prstGeom prst="rect">
            <a:avLst/>
          </a:prstGeom>
          <a:noFill/>
        </p:spPr>
        <p:txBody>
          <a:bodyPr wrap="square" rtlCol="0">
            <a:spAutoFit/>
          </a:bodyPr>
          <a:lstStyle/>
          <a:p>
            <a:pPr marL="342900" indent="-342900">
              <a:buAutoNum type="arabicParenR"/>
            </a:pPr>
            <a:endParaRPr lang="en-US" dirty="0" smtClean="0"/>
          </a:p>
          <a:p>
            <a:pPr marL="342900" indent="-342900">
              <a:buAutoNum type="arabicParenR"/>
            </a:pPr>
            <a:r>
              <a:rPr lang="en-US" sz="2000" dirty="0" smtClean="0"/>
              <a:t>20 years of biochemistry</a:t>
            </a:r>
          </a:p>
          <a:p>
            <a:pPr marL="342900" indent="-342900">
              <a:buAutoNum type="arabicParenR"/>
            </a:pPr>
            <a:endParaRPr lang="en-US" sz="2000" dirty="0"/>
          </a:p>
          <a:p>
            <a:pPr marL="342900" indent="-342900">
              <a:buAutoNum type="arabicParenR"/>
            </a:pPr>
            <a:r>
              <a:rPr lang="en-US" sz="2000" dirty="0" smtClean="0"/>
              <a:t>How long to find this in a random search?</a:t>
            </a:r>
          </a:p>
          <a:p>
            <a:pPr marL="342900" indent="-342900">
              <a:buAutoNum type="arabicParenR"/>
            </a:pPr>
            <a:endParaRPr lang="en-US" sz="2000" dirty="0"/>
          </a:p>
          <a:p>
            <a:pPr marL="342900" indent="-342900">
              <a:buAutoNum type="arabicParenR"/>
            </a:pPr>
            <a:r>
              <a:rPr lang="en-US" sz="2000" dirty="0" smtClean="0"/>
              <a:t>Biophysical assays for rigidity?</a:t>
            </a:r>
          </a:p>
          <a:p>
            <a:pPr marL="342900" indent="-342900">
              <a:buAutoNum type="arabicParenR"/>
            </a:pPr>
            <a:endParaRPr lang="en-US" sz="2000" dirty="0"/>
          </a:p>
          <a:p>
            <a:pPr marL="342900" indent="-342900">
              <a:buAutoNum type="arabicParenR"/>
            </a:pPr>
            <a:r>
              <a:rPr lang="en-US" sz="2000" dirty="0" smtClean="0"/>
              <a:t>What about function?</a:t>
            </a:r>
          </a:p>
          <a:p>
            <a:pPr marL="342900" indent="-342900">
              <a:buAutoNum type="arabicParenR"/>
            </a:pPr>
            <a:endParaRPr lang="en-US" sz="2000" dirty="0"/>
          </a:p>
          <a:p>
            <a:pPr marL="342900" indent="-342900">
              <a:buAutoNum type="arabicParenR"/>
            </a:pPr>
            <a:r>
              <a:rPr lang="en-US" sz="2000" dirty="0" smtClean="0"/>
              <a:t>What if function and “disorder” are the same thing?</a:t>
            </a:r>
            <a:endParaRPr lang="en-US" sz="2000" dirty="0"/>
          </a:p>
        </p:txBody>
      </p:sp>
      <p:sp>
        <p:nvSpPr>
          <p:cNvPr id="5" name="TextBox 4"/>
          <p:cNvSpPr txBox="1"/>
          <p:nvPr/>
        </p:nvSpPr>
        <p:spPr>
          <a:xfrm>
            <a:off x="1052186" y="6075123"/>
            <a:ext cx="774571" cy="369332"/>
          </a:xfrm>
          <a:prstGeom prst="rect">
            <a:avLst/>
          </a:prstGeom>
          <a:noFill/>
        </p:spPr>
        <p:txBody>
          <a:bodyPr wrap="none" rtlCol="0">
            <a:spAutoFit/>
          </a:bodyPr>
          <a:lstStyle/>
          <a:p>
            <a:r>
              <a:rPr lang="en-US" dirty="0" smtClean="0"/>
              <a:t>2RH1</a:t>
            </a:r>
            <a:endParaRPr lang="en-US" dirty="0"/>
          </a:p>
        </p:txBody>
      </p:sp>
    </p:spTree>
    <p:extLst>
      <p:ext uri="{BB962C8B-B14F-4D97-AF65-F5344CB8AC3E}">
        <p14:creationId xmlns:p14="http://schemas.microsoft.com/office/powerpoint/2010/main" val="41476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22" y="709286"/>
            <a:ext cx="7620000" cy="5715000"/>
          </a:xfrm>
          <a:prstGeom prst="rect">
            <a:avLst/>
          </a:prstGeom>
        </p:spPr>
      </p:pic>
      <p:sp>
        <p:nvSpPr>
          <p:cNvPr id="21506" name="Rectangle 2"/>
          <p:cNvSpPr>
            <a:spLocks noGrp="1" noChangeArrowheads="1"/>
          </p:cNvSpPr>
          <p:nvPr>
            <p:ph type="title"/>
          </p:nvPr>
        </p:nvSpPr>
        <p:spPr>
          <a:xfrm>
            <a:off x="457200" y="0"/>
            <a:ext cx="8229600" cy="973899"/>
          </a:xfrm>
        </p:spPr>
        <p:txBody>
          <a:bodyPr/>
          <a:lstStyle/>
          <a:p>
            <a:pPr eaLnBrk="1" hangingPunct="1"/>
            <a:r>
              <a:rPr lang="en-US" altLang="en-US" dirty="0" smtClean="0">
                <a:solidFill>
                  <a:schemeClr val="bg1"/>
                </a:solidFill>
              </a:rPr>
              <a:t>Disorder? </a:t>
            </a:r>
            <a:r>
              <a:rPr lang="en-US" altLang="en-US" dirty="0">
                <a:solidFill>
                  <a:schemeClr val="bg1"/>
                </a:solidFill>
              </a:rPr>
              <a:t>o</a:t>
            </a:r>
            <a:r>
              <a:rPr lang="en-US" altLang="en-US" dirty="0" smtClean="0">
                <a:solidFill>
                  <a:schemeClr val="bg1"/>
                </a:solidFill>
              </a:rPr>
              <a:t>r Dynamics?</a:t>
            </a:r>
            <a:endParaRPr lang="en-US" altLang="en-US" dirty="0" smtClean="0">
              <a:solidFill>
                <a:schemeClr val="bg1"/>
              </a:solidFill>
            </a:endParaRPr>
          </a:p>
        </p:txBody>
      </p:sp>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808080"/>
                </a:solidFill>
                <a:cs typeface="Arial" pitchFamily="34" charset="0"/>
              </a:rPr>
              <a:t>Beernink, Endrizzi, Alber &amp; Schachman (1999). </a:t>
            </a:r>
            <a:r>
              <a:rPr lang="en-US" altLang="en-US" sz="1800" i="1">
                <a:solidFill>
                  <a:srgbClr val="808080"/>
                </a:solidFill>
                <a:cs typeface="Arial" pitchFamily="34" charset="0"/>
              </a:rPr>
              <a:t>PNAS USA</a:t>
            </a:r>
            <a:r>
              <a:rPr lang="en-US" altLang="en-US" sz="1800">
                <a:solidFill>
                  <a:srgbClr val="808080"/>
                </a:solidFill>
                <a:cs typeface="Arial" pitchFamily="34" charset="0"/>
              </a:rPr>
              <a:t> </a:t>
            </a:r>
            <a:r>
              <a:rPr lang="en-US" altLang="en-US" sz="1800" b="1">
                <a:solidFill>
                  <a:srgbClr val="808080"/>
                </a:solidFill>
                <a:cs typeface="Arial" pitchFamily="34" charset="0"/>
              </a:rPr>
              <a:t>96</a:t>
            </a:r>
            <a:r>
              <a:rPr lang="en-US" altLang="en-US" sz="1800">
                <a:solidFill>
                  <a:srgbClr val="808080"/>
                </a:solidFill>
                <a:cs typeface="Arial" pitchFamily="34" charset="0"/>
              </a:rPr>
              <a:t>, 5388-5393. </a:t>
            </a:r>
          </a:p>
        </p:txBody>
      </p:sp>
    </p:spTree>
    <p:extLst>
      <p:ext uri="{BB962C8B-B14F-4D97-AF65-F5344CB8AC3E}">
        <p14:creationId xmlns:p14="http://schemas.microsoft.com/office/powerpoint/2010/main" val="3300906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a:t>
            </a:r>
            <a:r>
              <a:rPr lang="en-US" dirty="0" smtClean="0"/>
              <a:t>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a:lnSpc>
                <a:spcPct val="200000"/>
              </a:lnSpc>
            </a:pPr>
            <a:endParaRPr lang="en-US" sz="3600" dirty="0"/>
          </a:p>
        </p:txBody>
      </p:sp>
    </p:spTree>
    <p:extLst>
      <p:ext uri="{BB962C8B-B14F-4D97-AF65-F5344CB8AC3E}">
        <p14:creationId xmlns:p14="http://schemas.microsoft.com/office/powerpoint/2010/main" val="509957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6" name="Oval 5"/>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1296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397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45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45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5931179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00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56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56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717623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34889" y="571500"/>
            <a:ext cx="7258050" cy="62865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 name="Rectangle 1"/>
          <p:cNvSpPr/>
          <p:nvPr/>
        </p:nvSpPr>
        <p:spPr>
          <a:xfrm>
            <a:off x="413359" y="688932"/>
            <a:ext cx="2054268" cy="83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9" name="Title 1"/>
          <p:cNvSpPr>
            <a:spLocks noGrp="1"/>
          </p:cNvSpPr>
          <p:nvPr>
            <p:ph type="title"/>
          </p:nvPr>
        </p:nvSpPr>
        <p:spPr>
          <a:xfrm>
            <a:off x="457200" y="649224"/>
            <a:ext cx="8229600" cy="866425"/>
          </a:xfrm>
        </p:spPr>
        <p:txBody>
          <a:bodyPr/>
          <a:lstStyle/>
          <a:p>
            <a:pPr eaLnBrk="1" hangingPunct="1"/>
            <a:r>
              <a:rPr lang="en-US" altLang="en-US" dirty="0" smtClean="0"/>
              <a:t>Non-isomorphism in lysozyme</a:t>
            </a:r>
          </a:p>
        </p:txBody>
      </p:sp>
    </p:spTree>
    <p:extLst>
      <p:ext uri="{BB962C8B-B14F-4D97-AF65-F5344CB8AC3E}">
        <p14:creationId xmlns:p14="http://schemas.microsoft.com/office/powerpoint/2010/main" val="23290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44674" y="700523"/>
            <a:ext cx="8229600" cy="1143000"/>
          </a:xfrm>
        </p:spPr>
        <p:txBody>
          <a:bodyPr/>
          <a:lstStyle/>
          <a:p>
            <a:pPr eaLnBrk="1" hangingPunct="1"/>
            <a:r>
              <a:rPr lang="en-US" altLang="en-US" dirty="0" smtClean="0">
                <a:latin typeface="Arial" panose="020B0604020202020204" pitchFamily="34" charset="0"/>
                <a:cs typeface="Arial" panose="020B0604020202020204" pitchFamily="34" charset="0"/>
              </a:rPr>
              <a:t>The Future of Structural Biology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5" name="TextBox 4"/>
          <p:cNvSpPr txBox="1"/>
          <p:nvPr/>
        </p:nvSpPr>
        <p:spPr>
          <a:xfrm>
            <a:off x="1828801" y="5574082"/>
            <a:ext cx="5689378" cy="707886"/>
          </a:xfrm>
          <a:prstGeom prst="rect">
            <a:avLst/>
          </a:prstGeom>
          <a:noFill/>
        </p:spPr>
        <p:txBody>
          <a:bodyPr wrap="none" rtlCol="0">
            <a:spAutoFit/>
          </a:bodyPr>
          <a:lstStyle/>
          <a:p>
            <a:r>
              <a:rPr lang="en-US" sz="4000" dirty="0" smtClean="0"/>
              <a:t>Disorder? </a:t>
            </a:r>
            <a:r>
              <a:rPr lang="en-US" sz="4000" dirty="0"/>
              <a:t>o</a:t>
            </a:r>
            <a:r>
              <a:rPr lang="en-US" sz="4000" dirty="0" smtClean="0"/>
              <a:t>r Dynamics?</a:t>
            </a:r>
            <a:endParaRPr lang="en-US" sz="4000" dirty="0"/>
          </a:p>
        </p:txBody>
      </p:sp>
      <p:pic>
        <p:nvPicPr>
          <p:cNvPr id="8" name="Picture 8"/>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37538" t="19101" r="20204" b="22199"/>
          <a:stretch/>
        </p:blipFill>
        <p:spPr bwMode="auto">
          <a:xfrm>
            <a:off x="886349" y="2077035"/>
            <a:ext cx="3597970" cy="30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9"/>
          <p:cNvSpPr txBox="1">
            <a:spLocks noChangeArrowheads="1"/>
          </p:cNvSpPr>
          <p:nvPr/>
        </p:nvSpPr>
        <p:spPr bwMode="auto">
          <a:xfrm>
            <a:off x="2993286" y="3351561"/>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solidFill>
                  <a:srgbClr val="000000"/>
                </a:solidFill>
                <a:cs typeface="Arial" pitchFamily="34" charset="0"/>
              </a:rPr>
              <a:t>10 Å</a:t>
            </a:r>
          </a:p>
        </p:txBody>
      </p:sp>
      <p:sp>
        <p:nvSpPr>
          <p:cNvPr id="11" name="Line 10"/>
          <p:cNvSpPr>
            <a:spLocks noChangeShapeType="1"/>
          </p:cNvSpPr>
          <p:nvPr/>
        </p:nvSpPr>
        <p:spPr bwMode="auto">
          <a:xfrm>
            <a:off x="3686784" y="3717990"/>
            <a:ext cx="258913" cy="227708"/>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pic>
        <p:nvPicPr>
          <p:cNvPr id="12" name="Picture 3"/>
          <p:cNvPicPr>
            <a:picLocks noChangeAspect="1"/>
          </p:cNvPicPr>
          <p:nvPr/>
        </p:nvPicPr>
        <p:blipFill rotWithShape="1">
          <a:blip r:embed="rId4">
            <a:extLst>
              <a:ext uri="{28A0092B-C50C-407E-A947-70E740481C1C}">
                <a14:useLocalDpi xmlns:a14="http://schemas.microsoft.com/office/drawing/2010/main" val="0"/>
              </a:ext>
            </a:extLst>
          </a:blip>
          <a:srcRect l="31180" t="15649" r="30746" b="22384"/>
          <a:stretch/>
        </p:blipFill>
        <p:spPr bwMode="auto">
          <a:xfrm>
            <a:off x="4947780" y="2132678"/>
            <a:ext cx="3350801" cy="29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7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22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40"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non-isomorphism</a:t>
            </a:r>
            <a:endParaRPr lang="en-US" altLang="en-US" dirty="0" smtClean="0">
              <a:solidFill>
                <a:schemeClr val="tx1"/>
              </a:solidFill>
            </a:endParaRPr>
          </a:p>
        </p:txBody>
      </p:sp>
      <p:grpSp>
        <p:nvGrpSpPr>
          <p:cNvPr id="253" name="Group 252"/>
          <p:cNvGrpSpPr/>
          <p:nvPr/>
        </p:nvGrpSpPr>
        <p:grpSpPr>
          <a:xfrm>
            <a:off x="4572000" y="1854200"/>
            <a:ext cx="3368675" cy="4200525"/>
            <a:chOff x="2952750" y="1854200"/>
            <a:chExt cx="3368675" cy="4200525"/>
          </a:xfrm>
        </p:grpSpPr>
        <p:sp>
          <p:nvSpPr>
            <p:cNvPr id="266" name="Oval 265"/>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9" name="Oval 278"/>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2" name="Oval 291"/>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5" name="Oval 304"/>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8" name="Oval 317"/>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1" name="Oval 330"/>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4" name="Oval 343"/>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7" name="Oval 356"/>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0" name="Oval 369"/>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3" name="Oval 382"/>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6" name="Oval 395"/>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9" name="Oval 408"/>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2" name="Oval 421"/>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3" name="Oval 422"/>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4" name="Oval 423"/>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5" name="Oval 424"/>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6" name="Oval 425"/>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7" name="Oval 426"/>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8" name="Oval 427"/>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9" name="Oval 428"/>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0" name="Oval 429"/>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1" name="Oval 430"/>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2" name="Oval 431"/>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3" name="Oval 432"/>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4" name="Oval 433"/>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5" name="Oval 434"/>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6" name="Oval 435"/>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7" name="Oval 436"/>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8" name="Oval 437"/>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9" name="Oval 438"/>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0" name="Oval 439"/>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1" name="Oval 440"/>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2" name="Oval 441"/>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3" name="Oval 442"/>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4" name="Oval 443"/>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5" name="Oval 444"/>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6" name="Oval 445"/>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7" name="Oval 446"/>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8" name="Oval 447"/>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9" name="Oval 448"/>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0" name="Oval 449"/>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1" name="Oval 450"/>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2" name="Oval 451"/>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3" name="Oval 452"/>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4" name="Oval 453"/>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5" name="Oval 454"/>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6" name="Oval 455"/>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7" name="Oval 456"/>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8" name="Oval 457"/>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9" name="Oval 458"/>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0" name="Oval 459"/>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1" name="Oval 460"/>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2" name="Oval 461"/>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3" name="Oval 462"/>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4" name="Oval 463"/>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5" name="Oval 464"/>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6" name="Oval 465"/>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7" name="Oval 466"/>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8" name="Oval 467"/>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9" name="Oval 468"/>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0" name="Oval 469"/>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1" name="Oval 470"/>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2" name="Oval 471"/>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3" name="Oval 472"/>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4" name="Oval 473"/>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5" name="Oval 474"/>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6" name="Oval 475"/>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7" name="Oval 476"/>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8" name="Oval 477"/>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9" name="Oval 478"/>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0" name="Oval 479"/>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1" name="Oval 480"/>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2" name="Oval 481"/>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3" name="Oval 482"/>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4" name="Oval 483"/>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5" name="Oval 484"/>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6" name="Oval 485"/>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7" name="Oval 486"/>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8" name="Oval 487"/>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9" name="Oval 488"/>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0" name="Oval 489"/>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1" name="Oval 490"/>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2" name="Oval 491"/>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3" name="Oval 492"/>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4" name="Oval 493"/>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5" name="Oval 494"/>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6" name="Oval 495"/>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7" name="Oval 496"/>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8" name="Oval 497"/>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9" name="Oval 498"/>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0" name="Oval 499"/>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1" name="Oval 500"/>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2" name="Oval 501"/>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3" name="Oval 502"/>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4" name="Oval 503"/>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5" name="Oval 504"/>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6" name="Oval 5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7" name="Oval 5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8" name="Oval 5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9" name="Oval 5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0" name="Oval 5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1" name="Oval 5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2" name="Oval 5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3" name="Oval 5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4" name="Oval 5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5" name="Oval 5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6" name="Oval 5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7" name="Oval 5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8" name="Oval 517"/>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9" name="Oval 518"/>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0" name="Oval 519"/>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1" name="Oval 520"/>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2" name="Oval 521"/>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3" name="Oval 522"/>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4" name="Oval 523"/>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5" name="Oval 524"/>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6" name="Oval 525"/>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7" name="Oval 526"/>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8" name="Oval 527"/>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9" name="Oval 528"/>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0" name="Oval 529"/>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1" name="Oval 530"/>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2" name="Oval 531"/>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3" name="Oval 532"/>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4" name="Oval 533"/>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5" name="Oval 534"/>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6" name="Oval 535"/>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7" name="Oval 536"/>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8" name="Oval 537"/>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9" name="Oval 538"/>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0" name="Oval 539"/>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1" name="Oval 540"/>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2" name="Oval 541"/>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3" name="Oval 542"/>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4" name="Oval 543"/>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5" name="Oval 544"/>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6" name="Oval 545"/>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7" name="Oval 546"/>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8" name="Oval 547"/>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9" name="Oval 548"/>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0" name="Oval 549"/>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1" name="Oval 550"/>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2" name="Oval 551"/>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3" name="Oval 552"/>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4" name="Oval 553"/>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5" name="Oval 554"/>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6" name="Oval 555"/>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7" name="Oval 556"/>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8" name="Oval 557"/>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9" name="Oval 558"/>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0" name="Oval 559"/>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1" name="Oval 560"/>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2" name="Oval 561"/>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3" name="Oval 562"/>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4" name="Oval 563"/>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5" name="Oval 564"/>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6" name="Oval 565"/>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7" name="Oval 566"/>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8" name="Oval 567"/>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9" name="Oval 568"/>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0" name="Oval 569"/>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1" name="Oval 570"/>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2" name="Oval 571"/>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3" name="Oval 572"/>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4" name="Oval 573"/>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5" name="Oval 574"/>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6" name="Oval 575"/>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7" name="Oval 576"/>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8" name="Oval 577"/>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9" name="Oval 578"/>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0" name="Oval 579"/>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1" name="Oval 580"/>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2" name="Oval 581"/>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3" name="Oval 582"/>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4" name="Oval 583"/>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5" name="Oval 584"/>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6" name="Oval 585"/>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7" name="Oval 586"/>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8" name="Oval 587"/>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9" name="Oval 588"/>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0" name="Oval 589"/>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1" name="Oval 590"/>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2" name="Oval 591"/>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3" name="Oval 592"/>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4" name="Oval 593"/>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5" name="Oval 594"/>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6" name="Oval 595"/>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7" name="Oval 596"/>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8" name="Oval 597"/>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9" name="Oval 598"/>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0" name="Oval 599"/>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1" name="Oval 600"/>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2" name="Oval 601"/>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3" name="Oval 602"/>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4" name="Oval 603"/>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5" name="Oval 604"/>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6" name="Oval 605"/>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7" name="Oval 606"/>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8" name="Oval 607"/>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9" name="Oval 608"/>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0" name="Oval 609"/>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1" name="Oval 610"/>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2" name="Oval 611"/>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3" name="Oval 612"/>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148415224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22438"/>
            <a:ext cx="3267075" cy="4384675"/>
            <a:chOff x="3003550" y="1722438"/>
            <a:chExt cx="3267075" cy="4384675"/>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pic>
        <p:nvPicPr>
          <p:cNvPr id="227" name="Picture 22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40"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non-isomorphism</a:t>
            </a:r>
            <a:endParaRPr lang="en-US" altLang="en-US" dirty="0" smtClean="0">
              <a:solidFill>
                <a:schemeClr val="tx1"/>
              </a:solidFill>
            </a:endParaRPr>
          </a:p>
        </p:txBody>
      </p:sp>
    </p:spTree>
    <p:extLst>
      <p:ext uri="{BB962C8B-B14F-4D97-AF65-F5344CB8AC3E}">
        <p14:creationId xmlns:p14="http://schemas.microsoft.com/office/powerpoint/2010/main" val="18302559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50" name="Rectangle 2"/>
          <p:cNvSpPr>
            <a:spLocks noGrp="1" noChangeArrowheads="1"/>
          </p:cNvSpPr>
          <p:nvPr>
            <p:ph type="title"/>
          </p:nvPr>
        </p:nvSpPr>
        <p:spPr>
          <a:xfrm>
            <a:off x="457200" y="1177446"/>
            <a:ext cx="3288082" cy="5336087"/>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poor </a:t>
            </a:r>
            <a:r>
              <a:rPr lang="en-US" altLang="en-US" dirty="0" smtClean="0">
                <a:solidFill>
                  <a:schemeClr val="tx1"/>
                </a:solidFill>
              </a:rPr>
              <a:t>diffraction</a:t>
            </a:r>
          </a:p>
        </p:txBody>
      </p:sp>
      <p:pic>
        <p:nvPicPr>
          <p:cNvPr id="207" name="Picture 20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grpSp>
        <p:nvGrpSpPr>
          <p:cNvPr id="209" name="Group 208"/>
          <p:cNvGrpSpPr/>
          <p:nvPr/>
        </p:nvGrpSpPr>
        <p:grpSpPr>
          <a:xfrm>
            <a:off x="4572000" y="1854200"/>
            <a:ext cx="3368675" cy="4200525"/>
            <a:chOff x="2952750" y="1854200"/>
            <a:chExt cx="3368675" cy="4200525"/>
          </a:xfrm>
        </p:grpSpPr>
        <p:sp>
          <p:nvSpPr>
            <p:cNvPr id="210" name="Oval 209"/>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1" name="Oval 210"/>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2" name="Oval 211"/>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3" name="Oval 212"/>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4" name="Oval 213"/>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7" name="Oval 226"/>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0" name="Oval 239"/>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3" name="Oval 252"/>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6" name="Oval 265"/>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9" name="Oval 278"/>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2" name="Oval 291"/>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5" name="Oval 304"/>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8" name="Oval 317"/>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1" name="Oval 330"/>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4" name="Oval 343"/>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7" name="Oval 356"/>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0" name="Oval 369"/>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3" name="Oval 382"/>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6" name="Oval 395"/>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9" name="Oval 408"/>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2" name="Oval 421"/>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3" name="Oval 422"/>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4" name="Oval 423"/>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5" name="Oval 424"/>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6" name="Oval 425"/>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7" name="Oval 426"/>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8" name="Oval 427"/>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9" name="Oval 428"/>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0" name="Oval 429"/>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1" name="Oval 430"/>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2" name="Oval 431"/>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3" name="Oval 432"/>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4" name="Oval 433"/>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5" name="Oval 434"/>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6" name="Oval 435"/>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7" name="Oval 436"/>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8" name="Oval 437"/>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9" name="Oval 438"/>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0" name="Oval 439"/>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1" name="Oval 440"/>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2" name="Oval 441"/>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3" name="Oval 442"/>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4" name="Oval 443"/>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5" name="Oval 444"/>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6" name="Oval 445"/>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7" name="Oval 446"/>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8" name="Oval 447"/>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9" name="Oval 448"/>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0" name="Oval 449"/>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1" name="Oval 450"/>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2" name="Oval 451"/>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3" name="Oval 452"/>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4" name="Oval 453"/>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5" name="Oval 454"/>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6" name="Oval 455"/>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7" name="Oval 456"/>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8" name="Oval 457"/>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9" name="Oval 458"/>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0" name="Oval 459"/>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1" name="Oval 460"/>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2" name="Oval 461"/>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3" name="Oval 462"/>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4" name="Oval 463"/>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5" name="Oval 464"/>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6" name="Oval 465"/>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7" name="Oval 466"/>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8" name="Oval 467"/>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9" name="Oval 468"/>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0" name="Oval 469"/>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1" name="Oval 470"/>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2" name="Oval 471"/>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3" name="Oval 472"/>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4" name="Oval 473"/>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5" name="Oval 474"/>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6" name="Oval 475"/>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7" name="Oval 476"/>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8" name="Oval 477"/>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9" name="Oval 478"/>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0" name="Oval 479"/>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1" name="Oval 480"/>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2" name="Oval 481"/>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3" name="Oval 482"/>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4" name="Oval 483"/>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5" name="Oval 484"/>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6" name="Oval 485"/>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7" name="Oval 486"/>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8" name="Oval 487"/>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9" name="Oval 488"/>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0" name="Oval 489"/>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1" name="Oval 490"/>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2" name="Oval 491"/>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3" name="Oval 492"/>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4" name="Oval 493"/>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5" name="Oval 494"/>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6" name="Oval 495"/>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7" name="Oval 496"/>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8" name="Oval 497"/>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9" name="Oval 498"/>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0" name="Oval 499"/>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1" name="Oval 500"/>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2" name="Oval 501"/>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3" name="Oval 502"/>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4" name="Oval 503"/>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5" name="Oval 504"/>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6" name="Oval 505"/>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7" name="Oval 506"/>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8" name="Oval 507"/>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9" name="Oval 508"/>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0" name="Oval 509"/>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1" name="Oval 510"/>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2" name="Oval 511"/>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3" name="Oval 512"/>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4" name="Oval 513"/>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5" name="Oval 514"/>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6" name="Oval 515"/>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7" name="Oval 516"/>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8" name="Oval 517"/>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9" name="Oval 518"/>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0" name="Oval 519"/>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1" name="Oval 520"/>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2" name="Oval 52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3" name="Oval 52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4" name="Oval 52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5" name="Oval 52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6" name="Oval 52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7" name="Oval 52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8" name="Oval 52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9" name="Oval 52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0" name="Oval 52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1" name="Oval 53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2" name="Oval 53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3" name="Oval 53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4" name="Oval 533"/>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5" name="Oval 534"/>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6" name="Oval 535"/>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7" name="Oval 536"/>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8" name="Oval 537"/>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9" name="Oval 538"/>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0" name="Oval 539"/>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1" name="Oval 540"/>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2" name="Oval 541"/>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3" name="Oval 542"/>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4" name="Oval 543"/>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5" name="Oval 544"/>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6" name="Oval 545"/>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7" name="Oval 546"/>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8" name="Oval 547"/>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9" name="Oval 548"/>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0" name="Oval 549"/>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1" name="Oval 550"/>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2" name="Oval 551"/>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3" name="Oval 552"/>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4" name="Oval 553"/>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5" name="Oval 554"/>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6" name="Oval 555"/>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7" name="Oval 556"/>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8" name="Oval 557"/>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9" name="Oval 558"/>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0" name="Oval 559"/>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1" name="Oval 560"/>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2" name="Oval 561"/>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3" name="Oval 562"/>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4" name="Oval 563"/>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5" name="Oval 564"/>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6" name="Oval 565"/>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7" name="Oval 566"/>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8" name="Oval 567"/>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9" name="Oval 568"/>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0" name="Oval 569"/>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1" name="Oval 570"/>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2" name="Oval 571"/>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3" name="Oval 572"/>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4" name="Oval 573"/>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5" name="Oval 574"/>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6" name="Oval 575"/>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7" name="Oval 576"/>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8" name="Oval 577"/>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9" name="Oval 578"/>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0" name="Oval 579"/>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1" name="Oval 580"/>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2" name="Oval 581"/>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3" name="Oval 582"/>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4" name="Oval 583"/>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5" name="Oval 584"/>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6" name="Oval 585"/>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7" name="Oval 586"/>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8" name="Oval 587"/>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9" name="Oval 588"/>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0" name="Oval 589"/>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1" name="Oval 590"/>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2" name="Oval 591"/>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3" name="Oval 592"/>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4" name="Oval 593"/>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5" name="Oval 594"/>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6" name="Oval 595"/>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7" name="Oval 596"/>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8" name="Oval 597"/>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9" name="Oval 598"/>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0" name="Oval 599"/>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1" name="Oval 600"/>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2" name="Oval 601"/>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3" name="Oval 602"/>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4" name="Oval 603"/>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5" name="Oval 604"/>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30715464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63713"/>
            <a:ext cx="3368675" cy="4291012"/>
            <a:chOff x="2952750" y="1763713"/>
            <a:chExt cx="3368675" cy="4291012"/>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8750" name="Rectangle 2"/>
          <p:cNvSpPr>
            <a:spLocks noGrp="1" noChangeArrowheads="1"/>
          </p:cNvSpPr>
          <p:nvPr>
            <p:ph type="title"/>
          </p:nvPr>
        </p:nvSpPr>
        <p:spPr>
          <a:xfrm>
            <a:off x="457200" y="1177446"/>
            <a:ext cx="3288082" cy="5336087"/>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poor </a:t>
            </a:r>
            <a:r>
              <a:rPr lang="en-US" altLang="en-US" dirty="0" smtClean="0">
                <a:solidFill>
                  <a:schemeClr val="tx1"/>
                </a:solidFill>
              </a:rPr>
              <a:t>diffraction</a:t>
            </a:r>
          </a:p>
        </p:txBody>
      </p:sp>
      <p:pic>
        <p:nvPicPr>
          <p:cNvPr id="207" name="Picture 20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90359891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dirty="0" smtClean="0">
                <a:solidFill>
                  <a:schemeClr val="tx1"/>
                </a:solidFill>
              </a:rPr>
              <a:t>Plasti</a:t>
            </a:r>
            <a:r>
              <a:rPr lang="en-US" altLang="en-US" dirty="0" smtClean="0">
                <a:solidFill>
                  <a:schemeClr val="tx1"/>
                </a:solidFill>
              </a:rPr>
              <a:t>c deformation is irreversible</a:t>
            </a:r>
            <a:endParaRPr lang="en-US" altLang="en-US" dirty="0" smtClean="0">
              <a:solidFill>
                <a:schemeClr val="tx1"/>
              </a:solidFill>
            </a:endParaRP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363472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a:t>
            </a:r>
            <a:r>
              <a:rPr lang="en-US" dirty="0" smtClean="0"/>
              <a:t>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marL="342900" indent="-342900">
              <a:lnSpc>
                <a:spcPct val="200000"/>
              </a:lnSpc>
              <a:buAutoNum type="arabicParenR"/>
            </a:pPr>
            <a:r>
              <a:rPr lang="en-US" sz="3600" dirty="0" smtClean="0"/>
              <a:t>  Model the average structure</a:t>
            </a:r>
            <a:endParaRPr lang="en-US" sz="3600" dirty="0"/>
          </a:p>
        </p:txBody>
      </p:sp>
      <p:sp>
        <p:nvSpPr>
          <p:cNvPr id="5" name="TextBox 4"/>
          <p:cNvSpPr txBox="1"/>
          <p:nvPr/>
        </p:nvSpPr>
        <p:spPr>
          <a:xfrm>
            <a:off x="2505205" y="5511452"/>
            <a:ext cx="4673074" cy="369332"/>
          </a:xfrm>
          <a:prstGeom prst="rect">
            <a:avLst/>
          </a:prstGeom>
          <a:noFill/>
        </p:spPr>
        <p:txBody>
          <a:bodyPr wrap="none" rtlCol="0">
            <a:spAutoFit/>
          </a:bodyPr>
          <a:lstStyle/>
          <a:p>
            <a:r>
              <a:rPr lang="en-US" dirty="0" smtClean="0"/>
              <a:t>20% error at 3 Å     vs      2% error at 5 Å   ?</a:t>
            </a:r>
            <a:endParaRPr lang="en-US" dirty="0"/>
          </a:p>
        </p:txBody>
      </p:sp>
    </p:spTree>
    <p:extLst>
      <p:ext uri="{BB962C8B-B14F-4D97-AF65-F5344CB8AC3E}">
        <p14:creationId xmlns:p14="http://schemas.microsoft.com/office/powerpoint/2010/main" val="5099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8435" name="Rectangle 3"/>
          <p:cNvSpPr>
            <a:spLocks noGrp="1" noChangeArrowheads="1"/>
          </p:cNvSpPr>
          <p:nvPr>
            <p:ph type="title"/>
          </p:nvPr>
        </p:nvSpPr>
        <p:spPr>
          <a:xfrm>
            <a:off x="0" y="649224"/>
            <a:ext cx="9144000" cy="803795"/>
          </a:xfrm>
        </p:spPr>
        <p:txBody>
          <a:bodyPr/>
          <a:lstStyle/>
          <a:p>
            <a:pPr eaLnBrk="1" hangingPunct="1"/>
            <a:r>
              <a:rPr lang="en-US" altLang="en-US" sz="4000" dirty="0" smtClean="0"/>
              <a:t>average structure: </a:t>
            </a:r>
            <a:r>
              <a:rPr lang="en-US" altLang="en-US" sz="4000" dirty="0" smtClean="0"/>
              <a:t>galloping horse</a:t>
            </a:r>
            <a:endParaRPr lang="en-US" altLang="en-US" sz="4000" dirty="0" smtClean="0"/>
          </a:p>
        </p:txBody>
      </p:sp>
    </p:spTree>
    <p:extLst>
      <p:ext uri="{BB962C8B-B14F-4D97-AF65-F5344CB8AC3E}">
        <p14:creationId xmlns:p14="http://schemas.microsoft.com/office/powerpoint/2010/main" val="813719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8435" name="Rectangle 3"/>
          <p:cNvSpPr>
            <a:spLocks noGrp="1" noChangeArrowheads="1"/>
          </p:cNvSpPr>
          <p:nvPr>
            <p:ph type="title"/>
          </p:nvPr>
        </p:nvSpPr>
        <p:spPr>
          <a:xfrm>
            <a:off x="0" y="649224"/>
            <a:ext cx="9144000" cy="803795"/>
          </a:xfrm>
        </p:spPr>
        <p:txBody>
          <a:bodyPr/>
          <a:lstStyle/>
          <a:p>
            <a:pPr eaLnBrk="1" hangingPunct="1"/>
            <a:r>
              <a:rPr lang="en-US" altLang="en-US" sz="4000" dirty="0" smtClean="0"/>
              <a:t>average structure: 1-sigma contour</a:t>
            </a:r>
          </a:p>
        </p:txBody>
      </p:sp>
    </p:spTree>
    <p:extLst>
      <p:ext uri="{BB962C8B-B14F-4D97-AF65-F5344CB8AC3E}">
        <p14:creationId xmlns:p14="http://schemas.microsoft.com/office/powerpoint/2010/main" val="447757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638827"/>
            <a:ext cx="9144000" cy="635936"/>
          </a:xfrm>
        </p:spPr>
        <p:txBody>
          <a:bodyPr/>
          <a:lstStyle/>
          <a:p>
            <a:r>
              <a:rPr lang="en-US" altLang="en-US" dirty="0"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52667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1766598181"/>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86024"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endParaRPr lang="en-US" altLang="en-US" kern="0" dirty="0" smtClean="0"/>
          </a:p>
        </p:txBody>
      </p:sp>
    </p:spTree>
    <p:extLst>
      <p:ext uri="{BB962C8B-B14F-4D97-AF65-F5344CB8AC3E}">
        <p14:creationId xmlns:p14="http://schemas.microsoft.com/office/powerpoint/2010/main" val="1311520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463464"/>
            <a:ext cx="9144000" cy="1119188"/>
          </a:xfrm>
        </p:spPr>
        <p:txBody>
          <a:bodyPr/>
          <a:lstStyle/>
          <a:p>
            <a:pPr eaLnBrk="1" hangingPunct="1"/>
            <a:r>
              <a:rPr lang="en-US" altLang="en-US" dirty="0"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65421229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076621221"/>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60445"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endParaRPr lang="en-US" altLang="en-US" kern="0" dirty="0" smtClean="0"/>
          </a:p>
        </p:txBody>
      </p:sp>
    </p:spTree>
    <p:extLst>
      <p:ext uri="{BB962C8B-B14F-4D97-AF65-F5344CB8AC3E}">
        <p14:creationId xmlns:p14="http://schemas.microsoft.com/office/powerpoint/2010/main" val="1133342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638826"/>
            <a:ext cx="8229600" cy="778811"/>
          </a:xfrm>
        </p:spPr>
        <p:txBody>
          <a:bodyPr/>
          <a:lstStyle/>
          <a:p>
            <a:r>
              <a:rPr lang="en-US" altLang="en-US" dirty="0" smtClean="0"/>
              <a:t>Independent estimates of F</a:t>
            </a:r>
            <a:r>
              <a:rPr lang="en-US" altLang="en-US" baseline="-25000" dirty="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2712159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8705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8705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3651143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8807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8807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2584669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8910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8910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32981319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9012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9012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21845834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9115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9115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4178561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9217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9217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sp>
        <p:nvSpPr>
          <p:cNvPr id="11" name="Title 1"/>
          <p:cNvSpPr txBox="1">
            <a:spLocks/>
          </p:cNvSpPr>
          <p:nvPr/>
        </p:nvSpPr>
        <p:spPr bwMode="auto">
          <a:xfrm>
            <a:off x="0" y="0"/>
            <a:ext cx="9144000" cy="1274763"/>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176856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9319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9319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3"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262891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102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102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4"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3440467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36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626300"/>
            <a:ext cx="9144000" cy="1470025"/>
          </a:xfrm>
        </p:spPr>
        <p:txBody>
          <a:bodyPr/>
          <a:lstStyle/>
          <a:p>
            <a:pPr eaLnBrk="1" hangingPunct="1"/>
            <a:r>
              <a:rPr lang="en-US" altLang="en-US" sz="4000" dirty="0" smtClean="0"/>
              <a:t>Promise of Single-molecule Imaging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848235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201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2"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3074928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extLst>
              <p:ext uri="{D42A27DB-BD31-4B8C-83A1-F6EECF244321}">
                <p14:modId xmlns:p14="http://schemas.microsoft.com/office/powerpoint/2010/main" val="2116075115"/>
              </p:ext>
            </p:extLst>
          </p:nvPr>
        </p:nvGraphicFramePr>
        <p:xfrm>
          <a:off x="600075" y="1512888"/>
          <a:ext cx="7943850" cy="4540250"/>
        </p:xfrm>
        <a:graphic>
          <a:graphicData uri="http://schemas.openxmlformats.org/presentationml/2006/ole">
            <mc:AlternateContent xmlns:mc="http://schemas.openxmlformats.org/markup-compatibility/2006">
              <mc:Choice xmlns:v="urn:schemas-microsoft-com:vml" Requires="v">
                <p:oleObj spid="_x0000_s94216" name="Chart" r:id="rId3" imgW="7448478" imgH="4257662" progId="MSGraph.Chart.8">
                  <p:embed followColorScheme="full"/>
                </p:oleObj>
              </mc:Choice>
              <mc:Fallback>
                <p:oleObj name="Chart" r:id="rId3" imgW="7448478"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12888"/>
                        <a:ext cx="7943850" cy="454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0" name="Rectangle 2"/>
          <p:cNvSpPr txBox="1">
            <a:spLocks noChangeArrowheads="1"/>
          </p:cNvSpPr>
          <p:nvPr/>
        </p:nvSpPr>
        <p:spPr bwMode="auto">
          <a:xfrm>
            <a:off x="0" y="653443"/>
            <a:ext cx="9144000" cy="9144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t>Error level of electron density</a:t>
            </a:r>
            <a:endParaRPr lang="en-US" altLang="en-US" sz="3600" kern="0" dirty="0" smtClean="0"/>
          </a:p>
        </p:txBody>
      </p:sp>
    </p:spTree>
    <p:extLst>
      <p:ext uri="{BB962C8B-B14F-4D97-AF65-F5344CB8AC3E}">
        <p14:creationId xmlns:p14="http://schemas.microsoft.com/office/powerpoint/2010/main" val="1827207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extLst>
              <p:ext uri="{D42A27DB-BD31-4B8C-83A1-F6EECF244321}">
                <p14:modId xmlns:p14="http://schemas.microsoft.com/office/powerpoint/2010/main" val="1383388901"/>
              </p:ext>
            </p:extLst>
          </p:nvPr>
        </p:nvGraphicFramePr>
        <p:xfrm>
          <a:off x="600075" y="1512888"/>
          <a:ext cx="7943850" cy="4540250"/>
        </p:xfrm>
        <a:graphic>
          <a:graphicData uri="http://schemas.openxmlformats.org/presentationml/2006/ole">
            <mc:AlternateContent xmlns:mc="http://schemas.openxmlformats.org/markup-compatibility/2006">
              <mc:Choice xmlns:v="urn:schemas-microsoft-com:vml" Requires="v">
                <p:oleObj spid="_x0000_s95240" name="Chart" r:id="rId3" imgW="7448478" imgH="4257662" progId="MSGraph.Chart.8">
                  <p:embed followColorScheme="full"/>
                </p:oleObj>
              </mc:Choice>
              <mc:Fallback>
                <p:oleObj name="Chart" r:id="rId3" imgW="7448478"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12888"/>
                        <a:ext cx="7943850" cy="454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0" name="Rectangle 2"/>
          <p:cNvSpPr txBox="1">
            <a:spLocks noChangeArrowheads="1"/>
          </p:cNvSpPr>
          <p:nvPr/>
        </p:nvSpPr>
        <p:spPr bwMode="auto">
          <a:xfrm>
            <a:off x="0" y="653443"/>
            <a:ext cx="9144000" cy="9144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a:t>Error level of electron density</a:t>
            </a:r>
          </a:p>
        </p:txBody>
      </p:sp>
    </p:spTree>
    <p:extLst>
      <p:ext uri="{BB962C8B-B14F-4D97-AF65-F5344CB8AC3E}">
        <p14:creationId xmlns:p14="http://schemas.microsoft.com/office/powerpoint/2010/main" val="2746036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extLst>
              <p:ext uri="{D42A27DB-BD31-4B8C-83A1-F6EECF244321}">
                <p14:modId xmlns:p14="http://schemas.microsoft.com/office/powerpoint/2010/main" val="2060838780"/>
              </p:ext>
            </p:extLst>
          </p:nvPr>
        </p:nvGraphicFramePr>
        <p:xfrm>
          <a:off x="600075" y="1512888"/>
          <a:ext cx="7943850" cy="4540250"/>
        </p:xfrm>
        <a:graphic>
          <a:graphicData uri="http://schemas.openxmlformats.org/presentationml/2006/ole">
            <mc:AlternateContent xmlns:mc="http://schemas.openxmlformats.org/markup-compatibility/2006">
              <mc:Choice xmlns:v="urn:schemas-microsoft-com:vml" Requires="v">
                <p:oleObj spid="_x0000_s96264" name="Chart" r:id="rId3" imgW="7448478" imgH="4257662" progId="MSGraph.Chart.8">
                  <p:embed followColorScheme="full"/>
                </p:oleObj>
              </mc:Choice>
              <mc:Fallback>
                <p:oleObj name="Chart" r:id="rId3" imgW="7448478"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12888"/>
                        <a:ext cx="7943850" cy="454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0" name="Rectangle 2"/>
          <p:cNvSpPr txBox="1">
            <a:spLocks noChangeArrowheads="1"/>
          </p:cNvSpPr>
          <p:nvPr/>
        </p:nvSpPr>
        <p:spPr bwMode="auto">
          <a:xfrm>
            <a:off x="0" y="653443"/>
            <a:ext cx="9144000" cy="9144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a:t>Error level of electron density</a:t>
            </a:r>
          </a:p>
        </p:txBody>
      </p:sp>
    </p:spTree>
    <p:extLst>
      <p:ext uri="{BB962C8B-B14F-4D97-AF65-F5344CB8AC3E}">
        <p14:creationId xmlns:p14="http://schemas.microsoft.com/office/powerpoint/2010/main" val="1987939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extLst>
              <p:ext uri="{D42A27DB-BD31-4B8C-83A1-F6EECF244321}">
                <p14:modId xmlns:p14="http://schemas.microsoft.com/office/powerpoint/2010/main" val="2060838780"/>
              </p:ext>
            </p:extLst>
          </p:nvPr>
        </p:nvGraphicFramePr>
        <p:xfrm>
          <a:off x="600075" y="1512888"/>
          <a:ext cx="7943850" cy="4540250"/>
        </p:xfrm>
        <a:graphic>
          <a:graphicData uri="http://schemas.openxmlformats.org/presentationml/2006/ole">
            <mc:AlternateContent xmlns:mc="http://schemas.openxmlformats.org/markup-compatibility/2006">
              <mc:Choice xmlns:v="urn:schemas-microsoft-com:vml" Requires="v">
                <p:oleObj spid="_x0000_s97288" name="Chart" r:id="rId3" imgW="7448478" imgH="4257662" progId="MSGraph.Chart.8">
                  <p:embed followColorScheme="full"/>
                </p:oleObj>
              </mc:Choice>
              <mc:Fallback>
                <p:oleObj name="Chart" r:id="rId3" imgW="7448478"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12888"/>
                        <a:ext cx="7943850" cy="454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0" name="Rectangle 2"/>
          <p:cNvSpPr txBox="1">
            <a:spLocks noChangeArrowheads="1"/>
          </p:cNvSpPr>
          <p:nvPr/>
        </p:nvSpPr>
        <p:spPr bwMode="auto">
          <a:xfrm>
            <a:off x="0" y="653443"/>
            <a:ext cx="9144000" cy="9144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a:t>Error level of electron density</a:t>
            </a:r>
          </a:p>
        </p:txBody>
      </p:sp>
    </p:spTree>
    <p:extLst>
      <p:ext uri="{BB962C8B-B14F-4D97-AF65-F5344CB8AC3E}">
        <p14:creationId xmlns:p14="http://schemas.microsoft.com/office/powerpoint/2010/main" val="1987939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5091"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0" name="Rectangle 2"/>
          <p:cNvSpPr txBox="1">
            <a:spLocks noChangeArrowheads="1"/>
          </p:cNvSpPr>
          <p:nvPr/>
        </p:nvSpPr>
        <p:spPr bwMode="auto">
          <a:xfrm>
            <a:off x="0" y="653443"/>
            <a:ext cx="9144000" cy="9144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t>2Fo-Fc maps are almost noise-free</a:t>
            </a:r>
            <a:endParaRPr lang="en-US" altLang="en-US" sz="3600" kern="0" dirty="0" smtClean="0"/>
          </a:p>
        </p:txBody>
      </p:sp>
    </p:spTree>
    <p:extLst>
      <p:ext uri="{BB962C8B-B14F-4D97-AF65-F5344CB8AC3E}">
        <p14:creationId xmlns:p14="http://schemas.microsoft.com/office/powerpoint/2010/main" val="314411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8089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hangingPunct="1">
              <a:spcBef>
                <a:spcPct val="0"/>
              </a:spcBef>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
        <p:nvSpPr>
          <p:cNvPr id="80901"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1.0 Å data</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0.116</a:t>
            </a:r>
          </a:p>
          <a:p>
            <a:pPr algn="ctr" eaLnBrk="1" hangingPunct="1">
              <a:spcBef>
                <a:spcPct val="0"/>
              </a:spcBef>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0.135</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Rectangle 2"/>
          <p:cNvSpPr txBox="1">
            <a:spLocks noChangeArrowheads="1"/>
          </p:cNvSpPr>
          <p:nvPr/>
        </p:nvSpPr>
        <p:spPr bwMode="auto">
          <a:xfrm>
            <a:off x="0" y="653443"/>
            <a:ext cx="9144000" cy="9144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t>2Fo-Fc maps are almost noise-free</a:t>
            </a:r>
            <a:endParaRPr lang="en-US" altLang="en-US" sz="3600" kern="0" dirty="0" smtClean="0"/>
          </a:p>
        </p:txBody>
      </p:sp>
    </p:spTree>
    <p:extLst>
      <p:ext uri="{BB962C8B-B14F-4D97-AF65-F5344CB8AC3E}">
        <p14:creationId xmlns:p14="http://schemas.microsoft.com/office/powerpoint/2010/main" val="569168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6194" r="12502" b="5148"/>
          <a:stretch>
            <a:fillRect/>
          </a:stretch>
        </p:blipFill>
        <p:spPr bwMode="auto">
          <a:xfrm rot="517203">
            <a:off x="1491859" y="887694"/>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638826"/>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dirty="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1462240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3010"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smtClean="0">
                <a:solidFill>
                  <a:schemeClr val="tx1"/>
                </a:solidFill>
              </a:rPr>
              <a:t>30 conformers from 24,000</a:t>
            </a:r>
          </a:p>
        </p:txBody>
      </p:sp>
    </p:spTree>
    <p:extLst>
      <p:ext uri="{BB962C8B-B14F-4D97-AF65-F5344CB8AC3E}">
        <p14:creationId xmlns:p14="http://schemas.microsoft.com/office/powerpoint/2010/main" val="4164705456"/>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77826"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Electron density from 24,000 conformers</a:t>
            </a:r>
          </a:p>
        </p:txBody>
      </p:sp>
    </p:spTree>
    <p:extLst>
      <p:ext uri="{BB962C8B-B14F-4D97-AF65-F5344CB8AC3E}">
        <p14:creationId xmlns:p14="http://schemas.microsoft.com/office/powerpoint/2010/main" val="378216450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50418"/>
            <a:ext cx="8229600" cy="1143000"/>
          </a:xfrm>
        </p:spPr>
        <p:txBody>
          <a:bodyPr/>
          <a:lstStyle/>
          <a:p>
            <a:pPr eaLnBrk="1" hangingPunct="1"/>
            <a:r>
              <a:rPr lang="en-US" altLang="en-US" dirty="0" smtClean="0">
                <a:solidFill>
                  <a:schemeClr val="tx1"/>
                </a:solidFill>
              </a:rPr>
              <a:t>lysozyme: </a:t>
            </a:r>
            <a:r>
              <a:rPr lang="en-US" altLang="en-US" dirty="0" smtClean="0">
                <a:solidFill>
                  <a:schemeClr val="tx1"/>
                </a:solidFill>
              </a:rPr>
              <a:t>real and reciprocal</a:t>
            </a:r>
            <a:endParaRPr lang="en-US" altLang="en-US" dirty="0" smtClean="0">
              <a:solidFill>
                <a:schemeClr val="tx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9406"/>
            <a:ext cx="9144000" cy="4572000"/>
          </a:xfrm>
          <a:prstGeom prst="rect">
            <a:avLst/>
          </a:prstGeom>
        </p:spPr>
      </p:pic>
    </p:spTree>
    <p:extLst>
      <p:ext uri="{BB962C8B-B14F-4D97-AF65-F5344CB8AC3E}">
        <p14:creationId xmlns:p14="http://schemas.microsoft.com/office/powerpoint/2010/main" val="1215091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1299019"/>
            <a:ext cx="5317690" cy="63982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Tree>
    <p:extLst>
      <p:ext uri="{BB962C8B-B14F-4D97-AF65-F5344CB8AC3E}">
        <p14:creationId xmlns:p14="http://schemas.microsoft.com/office/powerpoint/2010/main" val="193954290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40</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a:t>
            </a:r>
            <a:r>
              <a:rPr lang="en-US" sz="3600" dirty="0" smtClean="0"/>
              <a:t>0.0506 </a:t>
            </a:r>
          </a:p>
          <a:p>
            <a:r>
              <a:rPr lang="en-US" sz="3600" dirty="0" err="1" smtClean="0"/>
              <a:t>R</a:t>
            </a:r>
            <a:r>
              <a:rPr lang="en-US" sz="3600" baseline="-25000" dirty="0" err="1" smtClean="0"/>
              <a:t>free</a:t>
            </a:r>
            <a:r>
              <a:rPr lang="en-US" sz="3600" dirty="0" smtClean="0"/>
              <a:t>  </a:t>
            </a:r>
            <a:r>
              <a:rPr lang="en-US" sz="3600" dirty="0" smtClean="0"/>
              <a:t>= </a:t>
            </a:r>
            <a:r>
              <a:rPr lang="en-US" sz="3600" dirty="0"/>
              <a:t>0.0556</a:t>
            </a:r>
            <a:endParaRPr lang="en-US" sz="3600" dirty="0" smtClean="0"/>
          </a:p>
          <a:p>
            <a:r>
              <a:rPr lang="en-US" sz="3600" dirty="0" smtClean="0"/>
              <a:t>vs </a:t>
            </a:r>
            <a:r>
              <a:rPr lang="en-US" sz="3600" dirty="0" err="1" smtClean="0"/>
              <a:t>F</a:t>
            </a:r>
            <a:r>
              <a:rPr lang="en-US" sz="3600" baseline="-25000" dirty="0" err="1" smtClean="0"/>
              <a:t>sim</a:t>
            </a:r>
            <a:endParaRPr lang="en-US" sz="3600" baseline="-25000" dirty="0"/>
          </a:p>
        </p:txBody>
      </p:sp>
    </p:spTree>
    <p:extLst>
      <p:ext uri="{BB962C8B-B14F-4D97-AF65-F5344CB8AC3E}">
        <p14:creationId xmlns:p14="http://schemas.microsoft.com/office/powerpoint/2010/main" val="7766519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a:t>
            </a:r>
            <a:r>
              <a:rPr lang="en-US" sz="3600" dirty="0" smtClean="0"/>
              <a:t>0.0297</a:t>
            </a:r>
          </a:p>
          <a:p>
            <a:r>
              <a:rPr lang="en-US" sz="3600" dirty="0" err="1" smtClean="0"/>
              <a:t>R</a:t>
            </a:r>
            <a:r>
              <a:rPr lang="en-US" sz="3600" baseline="-25000" dirty="0" err="1" smtClean="0"/>
              <a:t>free</a:t>
            </a:r>
            <a:r>
              <a:rPr lang="en-US" sz="3600" dirty="0" smtClean="0"/>
              <a:t>  </a:t>
            </a:r>
            <a:r>
              <a:rPr lang="en-US" sz="3600" dirty="0"/>
              <a:t>= 0.0293</a:t>
            </a:r>
          </a:p>
          <a:p>
            <a:r>
              <a:rPr lang="en-US" sz="3600" dirty="0" smtClean="0"/>
              <a:t>vs </a:t>
            </a:r>
            <a:r>
              <a:rPr lang="en-US" sz="3600" dirty="0" err="1"/>
              <a:t>F</a:t>
            </a:r>
            <a:r>
              <a:rPr lang="en-US" sz="3600" baseline="-25000" dirty="0" err="1"/>
              <a:t>sim</a:t>
            </a:r>
            <a:endParaRPr lang="en-US" sz="3600" baseline="-25000" dirty="0"/>
          </a:p>
        </p:txBody>
      </p:sp>
    </p:spTree>
    <p:extLst>
      <p:ext uri="{BB962C8B-B14F-4D97-AF65-F5344CB8AC3E}">
        <p14:creationId xmlns:p14="http://schemas.microsoft.com/office/powerpoint/2010/main" val="2907190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 name="Rectangle 3"/>
          <p:cNvSpPr>
            <a:spLocks noGrp="1" noChangeArrowheads="1"/>
          </p:cNvSpPr>
          <p:nvPr>
            <p:ph type="ctrTitle"/>
          </p:nvPr>
        </p:nvSpPr>
        <p:spPr>
          <a:xfrm>
            <a:off x="-1" y="649224"/>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0.0441</a:t>
            </a:r>
          </a:p>
          <a:p>
            <a:r>
              <a:rPr lang="en-US" sz="3600" dirty="0" err="1"/>
              <a:t>R</a:t>
            </a:r>
            <a:r>
              <a:rPr lang="en-US" sz="3600" baseline="-25000" dirty="0" err="1"/>
              <a:t>free</a:t>
            </a:r>
            <a:r>
              <a:rPr lang="en-US" sz="3600" dirty="0"/>
              <a:t>  = 0.0516</a:t>
            </a:r>
          </a:p>
          <a:p>
            <a:r>
              <a:rPr lang="en-US" sz="3600" dirty="0"/>
              <a:t>vs </a:t>
            </a:r>
            <a:r>
              <a:rPr lang="en-US" sz="3600" dirty="0" err="1"/>
              <a:t>F</a:t>
            </a:r>
            <a:r>
              <a:rPr lang="en-US" sz="3600" baseline="-25000" dirty="0" err="1"/>
              <a:t>sim</a:t>
            </a:r>
            <a:endParaRPr lang="en-US" sz="3600" baseline="-25000" dirty="0"/>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2-14</a:t>
            </a:r>
          </a:p>
        </p:txBody>
      </p:sp>
    </p:spTree>
    <p:extLst>
      <p:ext uri="{BB962C8B-B14F-4D97-AF65-F5344CB8AC3E}">
        <p14:creationId xmlns:p14="http://schemas.microsoft.com/office/powerpoint/2010/main" val="1692177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0.1546</a:t>
            </a:r>
          </a:p>
          <a:p>
            <a:r>
              <a:rPr lang="en-US" sz="3600" dirty="0" err="1" smtClean="0"/>
              <a:t>R</a:t>
            </a:r>
            <a:r>
              <a:rPr lang="en-US" sz="3600" baseline="-25000" dirty="0" err="1" smtClean="0"/>
              <a:t>free</a:t>
            </a:r>
            <a:r>
              <a:rPr lang="en-US" sz="3600" dirty="0" smtClean="0"/>
              <a:t>  = 0.1749</a:t>
            </a:r>
          </a:p>
          <a:p>
            <a:r>
              <a:rPr lang="en-US" sz="3600" dirty="0" smtClean="0"/>
              <a:t>vs F</a:t>
            </a:r>
            <a:r>
              <a:rPr lang="en-US" sz="3600" baseline="-25000" dirty="0" smtClean="0"/>
              <a:t>obs</a:t>
            </a:r>
            <a:endParaRPr lang="en-US" sz="3600" baseline="-25000" dirty="0"/>
          </a:p>
        </p:txBody>
      </p:sp>
      <p:sp>
        <p:nvSpPr>
          <p:cNvPr id="7" name="TextBox 6"/>
          <p:cNvSpPr txBox="1"/>
          <p:nvPr/>
        </p:nvSpPr>
        <p:spPr>
          <a:xfrm>
            <a:off x="151147" y="4611666"/>
            <a:ext cx="4322732" cy="1754326"/>
          </a:xfrm>
          <a:prstGeom prst="rect">
            <a:avLst/>
          </a:prstGeom>
          <a:noFill/>
        </p:spPr>
        <p:txBody>
          <a:bodyPr wrap="square" rtlCol="0">
            <a:spAutoFit/>
          </a:bodyPr>
          <a:lstStyle/>
          <a:p>
            <a:r>
              <a:rPr lang="en-US" sz="3600" dirty="0" smtClean="0"/>
              <a:t>1aho:</a:t>
            </a:r>
          </a:p>
          <a:p>
            <a:r>
              <a:rPr lang="en-US" sz="3600" dirty="0" err="1" smtClean="0"/>
              <a:t>R</a:t>
            </a:r>
            <a:r>
              <a:rPr lang="en-US" sz="3600" baseline="-25000" dirty="0" err="1" smtClean="0"/>
              <a:t>cryst</a:t>
            </a:r>
            <a:r>
              <a:rPr lang="en-US" sz="3600" dirty="0" smtClean="0"/>
              <a:t> = 0.1630</a:t>
            </a:r>
          </a:p>
          <a:p>
            <a:r>
              <a:rPr lang="en-US" sz="3600" dirty="0" err="1" smtClean="0"/>
              <a:t>R</a:t>
            </a:r>
            <a:r>
              <a:rPr lang="en-US" sz="3600" baseline="-25000" dirty="0" err="1" smtClean="0"/>
              <a:t>free</a:t>
            </a:r>
            <a:r>
              <a:rPr lang="en-US" sz="3600" dirty="0" smtClean="0"/>
              <a:t>  = n/d</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1" y="649224"/>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1-7</a:t>
            </a:r>
          </a:p>
        </p:txBody>
      </p:sp>
    </p:spTree>
    <p:extLst>
      <p:ext uri="{BB962C8B-B14F-4D97-AF65-F5344CB8AC3E}">
        <p14:creationId xmlns:p14="http://schemas.microsoft.com/office/powerpoint/2010/main" val="786590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r>
              <a:rPr lang="en-US" sz="3000" dirty="0" smtClean="0"/>
              <a:t>All difference</a:t>
            </a:r>
          </a:p>
          <a:p>
            <a:r>
              <a:rPr lang="en-US" sz="3000" dirty="0"/>
              <a:t>f</a:t>
            </a:r>
            <a:r>
              <a:rPr lang="en-US" sz="3000" dirty="0" smtClean="0"/>
              <a:t>eatures</a:t>
            </a:r>
          </a:p>
          <a:p>
            <a:r>
              <a:rPr lang="en-US" sz="3000" dirty="0" smtClean="0"/>
              <a:t>are in </a:t>
            </a:r>
          </a:p>
          <a:p>
            <a:r>
              <a:rPr lang="en-US" sz="3000" dirty="0"/>
              <a:t>t</a:t>
            </a:r>
            <a:r>
              <a:rPr lang="en-US" sz="3000" dirty="0" smtClean="0"/>
              <a:t>he solvent!</a:t>
            </a:r>
            <a:endParaRPr lang="en-US" sz="3000" dirty="0"/>
          </a:p>
        </p:txBody>
      </p:sp>
      <p:sp>
        <p:nvSpPr>
          <p:cNvPr id="8" name="TextBox 7"/>
          <p:cNvSpPr txBox="1"/>
          <p:nvPr/>
        </p:nvSpPr>
        <p:spPr>
          <a:xfrm>
            <a:off x="7090566" y="5613747"/>
            <a:ext cx="1677653" cy="553998"/>
          </a:xfrm>
          <a:prstGeom prst="rect">
            <a:avLst/>
          </a:prstGeom>
          <a:noFill/>
        </p:spPr>
        <p:txBody>
          <a:bodyPr wrap="square" rtlCol="0">
            <a:spAutoFit/>
          </a:bodyPr>
          <a:lstStyle/>
          <a:p>
            <a:r>
              <a:rPr lang="en-US" sz="3000" dirty="0"/>
              <a:t>r</a:t>
            </a:r>
            <a:r>
              <a:rPr lang="en-US" sz="3000" dirty="0" smtClean="0"/>
              <a:t>eal data</a:t>
            </a:r>
            <a:endParaRPr lang="en-US" sz="30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500720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2256242789"/>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194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316742826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“rough” is </a:t>
            </a:r>
            <a:r>
              <a:rPr lang="en-US" altLang="en-US" sz="3600" smtClean="0">
                <a:solidFill>
                  <a:schemeClr val="tx1"/>
                </a:solidFill>
              </a:rPr>
              <a:t>the solvent?</a:t>
            </a:r>
            <a:endParaRPr lang="en-US" altLang="en-US" sz="3600" dirty="0" smtClean="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r>
              <a:rPr lang="en-US" sz="3200" dirty="0" err="1" smtClean="0"/>
              <a:t>R</a:t>
            </a:r>
            <a:r>
              <a:rPr lang="en-US" sz="3200" baseline="-25000" dirty="0" err="1" smtClean="0"/>
              <a:t>cryst</a:t>
            </a:r>
            <a:r>
              <a:rPr lang="en-US" sz="3200" dirty="0" smtClean="0"/>
              <a:t> = 0.0309</a:t>
            </a:r>
          </a:p>
          <a:p>
            <a:r>
              <a:rPr lang="en-US" sz="3200" dirty="0" err="1" smtClean="0"/>
              <a:t>R</a:t>
            </a:r>
            <a:r>
              <a:rPr lang="en-US" sz="3200" baseline="-25000" dirty="0" err="1" smtClean="0"/>
              <a:t>free</a:t>
            </a:r>
            <a:r>
              <a:rPr lang="en-US" sz="3200" dirty="0" smtClean="0"/>
              <a:t>  = 0.0678</a:t>
            </a:r>
          </a:p>
          <a:p>
            <a:r>
              <a:rPr lang="en-US" sz="3200" dirty="0" smtClean="0"/>
              <a:t>vs </a:t>
            </a:r>
            <a:r>
              <a:rPr lang="en-US" sz="3200" dirty="0" err="1" smtClean="0"/>
              <a:t>F</a:t>
            </a:r>
            <a:r>
              <a:rPr lang="en-US" sz="3200" baseline="-25000" dirty="0" err="1" smtClean="0"/>
              <a:t>sim</a:t>
            </a:r>
            <a:endParaRPr lang="en-US" sz="3200" baseline="-25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4554444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69726" y="763153"/>
            <a:ext cx="8229600" cy="1143000"/>
          </a:xfrm>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1252603" y="1853852"/>
            <a:ext cx="7434197" cy="4546948"/>
          </a:xfrm>
        </p:spPr>
        <p:txBody>
          <a:bodyPr/>
          <a:lstStyle/>
          <a:p>
            <a:pPr eaLnBrk="1" hangingPunct="1">
              <a:lnSpc>
                <a:spcPct val="150000"/>
              </a:lnSpc>
              <a:spcBef>
                <a:spcPts val="1200"/>
              </a:spcBef>
            </a:pPr>
            <a:r>
              <a:rPr lang="en-US" altLang="en-US" dirty="0"/>
              <a:t>w</a:t>
            </a:r>
            <a:r>
              <a:rPr lang="en-US" altLang="en-US" dirty="0" smtClean="0"/>
              <a:t>ill </a:t>
            </a:r>
            <a:r>
              <a:rPr lang="en-US" altLang="en-US" dirty="0" smtClean="0"/>
              <a:t>be noisy</a:t>
            </a:r>
          </a:p>
          <a:p>
            <a:pPr eaLnBrk="1" hangingPunct="1">
              <a:lnSpc>
                <a:spcPct val="150000"/>
              </a:lnSpc>
              <a:spcBef>
                <a:spcPts val="1200"/>
              </a:spcBef>
            </a:pPr>
            <a:r>
              <a:rPr lang="en-US" altLang="en-US" dirty="0" smtClean="0"/>
              <a:t>Multi-crystal </a:t>
            </a:r>
            <a:r>
              <a:rPr lang="en-US" altLang="en-US" dirty="0" smtClean="0"/>
              <a:t>data – isomorphism</a:t>
            </a:r>
            <a:endParaRPr lang="en-US" altLang="en-US" dirty="0"/>
          </a:p>
          <a:p>
            <a:pPr eaLnBrk="1" hangingPunct="1">
              <a:lnSpc>
                <a:spcPct val="150000"/>
              </a:lnSpc>
              <a:spcBef>
                <a:spcPts val="1200"/>
              </a:spcBef>
            </a:pPr>
            <a:r>
              <a:rPr lang="en-US" altLang="en-US" dirty="0"/>
              <a:t>Averaging destroys resolution</a:t>
            </a:r>
          </a:p>
          <a:p>
            <a:pPr eaLnBrk="1" hangingPunct="1">
              <a:lnSpc>
                <a:spcPct val="150000"/>
              </a:lnSpc>
              <a:spcBef>
                <a:spcPts val="1200"/>
              </a:spcBef>
            </a:pPr>
            <a:r>
              <a:rPr lang="en-US" altLang="en-US" dirty="0" smtClean="0"/>
              <a:t>structures </a:t>
            </a:r>
            <a:r>
              <a:rPr lang="en-US" altLang="en-US" dirty="0" smtClean="0"/>
              <a:t>of the future must be 4D</a:t>
            </a:r>
          </a:p>
          <a:p>
            <a:pPr eaLnBrk="1" hangingPunct="1">
              <a:lnSpc>
                <a:spcPct val="150000"/>
              </a:lnSpc>
              <a:spcBef>
                <a:spcPts val="1200"/>
              </a:spcBef>
            </a:pPr>
            <a:r>
              <a:rPr lang="en-US" altLang="en-US" dirty="0"/>
              <a:t>There is “life” below 1 </a:t>
            </a:r>
            <a:r>
              <a:rPr lang="el-GR" altLang="en-US" dirty="0"/>
              <a:t>σ</a:t>
            </a:r>
            <a:endParaRPr lang="en-US" alt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1287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50418"/>
            <a:ext cx="8229600" cy="1143000"/>
          </a:xfrm>
        </p:spPr>
        <p:txBody>
          <a:bodyPr/>
          <a:lstStyle/>
          <a:p>
            <a:pPr eaLnBrk="1" hangingPunct="1"/>
            <a:r>
              <a:rPr lang="en-US" altLang="en-US" dirty="0" smtClean="0">
                <a:solidFill>
                  <a:schemeClr val="tx1"/>
                </a:solidFill>
              </a:rPr>
              <a:t>lysozyme: thermal motion</a:t>
            </a:r>
          </a:p>
        </p:txBody>
      </p:sp>
      <p:sp>
        <p:nvSpPr>
          <p:cNvPr id="2" name="TextBox 1"/>
          <p:cNvSpPr txBox="1"/>
          <p:nvPr/>
        </p:nvSpPr>
        <p:spPr>
          <a:xfrm>
            <a:off x="0" y="6488668"/>
            <a:ext cx="3621504" cy="369332"/>
          </a:xfrm>
          <a:prstGeom prst="rect">
            <a:avLst/>
          </a:prstGeom>
          <a:noFill/>
        </p:spPr>
        <p:txBody>
          <a:bodyPr wrap="none" rtlCol="0">
            <a:spAutoFit/>
          </a:bodyPr>
          <a:lstStyle/>
          <a:p>
            <a:r>
              <a:rPr lang="en-US" dirty="0" smtClean="0"/>
              <a:t>RMS displacement from B factors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1828"/>
            <a:ext cx="9144000" cy="4572000"/>
          </a:xfrm>
          <a:prstGeom prst="rect">
            <a:avLst/>
          </a:prstGeom>
        </p:spPr>
      </p:pic>
    </p:spTree>
    <p:extLst>
      <p:ext uri="{BB962C8B-B14F-4D97-AF65-F5344CB8AC3E}">
        <p14:creationId xmlns:p14="http://schemas.microsoft.com/office/powerpoint/2010/main" val="235963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663878"/>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1" y="2254685"/>
            <a:ext cx="9143999" cy="2862322"/>
          </a:xfrm>
          <a:prstGeom prst="rect">
            <a:avLst/>
          </a:prstGeom>
          <a:noFill/>
        </p:spPr>
        <p:txBody>
          <a:bodyPr wrap="square" rtlCol="0">
            <a:spAutoFit/>
          </a:bodyPr>
          <a:lstStyle/>
          <a:p>
            <a:pPr algn="ctr"/>
            <a:r>
              <a:rPr lang="en-US" sz="3600" dirty="0" smtClean="0">
                <a:solidFill>
                  <a:srgbClr val="C00000"/>
                </a:solidFill>
              </a:rPr>
              <a:t>Problem</a:t>
            </a:r>
            <a:r>
              <a:rPr lang="en-US" sz="3600" dirty="0" smtClean="0">
                <a:solidFill>
                  <a:srgbClr val="C00000"/>
                </a:solidFill>
              </a:rPr>
              <a:t>:</a:t>
            </a:r>
          </a:p>
          <a:p>
            <a:pPr algn="ctr"/>
            <a:endParaRPr lang="en-US" sz="3600" dirty="0" smtClean="0">
              <a:solidFill>
                <a:srgbClr val="C00000"/>
              </a:solidFill>
            </a:endParaRPr>
          </a:p>
          <a:p>
            <a:pPr algn="ctr"/>
            <a:r>
              <a:rPr lang="en-US" sz="3600" dirty="0" smtClean="0">
                <a:solidFill>
                  <a:srgbClr val="C00000"/>
                </a:solidFill>
              </a:rPr>
              <a:t>XFELs </a:t>
            </a:r>
          </a:p>
          <a:p>
            <a:pPr algn="ctr"/>
            <a:r>
              <a:rPr lang="en-US" sz="3600" dirty="0" smtClean="0">
                <a:solidFill>
                  <a:srgbClr val="C00000"/>
                </a:solidFill>
              </a:rPr>
              <a:t>cannot </a:t>
            </a:r>
            <a:r>
              <a:rPr lang="en-US" sz="3600" dirty="0" smtClean="0">
                <a:solidFill>
                  <a:srgbClr val="C00000"/>
                </a:solidFill>
              </a:rPr>
              <a:t>solve </a:t>
            </a:r>
            <a:r>
              <a:rPr lang="en-US" sz="3600" dirty="0" smtClean="0">
                <a:solidFill>
                  <a:srgbClr val="C00000"/>
                </a:solidFill>
              </a:rPr>
              <a:t>the </a:t>
            </a:r>
          </a:p>
          <a:p>
            <a:pPr algn="ctr"/>
            <a:r>
              <a:rPr lang="en-US" sz="3600" dirty="0" smtClean="0">
                <a:solidFill>
                  <a:srgbClr val="C00000"/>
                </a:solidFill>
              </a:rPr>
              <a:t>“</a:t>
            </a:r>
            <a:r>
              <a:rPr lang="en-US" sz="3600" dirty="0" smtClean="0">
                <a:solidFill>
                  <a:srgbClr val="C00000"/>
                </a:solidFill>
              </a:rPr>
              <a:t>resolution problem</a:t>
            </a:r>
            <a:r>
              <a:rPr lang="en-US" sz="3600" dirty="0" smtClean="0">
                <a:solidFill>
                  <a:srgbClr val="C00000"/>
                </a:solidFill>
              </a:rPr>
              <a:t>”</a:t>
            </a:r>
            <a:endParaRPr lang="en-US" sz="3600" dirty="0" smtClean="0">
              <a:solidFill>
                <a:srgbClr val="C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126813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t>“Time-resolved” diffraction</a:t>
            </a:r>
          </a:p>
        </p:txBody>
      </p:sp>
    </p:spTree>
    <p:extLst>
      <p:ext uri="{BB962C8B-B14F-4D97-AF65-F5344CB8AC3E}">
        <p14:creationId xmlns:p14="http://schemas.microsoft.com/office/powerpoint/2010/main" val="3053712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9607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15266</TotalTime>
  <Words>1739</Words>
  <Application>Microsoft Office PowerPoint</Application>
  <PresentationFormat>On-screen Show (4:3)</PresentationFormat>
  <Paragraphs>298</Paragraphs>
  <Slides>58</Slides>
  <Notes>0</Notes>
  <HiddenSlides>1</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58</vt:i4>
      </vt:variant>
    </vt:vector>
  </HeadingPairs>
  <TitlesOfParts>
    <vt:vector size="63" baseType="lpstr">
      <vt:lpstr>Office Theme</vt:lpstr>
      <vt:lpstr>1_Default Design</vt:lpstr>
      <vt:lpstr>4_Default Design</vt:lpstr>
      <vt:lpstr>Chart</vt:lpstr>
      <vt:lpstr>Microsoft Graph Chart</vt:lpstr>
      <vt:lpstr>Acknowledgements</vt:lpstr>
      <vt:lpstr>The Future of Structural Biology</vt:lpstr>
      <vt:lpstr>What is the structure of “disorder” ?</vt:lpstr>
      <vt:lpstr>Promise of Single-molecule Imaging</vt:lpstr>
      <vt:lpstr>lysozyme: real and reciprocal</vt:lpstr>
      <vt:lpstr>lysozyme: thermal motion</vt:lpstr>
      <vt:lpstr>The Future of Structural Biology</vt:lpstr>
      <vt:lpstr>Muybridge’s galloping horse (1878)</vt:lpstr>
      <vt:lpstr>Muybridge’s galloping horse (1878)</vt:lpstr>
      <vt:lpstr>Muybridge’s galloping horse (1878)</vt:lpstr>
      <vt:lpstr>Supporting a model with data</vt:lpstr>
      <vt:lpstr>What can we do now?</vt:lpstr>
      <vt:lpstr>Make the molecule sit still</vt:lpstr>
      <vt:lpstr>Disorder? or Dynamics?</vt:lpstr>
      <vt:lpstr>What can we do now?</vt:lpstr>
      <vt:lpstr>PowerPoint Presentation</vt:lpstr>
      <vt:lpstr>PowerPoint Presentation</vt:lpstr>
      <vt:lpstr>PowerPoint Presentation</vt:lpstr>
      <vt:lpstr>Non-isomorphism in lysozyme</vt:lpstr>
      <vt:lpstr>Elastic deformation =  non-isomorphism</vt:lpstr>
      <vt:lpstr>Elastic deformation =  non-isomorphism</vt:lpstr>
      <vt:lpstr>Plastic deformation =  poor diffraction</vt:lpstr>
      <vt:lpstr>Plastic deformation =  poor diffraction</vt:lpstr>
      <vt:lpstr>Plastic deformation is irreversible</vt:lpstr>
      <vt:lpstr>What can we do now?</vt:lpstr>
      <vt:lpstr>average structure: galloping horse</vt:lpstr>
      <vt:lpstr>average structure: 1-sigma contour</vt:lpstr>
      <vt:lpstr>Ringer: systematic map sampling</vt:lpstr>
      <vt:lpstr>Ringer: systematic map sampling</vt:lpstr>
      <vt:lpstr>Ringer: systematic map sampling</vt:lpstr>
      <vt:lpstr>Independent estimates of F000</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1 “sigma” is not a good criterion</vt:lpstr>
      <vt:lpstr>1 “sigma” is not a good criterion</vt:lpstr>
      <vt:lpstr>1 “sigma” is not a good criterion</vt:lpstr>
      <vt:lpstr>1 “sigma” is not a good criterion</vt:lpstr>
      <vt:lpstr>1 “sigma” is not a good criterion</vt:lpstr>
      <vt:lpstr>Regular model with real data!</vt:lpstr>
      <vt:lpstr>Molecular Dynamics Simulation</vt:lpstr>
      <vt:lpstr>30 conformers from 24,000</vt:lpstr>
      <vt:lpstr>Electron density from 24,000 conformers</vt:lpstr>
      <vt:lpstr>How many conformers are there?</vt:lpstr>
      <vt:lpstr>How many conformers are there?</vt:lpstr>
      <vt:lpstr>How many conformers are there?</vt:lpstr>
      <vt:lpstr>How many conformers are there?</vt:lpstr>
      <vt:lpstr>How many conformers are there?</vt:lpstr>
      <vt:lpstr>How many conformers are there?</vt:lpstr>
      <vt:lpstr>PowerPoint Presentation</vt:lpstr>
      <vt:lpstr>How “rough” is the solvent?</vt:lpstr>
      <vt:lpstr>The Future of Structural Biology</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115</cp:revision>
  <dcterms:created xsi:type="dcterms:W3CDTF">2013-06-25T16:58:40Z</dcterms:created>
  <dcterms:modified xsi:type="dcterms:W3CDTF">2014-03-31T22:42:58Z</dcterms:modified>
</cp:coreProperties>
</file>