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07" r:id="rId2"/>
    <p:sldMasterId id="2147483721" r:id="rId3"/>
  </p:sldMasterIdLst>
  <p:notesMasterIdLst>
    <p:notesMasterId r:id="rId66"/>
  </p:notesMasterIdLst>
  <p:sldIdLst>
    <p:sldId id="483" r:id="rId4"/>
    <p:sldId id="376" r:id="rId5"/>
    <p:sldId id="304" r:id="rId6"/>
    <p:sldId id="377" r:id="rId7"/>
    <p:sldId id="399" r:id="rId8"/>
    <p:sldId id="433" r:id="rId9"/>
    <p:sldId id="378" r:id="rId10"/>
    <p:sldId id="380" r:id="rId11"/>
    <p:sldId id="379" r:id="rId12"/>
    <p:sldId id="384" r:id="rId13"/>
    <p:sldId id="400" r:id="rId14"/>
    <p:sldId id="498" r:id="rId15"/>
    <p:sldId id="499" r:id="rId16"/>
    <p:sldId id="497" r:id="rId17"/>
    <p:sldId id="397" r:id="rId18"/>
    <p:sldId id="398" r:id="rId19"/>
    <p:sldId id="395" r:id="rId20"/>
    <p:sldId id="396" r:id="rId21"/>
    <p:sldId id="393" r:id="rId22"/>
    <p:sldId id="388" r:id="rId23"/>
    <p:sldId id="392" r:id="rId24"/>
    <p:sldId id="389" r:id="rId25"/>
    <p:sldId id="390" r:id="rId26"/>
    <p:sldId id="496" r:id="rId27"/>
    <p:sldId id="436" r:id="rId28"/>
    <p:sldId id="437" r:id="rId29"/>
    <p:sldId id="326" r:id="rId30"/>
    <p:sldId id="327" r:id="rId31"/>
    <p:sldId id="328" r:id="rId32"/>
    <p:sldId id="329" r:id="rId33"/>
    <p:sldId id="438" r:id="rId34"/>
    <p:sldId id="352" r:id="rId35"/>
    <p:sldId id="330" r:id="rId36"/>
    <p:sldId id="439" r:id="rId37"/>
    <p:sldId id="332" r:id="rId38"/>
    <p:sldId id="333" r:id="rId39"/>
    <p:sldId id="334" r:id="rId40"/>
    <p:sldId id="335" r:id="rId41"/>
    <p:sldId id="336" r:id="rId42"/>
    <p:sldId id="337" r:id="rId43"/>
    <p:sldId id="338" r:id="rId44"/>
    <p:sldId id="339" r:id="rId45"/>
    <p:sldId id="340" r:id="rId46"/>
    <p:sldId id="341" r:id="rId47"/>
    <p:sldId id="342" r:id="rId48"/>
    <p:sldId id="343" r:id="rId49"/>
    <p:sldId id="311" r:id="rId50"/>
    <p:sldId id="312" r:id="rId51"/>
    <p:sldId id="346" r:id="rId52"/>
    <p:sldId id="442" r:id="rId53"/>
    <p:sldId id="441" r:id="rId54"/>
    <p:sldId id="487" r:id="rId55"/>
    <p:sldId id="488" r:id="rId56"/>
    <p:sldId id="489" r:id="rId57"/>
    <p:sldId id="490" r:id="rId58"/>
    <p:sldId id="492" r:id="rId59"/>
    <p:sldId id="503" r:id="rId60"/>
    <p:sldId id="502" r:id="rId61"/>
    <p:sldId id="501" r:id="rId62"/>
    <p:sldId id="500" r:id="rId63"/>
    <p:sldId id="491" r:id="rId64"/>
    <p:sldId id="369"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44"/>
    <a:srgbClr val="C7B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9" autoAdjust="0"/>
    <p:restoredTop sz="96494" autoAdjust="0"/>
  </p:normalViewPr>
  <p:slideViewPr>
    <p:cSldViewPr snapToGrid="0">
      <p:cViewPr varScale="1">
        <p:scale>
          <a:sx n="76" d="100"/>
          <a:sy n="76" d="100"/>
        </p:scale>
        <p:origin x="-6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8" d="100"/>
        <a:sy n="68" d="100"/>
      </p:scale>
      <p:origin x="0" y="49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image" Target="../media/image45.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image" Target="../media/image5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image" Target="../media/image53.e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5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alt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alt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defRPr>
            </a:lvl1pPr>
          </a:lstStyle>
          <a:p>
            <a:pPr>
              <a:defRPr/>
            </a:pPr>
            <a:fld id="{BEA6E851-E6CE-4295-A9DE-8BA4E3AD9688}" type="slidenum">
              <a:rPr lang="en-US" altLang="en-US"/>
              <a:pPr>
                <a:defRPr/>
              </a:pPr>
              <a:t>‹#›</a:t>
            </a:fld>
            <a:endParaRPr lang="en-US" altLang="en-US"/>
          </a:p>
        </p:txBody>
      </p:sp>
    </p:spTree>
    <p:extLst>
      <p:ext uri="{BB962C8B-B14F-4D97-AF65-F5344CB8AC3E}">
        <p14:creationId xmlns:p14="http://schemas.microsoft.com/office/powerpoint/2010/main" val="2878914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075D3D-07D0-449B-9E64-52552A9569F8}"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9A062BE-FE0C-486A-96CA-02F1515C82FB}" type="slidenum">
              <a:rPr lang="en-US"/>
              <a:pPr>
                <a:defRPr/>
              </a:pPr>
              <a:t>‹#›</a:t>
            </a:fld>
            <a:endParaRPr lang="en-US"/>
          </a:p>
        </p:txBody>
      </p:sp>
    </p:spTree>
    <p:extLst>
      <p:ext uri="{BB962C8B-B14F-4D97-AF65-F5344CB8AC3E}">
        <p14:creationId xmlns:p14="http://schemas.microsoft.com/office/powerpoint/2010/main" val="24679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B10DE7C-C187-4766-BEB8-705781FD4B4F}"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F95CAA0C-BF01-4057-915C-81CEDAECC968}" type="slidenum">
              <a:rPr lang="en-US"/>
              <a:pPr>
                <a:defRPr/>
              </a:pPr>
              <a:t>‹#›</a:t>
            </a:fld>
            <a:endParaRPr lang="en-US"/>
          </a:p>
        </p:txBody>
      </p:sp>
    </p:spTree>
    <p:extLst>
      <p:ext uri="{BB962C8B-B14F-4D97-AF65-F5344CB8AC3E}">
        <p14:creationId xmlns:p14="http://schemas.microsoft.com/office/powerpoint/2010/main" val="287745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BC38553-3538-475F-92A6-39385DC7C1D5}"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0A83873-2BA8-487B-A351-000DB5E78D11}" type="slidenum">
              <a:rPr lang="en-US"/>
              <a:pPr>
                <a:defRPr/>
              </a:pPr>
              <a:t>‹#›</a:t>
            </a:fld>
            <a:endParaRPr lang="en-US"/>
          </a:p>
        </p:txBody>
      </p:sp>
    </p:spTree>
    <p:extLst>
      <p:ext uri="{BB962C8B-B14F-4D97-AF65-F5344CB8AC3E}">
        <p14:creationId xmlns:p14="http://schemas.microsoft.com/office/powerpoint/2010/main" val="4257425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672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6189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363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142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714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114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399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65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CDBF8C3-9E16-4B4B-9799-12E8F1999341}"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D567C010-DFF5-4910-9F34-7918B2EAAEEB}" type="slidenum">
              <a:rPr lang="en-US"/>
              <a:pPr>
                <a:defRPr/>
              </a:pPr>
              <a:t>‹#›</a:t>
            </a:fld>
            <a:endParaRPr lang="en-US"/>
          </a:p>
        </p:txBody>
      </p:sp>
    </p:spTree>
    <p:extLst>
      <p:ext uri="{BB962C8B-B14F-4D97-AF65-F5344CB8AC3E}">
        <p14:creationId xmlns:p14="http://schemas.microsoft.com/office/powerpoint/2010/main" val="635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0482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2873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923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1468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A4453A6-D4B1-4F76-8FCA-05352AC6D96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387196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5E311E-92F5-4BD3-B7A4-065E24A5243D}" type="slidenum">
              <a:rPr lang="en-US"/>
              <a:pPr>
                <a:defRPr/>
              </a:pPr>
              <a:t>‹#›</a:t>
            </a:fld>
            <a:endParaRPr lang="en-US"/>
          </a:p>
        </p:txBody>
      </p:sp>
    </p:spTree>
    <p:extLst>
      <p:ext uri="{BB962C8B-B14F-4D97-AF65-F5344CB8AC3E}">
        <p14:creationId xmlns:p14="http://schemas.microsoft.com/office/powerpoint/2010/main" val="7661839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BC756B-E83D-4E6F-B406-C557A7B1E6DA}" type="slidenum">
              <a:rPr lang="en-US"/>
              <a:pPr>
                <a:defRPr/>
              </a:pPr>
              <a:t>‹#›</a:t>
            </a:fld>
            <a:endParaRPr lang="en-US"/>
          </a:p>
        </p:txBody>
      </p:sp>
    </p:spTree>
    <p:extLst>
      <p:ext uri="{BB962C8B-B14F-4D97-AF65-F5344CB8AC3E}">
        <p14:creationId xmlns:p14="http://schemas.microsoft.com/office/powerpoint/2010/main" val="3754192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97B965-33FE-459A-BAAF-C9EEF9DAE87E}" type="slidenum">
              <a:rPr lang="en-US"/>
              <a:pPr>
                <a:defRPr/>
              </a:pPr>
              <a:t>‹#›</a:t>
            </a:fld>
            <a:endParaRPr lang="en-US"/>
          </a:p>
        </p:txBody>
      </p:sp>
    </p:spTree>
    <p:extLst>
      <p:ext uri="{BB962C8B-B14F-4D97-AF65-F5344CB8AC3E}">
        <p14:creationId xmlns:p14="http://schemas.microsoft.com/office/powerpoint/2010/main" val="695435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AFC600-419B-4686-B9BC-A158AA72EBE9}" type="slidenum">
              <a:rPr lang="en-US"/>
              <a:pPr>
                <a:defRPr/>
              </a:pPr>
              <a:t>‹#›</a:t>
            </a:fld>
            <a:endParaRPr lang="en-US"/>
          </a:p>
        </p:txBody>
      </p:sp>
    </p:spTree>
    <p:extLst>
      <p:ext uri="{BB962C8B-B14F-4D97-AF65-F5344CB8AC3E}">
        <p14:creationId xmlns:p14="http://schemas.microsoft.com/office/powerpoint/2010/main" val="3610710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5865F2-F374-4DA7-A560-E6DDA8C7A745}" type="slidenum">
              <a:rPr lang="en-US"/>
              <a:pPr>
                <a:defRPr/>
              </a:pPr>
              <a:t>‹#›</a:t>
            </a:fld>
            <a:endParaRPr lang="en-US"/>
          </a:p>
        </p:txBody>
      </p:sp>
    </p:spTree>
    <p:extLst>
      <p:ext uri="{BB962C8B-B14F-4D97-AF65-F5344CB8AC3E}">
        <p14:creationId xmlns:p14="http://schemas.microsoft.com/office/powerpoint/2010/main" val="2747374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8348EA-0430-42D3-A369-C9BEDAB3B670}" type="datetimeFigureOut">
              <a:rPr lang="en-US"/>
              <a:pPr>
                <a:defRPr/>
              </a:pPr>
              <a:t>3/25/2014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CF05DD4-FF0E-48AC-86EB-1DEFF3C99E35}" type="slidenum">
              <a:rPr lang="en-US"/>
              <a:pPr>
                <a:defRPr/>
              </a:pPr>
              <a:t>‹#›</a:t>
            </a:fld>
            <a:endParaRPr lang="en-US"/>
          </a:p>
        </p:txBody>
      </p:sp>
    </p:spTree>
    <p:extLst>
      <p:ext uri="{BB962C8B-B14F-4D97-AF65-F5344CB8AC3E}">
        <p14:creationId xmlns:p14="http://schemas.microsoft.com/office/powerpoint/2010/main" val="468410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C97CDD-02FB-46EA-99D2-6D901D186FA6}" type="slidenum">
              <a:rPr lang="en-US"/>
              <a:pPr>
                <a:defRPr/>
              </a:pPr>
              <a:t>‹#›</a:t>
            </a:fld>
            <a:endParaRPr lang="en-US"/>
          </a:p>
        </p:txBody>
      </p:sp>
    </p:spTree>
    <p:extLst>
      <p:ext uri="{BB962C8B-B14F-4D97-AF65-F5344CB8AC3E}">
        <p14:creationId xmlns:p14="http://schemas.microsoft.com/office/powerpoint/2010/main" val="3076420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D495F1-6D56-4405-AC74-4C5ACD0BC3EB}" type="slidenum">
              <a:rPr lang="en-US"/>
              <a:pPr>
                <a:defRPr/>
              </a:pPr>
              <a:t>‹#›</a:t>
            </a:fld>
            <a:endParaRPr lang="en-US"/>
          </a:p>
        </p:txBody>
      </p:sp>
    </p:spTree>
    <p:extLst>
      <p:ext uri="{BB962C8B-B14F-4D97-AF65-F5344CB8AC3E}">
        <p14:creationId xmlns:p14="http://schemas.microsoft.com/office/powerpoint/2010/main" val="2643181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F03DE0-92DE-44C2-B166-BC7C05EBCC25}" type="slidenum">
              <a:rPr lang="en-US"/>
              <a:pPr>
                <a:defRPr/>
              </a:pPr>
              <a:t>‹#›</a:t>
            </a:fld>
            <a:endParaRPr lang="en-US"/>
          </a:p>
        </p:txBody>
      </p:sp>
    </p:spTree>
    <p:extLst>
      <p:ext uri="{BB962C8B-B14F-4D97-AF65-F5344CB8AC3E}">
        <p14:creationId xmlns:p14="http://schemas.microsoft.com/office/powerpoint/2010/main" val="4051303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9025A-145E-4170-8258-A022140E28FA}" type="slidenum">
              <a:rPr lang="en-US"/>
              <a:pPr>
                <a:defRPr/>
              </a:pPr>
              <a:t>‹#›</a:t>
            </a:fld>
            <a:endParaRPr lang="en-US"/>
          </a:p>
        </p:txBody>
      </p:sp>
    </p:spTree>
    <p:extLst>
      <p:ext uri="{BB962C8B-B14F-4D97-AF65-F5344CB8AC3E}">
        <p14:creationId xmlns:p14="http://schemas.microsoft.com/office/powerpoint/2010/main" val="29902816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F3AAEF-439A-4761-98D4-6569B95701D2}" type="slidenum">
              <a:rPr lang="en-US"/>
              <a:pPr>
                <a:defRPr/>
              </a:pPr>
              <a:t>‹#›</a:t>
            </a:fld>
            <a:endParaRPr lang="en-US"/>
          </a:p>
        </p:txBody>
      </p:sp>
    </p:spTree>
    <p:extLst>
      <p:ext uri="{BB962C8B-B14F-4D97-AF65-F5344CB8AC3E}">
        <p14:creationId xmlns:p14="http://schemas.microsoft.com/office/powerpoint/2010/main" val="1106284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4D9F90-F914-4EE0-8488-B909732E6A9A}" type="slidenum">
              <a:rPr lang="en-US"/>
              <a:pPr>
                <a:defRPr/>
              </a:pPr>
              <a:t>‹#›</a:t>
            </a:fld>
            <a:endParaRPr lang="en-US"/>
          </a:p>
        </p:txBody>
      </p:sp>
    </p:spTree>
    <p:extLst>
      <p:ext uri="{BB962C8B-B14F-4D97-AF65-F5344CB8AC3E}">
        <p14:creationId xmlns:p14="http://schemas.microsoft.com/office/powerpoint/2010/main" val="1445667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E27766-161D-42A3-9BA6-3F2036A63920}" type="slidenum">
              <a:rPr lang="en-US"/>
              <a:pPr>
                <a:defRPr/>
              </a:pPr>
              <a:t>‹#›</a:t>
            </a:fld>
            <a:endParaRPr lang="en-US"/>
          </a:p>
        </p:txBody>
      </p:sp>
    </p:spTree>
    <p:extLst>
      <p:ext uri="{BB962C8B-B14F-4D97-AF65-F5344CB8AC3E}">
        <p14:creationId xmlns:p14="http://schemas.microsoft.com/office/powerpoint/2010/main" val="972240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66BEC12-7DD3-46D5-81DA-F9612E26392D}"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9DAB1C0-FE18-43E7-AAFA-84B202EC2B4B}" type="slidenum">
              <a:rPr lang="en-US"/>
              <a:pPr>
                <a:defRPr/>
              </a:pPr>
              <a:t>‹#›</a:t>
            </a:fld>
            <a:endParaRPr lang="en-US"/>
          </a:p>
        </p:txBody>
      </p:sp>
    </p:spTree>
    <p:extLst>
      <p:ext uri="{BB962C8B-B14F-4D97-AF65-F5344CB8AC3E}">
        <p14:creationId xmlns:p14="http://schemas.microsoft.com/office/powerpoint/2010/main" val="416628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3175DB77-AD00-4A8C-87DE-649257EE1E43}" type="datetimeFigureOut">
              <a:rPr lang="en-US"/>
              <a:pPr>
                <a:defRPr/>
              </a:pPr>
              <a:t>3/25/2014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1EB36AF-86E6-49B6-8927-2461283BD2A1}" type="slidenum">
              <a:rPr lang="en-US"/>
              <a:pPr>
                <a:defRPr/>
              </a:pPr>
              <a:t>‹#›</a:t>
            </a:fld>
            <a:endParaRPr lang="en-US"/>
          </a:p>
        </p:txBody>
      </p:sp>
    </p:spTree>
    <p:extLst>
      <p:ext uri="{BB962C8B-B14F-4D97-AF65-F5344CB8AC3E}">
        <p14:creationId xmlns:p14="http://schemas.microsoft.com/office/powerpoint/2010/main" val="3027921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2B97CE8-F376-4D5C-A67D-80AF5ED2DA22}" type="datetimeFigureOut">
              <a:rPr lang="en-US"/>
              <a:pPr>
                <a:defRPr/>
              </a:pPr>
              <a:t>3/25/2014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EEB1496-275D-402A-A2C6-1D9945A173CB}" type="slidenum">
              <a:rPr lang="en-US"/>
              <a:pPr>
                <a:defRPr/>
              </a:pPr>
              <a:t>‹#›</a:t>
            </a:fld>
            <a:endParaRPr lang="en-US"/>
          </a:p>
        </p:txBody>
      </p:sp>
    </p:spTree>
    <p:extLst>
      <p:ext uri="{BB962C8B-B14F-4D97-AF65-F5344CB8AC3E}">
        <p14:creationId xmlns:p14="http://schemas.microsoft.com/office/powerpoint/2010/main" val="1191205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95B3874-C060-4337-BE09-59CF4495A745}" type="datetimeFigureOut">
              <a:rPr lang="en-US"/>
              <a:pPr>
                <a:defRPr/>
              </a:pPr>
              <a:t>3/25/2014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C9662FB-B94F-4479-BB88-E381B61F120B}" type="slidenum">
              <a:rPr lang="en-US"/>
              <a:pPr>
                <a:defRPr/>
              </a:pPr>
              <a:t>‹#›</a:t>
            </a:fld>
            <a:endParaRPr lang="en-US"/>
          </a:p>
        </p:txBody>
      </p:sp>
    </p:spTree>
    <p:extLst>
      <p:ext uri="{BB962C8B-B14F-4D97-AF65-F5344CB8AC3E}">
        <p14:creationId xmlns:p14="http://schemas.microsoft.com/office/powerpoint/2010/main" val="317549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872705E-05D1-4A3B-B46D-31F7D8FE88E8}"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B2CD2FF-C7C5-44E7-874E-DF3DF155AB80}" type="slidenum">
              <a:rPr lang="en-US"/>
              <a:pPr>
                <a:defRPr/>
              </a:pPr>
              <a:t>‹#›</a:t>
            </a:fld>
            <a:endParaRPr lang="en-US"/>
          </a:p>
        </p:txBody>
      </p:sp>
    </p:spTree>
    <p:extLst>
      <p:ext uri="{BB962C8B-B14F-4D97-AF65-F5344CB8AC3E}">
        <p14:creationId xmlns:p14="http://schemas.microsoft.com/office/powerpoint/2010/main" val="941989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635596C-B704-4823-9E1F-8A401B1076BA}" type="datetimeFigureOut">
              <a:rPr lang="en-US"/>
              <a:pPr>
                <a:defRPr/>
              </a:pPr>
              <a:t>3/25/2014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0D7F7D6-11B9-4A1C-A5C3-B1FA0AF7DBBD}" type="slidenum">
              <a:rPr lang="en-US"/>
              <a:pPr>
                <a:defRPr/>
              </a:pPr>
              <a:t>‹#›</a:t>
            </a:fld>
            <a:endParaRPr lang="en-US"/>
          </a:p>
        </p:txBody>
      </p:sp>
    </p:spTree>
    <p:extLst>
      <p:ext uri="{BB962C8B-B14F-4D97-AF65-F5344CB8AC3E}">
        <p14:creationId xmlns:p14="http://schemas.microsoft.com/office/powerpoint/2010/main" val="2368545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C32957F2-AB98-4829-A430-0108953E119B}" type="datetimeFigureOut">
              <a:rPr lang="en-US"/>
              <a:pPr>
                <a:defRPr/>
              </a:pPr>
              <a:t>3/25/2014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EF48AF58-0357-43B9-82D7-A3F4898FCA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64268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Arial" charset="0"/>
              </a:defRPr>
            </a:lvl1pPr>
          </a:lstStyle>
          <a:p>
            <a:pPr>
              <a:defRPr/>
            </a:pPr>
            <a:fld id="{81121F93-9824-4AC5-BCA2-3D43392B1C12}" type="slidenum">
              <a:rPr lang="en-US"/>
              <a:pPr>
                <a:defRPr/>
              </a:pPr>
              <a:t>‹#›</a:t>
            </a:fld>
            <a:endParaRPr lang="en-US"/>
          </a:p>
        </p:txBody>
      </p:sp>
    </p:spTree>
    <p:extLst>
      <p:ext uri="{BB962C8B-B14F-4D97-AF65-F5344CB8AC3E}">
        <p14:creationId xmlns:p14="http://schemas.microsoft.com/office/powerpoint/2010/main" val="70974623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1.png"/><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3.xml"/><Relationship Id="rId1" Type="http://schemas.openxmlformats.org/officeDocument/2006/relationships/video" Target="file:///C:\Users\JMHolton\Desktop\James_Holton\ESG_talk\chomp.avi"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0.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vmlDrawing" Target="../drawings/vmlDrawing3.vml"/><Relationship Id="rId5" Type="http://schemas.openxmlformats.org/officeDocument/2006/relationships/image" Target="../media/image1.png"/><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1.png"/><Relationship Id="rId4" Type="http://schemas.openxmlformats.org/officeDocument/2006/relationships/image" Target="../media/image36.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5.xml"/><Relationship Id="rId1" Type="http://schemas.openxmlformats.org/officeDocument/2006/relationships/vmlDrawing" Target="../drawings/vmlDrawing5.vml"/><Relationship Id="rId5" Type="http://schemas.openxmlformats.org/officeDocument/2006/relationships/image" Target="../media/image1.png"/><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5.xml"/><Relationship Id="rId1" Type="http://schemas.openxmlformats.org/officeDocument/2006/relationships/vmlDrawing" Target="../drawings/vmlDrawing6.vml"/><Relationship Id="rId5" Type="http://schemas.openxmlformats.org/officeDocument/2006/relationships/image" Target="../media/image1.png"/><Relationship Id="rId4" Type="http://schemas.openxmlformats.org/officeDocument/2006/relationships/image" Target="../media/image38.emf"/></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1.png"/><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5.xml"/><Relationship Id="rId1" Type="http://schemas.openxmlformats.org/officeDocument/2006/relationships/vmlDrawing" Target="../drawings/vmlDrawing8.vml"/><Relationship Id="rId5" Type="http://schemas.openxmlformats.org/officeDocument/2006/relationships/image" Target="../media/image1.png"/><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42.emf"/><Relationship Id="rId5" Type="http://schemas.openxmlformats.org/officeDocument/2006/relationships/oleObject" Target="../embeddings/oleObject10.bin"/><Relationship Id="rId4" Type="http://schemas.openxmlformats.org/officeDocument/2006/relationships/image" Target="../media/image41.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image" Target="../media/image44.emf"/><Relationship Id="rId5" Type="http://schemas.openxmlformats.org/officeDocument/2006/relationships/oleObject" Target="../embeddings/oleObject12.bin"/><Relationship Id="rId4" Type="http://schemas.openxmlformats.org/officeDocument/2006/relationships/image" Target="../media/image43.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image" Target="../media/image46.emf"/><Relationship Id="rId5" Type="http://schemas.openxmlformats.org/officeDocument/2006/relationships/oleObject" Target="../embeddings/oleObject14.bin"/><Relationship Id="rId4" Type="http://schemas.openxmlformats.org/officeDocument/2006/relationships/image" Target="../media/image45.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image" Target="../media/image48.emf"/><Relationship Id="rId5" Type="http://schemas.openxmlformats.org/officeDocument/2006/relationships/oleObject" Target="../embeddings/oleObject16.bin"/><Relationship Id="rId4" Type="http://schemas.openxmlformats.org/officeDocument/2006/relationships/image" Target="../media/image47.e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7.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50.emf"/><Relationship Id="rId5" Type="http://schemas.openxmlformats.org/officeDocument/2006/relationships/oleObject" Target="../embeddings/oleObject18.bin"/><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9.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4.vml"/><Relationship Id="rId6" Type="http://schemas.openxmlformats.org/officeDocument/2006/relationships/image" Target="../media/image52.emf"/><Relationship Id="rId5" Type="http://schemas.openxmlformats.org/officeDocument/2006/relationships/oleObject" Target="../embeddings/oleObject20.bin"/><Relationship Id="rId4" Type="http://schemas.openxmlformats.org/officeDocument/2006/relationships/image" Target="../media/image5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image" Target="../media/image54.emf"/><Relationship Id="rId5" Type="http://schemas.openxmlformats.org/officeDocument/2006/relationships/oleObject" Target="../embeddings/oleObject22.bin"/><Relationship Id="rId4" Type="http://schemas.openxmlformats.org/officeDocument/2006/relationships/image" Target="../media/image53.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3.bin"/><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vmlDrawing" Target="../drawings/vmlDrawing16.vml"/><Relationship Id="rId6" Type="http://schemas.openxmlformats.org/officeDocument/2006/relationships/image" Target="../media/image56.emf"/><Relationship Id="rId5" Type="http://schemas.openxmlformats.org/officeDocument/2006/relationships/oleObject" Target="../embeddings/oleObject24.bin"/><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5.xml"/><Relationship Id="rId1" Type="http://schemas.openxmlformats.org/officeDocument/2006/relationships/vmlDrawing" Target="../drawings/vmlDrawing17.vml"/><Relationship Id="rId5" Type="http://schemas.openxmlformats.org/officeDocument/2006/relationships/image" Target="../media/image1.png"/><Relationship Id="rId4" Type="http://schemas.openxmlformats.org/officeDocument/2006/relationships/image" Target="../media/image57.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3.xml"/><Relationship Id="rId1" Type="http://schemas.openxmlformats.org/officeDocument/2006/relationships/vmlDrawing" Target="../drawings/vmlDrawing18.vml"/><Relationship Id="rId5" Type="http://schemas.openxmlformats.org/officeDocument/2006/relationships/image" Target="../media/image1.png"/><Relationship Id="rId4" Type="http://schemas.openxmlformats.org/officeDocument/2006/relationships/image" Target="../media/image58.e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3.xml"/><Relationship Id="rId1" Type="http://schemas.openxmlformats.org/officeDocument/2006/relationships/vmlDrawing" Target="../drawings/vmlDrawing19.vml"/><Relationship Id="rId5" Type="http://schemas.openxmlformats.org/officeDocument/2006/relationships/image" Target="../media/image1.png"/><Relationship Id="rId4" Type="http://schemas.openxmlformats.org/officeDocument/2006/relationships/image" Target="../media/image59.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3.xml"/><Relationship Id="rId1" Type="http://schemas.openxmlformats.org/officeDocument/2006/relationships/vmlDrawing" Target="../drawings/vmlDrawing20.vml"/><Relationship Id="rId5" Type="http://schemas.openxmlformats.org/officeDocument/2006/relationships/image" Target="../media/image1.png"/><Relationship Id="rId4" Type="http://schemas.openxmlformats.org/officeDocument/2006/relationships/image" Target="../media/image60.emf"/></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gif"/><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3.xml"/><Relationship Id="rId1" Type="http://schemas.openxmlformats.org/officeDocument/2006/relationships/vmlDrawing" Target="../drawings/vmlDrawing21.vml"/><Relationship Id="rId5" Type="http://schemas.openxmlformats.org/officeDocument/2006/relationships/image" Target="../media/image1.png"/><Relationship Id="rId4" Type="http://schemas.openxmlformats.org/officeDocument/2006/relationships/image" Target="../media/image69.e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3.xml"/><Relationship Id="rId1" Type="http://schemas.openxmlformats.org/officeDocument/2006/relationships/vmlDrawing" Target="../drawings/vmlDrawing22.vml"/><Relationship Id="rId5" Type="http://schemas.openxmlformats.org/officeDocument/2006/relationships/image" Target="../media/image1.png"/><Relationship Id="rId4" Type="http://schemas.openxmlformats.org/officeDocument/2006/relationships/image" Target="../media/image70.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3.xml"/><Relationship Id="rId1" Type="http://schemas.openxmlformats.org/officeDocument/2006/relationships/vmlDrawing" Target="../drawings/vmlDrawing23.vml"/><Relationship Id="rId5" Type="http://schemas.openxmlformats.org/officeDocument/2006/relationships/image" Target="../media/image1.png"/><Relationship Id="rId4" Type="http://schemas.openxmlformats.org/officeDocument/2006/relationships/image" Target="../media/image7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3.xml"/><Relationship Id="rId1" Type="http://schemas.openxmlformats.org/officeDocument/2006/relationships/vmlDrawing" Target="../drawings/vmlDrawing24.vml"/><Relationship Id="rId5" Type="http://schemas.openxmlformats.org/officeDocument/2006/relationships/image" Target="../media/image1.png"/><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3.xml"/><Relationship Id="rId1" Type="http://schemas.openxmlformats.org/officeDocument/2006/relationships/vmlDrawing" Target="../drawings/vmlDrawing25.vml"/><Relationship Id="rId5" Type="http://schemas.openxmlformats.org/officeDocument/2006/relationships/image" Target="../media/image1.png"/><Relationship Id="rId4" Type="http://schemas.openxmlformats.org/officeDocument/2006/relationships/image" Target="../media/image73.emf"/></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44674" y="700523"/>
            <a:ext cx="8229600" cy="1143000"/>
          </a:xfrm>
        </p:spPr>
        <p:txBody>
          <a:bodyPr/>
          <a:lstStyle/>
          <a:p>
            <a:pPr eaLnBrk="1" hangingPunct="1"/>
            <a:r>
              <a:rPr lang="en-US" altLang="en-US" dirty="0" smtClean="0">
                <a:latin typeface="Arial" panose="020B0604020202020204" pitchFamily="34" charset="0"/>
                <a:cs typeface="Arial" panose="020B0604020202020204" pitchFamily="34" charset="0"/>
              </a:rPr>
              <a:t>The Future of Structural Biology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5" name="TextBox 4"/>
          <p:cNvSpPr txBox="1"/>
          <p:nvPr/>
        </p:nvSpPr>
        <p:spPr>
          <a:xfrm>
            <a:off x="1828801" y="5574082"/>
            <a:ext cx="5689378" cy="707886"/>
          </a:xfrm>
          <a:prstGeom prst="rect">
            <a:avLst/>
          </a:prstGeom>
          <a:noFill/>
        </p:spPr>
        <p:txBody>
          <a:bodyPr wrap="none" rtlCol="0">
            <a:spAutoFit/>
          </a:bodyPr>
          <a:lstStyle/>
          <a:p>
            <a:r>
              <a:rPr lang="en-US" sz="4000" dirty="0" smtClean="0"/>
              <a:t>Disorder? </a:t>
            </a:r>
            <a:r>
              <a:rPr lang="en-US" sz="4000" dirty="0"/>
              <a:t>o</a:t>
            </a:r>
            <a:r>
              <a:rPr lang="en-US" sz="4000" dirty="0" smtClean="0"/>
              <a:t>r Dynamics?</a:t>
            </a:r>
            <a:endParaRPr lang="en-US" sz="4000" dirty="0"/>
          </a:p>
        </p:txBody>
      </p:sp>
      <p:pic>
        <p:nvPicPr>
          <p:cNvPr id="8" name="Picture 8"/>
          <p:cNvPicPr>
            <a:picLocks noChangeAspect="1" noChangeArrowheads="1"/>
          </p:cNvPicPr>
          <p:nvPr/>
        </p:nvPicPr>
        <p:blipFill rotWithShape="1">
          <a:blip r:embed="rId3">
            <a:lum contrast="20000"/>
            <a:extLst>
              <a:ext uri="{28A0092B-C50C-407E-A947-70E740481C1C}">
                <a14:useLocalDpi xmlns:a14="http://schemas.microsoft.com/office/drawing/2010/main" val="0"/>
              </a:ext>
            </a:extLst>
          </a:blip>
          <a:srcRect l="37538" t="19101" r="20204" b="22199"/>
          <a:stretch/>
        </p:blipFill>
        <p:spPr bwMode="auto">
          <a:xfrm>
            <a:off x="886349" y="2077035"/>
            <a:ext cx="3597970" cy="3006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9"/>
          <p:cNvSpPr txBox="1">
            <a:spLocks noChangeArrowheads="1"/>
          </p:cNvSpPr>
          <p:nvPr/>
        </p:nvSpPr>
        <p:spPr bwMode="auto">
          <a:xfrm>
            <a:off x="2993286" y="3351561"/>
            <a:ext cx="720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10 Å</a:t>
            </a:r>
          </a:p>
        </p:txBody>
      </p:sp>
      <p:sp>
        <p:nvSpPr>
          <p:cNvPr id="11" name="Line 10"/>
          <p:cNvSpPr>
            <a:spLocks noChangeShapeType="1"/>
          </p:cNvSpPr>
          <p:nvPr/>
        </p:nvSpPr>
        <p:spPr bwMode="auto">
          <a:xfrm>
            <a:off x="3686784" y="3717990"/>
            <a:ext cx="258913" cy="227708"/>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pic>
        <p:nvPicPr>
          <p:cNvPr id="12" name="Picture 3"/>
          <p:cNvPicPr>
            <a:picLocks noChangeAspect="1"/>
          </p:cNvPicPr>
          <p:nvPr/>
        </p:nvPicPr>
        <p:blipFill rotWithShape="1">
          <a:blip r:embed="rId4">
            <a:extLst>
              <a:ext uri="{28A0092B-C50C-407E-A947-70E740481C1C}">
                <a14:useLocalDpi xmlns:a14="http://schemas.microsoft.com/office/drawing/2010/main" val="0"/>
              </a:ext>
            </a:extLst>
          </a:blip>
          <a:srcRect l="31180" t="15649" r="30746" b="22384"/>
          <a:stretch/>
        </p:blipFill>
        <p:spPr bwMode="auto">
          <a:xfrm>
            <a:off x="4947780" y="2132678"/>
            <a:ext cx="3350801" cy="290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7148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a:xfrm>
            <a:off x="457200" y="587788"/>
            <a:ext cx="8229600" cy="1143000"/>
          </a:xfrm>
        </p:spPr>
        <p:txBody>
          <a:bodyPr/>
          <a:lstStyle/>
          <a:p>
            <a:pPr eaLnBrk="1" hangingPunct="1"/>
            <a:r>
              <a:rPr lang="en-US" altLang="en-US" dirty="0"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p:cNvPicPr>
            <a:picLocks noChangeAspect="1"/>
          </p:cNvPicPr>
          <p:nvPr/>
        </p:nvPicPr>
        <p:blipFill rotWithShape="1">
          <a:blip r:embed="rId18">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95095373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2308324"/>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a:lnSpc>
                <a:spcPct val="200000"/>
              </a:lnSpc>
            </a:pPr>
            <a:endParaRPr lang="en-US" sz="3600" dirty="0"/>
          </a:p>
        </p:txBody>
      </p:sp>
    </p:spTree>
    <p:extLst>
      <p:ext uri="{BB962C8B-B14F-4D97-AF65-F5344CB8AC3E}">
        <p14:creationId xmlns:p14="http://schemas.microsoft.com/office/powerpoint/2010/main" val="239343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249"/>
            <a:ext cx="8229600" cy="1240077"/>
          </a:xfrm>
        </p:spPr>
        <p:txBody>
          <a:bodyPr/>
          <a:lstStyle/>
          <a:p>
            <a:r>
              <a:rPr lang="en-US" dirty="0" smtClean="0"/>
              <a:t>Make the molecule sit still</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pic>
        <p:nvPicPr>
          <p:cNvPr id="82946" name="Picture 2" descr="http://www.rcsb.org/pdb/images/2rh1_bio_r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06" y="1759906"/>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34630" y="1903957"/>
            <a:ext cx="3657600" cy="4370427"/>
          </a:xfrm>
          <a:prstGeom prst="rect">
            <a:avLst/>
          </a:prstGeom>
          <a:noFill/>
        </p:spPr>
        <p:txBody>
          <a:bodyPr wrap="square" rtlCol="0">
            <a:spAutoFit/>
          </a:bodyPr>
          <a:lstStyle/>
          <a:p>
            <a:pPr marL="342900" indent="-342900">
              <a:buAutoNum type="arabicParenR"/>
            </a:pPr>
            <a:endParaRPr lang="en-US" dirty="0" smtClean="0"/>
          </a:p>
          <a:p>
            <a:pPr marL="342900" indent="-342900">
              <a:buAutoNum type="arabicParenR"/>
            </a:pPr>
            <a:r>
              <a:rPr lang="en-US" sz="2000" dirty="0" smtClean="0"/>
              <a:t>20 years of biochemistry</a:t>
            </a:r>
          </a:p>
          <a:p>
            <a:pPr marL="342900" indent="-342900">
              <a:buAutoNum type="arabicParenR"/>
            </a:pPr>
            <a:endParaRPr lang="en-US" sz="2000" dirty="0"/>
          </a:p>
          <a:p>
            <a:pPr marL="342900" indent="-342900">
              <a:buAutoNum type="arabicParenR"/>
            </a:pPr>
            <a:r>
              <a:rPr lang="en-US" sz="2000" dirty="0" smtClean="0"/>
              <a:t>How long to find this in a random search?</a:t>
            </a:r>
          </a:p>
          <a:p>
            <a:pPr marL="342900" indent="-342900">
              <a:buAutoNum type="arabicParenR"/>
            </a:pPr>
            <a:endParaRPr lang="en-US" sz="2000" dirty="0"/>
          </a:p>
          <a:p>
            <a:pPr marL="342900" indent="-342900">
              <a:buAutoNum type="arabicParenR"/>
            </a:pPr>
            <a:r>
              <a:rPr lang="en-US" sz="2000" dirty="0" smtClean="0"/>
              <a:t>Biophysical assays for rigidity?</a:t>
            </a:r>
          </a:p>
          <a:p>
            <a:pPr marL="342900" indent="-342900">
              <a:buAutoNum type="arabicParenR"/>
            </a:pPr>
            <a:endParaRPr lang="en-US" sz="2000" dirty="0"/>
          </a:p>
          <a:p>
            <a:pPr marL="342900" indent="-342900">
              <a:buAutoNum type="arabicParenR"/>
            </a:pPr>
            <a:r>
              <a:rPr lang="en-US" sz="2000" dirty="0" smtClean="0"/>
              <a:t>What about function?</a:t>
            </a:r>
          </a:p>
          <a:p>
            <a:pPr marL="342900" indent="-342900">
              <a:buAutoNum type="arabicParenR"/>
            </a:pPr>
            <a:endParaRPr lang="en-US" sz="2000" dirty="0"/>
          </a:p>
          <a:p>
            <a:pPr marL="342900" indent="-342900">
              <a:buAutoNum type="arabicParenR"/>
            </a:pPr>
            <a:r>
              <a:rPr lang="en-US" sz="2000" dirty="0" smtClean="0"/>
              <a:t>What if function and “disorder” are the same thing?</a:t>
            </a:r>
            <a:endParaRPr lang="en-US" sz="2000" dirty="0"/>
          </a:p>
        </p:txBody>
      </p:sp>
    </p:spTree>
    <p:extLst>
      <p:ext uri="{BB962C8B-B14F-4D97-AF65-F5344CB8AC3E}">
        <p14:creationId xmlns:p14="http://schemas.microsoft.com/office/powerpoint/2010/main" val="7296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626300"/>
            <a:ext cx="8229600" cy="973899"/>
          </a:xfrm>
        </p:spPr>
        <p:txBody>
          <a:bodyPr/>
          <a:lstStyle/>
          <a:p>
            <a:pPr eaLnBrk="1" hangingPunct="1"/>
            <a:r>
              <a:rPr lang="en-US" altLang="en-US" dirty="0" smtClean="0">
                <a:solidFill>
                  <a:schemeClr val="bg1"/>
                </a:solidFill>
              </a:rPr>
              <a:t>Disorder? </a:t>
            </a:r>
            <a:r>
              <a:rPr lang="en-US" altLang="en-US" dirty="0">
                <a:solidFill>
                  <a:schemeClr val="bg1"/>
                </a:solidFill>
              </a:rPr>
              <a:t>o</a:t>
            </a:r>
            <a:r>
              <a:rPr lang="en-US" altLang="en-US" dirty="0" smtClean="0">
                <a:solidFill>
                  <a:schemeClr val="bg1"/>
                </a:solidFill>
              </a:rPr>
              <a:t>r Dynamics?</a:t>
            </a:r>
            <a:endParaRPr lang="en-US" altLang="en-US" dirty="0" smtClean="0">
              <a:solidFill>
                <a:schemeClr val="bg1"/>
              </a:solidFill>
            </a:endParaRPr>
          </a:p>
        </p:txBody>
      </p:sp>
      <p:pic>
        <p:nvPicPr>
          <p:cNvPr id="365571" name="chomp.avi">
            <a:hlinkClick r:id="" action="ppaction://media"/>
          </p:cNvPr>
          <p:cNvPicPr>
            <a:picLocks noGrp="1" noRot="1" noChangeAspect="1" noChangeArrowheads="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54163" y="1600200"/>
            <a:ext cx="6034087"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1301750" y="6491288"/>
            <a:ext cx="7842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808080"/>
                </a:solidFill>
                <a:cs typeface="Arial" pitchFamily="34" charset="0"/>
              </a:rPr>
              <a:t>Beernink, Endrizzi, Alber &amp; Schachman (1999). </a:t>
            </a:r>
            <a:r>
              <a:rPr lang="en-US" altLang="en-US" sz="1800" i="1">
                <a:solidFill>
                  <a:srgbClr val="808080"/>
                </a:solidFill>
                <a:cs typeface="Arial" pitchFamily="34" charset="0"/>
              </a:rPr>
              <a:t>PNAS USA</a:t>
            </a:r>
            <a:r>
              <a:rPr lang="en-US" altLang="en-US" sz="1800">
                <a:solidFill>
                  <a:srgbClr val="808080"/>
                </a:solidFill>
                <a:cs typeface="Arial" pitchFamily="34" charset="0"/>
              </a:rPr>
              <a:t> </a:t>
            </a:r>
            <a:r>
              <a:rPr lang="en-US" altLang="en-US" sz="1800" b="1">
                <a:solidFill>
                  <a:srgbClr val="808080"/>
                </a:solidFill>
                <a:cs typeface="Arial" pitchFamily="34" charset="0"/>
              </a:rPr>
              <a:t>96</a:t>
            </a:r>
            <a:r>
              <a:rPr lang="en-US" altLang="en-US" sz="1800">
                <a:solidFill>
                  <a:srgbClr val="808080"/>
                </a:solidFill>
                <a:cs typeface="Arial" pitchFamily="34" charset="0"/>
              </a:rPr>
              <a:t>, 5388-5393. </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530749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mediacall" presetSubtype="0" fill="hold" nodeType="afterEffect">
                                  <p:stCondLst>
                                    <p:cond delay="0"/>
                                  </p:stCondLst>
                                  <p:childTnLst>
                                    <p:cmd type="call" cmd="togglePause">
                                      <p:cBhvr>
                                        <p:cTn id="6" dur="1" fill="hold"/>
                                        <p:tgtEl>
                                          <p:spTgt spid="3655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6557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marL="342900" indent="-342900">
              <a:lnSpc>
                <a:spcPct val="200000"/>
              </a:lnSpc>
              <a:buAutoNum type="arabicParenR"/>
            </a:pPr>
            <a:endParaRPr lang="en-US" sz="3600" dirty="0"/>
          </a:p>
        </p:txBody>
      </p:sp>
    </p:spTree>
    <p:extLst>
      <p:ext uri="{BB962C8B-B14F-4D97-AF65-F5344CB8AC3E}">
        <p14:creationId xmlns:p14="http://schemas.microsoft.com/office/powerpoint/2010/main" val="3704748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854200"/>
            <a:ext cx="3368675" cy="4200525"/>
            <a:chOff x="2952750" y="1854200"/>
            <a:chExt cx="3368675" cy="4200525"/>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207" name="Picture 20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09" name="Rectangle 2"/>
          <p:cNvSpPr txBox="1">
            <a:spLocks noChangeArrowheads="1"/>
          </p:cNvSpPr>
          <p:nvPr/>
        </p:nvSpPr>
        <p:spPr bwMode="auto">
          <a:xfrm>
            <a:off x="457200" y="1177446"/>
            <a:ext cx="3288082" cy="533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kern="0" smtClean="0">
                <a:solidFill>
                  <a:schemeClr val="tx1"/>
                </a:solidFill>
              </a:rPr>
              <a:t>Plastic deformation</a:t>
            </a:r>
            <a:br>
              <a:rPr lang="en-US" altLang="en-US" kern="0" smtClean="0">
                <a:solidFill>
                  <a:schemeClr val="tx1"/>
                </a:solidFill>
              </a:rPr>
            </a:br>
            <a:r>
              <a:rPr lang="en-US" altLang="en-US" kern="0" smtClean="0">
                <a:solidFill>
                  <a:schemeClr val="tx1"/>
                </a:solidFill>
              </a:rPr>
              <a:t>= </a:t>
            </a:r>
            <a:br>
              <a:rPr lang="en-US" altLang="en-US" kern="0" smtClean="0">
                <a:solidFill>
                  <a:schemeClr val="tx1"/>
                </a:solidFill>
              </a:rPr>
            </a:br>
            <a:r>
              <a:rPr lang="en-US" altLang="en-US" kern="0" smtClean="0">
                <a:solidFill>
                  <a:schemeClr val="tx1"/>
                </a:solidFill>
              </a:rPr>
              <a:t>poor diffraction</a:t>
            </a:r>
            <a:endParaRPr lang="en-US" altLang="en-US" kern="0" dirty="0" smtClean="0">
              <a:solidFill>
                <a:schemeClr val="tx1"/>
              </a:solidFill>
            </a:endParaRPr>
          </a:p>
        </p:txBody>
      </p:sp>
    </p:spTree>
    <p:extLst>
      <p:ext uri="{BB962C8B-B14F-4D97-AF65-F5344CB8AC3E}">
        <p14:creationId xmlns:p14="http://schemas.microsoft.com/office/powerpoint/2010/main" val="387820940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63713"/>
            <a:ext cx="3368675" cy="4291012"/>
            <a:chOff x="2952750" y="1763713"/>
            <a:chExt cx="3368675" cy="4291012"/>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7848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7848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7848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7637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7637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7653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19986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19986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0025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25107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25107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2526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03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03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050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7574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7574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7574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083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083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0099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2607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2607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2623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5131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5131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5147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0179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0179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0195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2703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2703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2703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52278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52278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522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7736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7736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7752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0260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0260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0276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278438"/>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278438"/>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28002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5324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5324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5340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7655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7655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7671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8750" name="Rectangle 2"/>
          <p:cNvSpPr>
            <a:spLocks noGrp="1" noChangeArrowheads="1"/>
          </p:cNvSpPr>
          <p:nvPr>
            <p:ph type="title"/>
          </p:nvPr>
        </p:nvSpPr>
        <p:spPr>
          <a:xfrm>
            <a:off x="457200" y="1177446"/>
            <a:ext cx="3288082" cy="5336087"/>
          </a:xfrm>
        </p:spPr>
        <p:txBody>
          <a:bodyPr/>
          <a:lstStyle/>
          <a:p>
            <a:pPr eaLnBrk="1" hangingPunct="1"/>
            <a:r>
              <a:rPr lang="en-US" altLang="en-US" dirty="0" smtClean="0">
                <a:solidFill>
                  <a:schemeClr val="tx1"/>
                </a:solidFill>
              </a:rPr>
              <a:t>Plastic deformation</a:t>
            </a:r>
            <a:br>
              <a:rPr lang="en-US" altLang="en-US" dirty="0" smtClean="0">
                <a:solidFill>
                  <a:schemeClr val="tx1"/>
                </a:solidFill>
              </a:rPr>
            </a:br>
            <a:r>
              <a:rPr lang="en-US" altLang="en-US" dirty="0" smtClean="0">
                <a:solidFill>
                  <a:schemeClr val="tx1"/>
                </a:solidFill>
              </a:rPr>
              <a:t>= </a:t>
            </a:r>
            <a:br>
              <a:rPr lang="en-US" altLang="en-US" dirty="0" smtClean="0">
                <a:solidFill>
                  <a:schemeClr val="tx1"/>
                </a:solidFill>
              </a:rPr>
            </a:br>
            <a:r>
              <a:rPr lang="en-US" altLang="en-US" dirty="0" smtClean="0">
                <a:solidFill>
                  <a:schemeClr val="tx1"/>
                </a:solidFill>
              </a:rPr>
              <a:t>poor diffraction</a:t>
            </a:r>
          </a:p>
        </p:txBody>
      </p:sp>
      <p:pic>
        <p:nvPicPr>
          <p:cNvPr id="207" name="Picture 20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307154644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br>
              <a:rPr lang="en-US" altLang="en-US" dirty="0" smtClean="0">
                <a:solidFill>
                  <a:schemeClr val="tx1"/>
                </a:solidFill>
              </a:rPr>
            </a:br>
            <a:r>
              <a:rPr lang="en-US" altLang="en-US" dirty="0" smtClean="0">
                <a:solidFill>
                  <a:schemeClr val="tx1"/>
                </a:solidFill>
              </a:rPr>
              <a:t>non-isomorphism</a:t>
            </a:r>
          </a:p>
        </p:txBody>
      </p:sp>
      <p:grpSp>
        <p:nvGrpSpPr>
          <p:cNvPr id="2" name="Group 1"/>
          <p:cNvGrpSpPr/>
          <p:nvPr/>
        </p:nvGrpSpPr>
        <p:grpSpPr>
          <a:xfrm>
            <a:off x="4572000" y="1854200"/>
            <a:ext cx="3368675" cy="4200525"/>
            <a:chOff x="2952750" y="1854200"/>
            <a:chExt cx="3368675" cy="4200525"/>
          </a:xfrm>
        </p:grpSpPr>
        <p:sp>
          <p:nvSpPr>
            <p:cNvPr id="3" name="Oval 2"/>
            <p:cNvSpPr/>
            <p:nvPr/>
          </p:nvSpPr>
          <p:spPr bwMode="auto">
            <a:xfrm rot="19736609" flipH="1" flipV="1">
              <a:off x="29527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9736609" flipH="1" flipV="1">
              <a:off x="323373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9736609" flipH="1" flipV="1">
              <a:off x="3514725"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9736609" flipH="1" flipV="1">
              <a:off x="379412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9736609" flipH="1" flipV="1">
              <a:off x="4075113"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9736609" flipH="1" flipV="1">
              <a:off x="435610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9736609" flipH="1" flipV="1">
              <a:off x="4637088"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9736609" flipH="1" flipV="1">
              <a:off x="4916488"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9736609" flipH="1" flipV="1">
              <a:off x="5197475"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9736609" flipH="1" flipV="1">
              <a:off x="5478463" y="58753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9736609" flipH="1" flipV="1">
              <a:off x="5759450" y="58753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9736609" flipH="1" flipV="1">
              <a:off x="6038850" y="58753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5" name="Oval 214"/>
            <p:cNvSpPr/>
            <p:nvPr/>
          </p:nvSpPr>
          <p:spPr bwMode="auto">
            <a:xfrm rot="19736609" flipH="1" flipV="1">
              <a:off x="29527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9736609" flipH="1" flipV="1">
              <a:off x="323373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9736609" flipH="1" flipV="1">
              <a:off x="3514725"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9736609" flipH="1" flipV="1">
              <a:off x="379412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9736609" flipH="1" flipV="1">
              <a:off x="4075113"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9736609" flipH="1" flipV="1">
              <a:off x="435610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9736609" flipH="1" flipV="1">
              <a:off x="4637088"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9736609" flipH="1" flipV="1">
              <a:off x="4916488"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9736609" flipH="1" flipV="1">
              <a:off x="5197475"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9736609" flipH="1" flipV="1">
              <a:off x="5478463" y="18542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9736609" flipH="1" flipV="1">
              <a:off x="5759450" y="18542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9736609" flipH="1" flipV="1">
              <a:off x="6038850" y="18557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8" name="Oval 227"/>
            <p:cNvSpPr/>
            <p:nvPr/>
          </p:nvSpPr>
          <p:spPr bwMode="auto">
            <a:xfrm rot="19736609" flipH="1" flipV="1">
              <a:off x="29527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9736609" flipH="1" flipV="1">
              <a:off x="323373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9736609" flipH="1" flipV="1">
              <a:off x="3514725"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9736609" flipH="1" flipV="1">
              <a:off x="379412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9736609" flipH="1" flipV="1">
              <a:off x="4075113"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9736609" flipH="1" flipV="1">
              <a:off x="435610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9736609" flipH="1" flipV="1">
              <a:off x="4637088"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9736609" flipH="1" flipV="1">
              <a:off x="4916488"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9736609" flipH="1" flipV="1">
              <a:off x="5197475"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9736609" flipH="1" flipV="1">
              <a:off x="5478463" y="208915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9736609" flipH="1" flipV="1">
              <a:off x="5759450" y="208915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9736609" flipH="1" flipV="1">
              <a:off x="6038850" y="209073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1" name="Oval 240"/>
            <p:cNvSpPr/>
            <p:nvPr/>
          </p:nvSpPr>
          <p:spPr bwMode="auto">
            <a:xfrm rot="19736609" flipH="1" flipV="1">
              <a:off x="29527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9736609" flipH="1" flipV="1">
              <a:off x="323373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9736609" flipH="1" flipV="1">
              <a:off x="3514725"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9736609" flipH="1" flipV="1">
              <a:off x="379412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9736609" flipH="1" flipV="1">
              <a:off x="4075113"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9736609" flipH="1" flipV="1">
              <a:off x="435610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9736609" flipH="1" flipV="1">
              <a:off x="4637088"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9736609" flipH="1" flipV="1">
              <a:off x="4916488"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9736609" flipH="1" flipV="1">
              <a:off x="5197475"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9736609" flipH="1" flipV="1">
              <a:off x="5478463" y="234156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9736609" flipH="1" flipV="1">
              <a:off x="5759450" y="234156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9736609" flipH="1" flipV="1">
              <a:off x="6038850" y="234315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4" name="Oval 253"/>
            <p:cNvSpPr/>
            <p:nvPr/>
          </p:nvSpPr>
          <p:spPr bwMode="auto">
            <a:xfrm rot="19736609" flipH="1" flipV="1">
              <a:off x="29527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9736609" flipH="1" flipV="1">
              <a:off x="323373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9736609" flipH="1" flipV="1">
              <a:off x="3514725"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9736609" flipH="1" flipV="1">
              <a:off x="379412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9736609" flipH="1" flipV="1">
              <a:off x="4075113"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9736609" flipH="1" flipV="1">
              <a:off x="435610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9736609" flipH="1" flipV="1">
              <a:off x="4637088"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9736609" flipH="1" flipV="1">
              <a:off x="4916488"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9736609" flipH="1" flipV="1">
              <a:off x="5197475"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9736609" flipH="1" flipV="1">
              <a:off x="5478463" y="2593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9736609" flipH="1" flipV="1">
              <a:off x="5759450" y="2593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9736609" flipH="1" flipV="1">
              <a:off x="6038850" y="25955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7" name="Oval 266"/>
            <p:cNvSpPr/>
            <p:nvPr/>
          </p:nvSpPr>
          <p:spPr bwMode="auto">
            <a:xfrm rot="19736609" flipH="1" flipV="1">
              <a:off x="29527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9736609" flipH="1" flipV="1">
              <a:off x="323373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9736609" flipH="1" flipV="1">
              <a:off x="3514725"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9736609" flipH="1" flipV="1">
              <a:off x="379412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9736609" flipH="1" flipV="1">
              <a:off x="4075113"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9736609" flipH="1" flipV="1">
              <a:off x="435610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9736609" flipH="1" flipV="1">
              <a:off x="4637088"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9736609" flipH="1" flipV="1">
              <a:off x="4916488"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9736609" flipH="1" flipV="1">
              <a:off x="5197475"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9736609" flipH="1" flipV="1">
              <a:off x="5478463" y="28479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9736609" flipH="1" flipV="1">
              <a:off x="5759450" y="28479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9736609" flipH="1" flipV="1">
              <a:off x="6038850" y="284797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0" name="Oval 279"/>
            <p:cNvSpPr/>
            <p:nvPr/>
          </p:nvSpPr>
          <p:spPr bwMode="auto">
            <a:xfrm rot="19736609" flipH="1" flipV="1">
              <a:off x="29527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9736609" flipH="1" flipV="1">
              <a:off x="323373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9736609" flipH="1" flipV="1">
              <a:off x="3514725"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9736609" flipH="1" flipV="1">
              <a:off x="379412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9736609" flipH="1" flipV="1">
              <a:off x="4075113"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9736609" flipH="1" flipV="1">
              <a:off x="435610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9736609" flipH="1" flipV="1">
              <a:off x="4637088"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9736609" flipH="1" flipV="1">
              <a:off x="4916488"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9736609" flipH="1" flipV="1">
              <a:off x="5197475"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9736609" flipH="1" flipV="1">
              <a:off x="5478463" y="309880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9736609" flipH="1" flipV="1">
              <a:off x="5759450" y="309880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9736609" flipH="1" flipV="1">
              <a:off x="6038850" y="310038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3" name="Oval 292"/>
            <p:cNvSpPr/>
            <p:nvPr/>
          </p:nvSpPr>
          <p:spPr bwMode="auto">
            <a:xfrm rot="19736609" flipH="1" flipV="1">
              <a:off x="29527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9736609" flipH="1" flipV="1">
              <a:off x="323373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9736609" flipH="1" flipV="1">
              <a:off x="3514725"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9736609" flipH="1" flipV="1">
              <a:off x="379412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9736609" flipH="1" flipV="1">
              <a:off x="4075113"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9736609" flipH="1" flipV="1">
              <a:off x="435610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9736609" flipH="1" flipV="1">
              <a:off x="4637088"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9736609" flipH="1" flipV="1">
              <a:off x="4916488"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9736609" flipH="1" flipV="1">
              <a:off x="5197475"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9736609" flipH="1" flipV="1">
              <a:off x="5478463" y="335121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9736609" flipH="1" flipV="1">
              <a:off x="5759450" y="335121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9736609" flipH="1" flipV="1">
              <a:off x="6038850" y="3352800"/>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6" name="Oval 305"/>
            <p:cNvSpPr/>
            <p:nvPr/>
          </p:nvSpPr>
          <p:spPr bwMode="auto">
            <a:xfrm rot="19736609" flipH="1" flipV="1">
              <a:off x="29527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9736609" flipH="1" flipV="1">
              <a:off x="323373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9736609" flipH="1" flipV="1">
              <a:off x="3514725"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9736609" flipH="1" flipV="1">
              <a:off x="379412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9736609" flipH="1" flipV="1">
              <a:off x="4075113"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9736609" flipH="1" flipV="1">
              <a:off x="435610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9736609" flipH="1" flipV="1">
              <a:off x="4637088"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9736609" flipH="1" flipV="1">
              <a:off x="4916488"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9736609" flipH="1" flipV="1">
              <a:off x="5197475"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9736609" flipH="1" flipV="1">
              <a:off x="5478463" y="36036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9736609" flipH="1" flipV="1">
              <a:off x="5759450" y="36036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9736609" flipH="1" flipV="1">
              <a:off x="6038850" y="36052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9" name="Oval 318"/>
            <p:cNvSpPr/>
            <p:nvPr/>
          </p:nvSpPr>
          <p:spPr bwMode="auto">
            <a:xfrm rot="19736609" flipH="1" flipV="1">
              <a:off x="29527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9736609" flipH="1" flipV="1">
              <a:off x="323373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9736609" flipH="1" flipV="1">
              <a:off x="3514725"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9736609" flipH="1" flipV="1">
              <a:off x="379412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9736609" flipH="1" flipV="1">
              <a:off x="4075113"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9736609" flipH="1" flipV="1">
              <a:off x="435610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9736609" flipH="1" flipV="1">
              <a:off x="4637088"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9736609" flipH="1" flipV="1">
              <a:off x="4916488"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9736609" flipH="1" flipV="1">
              <a:off x="5197475"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9736609" flipH="1" flipV="1">
              <a:off x="5478463" y="4108450"/>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9736609" flipH="1" flipV="1">
              <a:off x="5759450" y="4108450"/>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9736609" flipH="1" flipV="1">
              <a:off x="6038850" y="4110038"/>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2" name="Oval 331"/>
            <p:cNvSpPr/>
            <p:nvPr/>
          </p:nvSpPr>
          <p:spPr bwMode="auto">
            <a:xfrm rot="19736609" flipH="1" flipV="1">
              <a:off x="29527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9736609" flipH="1" flipV="1">
              <a:off x="323373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9736609" flipH="1" flipV="1">
              <a:off x="3514725"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9736609" flipH="1" flipV="1">
              <a:off x="379412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9736609" flipH="1" flipV="1">
              <a:off x="4075113"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9736609" flipH="1" flipV="1">
              <a:off x="435610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9736609" flipH="1" flipV="1">
              <a:off x="4637088"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9736609" flipH="1" flipV="1">
              <a:off x="4916488"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9736609" flipH="1" flipV="1">
              <a:off x="5197475"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9736609" flipH="1" flipV="1">
              <a:off x="5478463" y="4360863"/>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9736609" flipH="1" flipV="1">
              <a:off x="5759450" y="4360863"/>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9736609" flipH="1" flipV="1">
              <a:off x="6038850" y="436086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5" name="Oval 344"/>
            <p:cNvSpPr/>
            <p:nvPr/>
          </p:nvSpPr>
          <p:spPr bwMode="auto">
            <a:xfrm rot="19736609" flipH="1" flipV="1">
              <a:off x="29527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9736609" flipH="1" flipV="1">
              <a:off x="323373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9736609" flipH="1" flipV="1">
              <a:off x="3514725"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9736609" flipH="1" flipV="1">
              <a:off x="379412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9736609" flipH="1" flipV="1">
              <a:off x="4075113"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9736609" flipH="1" flipV="1">
              <a:off x="435610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9736609" flipH="1" flipV="1">
              <a:off x="4637088"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9736609" flipH="1" flipV="1">
              <a:off x="4916488"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9736609" flipH="1" flipV="1">
              <a:off x="5197475"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9736609" flipH="1" flipV="1">
              <a:off x="5478463" y="461327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9736609" flipH="1" flipV="1">
              <a:off x="5759450" y="461327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9736609" flipH="1" flipV="1">
              <a:off x="6038850" y="4613275"/>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8" name="Oval 357"/>
            <p:cNvSpPr/>
            <p:nvPr/>
          </p:nvSpPr>
          <p:spPr bwMode="auto">
            <a:xfrm rot="19736609" flipH="1" flipV="1">
              <a:off x="29527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9736609" flipH="1" flipV="1">
              <a:off x="323373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9736609" flipH="1" flipV="1">
              <a:off x="3514725"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9736609" flipH="1" flipV="1">
              <a:off x="379412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9736609" flipH="1" flipV="1">
              <a:off x="4075113"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9736609" flipH="1" flipV="1">
              <a:off x="435610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9736609" flipH="1" flipV="1">
              <a:off x="4637088"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9736609" flipH="1" flipV="1">
              <a:off x="4916488"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9736609" flipH="1" flipV="1">
              <a:off x="5197475"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9736609" flipH="1" flipV="1">
              <a:off x="5478463" y="4864100"/>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9736609" flipH="1" flipV="1">
              <a:off x="5759450" y="4864100"/>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9736609" flipH="1" flipV="1">
              <a:off x="6038850" y="4865688"/>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1" name="Oval 370"/>
            <p:cNvSpPr/>
            <p:nvPr/>
          </p:nvSpPr>
          <p:spPr bwMode="auto">
            <a:xfrm rot="19736609" flipH="1" flipV="1">
              <a:off x="29527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9736609" flipH="1" flipV="1">
              <a:off x="323373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9736609" flipH="1" flipV="1">
              <a:off x="3514725"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9736609" flipH="1" flipV="1">
              <a:off x="379412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9736609" flipH="1" flipV="1">
              <a:off x="4075113"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9736609" flipH="1" flipV="1">
              <a:off x="435610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9736609" flipH="1" flipV="1">
              <a:off x="4637088"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9736609" flipH="1" flipV="1">
              <a:off x="4916488"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9736609" flipH="1" flipV="1">
              <a:off x="5197475"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9736609" flipH="1" flipV="1">
              <a:off x="5478463" y="5116513"/>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9736609" flipH="1" flipV="1">
              <a:off x="5759450" y="5116513"/>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9736609" flipH="1" flipV="1">
              <a:off x="6038850" y="5118100"/>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4" name="Oval 383"/>
            <p:cNvSpPr/>
            <p:nvPr/>
          </p:nvSpPr>
          <p:spPr bwMode="auto">
            <a:xfrm rot="19736609" flipH="1" flipV="1">
              <a:off x="29527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9736609" flipH="1" flipV="1">
              <a:off x="323373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9736609" flipH="1" flipV="1">
              <a:off x="3514725"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9736609" flipH="1" flipV="1">
              <a:off x="379412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9736609" flipH="1" flipV="1">
              <a:off x="4075113"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9736609" flipH="1" flipV="1">
              <a:off x="435610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9736609" flipH="1" flipV="1">
              <a:off x="4637088"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9736609" flipH="1" flipV="1">
              <a:off x="4916488"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9736609" flipH="1" flipV="1">
              <a:off x="5197475"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9736609" flipH="1" flipV="1">
              <a:off x="5478463" y="5368925"/>
              <a:ext cx="280987"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9736609" flipH="1" flipV="1">
              <a:off x="5759450" y="5368925"/>
              <a:ext cx="280988"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9736609" flipH="1" flipV="1">
              <a:off x="6038850" y="5370513"/>
              <a:ext cx="282575" cy="1809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7" name="Oval 396"/>
            <p:cNvSpPr/>
            <p:nvPr/>
          </p:nvSpPr>
          <p:spPr bwMode="auto">
            <a:xfrm rot="19736609" flipH="1" flipV="1">
              <a:off x="29527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9736609" flipH="1" flipV="1">
              <a:off x="323373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9736609" flipH="1" flipV="1">
              <a:off x="3514725"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9736609" flipH="1" flipV="1">
              <a:off x="379412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9736609" flipH="1" flipV="1">
              <a:off x="4075113"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9736609" flipH="1" flipV="1">
              <a:off x="435610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9736609" flipH="1" flipV="1">
              <a:off x="4637088"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9736609" flipH="1" flipV="1">
              <a:off x="4916488"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9736609" flipH="1" flipV="1">
              <a:off x="5197475"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9736609" flipH="1" flipV="1">
              <a:off x="5478463" y="5622925"/>
              <a:ext cx="280987"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9736609" flipH="1" flipV="1">
              <a:off x="5759450" y="5622925"/>
              <a:ext cx="280988"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9736609" flipH="1" flipV="1">
              <a:off x="6038850" y="5624513"/>
              <a:ext cx="282575"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0" name="Oval 409"/>
            <p:cNvSpPr/>
            <p:nvPr/>
          </p:nvSpPr>
          <p:spPr bwMode="auto">
            <a:xfrm rot="19736609" flipH="1" flipV="1">
              <a:off x="29527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9736609" flipH="1" flipV="1">
              <a:off x="323373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9736609" flipH="1" flipV="1">
              <a:off x="3514725"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9736609" flipH="1" flipV="1">
              <a:off x="379412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9736609" flipH="1" flipV="1">
              <a:off x="4075113"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9736609" flipH="1" flipV="1">
              <a:off x="435610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9736609" flipH="1" flipV="1">
              <a:off x="4637088"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9736609" flipH="1" flipV="1">
              <a:off x="4916488"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9736609" flipH="1" flipV="1">
              <a:off x="5197475"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9736609" flipH="1" flipV="1">
              <a:off x="5478463" y="3856038"/>
              <a:ext cx="280987"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9736609" flipH="1" flipV="1">
              <a:off x="5759450" y="3856038"/>
              <a:ext cx="280988" cy="1793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9736609" flipH="1" flipV="1">
              <a:off x="6038850" y="3857625"/>
              <a:ext cx="282575" cy="1793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pic>
        <p:nvPicPr>
          <p:cNvPr id="207" name="Picture 20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85998692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0" y="1722438"/>
            <a:ext cx="3267075" cy="4384675"/>
            <a:chOff x="3003550" y="1722438"/>
            <a:chExt cx="3267075" cy="4384675"/>
          </a:xfrm>
        </p:grpSpPr>
        <p:grpSp>
          <p:nvGrpSpPr>
            <p:cNvPr id="106498" name="Group 29"/>
            <p:cNvGrpSpPr>
              <a:grpSpLocks/>
            </p:cNvGrpSpPr>
            <p:nvPr/>
          </p:nvGrpSpPr>
          <p:grpSpPr bwMode="auto">
            <a:xfrm>
              <a:off x="3005138" y="5824538"/>
              <a:ext cx="3265487" cy="282575"/>
              <a:chOff x="3004726" y="5823939"/>
              <a:chExt cx="3265386" cy="283448"/>
            </a:xfrm>
          </p:grpSpPr>
          <p:sp>
            <p:nvSpPr>
              <p:cNvPr id="3" name="Oval 2"/>
              <p:cNvSpPr/>
              <p:nvPr/>
            </p:nvSpPr>
            <p:spPr bwMode="auto">
              <a:xfrm rot="18583957" flipH="1" flipV="1">
                <a:off x="2952693"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Oval 9"/>
              <p:cNvSpPr/>
              <p:nvPr/>
            </p:nvSpPr>
            <p:spPr bwMode="auto">
              <a:xfrm rot="18583957" flipH="1" flipV="1">
                <a:off x="3232881"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Oval 10"/>
              <p:cNvSpPr/>
              <p:nvPr/>
            </p:nvSpPr>
            <p:spPr bwMode="auto">
              <a:xfrm rot="18583957" flipH="1" flipV="1">
                <a:off x="3513859"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Oval 11"/>
              <p:cNvSpPr/>
              <p:nvPr/>
            </p:nvSpPr>
            <p:spPr bwMode="auto">
              <a:xfrm rot="18583957" flipH="1" flipV="1">
                <a:off x="3794042"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3" name="Oval 12"/>
              <p:cNvSpPr/>
              <p:nvPr/>
            </p:nvSpPr>
            <p:spPr bwMode="auto">
              <a:xfrm rot="18583957" flipH="1" flipV="1">
                <a:off x="4075020"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4" name="Oval 13"/>
              <p:cNvSpPr/>
              <p:nvPr/>
            </p:nvSpPr>
            <p:spPr bwMode="auto">
              <a:xfrm rot="18583957" flipH="1" flipV="1">
                <a:off x="4355208"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 name="Oval 14"/>
              <p:cNvSpPr/>
              <p:nvPr/>
            </p:nvSpPr>
            <p:spPr bwMode="auto">
              <a:xfrm rot="18583957" flipH="1" flipV="1">
                <a:off x="4636187"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6" name="Oval 15"/>
              <p:cNvSpPr/>
              <p:nvPr/>
            </p:nvSpPr>
            <p:spPr bwMode="auto">
              <a:xfrm rot="18583957" flipH="1" flipV="1">
                <a:off x="4916369" y="5875972"/>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7" name="Oval 16"/>
              <p:cNvSpPr/>
              <p:nvPr/>
            </p:nvSpPr>
            <p:spPr bwMode="auto">
              <a:xfrm rot="18583957" flipH="1" flipV="1">
                <a:off x="5197348"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8" name="Oval 17"/>
              <p:cNvSpPr/>
              <p:nvPr/>
            </p:nvSpPr>
            <p:spPr bwMode="auto">
              <a:xfrm rot="18583957" flipH="1" flipV="1">
                <a:off x="5477536" y="5875176"/>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9" name="Oval 18"/>
              <p:cNvSpPr/>
              <p:nvPr/>
            </p:nvSpPr>
            <p:spPr bwMode="auto">
              <a:xfrm rot="18583957" flipH="1" flipV="1">
                <a:off x="5758514" y="5875176"/>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0" name="Oval 19"/>
              <p:cNvSpPr/>
              <p:nvPr/>
            </p:nvSpPr>
            <p:spPr bwMode="auto">
              <a:xfrm rot="18583957" flipH="1" flipV="1">
                <a:off x="6038697" y="5875972"/>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499" name="Group 1"/>
            <p:cNvGrpSpPr>
              <a:grpSpLocks/>
            </p:cNvGrpSpPr>
            <p:nvPr/>
          </p:nvGrpSpPr>
          <p:grpSpPr bwMode="auto">
            <a:xfrm>
              <a:off x="3003550" y="1979613"/>
              <a:ext cx="3267075" cy="282575"/>
              <a:chOff x="3003957" y="1557582"/>
              <a:chExt cx="3266598" cy="283447"/>
            </a:xfrm>
          </p:grpSpPr>
          <p:sp>
            <p:nvSpPr>
              <p:cNvPr id="215" name="Oval 214"/>
              <p:cNvSpPr/>
              <p:nvPr/>
            </p:nvSpPr>
            <p:spPr bwMode="auto">
              <a:xfrm rot="18583957" flipH="1" flipV="1">
                <a:off x="2952708"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6" name="Oval 215"/>
              <p:cNvSpPr/>
              <p:nvPr/>
            </p:nvSpPr>
            <p:spPr bwMode="auto">
              <a:xfrm rot="18583957" flipH="1" flipV="1">
                <a:off x="32328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7" name="Oval 216"/>
              <p:cNvSpPr/>
              <p:nvPr/>
            </p:nvSpPr>
            <p:spPr bwMode="auto">
              <a:xfrm rot="18583957" flipH="1" flipV="1">
                <a:off x="3513810"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8" name="Oval 217"/>
              <p:cNvSpPr/>
              <p:nvPr/>
            </p:nvSpPr>
            <p:spPr bwMode="auto">
              <a:xfrm rot="18583957" flipH="1" flipV="1">
                <a:off x="3793960"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19" name="Oval 218"/>
              <p:cNvSpPr/>
              <p:nvPr/>
            </p:nvSpPr>
            <p:spPr bwMode="auto">
              <a:xfrm rot="18583957" flipH="1" flipV="1">
                <a:off x="407490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0" name="Oval 219"/>
              <p:cNvSpPr/>
              <p:nvPr/>
            </p:nvSpPr>
            <p:spPr bwMode="auto">
              <a:xfrm rot="18583957" flipH="1" flipV="1">
                <a:off x="4355063"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1" name="Oval 220"/>
              <p:cNvSpPr/>
              <p:nvPr/>
            </p:nvSpPr>
            <p:spPr bwMode="auto">
              <a:xfrm rot="18583957" flipH="1" flipV="1">
                <a:off x="4636009"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2" name="Oval 221"/>
              <p:cNvSpPr/>
              <p:nvPr/>
            </p:nvSpPr>
            <p:spPr bwMode="auto">
              <a:xfrm rot="18583957" flipH="1" flipV="1">
                <a:off x="4916159"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3" name="Oval 222"/>
              <p:cNvSpPr/>
              <p:nvPr/>
            </p:nvSpPr>
            <p:spPr bwMode="auto">
              <a:xfrm rot="18583957" flipH="1" flipV="1">
                <a:off x="5197105"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4" name="Oval 223"/>
              <p:cNvSpPr/>
              <p:nvPr/>
            </p:nvSpPr>
            <p:spPr bwMode="auto">
              <a:xfrm rot="18583957" flipH="1" flipV="1">
                <a:off x="5477261"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5" name="Oval 224"/>
              <p:cNvSpPr/>
              <p:nvPr/>
            </p:nvSpPr>
            <p:spPr bwMode="auto">
              <a:xfrm rot="18583957" flipH="1" flipV="1">
                <a:off x="5758208" y="1608035"/>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6" name="Oval 225"/>
              <p:cNvSpPr/>
              <p:nvPr/>
            </p:nvSpPr>
            <p:spPr bwMode="auto">
              <a:xfrm rot="18583957" flipH="1" flipV="1">
                <a:off x="6038357" y="1608831"/>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0" name="Group 3"/>
            <p:cNvGrpSpPr>
              <a:grpSpLocks/>
            </p:cNvGrpSpPr>
            <p:nvPr/>
          </p:nvGrpSpPr>
          <p:grpSpPr bwMode="auto">
            <a:xfrm>
              <a:off x="3003550" y="1722438"/>
              <a:ext cx="3267075" cy="284162"/>
              <a:chOff x="3003958" y="1806680"/>
              <a:chExt cx="3266597" cy="283447"/>
            </a:xfrm>
          </p:grpSpPr>
          <p:sp>
            <p:nvSpPr>
              <p:cNvPr id="228" name="Oval 227"/>
              <p:cNvSpPr/>
              <p:nvPr/>
            </p:nvSpPr>
            <p:spPr bwMode="auto">
              <a:xfrm rot="18583957" flipH="1" flipV="1">
                <a:off x="2952709"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29" name="Oval 228"/>
              <p:cNvSpPr/>
              <p:nvPr/>
            </p:nvSpPr>
            <p:spPr bwMode="auto">
              <a:xfrm rot="18583957" flipH="1" flipV="1">
                <a:off x="3232859"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0" name="Oval 229"/>
              <p:cNvSpPr/>
              <p:nvPr/>
            </p:nvSpPr>
            <p:spPr bwMode="auto">
              <a:xfrm rot="18583957" flipH="1" flipV="1">
                <a:off x="351380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1" name="Oval 230"/>
              <p:cNvSpPr/>
              <p:nvPr/>
            </p:nvSpPr>
            <p:spPr bwMode="auto">
              <a:xfrm rot="18583957" flipH="1" flipV="1">
                <a:off x="3793961"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2" name="Oval 231"/>
              <p:cNvSpPr/>
              <p:nvPr/>
            </p:nvSpPr>
            <p:spPr bwMode="auto">
              <a:xfrm rot="18583957" flipH="1" flipV="1">
                <a:off x="407490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3" name="Oval 232"/>
              <p:cNvSpPr/>
              <p:nvPr/>
            </p:nvSpPr>
            <p:spPr bwMode="auto">
              <a:xfrm rot="18583957" flipH="1" flipV="1">
                <a:off x="4355058"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4" name="Oval 233"/>
              <p:cNvSpPr/>
              <p:nvPr/>
            </p:nvSpPr>
            <p:spPr bwMode="auto">
              <a:xfrm rot="18583957" flipH="1" flipV="1">
                <a:off x="4636004"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5" name="Oval 234"/>
              <p:cNvSpPr/>
              <p:nvPr/>
            </p:nvSpPr>
            <p:spPr bwMode="auto">
              <a:xfrm rot="18583957" flipH="1" flipV="1">
                <a:off x="4916160"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6" name="Oval 235"/>
              <p:cNvSpPr/>
              <p:nvPr/>
            </p:nvSpPr>
            <p:spPr bwMode="auto">
              <a:xfrm rot="18583957" flipH="1" flipV="1">
                <a:off x="5197106"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7" name="Oval 236"/>
              <p:cNvSpPr/>
              <p:nvPr/>
            </p:nvSpPr>
            <p:spPr bwMode="auto">
              <a:xfrm rot="18583957" flipH="1" flipV="1">
                <a:off x="5477256"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8" name="Oval 237"/>
              <p:cNvSpPr/>
              <p:nvPr/>
            </p:nvSpPr>
            <p:spPr bwMode="auto">
              <a:xfrm rot="18583957" flipH="1" flipV="1">
                <a:off x="5758203" y="1857138"/>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39" name="Oval 238"/>
              <p:cNvSpPr/>
              <p:nvPr/>
            </p:nvSpPr>
            <p:spPr bwMode="auto">
              <a:xfrm rot="18583957" flipH="1" flipV="1">
                <a:off x="6038358" y="185792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1" name="Group 4"/>
            <p:cNvGrpSpPr>
              <a:grpSpLocks/>
            </p:cNvGrpSpPr>
            <p:nvPr/>
          </p:nvGrpSpPr>
          <p:grpSpPr bwMode="auto">
            <a:xfrm>
              <a:off x="3003550" y="2235200"/>
              <a:ext cx="3267075" cy="284163"/>
              <a:chOff x="3003957" y="2073360"/>
              <a:chExt cx="3266598" cy="283447"/>
            </a:xfrm>
          </p:grpSpPr>
          <p:sp>
            <p:nvSpPr>
              <p:cNvPr id="241" name="Oval 240"/>
              <p:cNvSpPr/>
              <p:nvPr/>
            </p:nvSpPr>
            <p:spPr bwMode="auto">
              <a:xfrm rot="18583957" flipH="1" flipV="1">
                <a:off x="2952708"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2" name="Oval 241"/>
              <p:cNvSpPr/>
              <p:nvPr/>
            </p:nvSpPr>
            <p:spPr bwMode="auto">
              <a:xfrm rot="18583957" flipH="1" flipV="1">
                <a:off x="3232859"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3" name="Oval 242"/>
              <p:cNvSpPr/>
              <p:nvPr/>
            </p:nvSpPr>
            <p:spPr bwMode="auto">
              <a:xfrm rot="18583957" flipH="1" flipV="1">
                <a:off x="351380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4" name="Oval 243"/>
              <p:cNvSpPr/>
              <p:nvPr/>
            </p:nvSpPr>
            <p:spPr bwMode="auto">
              <a:xfrm rot="18583957" flipH="1" flipV="1">
                <a:off x="3793960"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5" name="Oval 244"/>
              <p:cNvSpPr/>
              <p:nvPr/>
            </p:nvSpPr>
            <p:spPr bwMode="auto">
              <a:xfrm rot="18583957" flipH="1" flipV="1">
                <a:off x="407490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6" name="Oval 245"/>
              <p:cNvSpPr/>
              <p:nvPr/>
            </p:nvSpPr>
            <p:spPr bwMode="auto">
              <a:xfrm rot="18583957" flipH="1" flipV="1">
                <a:off x="4355058"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7" name="Oval 246"/>
              <p:cNvSpPr/>
              <p:nvPr/>
            </p:nvSpPr>
            <p:spPr bwMode="auto">
              <a:xfrm rot="18583957" flipH="1" flipV="1">
                <a:off x="4636004"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8" name="Oval 247"/>
              <p:cNvSpPr/>
              <p:nvPr/>
            </p:nvSpPr>
            <p:spPr bwMode="auto">
              <a:xfrm rot="18583957" flipH="1" flipV="1">
                <a:off x="4916159"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49" name="Oval 248"/>
              <p:cNvSpPr/>
              <p:nvPr/>
            </p:nvSpPr>
            <p:spPr bwMode="auto">
              <a:xfrm rot="18583957" flipH="1" flipV="1">
                <a:off x="5197105"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0" name="Oval 249"/>
              <p:cNvSpPr/>
              <p:nvPr/>
            </p:nvSpPr>
            <p:spPr bwMode="auto">
              <a:xfrm rot="18583957" flipH="1" flipV="1">
                <a:off x="5477256"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1" name="Oval 250"/>
              <p:cNvSpPr/>
              <p:nvPr/>
            </p:nvSpPr>
            <p:spPr bwMode="auto">
              <a:xfrm rot="18583957" flipH="1" flipV="1">
                <a:off x="5758203" y="2123817"/>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2" name="Oval 251"/>
              <p:cNvSpPr/>
              <p:nvPr/>
            </p:nvSpPr>
            <p:spPr bwMode="auto">
              <a:xfrm rot="18583957" flipH="1" flipV="1">
                <a:off x="6038357" y="2124609"/>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2" name="Group 5"/>
            <p:cNvGrpSpPr>
              <a:grpSpLocks/>
            </p:cNvGrpSpPr>
            <p:nvPr/>
          </p:nvGrpSpPr>
          <p:grpSpPr bwMode="auto">
            <a:xfrm>
              <a:off x="3003550" y="2492375"/>
              <a:ext cx="3267075" cy="282575"/>
              <a:chOff x="3003958" y="2340043"/>
              <a:chExt cx="3266597" cy="283447"/>
            </a:xfrm>
          </p:grpSpPr>
          <p:sp>
            <p:nvSpPr>
              <p:cNvPr id="254" name="Oval 253"/>
              <p:cNvSpPr/>
              <p:nvPr/>
            </p:nvSpPr>
            <p:spPr bwMode="auto">
              <a:xfrm rot="18583957" flipH="1" flipV="1">
                <a:off x="295270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5" name="Oval 254"/>
              <p:cNvSpPr/>
              <p:nvPr/>
            </p:nvSpPr>
            <p:spPr bwMode="auto">
              <a:xfrm rot="18583957" flipH="1" flipV="1">
                <a:off x="3232864"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6" name="Oval 255"/>
              <p:cNvSpPr/>
              <p:nvPr/>
            </p:nvSpPr>
            <p:spPr bwMode="auto">
              <a:xfrm rot="18583957" flipH="1" flipV="1">
                <a:off x="351381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7" name="Oval 256"/>
              <p:cNvSpPr/>
              <p:nvPr/>
            </p:nvSpPr>
            <p:spPr bwMode="auto">
              <a:xfrm rot="18583957" flipH="1" flipV="1">
                <a:off x="3793961"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8" name="Oval 257"/>
              <p:cNvSpPr/>
              <p:nvPr/>
            </p:nvSpPr>
            <p:spPr bwMode="auto">
              <a:xfrm rot="18583957" flipH="1" flipV="1">
                <a:off x="4074908"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59" name="Oval 258"/>
              <p:cNvSpPr/>
              <p:nvPr/>
            </p:nvSpPr>
            <p:spPr bwMode="auto">
              <a:xfrm rot="18583957" flipH="1" flipV="1">
                <a:off x="4355063"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0" name="Oval 259"/>
              <p:cNvSpPr/>
              <p:nvPr/>
            </p:nvSpPr>
            <p:spPr bwMode="auto">
              <a:xfrm rot="18583957" flipH="1" flipV="1">
                <a:off x="4636009"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1" name="Oval 260"/>
              <p:cNvSpPr/>
              <p:nvPr/>
            </p:nvSpPr>
            <p:spPr bwMode="auto">
              <a:xfrm rot="18583957" flipH="1" flipV="1">
                <a:off x="4916159"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2" name="Oval 261"/>
              <p:cNvSpPr/>
              <p:nvPr/>
            </p:nvSpPr>
            <p:spPr bwMode="auto">
              <a:xfrm rot="18583957" flipH="1" flipV="1">
                <a:off x="5197105"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3" name="Oval 262"/>
              <p:cNvSpPr/>
              <p:nvPr/>
            </p:nvSpPr>
            <p:spPr bwMode="auto">
              <a:xfrm rot="18583957" flipH="1" flipV="1">
                <a:off x="5477261"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4" name="Oval 263"/>
              <p:cNvSpPr/>
              <p:nvPr/>
            </p:nvSpPr>
            <p:spPr bwMode="auto">
              <a:xfrm rot="18583957" flipH="1" flipV="1">
                <a:off x="5758208" y="2390496"/>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5" name="Oval 264"/>
              <p:cNvSpPr/>
              <p:nvPr/>
            </p:nvSpPr>
            <p:spPr bwMode="auto">
              <a:xfrm rot="18583957" flipH="1" flipV="1">
                <a:off x="6038357" y="2391292"/>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3" name="Group 6"/>
            <p:cNvGrpSpPr>
              <a:grpSpLocks/>
            </p:cNvGrpSpPr>
            <p:nvPr/>
          </p:nvGrpSpPr>
          <p:grpSpPr bwMode="auto">
            <a:xfrm>
              <a:off x="3005138" y="2747963"/>
              <a:ext cx="3265487" cy="284162"/>
              <a:chOff x="3004726" y="2607660"/>
              <a:chExt cx="3265386" cy="283448"/>
            </a:xfrm>
          </p:grpSpPr>
          <p:sp>
            <p:nvSpPr>
              <p:cNvPr id="267" name="Oval 266"/>
              <p:cNvSpPr/>
              <p:nvPr/>
            </p:nvSpPr>
            <p:spPr bwMode="auto">
              <a:xfrm rot="18583957" flipH="1" flipV="1">
                <a:off x="2952693"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8" name="Oval 267"/>
              <p:cNvSpPr/>
              <p:nvPr/>
            </p:nvSpPr>
            <p:spPr bwMode="auto">
              <a:xfrm rot="18583957" flipH="1" flipV="1">
                <a:off x="3232876"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69" name="Oval 268"/>
              <p:cNvSpPr/>
              <p:nvPr/>
            </p:nvSpPr>
            <p:spPr bwMode="auto">
              <a:xfrm rot="18583957" flipH="1" flipV="1">
                <a:off x="3513854"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0" name="Oval 269"/>
              <p:cNvSpPr/>
              <p:nvPr/>
            </p:nvSpPr>
            <p:spPr bwMode="auto">
              <a:xfrm rot="18583957" flipH="1" flipV="1">
                <a:off x="3794042"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1" name="Oval 270"/>
              <p:cNvSpPr/>
              <p:nvPr/>
            </p:nvSpPr>
            <p:spPr bwMode="auto">
              <a:xfrm rot="18583957" flipH="1" flipV="1">
                <a:off x="4075021"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2" name="Oval 271"/>
              <p:cNvSpPr/>
              <p:nvPr/>
            </p:nvSpPr>
            <p:spPr bwMode="auto">
              <a:xfrm rot="18583957" flipH="1" flipV="1">
                <a:off x="4355203"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3" name="Oval 272"/>
              <p:cNvSpPr/>
              <p:nvPr/>
            </p:nvSpPr>
            <p:spPr bwMode="auto">
              <a:xfrm rot="18583957" flipH="1" flipV="1">
                <a:off x="4636182"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4" name="Oval 273"/>
              <p:cNvSpPr/>
              <p:nvPr/>
            </p:nvSpPr>
            <p:spPr bwMode="auto">
              <a:xfrm rot="18583957" flipH="1" flipV="1">
                <a:off x="4916369" y="265969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5" name="Oval 274"/>
              <p:cNvSpPr/>
              <p:nvPr/>
            </p:nvSpPr>
            <p:spPr bwMode="auto">
              <a:xfrm rot="18583957" flipH="1" flipV="1">
                <a:off x="5197349"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6" name="Oval 275"/>
              <p:cNvSpPr/>
              <p:nvPr/>
            </p:nvSpPr>
            <p:spPr bwMode="auto">
              <a:xfrm rot="18583957" flipH="1" flipV="1">
                <a:off x="5477531" y="2658902"/>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7" name="Oval 276"/>
              <p:cNvSpPr/>
              <p:nvPr/>
            </p:nvSpPr>
            <p:spPr bwMode="auto">
              <a:xfrm rot="18583957" flipH="1" flipV="1">
                <a:off x="5758509" y="2658902"/>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78" name="Oval 277"/>
              <p:cNvSpPr/>
              <p:nvPr/>
            </p:nvSpPr>
            <p:spPr bwMode="auto">
              <a:xfrm rot="18583957" flipH="1" flipV="1">
                <a:off x="6038698" y="265969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4" name="Group 7"/>
            <p:cNvGrpSpPr>
              <a:grpSpLocks/>
            </p:cNvGrpSpPr>
            <p:nvPr/>
          </p:nvGrpSpPr>
          <p:grpSpPr bwMode="auto">
            <a:xfrm>
              <a:off x="3005138" y="3003550"/>
              <a:ext cx="3265487" cy="284163"/>
              <a:chOff x="3004726" y="2874341"/>
              <a:chExt cx="3265386" cy="283448"/>
            </a:xfrm>
          </p:grpSpPr>
          <p:sp>
            <p:nvSpPr>
              <p:cNvPr id="280" name="Oval 279"/>
              <p:cNvSpPr/>
              <p:nvPr/>
            </p:nvSpPr>
            <p:spPr bwMode="auto">
              <a:xfrm rot="18583957" flipH="1" flipV="1">
                <a:off x="2952693"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1" name="Oval 280"/>
              <p:cNvSpPr/>
              <p:nvPr/>
            </p:nvSpPr>
            <p:spPr bwMode="auto">
              <a:xfrm rot="18583957" flipH="1" flipV="1">
                <a:off x="3232876"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2" name="Oval 281"/>
              <p:cNvSpPr/>
              <p:nvPr/>
            </p:nvSpPr>
            <p:spPr bwMode="auto">
              <a:xfrm rot="18583957" flipH="1" flipV="1">
                <a:off x="3513854"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3" name="Oval 282"/>
              <p:cNvSpPr/>
              <p:nvPr/>
            </p:nvSpPr>
            <p:spPr bwMode="auto">
              <a:xfrm rot="18583957" flipH="1" flipV="1">
                <a:off x="3794042"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4" name="Oval 283"/>
              <p:cNvSpPr/>
              <p:nvPr/>
            </p:nvSpPr>
            <p:spPr bwMode="auto">
              <a:xfrm rot="18583957" flipH="1" flipV="1">
                <a:off x="4075020"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5" name="Oval 284"/>
              <p:cNvSpPr/>
              <p:nvPr/>
            </p:nvSpPr>
            <p:spPr bwMode="auto">
              <a:xfrm rot="18583957" flipH="1" flipV="1">
                <a:off x="4355203"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6" name="Oval 285"/>
              <p:cNvSpPr/>
              <p:nvPr/>
            </p:nvSpPr>
            <p:spPr bwMode="auto">
              <a:xfrm rot="18583957" flipH="1" flipV="1">
                <a:off x="4636183"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7" name="Oval 286"/>
              <p:cNvSpPr/>
              <p:nvPr/>
            </p:nvSpPr>
            <p:spPr bwMode="auto">
              <a:xfrm rot="18583957" flipH="1" flipV="1">
                <a:off x="4916369" y="292637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8" name="Oval 287"/>
              <p:cNvSpPr/>
              <p:nvPr/>
            </p:nvSpPr>
            <p:spPr bwMode="auto">
              <a:xfrm rot="18583957" flipH="1" flipV="1">
                <a:off x="5197348"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89" name="Oval 288"/>
              <p:cNvSpPr/>
              <p:nvPr/>
            </p:nvSpPr>
            <p:spPr bwMode="auto">
              <a:xfrm rot="18583957" flipH="1" flipV="1">
                <a:off x="5477532" y="292558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0" name="Oval 289"/>
              <p:cNvSpPr/>
              <p:nvPr/>
            </p:nvSpPr>
            <p:spPr bwMode="auto">
              <a:xfrm rot="18583957" flipH="1" flipV="1">
                <a:off x="5758510" y="292558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1" name="Oval 290"/>
              <p:cNvSpPr/>
              <p:nvPr/>
            </p:nvSpPr>
            <p:spPr bwMode="auto">
              <a:xfrm rot="18583957" flipH="1" flipV="1">
                <a:off x="6038697" y="292637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5" name="Group 8"/>
            <p:cNvGrpSpPr>
              <a:grpSpLocks/>
            </p:cNvGrpSpPr>
            <p:nvPr/>
          </p:nvGrpSpPr>
          <p:grpSpPr bwMode="auto">
            <a:xfrm>
              <a:off x="3005138" y="3260725"/>
              <a:ext cx="3265487" cy="282575"/>
              <a:chOff x="3004726" y="3141023"/>
              <a:chExt cx="3265386" cy="283448"/>
            </a:xfrm>
          </p:grpSpPr>
          <p:sp>
            <p:nvSpPr>
              <p:cNvPr id="293" name="Oval 292"/>
              <p:cNvSpPr/>
              <p:nvPr/>
            </p:nvSpPr>
            <p:spPr bwMode="auto">
              <a:xfrm rot="18583957" flipH="1" flipV="1">
                <a:off x="2952693"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4" name="Oval 293"/>
              <p:cNvSpPr/>
              <p:nvPr/>
            </p:nvSpPr>
            <p:spPr bwMode="auto">
              <a:xfrm rot="18583957" flipH="1" flipV="1">
                <a:off x="3232881"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5" name="Oval 294"/>
              <p:cNvSpPr/>
              <p:nvPr/>
            </p:nvSpPr>
            <p:spPr bwMode="auto">
              <a:xfrm rot="18583957" flipH="1" flipV="1">
                <a:off x="3513859"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6" name="Oval 295"/>
              <p:cNvSpPr/>
              <p:nvPr/>
            </p:nvSpPr>
            <p:spPr bwMode="auto">
              <a:xfrm rot="18583957" flipH="1" flipV="1">
                <a:off x="3794042"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7" name="Oval 296"/>
              <p:cNvSpPr/>
              <p:nvPr/>
            </p:nvSpPr>
            <p:spPr bwMode="auto">
              <a:xfrm rot="18583957" flipH="1" flipV="1">
                <a:off x="4075020"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8" name="Oval 297"/>
              <p:cNvSpPr/>
              <p:nvPr/>
            </p:nvSpPr>
            <p:spPr bwMode="auto">
              <a:xfrm rot="18583957" flipH="1" flipV="1">
                <a:off x="4355208"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9" name="Oval 298"/>
              <p:cNvSpPr/>
              <p:nvPr/>
            </p:nvSpPr>
            <p:spPr bwMode="auto">
              <a:xfrm rot="18583957" flipH="1" flipV="1">
                <a:off x="4636187"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0" name="Oval 299"/>
              <p:cNvSpPr/>
              <p:nvPr/>
            </p:nvSpPr>
            <p:spPr bwMode="auto">
              <a:xfrm rot="18583957" flipH="1" flipV="1">
                <a:off x="4916369" y="319305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1" name="Oval 300"/>
              <p:cNvSpPr/>
              <p:nvPr/>
            </p:nvSpPr>
            <p:spPr bwMode="auto">
              <a:xfrm rot="18583957" flipH="1" flipV="1">
                <a:off x="5197348"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2" name="Oval 301"/>
              <p:cNvSpPr/>
              <p:nvPr/>
            </p:nvSpPr>
            <p:spPr bwMode="auto">
              <a:xfrm rot="18583957" flipH="1" flipV="1">
                <a:off x="5477536" y="319226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3" name="Oval 302"/>
              <p:cNvSpPr/>
              <p:nvPr/>
            </p:nvSpPr>
            <p:spPr bwMode="auto">
              <a:xfrm rot="18583957" flipH="1" flipV="1">
                <a:off x="5758514" y="319226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4" name="Oval 303"/>
              <p:cNvSpPr/>
              <p:nvPr/>
            </p:nvSpPr>
            <p:spPr bwMode="auto">
              <a:xfrm rot="18583957" flipH="1" flipV="1">
                <a:off x="6038697" y="319305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6" name="Group 20"/>
            <p:cNvGrpSpPr>
              <a:grpSpLocks/>
            </p:cNvGrpSpPr>
            <p:nvPr/>
          </p:nvGrpSpPr>
          <p:grpSpPr bwMode="auto">
            <a:xfrm>
              <a:off x="3005138" y="3516313"/>
              <a:ext cx="3265487" cy="284162"/>
              <a:chOff x="3004726" y="3422218"/>
              <a:chExt cx="3265386" cy="283448"/>
            </a:xfrm>
          </p:grpSpPr>
          <p:sp>
            <p:nvSpPr>
              <p:cNvPr id="306" name="Oval 305"/>
              <p:cNvSpPr/>
              <p:nvPr/>
            </p:nvSpPr>
            <p:spPr bwMode="auto">
              <a:xfrm rot="18583957" flipH="1" flipV="1">
                <a:off x="2952693"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7" name="Oval 306"/>
              <p:cNvSpPr/>
              <p:nvPr/>
            </p:nvSpPr>
            <p:spPr bwMode="auto">
              <a:xfrm rot="18583957" flipH="1" flipV="1">
                <a:off x="3232876"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8" name="Oval 307"/>
              <p:cNvSpPr/>
              <p:nvPr/>
            </p:nvSpPr>
            <p:spPr bwMode="auto">
              <a:xfrm rot="18583957" flipH="1" flipV="1">
                <a:off x="3513854"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9" name="Oval 308"/>
              <p:cNvSpPr/>
              <p:nvPr/>
            </p:nvSpPr>
            <p:spPr bwMode="auto">
              <a:xfrm rot="18583957" flipH="1" flipV="1">
                <a:off x="3794042"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0" name="Oval 309"/>
              <p:cNvSpPr/>
              <p:nvPr/>
            </p:nvSpPr>
            <p:spPr bwMode="auto">
              <a:xfrm rot="18583957" flipH="1" flipV="1">
                <a:off x="4075021"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1" name="Oval 310"/>
              <p:cNvSpPr/>
              <p:nvPr/>
            </p:nvSpPr>
            <p:spPr bwMode="auto">
              <a:xfrm rot="18583957" flipH="1" flipV="1">
                <a:off x="4355203"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2" name="Oval 311"/>
              <p:cNvSpPr/>
              <p:nvPr/>
            </p:nvSpPr>
            <p:spPr bwMode="auto">
              <a:xfrm rot="18583957" flipH="1" flipV="1">
                <a:off x="4636182"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3" name="Oval 312"/>
              <p:cNvSpPr/>
              <p:nvPr/>
            </p:nvSpPr>
            <p:spPr bwMode="auto">
              <a:xfrm rot="18583957" flipH="1" flipV="1">
                <a:off x="4916369" y="347425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4" name="Oval 313"/>
              <p:cNvSpPr/>
              <p:nvPr/>
            </p:nvSpPr>
            <p:spPr bwMode="auto">
              <a:xfrm rot="18583957" flipH="1" flipV="1">
                <a:off x="5197349"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5" name="Oval 314"/>
              <p:cNvSpPr/>
              <p:nvPr/>
            </p:nvSpPr>
            <p:spPr bwMode="auto">
              <a:xfrm rot="18583957" flipH="1" flipV="1">
                <a:off x="5477531" y="347346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6" name="Oval 315"/>
              <p:cNvSpPr/>
              <p:nvPr/>
            </p:nvSpPr>
            <p:spPr bwMode="auto">
              <a:xfrm rot="18583957" flipH="1" flipV="1">
                <a:off x="5758509" y="347346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7" name="Oval 316"/>
              <p:cNvSpPr/>
              <p:nvPr/>
            </p:nvSpPr>
            <p:spPr bwMode="auto">
              <a:xfrm rot="18583957" flipH="1" flipV="1">
                <a:off x="6038698" y="347425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7" name="Group 22"/>
            <p:cNvGrpSpPr>
              <a:grpSpLocks/>
            </p:cNvGrpSpPr>
            <p:nvPr/>
          </p:nvGrpSpPr>
          <p:grpSpPr bwMode="auto">
            <a:xfrm>
              <a:off x="3005138" y="4029075"/>
              <a:ext cx="3265487" cy="284163"/>
              <a:chOff x="3004726" y="3955581"/>
              <a:chExt cx="3265386" cy="283448"/>
            </a:xfrm>
          </p:grpSpPr>
          <p:sp>
            <p:nvSpPr>
              <p:cNvPr id="319" name="Oval 318"/>
              <p:cNvSpPr/>
              <p:nvPr/>
            </p:nvSpPr>
            <p:spPr bwMode="auto">
              <a:xfrm rot="18583957" flipH="1" flipV="1">
                <a:off x="2952693"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0" name="Oval 319"/>
              <p:cNvSpPr/>
              <p:nvPr/>
            </p:nvSpPr>
            <p:spPr bwMode="auto">
              <a:xfrm rot="18583957" flipH="1" flipV="1">
                <a:off x="3232876"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1" name="Oval 320"/>
              <p:cNvSpPr/>
              <p:nvPr/>
            </p:nvSpPr>
            <p:spPr bwMode="auto">
              <a:xfrm rot="18583957" flipH="1" flipV="1">
                <a:off x="3513854"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2" name="Oval 321"/>
              <p:cNvSpPr/>
              <p:nvPr/>
            </p:nvSpPr>
            <p:spPr bwMode="auto">
              <a:xfrm rot="18583957" flipH="1" flipV="1">
                <a:off x="3794042"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3" name="Oval 322"/>
              <p:cNvSpPr/>
              <p:nvPr/>
            </p:nvSpPr>
            <p:spPr bwMode="auto">
              <a:xfrm rot="18583957" flipH="1" flipV="1">
                <a:off x="4075020"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4" name="Oval 323"/>
              <p:cNvSpPr/>
              <p:nvPr/>
            </p:nvSpPr>
            <p:spPr bwMode="auto">
              <a:xfrm rot="18583957" flipH="1" flipV="1">
                <a:off x="4355203"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5" name="Oval 324"/>
              <p:cNvSpPr/>
              <p:nvPr/>
            </p:nvSpPr>
            <p:spPr bwMode="auto">
              <a:xfrm rot="18583957" flipH="1" flipV="1">
                <a:off x="4636183"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6" name="Oval 325"/>
              <p:cNvSpPr/>
              <p:nvPr/>
            </p:nvSpPr>
            <p:spPr bwMode="auto">
              <a:xfrm rot="18583957" flipH="1" flipV="1">
                <a:off x="4916369" y="4007614"/>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7" name="Oval 326"/>
              <p:cNvSpPr/>
              <p:nvPr/>
            </p:nvSpPr>
            <p:spPr bwMode="auto">
              <a:xfrm rot="18583957" flipH="1" flipV="1">
                <a:off x="5197348"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8" name="Oval 327"/>
              <p:cNvSpPr/>
              <p:nvPr/>
            </p:nvSpPr>
            <p:spPr bwMode="auto">
              <a:xfrm rot="18583957" flipH="1" flipV="1">
                <a:off x="5477532" y="4006822"/>
                <a:ext cx="281864"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29" name="Oval 328"/>
              <p:cNvSpPr/>
              <p:nvPr/>
            </p:nvSpPr>
            <p:spPr bwMode="auto">
              <a:xfrm rot="18583957" flipH="1" flipV="1">
                <a:off x="5758510" y="4006822"/>
                <a:ext cx="281864"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0" name="Oval 329"/>
              <p:cNvSpPr/>
              <p:nvPr/>
            </p:nvSpPr>
            <p:spPr bwMode="auto">
              <a:xfrm rot="18583957" flipH="1" flipV="1">
                <a:off x="6038697" y="4007614"/>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8" name="Group 23"/>
            <p:cNvGrpSpPr>
              <a:grpSpLocks/>
            </p:cNvGrpSpPr>
            <p:nvPr/>
          </p:nvGrpSpPr>
          <p:grpSpPr bwMode="auto">
            <a:xfrm>
              <a:off x="3005138" y="4286250"/>
              <a:ext cx="3265487" cy="282575"/>
              <a:chOff x="3004726" y="4222263"/>
              <a:chExt cx="3265386" cy="283448"/>
            </a:xfrm>
          </p:grpSpPr>
          <p:sp>
            <p:nvSpPr>
              <p:cNvPr id="332" name="Oval 331"/>
              <p:cNvSpPr/>
              <p:nvPr/>
            </p:nvSpPr>
            <p:spPr bwMode="auto">
              <a:xfrm rot="18583957" flipH="1" flipV="1">
                <a:off x="2952693"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3" name="Oval 332"/>
              <p:cNvSpPr/>
              <p:nvPr/>
            </p:nvSpPr>
            <p:spPr bwMode="auto">
              <a:xfrm rot="18583957" flipH="1" flipV="1">
                <a:off x="3232881"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4" name="Oval 333"/>
              <p:cNvSpPr/>
              <p:nvPr/>
            </p:nvSpPr>
            <p:spPr bwMode="auto">
              <a:xfrm rot="18583957" flipH="1" flipV="1">
                <a:off x="3513859"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5" name="Oval 334"/>
              <p:cNvSpPr/>
              <p:nvPr/>
            </p:nvSpPr>
            <p:spPr bwMode="auto">
              <a:xfrm rot="18583957" flipH="1" flipV="1">
                <a:off x="3794042"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6" name="Oval 335"/>
              <p:cNvSpPr/>
              <p:nvPr/>
            </p:nvSpPr>
            <p:spPr bwMode="auto">
              <a:xfrm rot="18583957" flipH="1" flipV="1">
                <a:off x="4075020"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7" name="Oval 336"/>
              <p:cNvSpPr/>
              <p:nvPr/>
            </p:nvSpPr>
            <p:spPr bwMode="auto">
              <a:xfrm rot="18583957" flipH="1" flipV="1">
                <a:off x="4355208"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8" name="Oval 337"/>
              <p:cNvSpPr/>
              <p:nvPr/>
            </p:nvSpPr>
            <p:spPr bwMode="auto">
              <a:xfrm rot="18583957" flipH="1" flipV="1">
                <a:off x="4636187"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39" name="Oval 338"/>
              <p:cNvSpPr/>
              <p:nvPr/>
            </p:nvSpPr>
            <p:spPr bwMode="auto">
              <a:xfrm rot="18583957" flipH="1" flipV="1">
                <a:off x="4916369" y="4274296"/>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0" name="Oval 339"/>
              <p:cNvSpPr/>
              <p:nvPr/>
            </p:nvSpPr>
            <p:spPr bwMode="auto">
              <a:xfrm rot="18583957" flipH="1" flipV="1">
                <a:off x="5197348"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1" name="Oval 340"/>
              <p:cNvSpPr/>
              <p:nvPr/>
            </p:nvSpPr>
            <p:spPr bwMode="auto">
              <a:xfrm rot="18583957" flipH="1" flipV="1">
                <a:off x="5477536" y="4273500"/>
                <a:ext cx="281856"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2" name="Oval 341"/>
              <p:cNvSpPr/>
              <p:nvPr/>
            </p:nvSpPr>
            <p:spPr bwMode="auto">
              <a:xfrm rot="18583957" flipH="1" flipV="1">
                <a:off x="5758514" y="4273500"/>
                <a:ext cx="281856"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3" name="Oval 342"/>
              <p:cNvSpPr/>
              <p:nvPr/>
            </p:nvSpPr>
            <p:spPr bwMode="auto">
              <a:xfrm rot="18583957" flipH="1" flipV="1">
                <a:off x="6038697" y="4274296"/>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09" name="Group 24"/>
            <p:cNvGrpSpPr>
              <a:grpSpLocks/>
            </p:cNvGrpSpPr>
            <p:nvPr/>
          </p:nvGrpSpPr>
          <p:grpSpPr bwMode="auto">
            <a:xfrm>
              <a:off x="3003550" y="4541838"/>
              <a:ext cx="3267075" cy="284162"/>
              <a:chOff x="3003957" y="4489595"/>
              <a:chExt cx="3266598" cy="283447"/>
            </a:xfrm>
          </p:grpSpPr>
          <p:sp>
            <p:nvSpPr>
              <p:cNvPr id="345" name="Oval 344"/>
              <p:cNvSpPr/>
              <p:nvPr/>
            </p:nvSpPr>
            <p:spPr bwMode="auto">
              <a:xfrm rot="18583957" flipH="1" flipV="1">
                <a:off x="295270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6" name="Oval 345"/>
              <p:cNvSpPr/>
              <p:nvPr/>
            </p:nvSpPr>
            <p:spPr bwMode="auto">
              <a:xfrm rot="18583957" flipH="1" flipV="1">
                <a:off x="32328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7" name="Oval 346"/>
              <p:cNvSpPr/>
              <p:nvPr/>
            </p:nvSpPr>
            <p:spPr bwMode="auto">
              <a:xfrm rot="18583957" flipH="1" flipV="1">
                <a:off x="3513805"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8" name="Oval 347"/>
              <p:cNvSpPr/>
              <p:nvPr/>
            </p:nvSpPr>
            <p:spPr bwMode="auto">
              <a:xfrm rot="18583957" flipH="1" flipV="1">
                <a:off x="37939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49" name="Oval 348"/>
              <p:cNvSpPr/>
              <p:nvPr/>
            </p:nvSpPr>
            <p:spPr bwMode="auto">
              <a:xfrm rot="18583957" flipH="1" flipV="1">
                <a:off x="4074907"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0" name="Oval 349"/>
              <p:cNvSpPr/>
              <p:nvPr/>
            </p:nvSpPr>
            <p:spPr bwMode="auto">
              <a:xfrm rot="18583957" flipH="1" flipV="1">
                <a:off x="4355058"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1" name="Oval 350"/>
              <p:cNvSpPr/>
              <p:nvPr/>
            </p:nvSpPr>
            <p:spPr bwMode="auto">
              <a:xfrm rot="18583957" flipH="1" flipV="1">
                <a:off x="4636004"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2" name="Oval 351"/>
              <p:cNvSpPr/>
              <p:nvPr/>
            </p:nvSpPr>
            <p:spPr bwMode="auto">
              <a:xfrm rot="18583957" flipH="1" flipV="1">
                <a:off x="4916160"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3" name="Oval 352"/>
              <p:cNvSpPr/>
              <p:nvPr/>
            </p:nvSpPr>
            <p:spPr bwMode="auto">
              <a:xfrm rot="18583957" flipH="1" flipV="1">
                <a:off x="5197106"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4" name="Oval 353"/>
              <p:cNvSpPr/>
              <p:nvPr/>
            </p:nvSpPr>
            <p:spPr bwMode="auto">
              <a:xfrm rot="18583957" flipH="1" flipV="1">
                <a:off x="5477256"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5" name="Oval 354"/>
              <p:cNvSpPr/>
              <p:nvPr/>
            </p:nvSpPr>
            <p:spPr bwMode="auto">
              <a:xfrm rot="18583957" flipH="1" flipV="1">
                <a:off x="5758203" y="4540053"/>
                <a:ext cx="28186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6" name="Oval 355"/>
              <p:cNvSpPr/>
              <p:nvPr/>
            </p:nvSpPr>
            <p:spPr bwMode="auto">
              <a:xfrm rot="18583957" flipH="1" flipV="1">
                <a:off x="6038358" y="4540844"/>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0" name="Group 25"/>
            <p:cNvGrpSpPr>
              <a:grpSpLocks/>
            </p:cNvGrpSpPr>
            <p:nvPr/>
          </p:nvGrpSpPr>
          <p:grpSpPr bwMode="auto">
            <a:xfrm>
              <a:off x="3003550" y="4799013"/>
              <a:ext cx="3267075" cy="282575"/>
              <a:chOff x="3003958" y="4756278"/>
              <a:chExt cx="3266597" cy="283447"/>
            </a:xfrm>
          </p:grpSpPr>
          <p:sp>
            <p:nvSpPr>
              <p:cNvPr id="358" name="Oval 357"/>
              <p:cNvSpPr/>
              <p:nvPr/>
            </p:nvSpPr>
            <p:spPr bwMode="auto">
              <a:xfrm rot="18583957" flipH="1" flipV="1">
                <a:off x="295270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9" name="Oval 358"/>
              <p:cNvSpPr/>
              <p:nvPr/>
            </p:nvSpPr>
            <p:spPr bwMode="auto">
              <a:xfrm rot="18583957" flipH="1" flipV="1">
                <a:off x="3232864"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0" name="Oval 359"/>
              <p:cNvSpPr/>
              <p:nvPr/>
            </p:nvSpPr>
            <p:spPr bwMode="auto">
              <a:xfrm rot="18583957" flipH="1" flipV="1">
                <a:off x="351381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1" name="Oval 360"/>
              <p:cNvSpPr/>
              <p:nvPr/>
            </p:nvSpPr>
            <p:spPr bwMode="auto">
              <a:xfrm rot="18583957" flipH="1" flipV="1">
                <a:off x="3793961"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2" name="Oval 361"/>
              <p:cNvSpPr/>
              <p:nvPr/>
            </p:nvSpPr>
            <p:spPr bwMode="auto">
              <a:xfrm rot="18583957" flipH="1" flipV="1">
                <a:off x="4074908"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3" name="Oval 362"/>
              <p:cNvSpPr/>
              <p:nvPr/>
            </p:nvSpPr>
            <p:spPr bwMode="auto">
              <a:xfrm rot="18583957" flipH="1" flipV="1">
                <a:off x="4355063"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4" name="Oval 363"/>
              <p:cNvSpPr/>
              <p:nvPr/>
            </p:nvSpPr>
            <p:spPr bwMode="auto">
              <a:xfrm rot="18583957" flipH="1" flipV="1">
                <a:off x="4636009"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5" name="Oval 364"/>
              <p:cNvSpPr/>
              <p:nvPr/>
            </p:nvSpPr>
            <p:spPr bwMode="auto">
              <a:xfrm rot="18583957" flipH="1" flipV="1">
                <a:off x="4916159"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6" name="Oval 365"/>
              <p:cNvSpPr/>
              <p:nvPr/>
            </p:nvSpPr>
            <p:spPr bwMode="auto">
              <a:xfrm rot="18583957" flipH="1" flipV="1">
                <a:off x="5197105"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7" name="Oval 366"/>
              <p:cNvSpPr/>
              <p:nvPr/>
            </p:nvSpPr>
            <p:spPr bwMode="auto">
              <a:xfrm rot="18583957" flipH="1" flipV="1">
                <a:off x="5477261"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8" name="Oval 367"/>
              <p:cNvSpPr/>
              <p:nvPr/>
            </p:nvSpPr>
            <p:spPr bwMode="auto">
              <a:xfrm rot="18583957" flipH="1" flipV="1">
                <a:off x="5758208" y="4806731"/>
                <a:ext cx="281854"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69" name="Oval 368"/>
              <p:cNvSpPr/>
              <p:nvPr/>
            </p:nvSpPr>
            <p:spPr bwMode="auto">
              <a:xfrm rot="18583957" flipH="1" flipV="1">
                <a:off x="6038357" y="480752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1" name="Group 26"/>
            <p:cNvGrpSpPr>
              <a:grpSpLocks/>
            </p:cNvGrpSpPr>
            <p:nvPr/>
          </p:nvGrpSpPr>
          <p:grpSpPr bwMode="auto">
            <a:xfrm>
              <a:off x="3003550" y="5054600"/>
              <a:ext cx="3267075" cy="284163"/>
              <a:chOff x="3003957" y="5022958"/>
              <a:chExt cx="3266598" cy="283447"/>
            </a:xfrm>
          </p:grpSpPr>
          <p:sp>
            <p:nvSpPr>
              <p:cNvPr id="371" name="Oval 370"/>
              <p:cNvSpPr/>
              <p:nvPr/>
            </p:nvSpPr>
            <p:spPr bwMode="auto">
              <a:xfrm rot="18583957" flipH="1" flipV="1">
                <a:off x="2952708"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2" name="Oval 371"/>
              <p:cNvSpPr/>
              <p:nvPr/>
            </p:nvSpPr>
            <p:spPr bwMode="auto">
              <a:xfrm rot="18583957" flipH="1" flipV="1">
                <a:off x="3232859"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3" name="Oval 372"/>
              <p:cNvSpPr/>
              <p:nvPr/>
            </p:nvSpPr>
            <p:spPr bwMode="auto">
              <a:xfrm rot="18583957" flipH="1" flipV="1">
                <a:off x="351380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4" name="Oval 373"/>
              <p:cNvSpPr/>
              <p:nvPr/>
            </p:nvSpPr>
            <p:spPr bwMode="auto">
              <a:xfrm rot="18583957" flipH="1" flipV="1">
                <a:off x="3793960"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5" name="Oval 374"/>
              <p:cNvSpPr/>
              <p:nvPr/>
            </p:nvSpPr>
            <p:spPr bwMode="auto">
              <a:xfrm rot="18583957" flipH="1" flipV="1">
                <a:off x="407490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6" name="Oval 375"/>
              <p:cNvSpPr/>
              <p:nvPr/>
            </p:nvSpPr>
            <p:spPr bwMode="auto">
              <a:xfrm rot="18583957" flipH="1" flipV="1">
                <a:off x="4355058"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7" name="Oval 376"/>
              <p:cNvSpPr/>
              <p:nvPr/>
            </p:nvSpPr>
            <p:spPr bwMode="auto">
              <a:xfrm rot="18583957" flipH="1" flipV="1">
                <a:off x="4636004"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8" name="Oval 377"/>
              <p:cNvSpPr/>
              <p:nvPr/>
            </p:nvSpPr>
            <p:spPr bwMode="auto">
              <a:xfrm rot="18583957" flipH="1" flipV="1">
                <a:off x="4916159"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79" name="Oval 378"/>
              <p:cNvSpPr/>
              <p:nvPr/>
            </p:nvSpPr>
            <p:spPr bwMode="auto">
              <a:xfrm rot="18583957" flipH="1" flipV="1">
                <a:off x="5197105"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0" name="Oval 379"/>
              <p:cNvSpPr/>
              <p:nvPr/>
            </p:nvSpPr>
            <p:spPr bwMode="auto">
              <a:xfrm rot="18583957" flipH="1" flipV="1">
                <a:off x="5477256"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1" name="Oval 380"/>
              <p:cNvSpPr/>
              <p:nvPr/>
            </p:nvSpPr>
            <p:spPr bwMode="auto">
              <a:xfrm rot="18583957" flipH="1" flipV="1">
                <a:off x="5758203" y="5073415"/>
                <a:ext cx="281863"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2" name="Oval 381"/>
              <p:cNvSpPr/>
              <p:nvPr/>
            </p:nvSpPr>
            <p:spPr bwMode="auto">
              <a:xfrm rot="18583957" flipH="1" flipV="1">
                <a:off x="6038357" y="5074207"/>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2" name="Group 27"/>
            <p:cNvGrpSpPr>
              <a:grpSpLocks/>
            </p:cNvGrpSpPr>
            <p:nvPr/>
          </p:nvGrpSpPr>
          <p:grpSpPr bwMode="auto">
            <a:xfrm>
              <a:off x="3003550" y="5311775"/>
              <a:ext cx="3267075" cy="282575"/>
              <a:chOff x="3003958" y="5289641"/>
              <a:chExt cx="3266597" cy="283447"/>
            </a:xfrm>
          </p:grpSpPr>
          <p:sp>
            <p:nvSpPr>
              <p:cNvPr id="384" name="Oval 383"/>
              <p:cNvSpPr/>
              <p:nvPr/>
            </p:nvSpPr>
            <p:spPr bwMode="auto">
              <a:xfrm rot="18583957" flipH="1" flipV="1">
                <a:off x="295270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5" name="Oval 384"/>
              <p:cNvSpPr/>
              <p:nvPr/>
            </p:nvSpPr>
            <p:spPr bwMode="auto">
              <a:xfrm rot="18583957" flipH="1" flipV="1">
                <a:off x="3232864"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6" name="Oval 385"/>
              <p:cNvSpPr/>
              <p:nvPr/>
            </p:nvSpPr>
            <p:spPr bwMode="auto">
              <a:xfrm rot="18583957" flipH="1" flipV="1">
                <a:off x="351381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7" name="Oval 386"/>
              <p:cNvSpPr/>
              <p:nvPr/>
            </p:nvSpPr>
            <p:spPr bwMode="auto">
              <a:xfrm rot="18583957" flipH="1" flipV="1">
                <a:off x="3793961"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8" name="Oval 387"/>
              <p:cNvSpPr/>
              <p:nvPr/>
            </p:nvSpPr>
            <p:spPr bwMode="auto">
              <a:xfrm rot="18583957" flipH="1" flipV="1">
                <a:off x="4074908"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89" name="Oval 388"/>
              <p:cNvSpPr/>
              <p:nvPr/>
            </p:nvSpPr>
            <p:spPr bwMode="auto">
              <a:xfrm rot="18583957" flipH="1" flipV="1">
                <a:off x="4355063"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0" name="Oval 389"/>
              <p:cNvSpPr/>
              <p:nvPr/>
            </p:nvSpPr>
            <p:spPr bwMode="auto">
              <a:xfrm rot="18583957" flipH="1" flipV="1">
                <a:off x="4636009"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1" name="Oval 390"/>
              <p:cNvSpPr/>
              <p:nvPr/>
            </p:nvSpPr>
            <p:spPr bwMode="auto">
              <a:xfrm rot="18583957" flipH="1" flipV="1">
                <a:off x="4916159"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2" name="Oval 391"/>
              <p:cNvSpPr/>
              <p:nvPr/>
            </p:nvSpPr>
            <p:spPr bwMode="auto">
              <a:xfrm rot="18583957" flipH="1" flipV="1">
                <a:off x="5197105"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3" name="Oval 392"/>
              <p:cNvSpPr/>
              <p:nvPr/>
            </p:nvSpPr>
            <p:spPr bwMode="auto">
              <a:xfrm rot="18583957" flipH="1" flipV="1">
                <a:off x="5477261"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4" name="Oval 393"/>
              <p:cNvSpPr/>
              <p:nvPr/>
            </p:nvSpPr>
            <p:spPr bwMode="auto">
              <a:xfrm rot="18583957" flipH="1" flipV="1">
                <a:off x="5758208" y="5340094"/>
                <a:ext cx="281855"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5" name="Oval 394"/>
              <p:cNvSpPr/>
              <p:nvPr/>
            </p:nvSpPr>
            <p:spPr bwMode="auto">
              <a:xfrm rot="18583957" flipH="1" flipV="1">
                <a:off x="6038357" y="5340890"/>
                <a:ext cx="283447" cy="18094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3" name="Group 28"/>
            <p:cNvGrpSpPr>
              <a:grpSpLocks/>
            </p:cNvGrpSpPr>
            <p:nvPr/>
          </p:nvGrpSpPr>
          <p:grpSpPr bwMode="auto">
            <a:xfrm>
              <a:off x="3005138" y="5567363"/>
              <a:ext cx="3265487" cy="284162"/>
              <a:chOff x="3004726" y="5557258"/>
              <a:chExt cx="3265386" cy="283448"/>
            </a:xfrm>
          </p:grpSpPr>
          <p:sp>
            <p:nvSpPr>
              <p:cNvPr id="397" name="Oval 396"/>
              <p:cNvSpPr/>
              <p:nvPr/>
            </p:nvSpPr>
            <p:spPr bwMode="auto">
              <a:xfrm rot="18583957" flipH="1" flipV="1">
                <a:off x="2952693"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8" name="Oval 397"/>
              <p:cNvSpPr/>
              <p:nvPr/>
            </p:nvSpPr>
            <p:spPr bwMode="auto">
              <a:xfrm rot="18583957" flipH="1" flipV="1">
                <a:off x="3232876"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99" name="Oval 398"/>
              <p:cNvSpPr/>
              <p:nvPr/>
            </p:nvSpPr>
            <p:spPr bwMode="auto">
              <a:xfrm rot="18583957" flipH="1" flipV="1">
                <a:off x="3513854"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0" name="Oval 399"/>
              <p:cNvSpPr/>
              <p:nvPr/>
            </p:nvSpPr>
            <p:spPr bwMode="auto">
              <a:xfrm rot="18583957" flipH="1" flipV="1">
                <a:off x="3794042"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1" name="Oval 400"/>
              <p:cNvSpPr/>
              <p:nvPr/>
            </p:nvSpPr>
            <p:spPr bwMode="auto">
              <a:xfrm rot="18583957" flipH="1" flipV="1">
                <a:off x="4075021"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2" name="Oval 401"/>
              <p:cNvSpPr/>
              <p:nvPr/>
            </p:nvSpPr>
            <p:spPr bwMode="auto">
              <a:xfrm rot="18583957" flipH="1" flipV="1">
                <a:off x="4355203"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3" name="Oval 402"/>
              <p:cNvSpPr/>
              <p:nvPr/>
            </p:nvSpPr>
            <p:spPr bwMode="auto">
              <a:xfrm rot="18583957" flipH="1" flipV="1">
                <a:off x="4636182"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4" name="Oval 403"/>
              <p:cNvSpPr/>
              <p:nvPr/>
            </p:nvSpPr>
            <p:spPr bwMode="auto">
              <a:xfrm rot="18583957" flipH="1" flipV="1">
                <a:off x="4916369" y="5609291"/>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5" name="Oval 404"/>
              <p:cNvSpPr/>
              <p:nvPr/>
            </p:nvSpPr>
            <p:spPr bwMode="auto">
              <a:xfrm rot="18583957" flipH="1" flipV="1">
                <a:off x="5197349"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6" name="Oval 405"/>
              <p:cNvSpPr/>
              <p:nvPr/>
            </p:nvSpPr>
            <p:spPr bwMode="auto">
              <a:xfrm rot="18583957" flipH="1" flipV="1">
                <a:off x="5477531" y="5608500"/>
                <a:ext cx="28186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7" name="Oval 406"/>
              <p:cNvSpPr/>
              <p:nvPr/>
            </p:nvSpPr>
            <p:spPr bwMode="auto">
              <a:xfrm rot="18583957" flipH="1" flipV="1">
                <a:off x="5758509" y="5608500"/>
                <a:ext cx="28186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08" name="Oval 407"/>
              <p:cNvSpPr/>
              <p:nvPr/>
            </p:nvSpPr>
            <p:spPr bwMode="auto">
              <a:xfrm rot="18583957" flipH="1" flipV="1">
                <a:off x="6038698" y="5609291"/>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nvGrpSpPr>
            <p:cNvPr id="106514" name="Group 21"/>
            <p:cNvGrpSpPr>
              <a:grpSpLocks/>
            </p:cNvGrpSpPr>
            <p:nvPr/>
          </p:nvGrpSpPr>
          <p:grpSpPr bwMode="auto">
            <a:xfrm>
              <a:off x="3005138" y="3773488"/>
              <a:ext cx="3265487" cy="282575"/>
              <a:chOff x="3004726" y="3688900"/>
              <a:chExt cx="3265386" cy="283448"/>
            </a:xfrm>
          </p:grpSpPr>
          <p:sp>
            <p:nvSpPr>
              <p:cNvPr id="410" name="Oval 409"/>
              <p:cNvSpPr/>
              <p:nvPr/>
            </p:nvSpPr>
            <p:spPr bwMode="auto">
              <a:xfrm rot="18583957" flipH="1" flipV="1">
                <a:off x="2952693"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1" name="Oval 410"/>
              <p:cNvSpPr/>
              <p:nvPr/>
            </p:nvSpPr>
            <p:spPr bwMode="auto">
              <a:xfrm rot="18583957" flipH="1" flipV="1">
                <a:off x="3232881"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2" name="Oval 411"/>
              <p:cNvSpPr/>
              <p:nvPr/>
            </p:nvSpPr>
            <p:spPr bwMode="auto">
              <a:xfrm rot="18583957" flipH="1" flipV="1">
                <a:off x="3513859"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3" name="Oval 412"/>
              <p:cNvSpPr/>
              <p:nvPr/>
            </p:nvSpPr>
            <p:spPr bwMode="auto">
              <a:xfrm rot="18583957" flipH="1" flipV="1">
                <a:off x="3794042"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4" name="Oval 413"/>
              <p:cNvSpPr/>
              <p:nvPr/>
            </p:nvSpPr>
            <p:spPr bwMode="auto">
              <a:xfrm rot="18583957" flipH="1" flipV="1">
                <a:off x="4075020"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5" name="Oval 414"/>
              <p:cNvSpPr/>
              <p:nvPr/>
            </p:nvSpPr>
            <p:spPr bwMode="auto">
              <a:xfrm rot="18583957" flipH="1" flipV="1">
                <a:off x="4355208"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6" name="Oval 415"/>
              <p:cNvSpPr/>
              <p:nvPr/>
            </p:nvSpPr>
            <p:spPr bwMode="auto">
              <a:xfrm rot="18583957" flipH="1" flipV="1">
                <a:off x="4636187"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7" name="Oval 416"/>
              <p:cNvSpPr/>
              <p:nvPr/>
            </p:nvSpPr>
            <p:spPr bwMode="auto">
              <a:xfrm rot="18583957" flipH="1" flipV="1">
                <a:off x="4916369" y="3740933"/>
                <a:ext cx="283448"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8" name="Oval 417"/>
              <p:cNvSpPr/>
              <p:nvPr/>
            </p:nvSpPr>
            <p:spPr bwMode="auto">
              <a:xfrm rot="18583957" flipH="1" flipV="1">
                <a:off x="5197348"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19" name="Oval 418"/>
              <p:cNvSpPr/>
              <p:nvPr/>
            </p:nvSpPr>
            <p:spPr bwMode="auto">
              <a:xfrm rot="18583957" flipH="1" flipV="1">
                <a:off x="5477536" y="3740137"/>
                <a:ext cx="281855"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0" name="Oval 419"/>
              <p:cNvSpPr/>
              <p:nvPr/>
            </p:nvSpPr>
            <p:spPr bwMode="auto">
              <a:xfrm rot="18583957" flipH="1" flipV="1">
                <a:off x="5758514" y="3740137"/>
                <a:ext cx="281855" cy="17938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21" name="Oval 420"/>
              <p:cNvSpPr/>
              <p:nvPr/>
            </p:nvSpPr>
            <p:spPr bwMode="auto">
              <a:xfrm rot="18583957" flipH="1" flipV="1">
                <a:off x="6038697" y="3740933"/>
                <a:ext cx="283448" cy="17938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grpSp>
      <p:pic>
        <p:nvPicPr>
          <p:cNvPr id="227" name="Picture 22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40" name="Rectangle 2"/>
          <p:cNvSpPr>
            <a:spLocks noGrp="1" noChangeArrowheads="1"/>
          </p:cNvSpPr>
          <p:nvPr>
            <p:ph type="title"/>
          </p:nvPr>
        </p:nvSpPr>
        <p:spPr>
          <a:xfrm>
            <a:off x="457200" y="839244"/>
            <a:ext cx="3551129" cy="5787024"/>
          </a:xfrm>
        </p:spPr>
        <p:txBody>
          <a:bodyPr/>
          <a:lstStyle/>
          <a:p>
            <a:pPr eaLnBrk="1" hangingPunct="1"/>
            <a:r>
              <a:rPr lang="en-US" altLang="en-US" dirty="0" smtClean="0">
                <a:solidFill>
                  <a:schemeClr val="tx1"/>
                </a:solidFill>
              </a:rPr>
              <a:t>Elastic deformation</a:t>
            </a:r>
            <a:br>
              <a:rPr lang="en-US" altLang="en-US" dirty="0" smtClean="0">
                <a:solidFill>
                  <a:schemeClr val="tx1"/>
                </a:solidFill>
              </a:rPr>
            </a:br>
            <a:r>
              <a:rPr lang="en-US" altLang="en-US" dirty="0" smtClean="0">
                <a:solidFill>
                  <a:schemeClr val="tx1"/>
                </a:solidFill>
              </a:rPr>
              <a:t>= </a:t>
            </a:r>
            <a:br>
              <a:rPr lang="en-US" altLang="en-US" dirty="0" smtClean="0">
                <a:solidFill>
                  <a:schemeClr val="tx1"/>
                </a:solidFill>
              </a:rPr>
            </a:br>
            <a:r>
              <a:rPr lang="en-US" altLang="en-US" dirty="0" smtClean="0">
                <a:solidFill>
                  <a:schemeClr val="tx1"/>
                </a:solidFill>
              </a:rPr>
              <a:t>non-isomorphism</a:t>
            </a:r>
          </a:p>
        </p:txBody>
      </p:sp>
    </p:spTree>
    <p:extLst>
      <p:ext uri="{BB962C8B-B14F-4D97-AF65-F5344CB8AC3E}">
        <p14:creationId xmlns:p14="http://schemas.microsoft.com/office/powerpoint/2010/main" val="148415224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134889" y="571500"/>
            <a:ext cx="7258050" cy="62865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a:t>
            </a:r>
            <a:r>
              <a:rPr lang="en-US" altLang="en-US" baseline="-25000">
                <a:solidFill>
                  <a:srgbClr val="000000"/>
                </a:solidFill>
                <a:latin typeface="Calibri" pitchFamily="34" charset="0"/>
                <a:cs typeface="Arial" pitchFamily="34" charset="0"/>
              </a:rPr>
              <a:t>iso</a:t>
            </a:r>
            <a:r>
              <a:rPr lang="en-US" altLang="en-US">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2" name="Rectangle 1"/>
          <p:cNvSpPr/>
          <p:nvPr/>
        </p:nvSpPr>
        <p:spPr>
          <a:xfrm>
            <a:off x="413359" y="688932"/>
            <a:ext cx="2054268" cy="83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79" name="Title 1"/>
          <p:cNvSpPr>
            <a:spLocks noGrp="1"/>
          </p:cNvSpPr>
          <p:nvPr>
            <p:ph type="title"/>
          </p:nvPr>
        </p:nvSpPr>
        <p:spPr>
          <a:xfrm>
            <a:off x="457200" y="649224"/>
            <a:ext cx="8229600" cy="866425"/>
          </a:xfrm>
        </p:spPr>
        <p:txBody>
          <a:bodyPr/>
          <a:lstStyle/>
          <a:p>
            <a:pPr eaLnBrk="1" hangingPunct="1"/>
            <a:r>
              <a:rPr lang="en-US" altLang="en-US" dirty="0" smtClean="0"/>
              <a:t>Non-isomorphism in lysozyme</a:t>
            </a:r>
          </a:p>
        </p:txBody>
      </p:sp>
    </p:spTree>
    <p:extLst>
      <p:ext uri="{BB962C8B-B14F-4D97-AF65-F5344CB8AC3E}">
        <p14:creationId xmlns:p14="http://schemas.microsoft.com/office/powerpoint/2010/main" val="23290808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463464"/>
            <a:ext cx="9144000" cy="1119188"/>
          </a:xfrm>
        </p:spPr>
        <p:txBody>
          <a:bodyPr/>
          <a:lstStyle/>
          <a:p>
            <a:pPr eaLnBrk="1" hangingPunct="1"/>
            <a:r>
              <a:rPr lang="en-US" altLang="en-US" dirty="0"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654212295"/>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355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4" name="Oval 3"/>
          <p:cNvSpPr/>
          <p:nvPr/>
        </p:nvSpPr>
        <p:spPr>
          <a:xfrm>
            <a:off x="5740400" y="2309813"/>
            <a:ext cx="1412875" cy="258762"/>
          </a:xfrm>
          <a:custGeom>
            <a:avLst/>
            <a:gdLst>
              <a:gd name="connsiteX0" fmla="*/ 0 w 2286000"/>
              <a:gd name="connsiteY0" fmla="*/ 190500 h 381000"/>
              <a:gd name="connsiteX1" fmla="*/ 1143000 w 2286000"/>
              <a:gd name="connsiteY1" fmla="*/ 0 h 381000"/>
              <a:gd name="connsiteX2" fmla="*/ 2286000 w 2286000"/>
              <a:gd name="connsiteY2" fmla="*/ 190500 h 381000"/>
              <a:gd name="connsiteX3" fmla="*/ 1143000 w 2286000"/>
              <a:gd name="connsiteY3" fmla="*/ 381000 h 381000"/>
              <a:gd name="connsiteX4" fmla="*/ 0 w 2286000"/>
              <a:gd name="connsiteY4" fmla="*/ 190500 h 381000"/>
              <a:gd name="connsiteX0" fmla="*/ 0 w 2286000"/>
              <a:gd name="connsiteY0" fmla="*/ 110372 h 300872"/>
              <a:gd name="connsiteX1" fmla="*/ 1143000 w 2286000"/>
              <a:gd name="connsiteY1" fmla="*/ 0 h 300872"/>
              <a:gd name="connsiteX2" fmla="*/ 2286000 w 2286000"/>
              <a:gd name="connsiteY2" fmla="*/ 110372 h 300872"/>
              <a:gd name="connsiteX3" fmla="*/ 1143000 w 2286000"/>
              <a:gd name="connsiteY3" fmla="*/ 300872 h 300872"/>
              <a:gd name="connsiteX4" fmla="*/ 0 w 2286000"/>
              <a:gd name="connsiteY4" fmla="*/ 110372 h 300872"/>
              <a:gd name="connsiteX0" fmla="*/ 0 w 2286000"/>
              <a:gd name="connsiteY0" fmla="*/ 110372 h 244311"/>
              <a:gd name="connsiteX1" fmla="*/ 1143000 w 2286000"/>
              <a:gd name="connsiteY1" fmla="*/ 0 h 244311"/>
              <a:gd name="connsiteX2" fmla="*/ 2286000 w 2286000"/>
              <a:gd name="connsiteY2" fmla="*/ 110372 h 244311"/>
              <a:gd name="connsiteX3" fmla="*/ 1147713 w 2286000"/>
              <a:gd name="connsiteY3" fmla="*/ 244311 h 244311"/>
              <a:gd name="connsiteX4" fmla="*/ 0 w 2286000"/>
              <a:gd name="connsiteY4" fmla="*/ 110372 h 244311"/>
              <a:gd name="connsiteX0" fmla="*/ 2 w 1805235"/>
              <a:gd name="connsiteY0" fmla="*/ 40649 h 252185"/>
              <a:gd name="connsiteX1" fmla="*/ 662235 w 1805235"/>
              <a:gd name="connsiteY1" fmla="*/ 5691 h 252185"/>
              <a:gd name="connsiteX2" fmla="*/ 1805235 w 1805235"/>
              <a:gd name="connsiteY2" fmla="*/ 116063 h 252185"/>
              <a:gd name="connsiteX3" fmla="*/ 666948 w 1805235"/>
              <a:gd name="connsiteY3" fmla="*/ 250002 h 252185"/>
              <a:gd name="connsiteX4" fmla="*/ 2 w 1805235"/>
              <a:gd name="connsiteY4" fmla="*/ 40649 h 252185"/>
              <a:gd name="connsiteX0" fmla="*/ 51251 w 1856484"/>
              <a:gd name="connsiteY0" fmla="*/ 39324 h 252000"/>
              <a:gd name="connsiteX1" fmla="*/ 713484 w 1856484"/>
              <a:gd name="connsiteY1" fmla="*/ 4366 h 252000"/>
              <a:gd name="connsiteX2" fmla="*/ 1856484 w 1856484"/>
              <a:gd name="connsiteY2" fmla="*/ 114738 h 252000"/>
              <a:gd name="connsiteX3" fmla="*/ 718197 w 1856484"/>
              <a:gd name="connsiteY3" fmla="*/ 248677 h 252000"/>
              <a:gd name="connsiteX4" fmla="*/ 119595 w 1856484"/>
              <a:gd name="connsiteY4" fmla="*/ 196760 h 252000"/>
              <a:gd name="connsiteX5" fmla="*/ 51251 w 1856484"/>
              <a:gd name="connsiteY5" fmla="*/ 39324 h 252000"/>
              <a:gd name="connsiteX0" fmla="*/ 96467 w 1802719"/>
              <a:gd name="connsiteY0" fmla="*/ 19967 h 265637"/>
              <a:gd name="connsiteX1" fmla="*/ 659719 w 1802719"/>
              <a:gd name="connsiteY1" fmla="*/ 18003 h 265637"/>
              <a:gd name="connsiteX2" fmla="*/ 1802719 w 1802719"/>
              <a:gd name="connsiteY2" fmla="*/ 128375 h 265637"/>
              <a:gd name="connsiteX3" fmla="*/ 664432 w 1802719"/>
              <a:gd name="connsiteY3" fmla="*/ 262314 h 265637"/>
              <a:gd name="connsiteX4" fmla="*/ 65830 w 1802719"/>
              <a:gd name="connsiteY4" fmla="*/ 210397 h 265637"/>
              <a:gd name="connsiteX5" fmla="*/ 96467 w 1802719"/>
              <a:gd name="connsiteY5" fmla="*/ 19967 h 265637"/>
              <a:gd name="connsiteX0" fmla="*/ 96467 w 1359660"/>
              <a:gd name="connsiteY0" fmla="*/ 17260 h 266126"/>
              <a:gd name="connsiteX1" fmla="*/ 659719 w 1359660"/>
              <a:gd name="connsiteY1" fmla="*/ 15296 h 266126"/>
              <a:gd name="connsiteX2" fmla="*/ 1359660 w 1359660"/>
              <a:gd name="connsiteY2" fmla="*/ 73821 h 266126"/>
              <a:gd name="connsiteX3" fmla="*/ 664432 w 1359660"/>
              <a:gd name="connsiteY3" fmla="*/ 259607 h 266126"/>
              <a:gd name="connsiteX4" fmla="*/ 65830 w 1359660"/>
              <a:gd name="connsiteY4" fmla="*/ 207690 h 266126"/>
              <a:gd name="connsiteX5" fmla="*/ 96467 w 1359660"/>
              <a:gd name="connsiteY5" fmla="*/ 17260 h 266126"/>
              <a:gd name="connsiteX0" fmla="*/ 96467 w 1412887"/>
              <a:gd name="connsiteY0" fmla="*/ 17260 h 259632"/>
              <a:gd name="connsiteX1" fmla="*/ 659719 w 1412887"/>
              <a:gd name="connsiteY1" fmla="*/ 15296 h 259632"/>
              <a:gd name="connsiteX2" fmla="*/ 1359660 w 1412887"/>
              <a:gd name="connsiteY2" fmla="*/ 73821 h 259632"/>
              <a:gd name="connsiteX3" fmla="*/ 1296028 w 1412887"/>
              <a:gd name="connsiteY3" fmla="*/ 212402 h 259632"/>
              <a:gd name="connsiteX4" fmla="*/ 664432 w 1412887"/>
              <a:gd name="connsiteY4" fmla="*/ 259607 h 259632"/>
              <a:gd name="connsiteX5" fmla="*/ 65830 w 1412887"/>
              <a:gd name="connsiteY5" fmla="*/ 207690 h 259632"/>
              <a:gd name="connsiteX6" fmla="*/ 96467 w 1412887"/>
              <a:gd name="connsiteY6" fmla="*/ 17260 h 25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887" h="259632">
                <a:moveTo>
                  <a:pt x="96467" y="17260"/>
                </a:moveTo>
                <a:cubicBezTo>
                  <a:pt x="195449" y="-14806"/>
                  <a:pt x="449187" y="5869"/>
                  <a:pt x="659719" y="15296"/>
                </a:cubicBezTo>
                <a:cubicBezTo>
                  <a:pt x="870251" y="24723"/>
                  <a:pt x="1262250" y="51182"/>
                  <a:pt x="1359660" y="73821"/>
                </a:cubicBezTo>
                <a:cubicBezTo>
                  <a:pt x="1457070" y="96460"/>
                  <a:pt x="1411899" y="181438"/>
                  <a:pt x="1296028" y="212402"/>
                </a:cubicBezTo>
                <a:cubicBezTo>
                  <a:pt x="1180157" y="243366"/>
                  <a:pt x="869465" y="260392"/>
                  <a:pt x="664432" y="259607"/>
                </a:cubicBezTo>
                <a:cubicBezTo>
                  <a:pt x="459399" y="258822"/>
                  <a:pt x="176988" y="242582"/>
                  <a:pt x="65830" y="207690"/>
                </a:cubicBezTo>
                <a:cubicBezTo>
                  <a:pt x="-45328" y="172798"/>
                  <a:pt x="-2515" y="49326"/>
                  <a:pt x="96467" y="1726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Oval 4"/>
          <p:cNvSpPr/>
          <p:nvPr/>
        </p:nvSpPr>
        <p:spPr>
          <a:xfrm>
            <a:off x="5070475" y="1385888"/>
            <a:ext cx="623888"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Oval 5"/>
          <p:cNvSpPr/>
          <p:nvPr/>
        </p:nvSpPr>
        <p:spPr>
          <a:xfrm>
            <a:off x="1952625" y="2514600"/>
            <a:ext cx="4854575" cy="249238"/>
          </a:xfrm>
          <a:custGeom>
            <a:avLst/>
            <a:gdLst>
              <a:gd name="connsiteX0" fmla="*/ 0 w 5063837"/>
              <a:gd name="connsiteY0" fmla="*/ 190500 h 381000"/>
              <a:gd name="connsiteX1" fmla="*/ 2531919 w 5063837"/>
              <a:gd name="connsiteY1" fmla="*/ 0 h 381000"/>
              <a:gd name="connsiteX2" fmla="*/ 5063838 w 5063837"/>
              <a:gd name="connsiteY2" fmla="*/ 190500 h 381000"/>
              <a:gd name="connsiteX3" fmla="*/ 2531919 w 5063837"/>
              <a:gd name="connsiteY3" fmla="*/ 381000 h 381000"/>
              <a:gd name="connsiteX4" fmla="*/ 0 w 5063837"/>
              <a:gd name="connsiteY4" fmla="*/ 190500 h 381000"/>
              <a:gd name="connsiteX0" fmla="*/ 0 w 5095961"/>
              <a:gd name="connsiteY0" fmla="*/ 192522 h 383022"/>
              <a:gd name="connsiteX1" fmla="*/ 2531919 w 5095961"/>
              <a:gd name="connsiteY1" fmla="*/ 2022 h 383022"/>
              <a:gd name="connsiteX2" fmla="*/ 3872204 w 5095961"/>
              <a:gd name="connsiteY2" fmla="*/ 98183 h 383022"/>
              <a:gd name="connsiteX3" fmla="*/ 5063838 w 5095961"/>
              <a:gd name="connsiteY3" fmla="*/ 192522 h 383022"/>
              <a:gd name="connsiteX4" fmla="*/ 2531919 w 5095961"/>
              <a:gd name="connsiteY4" fmla="*/ 383022 h 383022"/>
              <a:gd name="connsiteX5" fmla="*/ 0 w 5095961"/>
              <a:gd name="connsiteY5" fmla="*/ 192522 h 383022"/>
              <a:gd name="connsiteX0" fmla="*/ 0 w 5183436"/>
              <a:gd name="connsiteY0" fmla="*/ 192522 h 387350"/>
              <a:gd name="connsiteX1" fmla="*/ 2531919 w 5183436"/>
              <a:gd name="connsiteY1" fmla="*/ 2022 h 387350"/>
              <a:gd name="connsiteX2" fmla="*/ 3872204 w 5183436"/>
              <a:gd name="connsiteY2" fmla="*/ 98183 h 387350"/>
              <a:gd name="connsiteX3" fmla="*/ 5063838 w 5183436"/>
              <a:gd name="connsiteY3" fmla="*/ 192522 h 387350"/>
              <a:gd name="connsiteX4" fmla="*/ 4876159 w 5183436"/>
              <a:gd name="connsiteY4" fmla="*/ 314999 h 387350"/>
              <a:gd name="connsiteX5" fmla="*/ 2531919 w 5183436"/>
              <a:gd name="connsiteY5" fmla="*/ 383022 h 387350"/>
              <a:gd name="connsiteX6" fmla="*/ 0 w 5183436"/>
              <a:gd name="connsiteY6" fmla="*/ 192522 h 387350"/>
              <a:gd name="connsiteX0" fmla="*/ 0 w 5077356"/>
              <a:gd name="connsiteY0" fmla="*/ 192522 h 387350"/>
              <a:gd name="connsiteX1" fmla="*/ 2531919 w 5077356"/>
              <a:gd name="connsiteY1" fmla="*/ 2022 h 387350"/>
              <a:gd name="connsiteX2" fmla="*/ 3872204 w 5077356"/>
              <a:gd name="connsiteY2" fmla="*/ 98183 h 387350"/>
              <a:gd name="connsiteX3" fmla="*/ 4804601 w 5077356"/>
              <a:gd name="connsiteY3" fmla="*/ 131247 h 387350"/>
              <a:gd name="connsiteX4" fmla="*/ 4876159 w 5077356"/>
              <a:gd name="connsiteY4" fmla="*/ 314999 h 387350"/>
              <a:gd name="connsiteX5" fmla="*/ 2531919 w 5077356"/>
              <a:gd name="connsiteY5" fmla="*/ 383022 h 387350"/>
              <a:gd name="connsiteX6" fmla="*/ 0 w 5077356"/>
              <a:gd name="connsiteY6" fmla="*/ 192522 h 387350"/>
              <a:gd name="connsiteX0" fmla="*/ 0 w 5096161"/>
              <a:gd name="connsiteY0" fmla="*/ 192522 h 386714"/>
              <a:gd name="connsiteX1" fmla="*/ 2531919 w 5096161"/>
              <a:gd name="connsiteY1" fmla="*/ 2022 h 386714"/>
              <a:gd name="connsiteX2" fmla="*/ 3872204 w 5096161"/>
              <a:gd name="connsiteY2" fmla="*/ 98183 h 386714"/>
              <a:gd name="connsiteX3" fmla="*/ 4804601 w 5096161"/>
              <a:gd name="connsiteY3" fmla="*/ 131247 h 386714"/>
              <a:gd name="connsiteX4" fmla="*/ 4970426 w 5096161"/>
              <a:gd name="connsiteY4" fmla="*/ 239585 h 386714"/>
              <a:gd name="connsiteX5" fmla="*/ 4876159 w 5096161"/>
              <a:gd name="connsiteY5" fmla="*/ 314999 h 386714"/>
              <a:gd name="connsiteX6" fmla="*/ 2531919 w 5096161"/>
              <a:gd name="connsiteY6" fmla="*/ 383022 h 386714"/>
              <a:gd name="connsiteX7" fmla="*/ 0 w 5096161"/>
              <a:gd name="connsiteY7" fmla="*/ 192522 h 386714"/>
              <a:gd name="connsiteX0" fmla="*/ 0 w 4971660"/>
              <a:gd name="connsiteY0" fmla="*/ 192522 h 387667"/>
              <a:gd name="connsiteX1" fmla="*/ 2531919 w 4971660"/>
              <a:gd name="connsiteY1" fmla="*/ 2022 h 387667"/>
              <a:gd name="connsiteX2" fmla="*/ 3872204 w 4971660"/>
              <a:gd name="connsiteY2" fmla="*/ 98183 h 387667"/>
              <a:gd name="connsiteX3" fmla="*/ 4804601 w 4971660"/>
              <a:gd name="connsiteY3" fmla="*/ 131247 h 387667"/>
              <a:gd name="connsiteX4" fmla="*/ 4970426 w 4971660"/>
              <a:gd name="connsiteY4" fmla="*/ 239585 h 387667"/>
              <a:gd name="connsiteX5" fmla="*/ 4489660 w 4971660"/>
              <a:gd name="connsiteY5" fmla="*/ 324426 h 387667"/>
              <a:gd name="connsiteX6" fmla="*/ 2531919 w 4971660"/>
              <a:gd name="connsiteY6" fmla="*/ 383022 h 387667"/>
              <a:gd name="connsiteX7" fmla="*/ 0 w 4971660"/>
              <a:gd name="connsiteY7" fmla="*/ 192522 h 387667"/>
              <a:gd name="connsiteX0" fmla="*/ 0 w 4971660"/>
              <a:gd name="connsiteY0" fmla="*/ 192522 h 336166"/>
              <a:gd name="connsiteX1" fmla="*/ 2531919 w 4971660"/>
              <a:gd name="connsiteY1" fmla="*/ 2022 h 336166"/>
              <a:gd name="connsiteX2" fmla="*/ 3872204 w 4971660"/>
              <a:gd name="connsiteY2" fmla="*/ 98183 h 336166"/>
              <a:gd name="connsiteX3" fmla="*/ 4804601 w 4971660"/>
              <a:gd name="connsiteY3" fmla="*/ 131247 h 336166"/>
              <a:gd name="connsiteX4" fmla="*/ 4970426 w 4971660"/>
              <a:gd name="connsiteY4" fmla="*/ 239585 h 336166"/>
              <a:gd name="connsiteX5" fmla="*/ 4489660 w 4971660"/>
              <a:gd name="connsiteY5" fmla="*/ 324426 h 336166"/>
              <a:gd name="connsiteX6" fmla="*/ 2531919 w 4971660"/>
              <a:gd name="connsiteY6" fmla="*/ 317034 h 336166"/>
              <a:gd name="connsiteX7" fmla="*/ 0 w 4971660"/>
              <a:gd name="connsiteY7" fmla="*/ 192522 h 336166"/>
              <a:gd name="connsiteX0" fmla="*/ 114129 w 5085789"/>
              <a:gd name="connsiteY0" fmla="*/ 192522 h 331297"/>
              <a:gd name="connsiteX1" fmla="*/ 2646048 w 5085789"/>
              <a:gd name="connsiteY1" fmla="*/ 2022 h 331297"/>
              <a:gd name="connsiteX2" fmla="*/ 3986333 w 5085789"/>
              <a:gd name="connsiteY2" fmla="*/ 98183 h 331297"/>
              <a:gd name="connsiteX3" fmla="*/ 4918730 w 5085789"/>
              <a:gd name="connsiteY3" fmla="*/ 131247 h 331297"/>
              <a:gd name="connsiteX4" fmla="*/ 5084555 w 5085789"/>
              <a:gd name="connsiteY4" fmla="*/ 239585 h 331297"/>
              <a:gd name="connsiteX5" fmla="*/ 4603789 w 5085789"/>
              <a:gd name="connsiteY5" fmla="*/ 324426 h 331297"/>
              <a:gd name="connsiteX6" fmla="*/ 2646048 w 5085789"/>
              <a:gd name="connsiteY6" fmla="*/ 317034 h 331297"/>
              <a:gd name="connsiteX7" fmla="*/ 658670 w 5085789"/>
              <a:gd name="connsiteY7" fmla="*/ 314999 h 331297"/>
              <a:gd name="connsiteX8" fmla="*/ 114129 w 5085789"/>
              <a:gd name="connsiteY8" fmla="*/ 192522 h 331297"/>
              <a:gd name="connsiteX0" fmla="*/ 164741 w 4886591"/>
              <a:gd name="connsiteY0" fmla="*/ 91531 h 329287"/>
              <a:gd name="connsiteX1" fmla="*/ 2446850 w 4886591"/>
              <a:gd name="connsiteY1" fmla="*/ 12 h 329287"/>
              <a:gd name="connsiteX2" fmla="*/ 3787135 w 4886591"/>
              <a:gd name="connsiteY2" fmla="*/ 96173 h 329287"/>
              <a:gd name="connsiteX3" fmla="*/ 4719532 w 4886591"/>
              <a:gd name="connsiteY3" fmla="*/ 129237 h 329287"/>
              <a:gd name="connsiteX4" fmla="*/ 4885357 w 4886591"/>
              <a:gd name="connsiteY4" fmla="*/ 237575 h 329287"/>
              <a:gd name="connsiteX5" fmla="*/ 4404591 w 4886591"/>
              <a:gd name="connsiteY5" fmla="*/ 322416 h 329287"/>
              <a:gd name="connsiteX6" fmla="*/ 2446850 w 4886591"/>
              <a:gd name="connsiteY6" fmla="*/ 315024 h 329287"/>
              <a:gd name="connsiteX7" fmla="*/ 459472 w 4886591"/>
              <a:gd name="connsiteY7" fmla="*/ 312989 h 329287"/>
              <a:gd name="connsiteX8" fmla="*/ 164741 w 4886591"/>
              <a:gd name="connsiteY8" fmla="*/ 91531 h 329287"/>
              <a:gd name="connsiteX0" fmla="*/ 207380 w 4929230"/>
              <a:gd name="connsiteY0" fmla="*/ 91530 h 329286"/>
              <a:gd name="connsiteX1" fmla="*/ 2489489 w 4929230"/>
              <a:gd name="connsiteY1" fmla="*/ 11 h 329286"/>
              <a:gd name="connsiteX2" fmla="*/ 3829774 w 4929230"/>
              <a:gd name="connsiteY2" fmla="*/ 96172 h 329286"/>
              <a:gd name="connsiteX3" fmla="*/ 4762171 w 4929230"/>
              <a:gd name="connsiteY3" fmla="*/ 129236 h 329286"/>
              <a:gd name="connsiteX4" fmla="*/ 4927996 w 4929230"/>
              <a:gd name="connsiteY4" fmla="*/ 237574 h 329286"/>
              <a:gd name="connsiteX5" fmla="*/ 4447230 w 4929230"/>
              <a:gd name="connsiteY5" fmla="*/ 322415 h 329286"/>
              <a:gd name="connsiteX6" fmla="*/ 2489489 w 4929230"/>
              <a:gd name="connsiteY6" fmla="*/ 315023 h 329286"/>
              <a:gd name="connsiteX7" fmla="*/ 502111 w 4929230"/>
              <a:gd name="connsiteY7" fmla="*/ 312988 h 329286"/>
              <a:gd name="connsiteX8" fmla="*/ 139180 w 4929230"/>
              <a:gd name="connsiteY8" fmla="*/ 294136 h 329286"/>
              <a:gd name="connsiteX9" fmla="*/ 207380 w 4929230"/>
              <a:gd name="connsiteY9" fmla="*/ 91530 h 329286"/>
              <a:gd name="connsiteX0" fmla="*/ 214107 w 4935957"/>
              <a:gd name="connsiteY0" fmla="*/ 91526 h 329282"/>
              <a:gd name="connsiteX1" fmla="*/ 2496216 w 4935957"/>
              <a:gd name="connsiteY1" fmla="*/ 7 h 329282"/>
              <a:gd name="connsiteX2" fmla="*/ 3836501 w 4935957"/>
              <a:gd name="connsiteY2" fmla="*/ 96168 h 329282"/>
              <a:gd name="connsiteX3" fmla="*/ 4768898 w 4935957"/>
              <a:gd name="connsiteY3" fmla="*/ 129232 h 329282"/>
              <a:gd name="connsiteX4" fmla="*/ 4934723 w 4935957"/>
              <a:gd name="connsiteY4" fmla="*/ 237570 h 329282"/>
              <a:gd name="connsiteX5" fmla="*/ 4453957 w 4935957"/>
              <a:gd name="connsiteY5" fmla="*/ 322411 h 329282"/>
              <a:gd name="connsiteX6" fmla="*/ 2496216 w 4935957"/>
              <a:gd name="connsiteY6" fmla="*/ 315019 h 329282"/>
              <a:gd name="connsiteX7" fmla="*/ 508838 w 4935957"/>
              <a:gd name="connsiteY7" fmla="*/ 312984 h 329282"/>
              <a:gd name="connsiteX8" fmla="*/ 145907 w 4935957"/>
              <a:gd name="connsiteY8" fmla="*/ 294132 h 329282"/>
              <a:gd name="connsiteX9" fmla="*/ 89346 w 4935957"/>
              <a:gd name="connsiteY9" fmla="*/ 157442 h 329282"/>
              <a:gd name="connsiteX10" fmla="*/ 214107 w 4935957"/>
              <a:gd name="connsiteY10" fmla="*/ 91526 h 329282"/>
              <a:gd name="connsiteX0" fmla="*/ 449208 w 4855260"/>
              <a:gd name="connsiteY0" fmla="*/ 82160 h 329343"/>
              <a:gd name="connsiteX1" fmla="*/ 2415519 w 4855260"/>
              <a:gd name="connsiteY1" fmla="*/ 68 h 329343"/>
              <a:gd name="connsiteX2" fmla="*/ 3755804 w 4855260"/>
              <a:gd name="connsiteY2" fmla="*/ 96229 h 329343"/>
              <a:gd name="connsiteX3" fmla="*/ 4688201 w 4855260"/>
              <a:gd name="connsiteY3" fmla="*/ 129293 h 329343"/>
              <a:gd name="connsiteX4" fmla="*/ 4854026 w 4855260"/>
              <a:gd name="connsiteY4" fmla="*/ 237631 h 329343"/>
              <a:gd name="connsiteX5" fmla="*/ 4373260 w 4855260"/>
              <a:gd name="connsiteY5" fmla="*/ 322472 h 329343"/>
              <a:gd name="connsiteX6" fmla="*/ 2415519 w 4855260"/>
              <a:gd name="connsiteY6" fmla="*/ 315080 h 329343"/>
              <a:gd name="connsiteX7" fmla="*/ 428141 w 4855260"/>
              <a:gd name="connsiteY7" fmla="*/ 313045 h 329343"/>
              <a:gd name="connsiteX8" fmla="*/ 65210 w 4855260"/>
              <a:gd name="connsiteY8" fmla="*/ 294193 h 329343"/>
              <a:gd name="connsiteX9" fmla="*/ 8649 w 4855260"/>
              <a:gd name="connsiteY9" fmla="*/ 157503 h 329343"/>
              <a:gd name="connsiteX10" fmla="*/ 449208 w 4855260"/>
              <a:gd name="connsiteY10" fmla="*/ 82160 h 329343"/>
              <a:gd name="connsiteX0" fmla="*/ 449208 w 4855260"/>
              <a:gd name="connsiteY0" fmla="*/ 82098 h 329281"/>
              <a:gd name="connsiteX1" fmla="*/ 1837449 w 4855260"/>
              <a:gd name="connsiteY1" fmla="*/ 91455 h 329281"/>
              <a:gd name="connsiteX2" fmla="*/ 2415519 w 4855260"/>
              <a:gd name="connsiteY2" fmla="*/ 6 h 329281"/>
              <a:gd name="connsiteX3" fmla="*/ 3755804 w 4855260"/>
              <a:gd name="connsiteY3" fmla="*/ 96167 h 329281"/>
              <a:gd name="connsiteX4" fmla="*/ 4688201 w 4855260"/>
              <a:gd name="connsiteY4" fmla="*/ 129231 h 329281"/>
              <a:gd name="connsiteX5" fmla="*/ 4854026 w 4855260"/>
              <a:gd name="connsiteY5" fmla="*/ 237569 h 329281"/>
              <a:gd name="connsiteX6" fmla="*/ 4373260 w 4855260"/>
              <a:gd name="connsiteY6" fmla="*/ 322410 h 329281"/>
              <a:gd name="connsiteX7" fmla="*/ 2415519 w 4855260"/>
              <a:gd name="connsiteY7" fmla="*/ 315018 h 329281"/>
              <a:gd name="connsiteX8" fmla="*/ 428141 w 4855260"/>
              <a:gd name="connsiteY8" fmla="*/ 312983 h 329281"/>
              <a:gd name="connsiteX9" fmla="*/ 65210 w 4855260"/>
              <a:gd name="connsiteY9" fmla="*/ 294131 h 329281"/>
              <a:gd name="connsiteX10" fmla="*/ 8649 w 4855260"/>
              <a:gd name="connsiteY10" fmla="*/ 157441 h 329281"/>
              <a:gd name="connsiteX11" fmla="*/ 449208 w 4855260"/>
              <a:gd name="connsiteY11" fmla="*/ 82098 h 329281"/>
              <a:gd name="connsiteX0" fmla="*/ 449208 w 4855260"/>
              <a:gd name="connsiteY0" fmla="*/ 2227 h 249410"/>
              <a:gd name="connsiteX1" fmla="*/ 1837449 w 4855260"/>
              <a:gd name="connsiteY1" fmla="*/ 11584 h 249410"/>
              <a:gd name="connsiteX2" fmla="*/ 2429659 w 4855260"/>
              <a:gd name="connsiteY2" fmla="*/ 9690 h 249410"/>
              <a:gd name="connsiteX3" fmla="*/ 3755804 w 4855260"/>
              <a:gd name="connsiteY3" fmla="*/ 16296 h 249410"/>
              <a:gd name="connsiteX4" fmla="*/ 4688201 w 4855260"/>
              <a:gd name="connsiteY4" fmla="*/ 49360 h 249410"/>
              <a:gd name="connsiteX5" fmla="*/ 4854026 w 4855260"/>
              <a:gd name="connsiteY5" fmla="*/ 157698 h 249410"/>
              <a:gd name="connsiteX6" fmla="*/ 4373260 w 4855260"/>
              <a:gd name="connsiteY6" fmla="*/ 242539 h 249410"/>
              <a:gd name="connsiteX7" fmla="*/ 2415519 w 4855260"/>
              <a:gd name="connsiteY7" fmla="*/ 235147 h 249410"/>
              <a:gd name="connsiteX8" fmla="*/ 428141 w 4855260"/>
              <a:gd name="connsiteY8" fmla="*/ 233112 h 249410"/>
              <a:gd name="connsiteX9" fmla="*/ 65210 w 4855260"/>
              <a:gd name="connsiteY9" fmla="*/ 214260 h 249410"/>
              <a:gd name="connsiteX10" fmla="*/ 8649 w 4855260"/>
              <a:gd name="connsiteY10" fmla="*/ 77570 h 249410"/>
              <a:gd name="connsiteX11" fmla="*/ 449208 w 4855260"/>
              <a:gd name="connsiteY11" fmla="*/ 2227 h 24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5260" h="249410">
                <a:moveTo>
                  <a:pt x="449208" y="2227"/>
                </a:moveTo>
                <a:cubicBezTo>
                  <a:pt x="754008" y="-8771"/>
                  <a:pt x="1509731" y="25266"/>
                  <a:pt x="1837449" y="11584"/>
                </a:cubicBezTo>
                <a:cubicBezTo>
                  <a:pt x="2165167" y="-2098"/>
                  <a:pt x="2109933" y="8905"/>
                  <a:pt x="2429659" y="9690"/>
                </a:cubicBezTo>
                <a:cubicBezTo>
                  <a:pt x="2749385" y="10475"/>
                  <a:pt x="3333817" y="-15454"/>
                  <a:pt x="3755804" y="16296"/>
                </a:cubicBezTo>
                <a:cubicBezTo>
                  <a:pt x="4177791" y="48046"/>
                  <a:pt x="4487096" y="20294"/>
                  <a:pt x="4688201" y="49360"/>
                </a:cubicBezTo>
                <a:cubicBezTo>
                  <a:pt x="4889306" y="78426"/>
                  <a:pt x="4842100" y="127073"/>
                  <a:pt x="4854026" y="157698"/>
                </a:cubicBezTo>
                <a:cubicBezTo>
                  <a:pt x="4865952" y="188323"/>
                  <a:pt x="4797746" y="224132"/>
                  <a:pt x="4373260" y="242539"/>
                </a:cubicBezTo>
                <a:cubicBezTo>
                  <a:pt x="3948774" y="260946"/>
                  <a:pt x="3073039" y="236718"/>
                  <a:pt x="2415519" y="235147"/>
                </a:cubicBezTo>
                <a:lnTo>
                  <a:pt x="428141" y="233112"/>
                </a:lnTo>
                <a:cubicBezTo>
                  <a:pt x="30138" y="219419"/>
                  <a:pt x="114332" y="251170"/>
                  <a:pt x="65210" y="214260"/>
                </a:cubicBezTo>
                <a:cubicBezTo>
                  <a:pt x="-16489" y="187551"/>
                  <a:pt x="-2718" y="111338"/>
                  <a:pt x="8649" y="77570"/>
                </a:cubicBezTo>
                <a:cubicBezTo>
                  <a:pt x="20016" y="43802"/>
                  <a:pt x="144408" y="13225"/>
                  <a:pt x="449208" y="222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4054922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249238" y="990600"/>
            <a:ext cx="8382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latin typeface="Calibri" pitchFamily="34" charset="0"/>
                <a:cs typeface="Arial" pitchFamily="34" charset="0"/>
              </a:rPr>
              <a:t>Dear James</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story of the two forms of lysozyme crystals goes back to about 1964 when it was found that the diffraction patterns from different crystals could be placed in one of two classes depending on their intensities. This discovery was a big set back at the time and I can remember a lecture title being changed from the 'The structure of lysozyme' to 'The structure of lysozyme two steps forward and one step back'. Thereafter the crystals were screened based on intensities of the (11,11,l) rows to distinguish them (e.g. 11,11,4 &gt; 11,11,5 in one form and vice versa in another). Data were collected only for those that fulfilled the Type II criteria. (These reflections were easy to measure on the linear diffractometer because crystals were mounted to rotate about the diagonal axis). As I recall both Type I and Type II could be found in the same crystallisation batch . Although sometimes the external morphology allowed recognition this was not infallible.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The structure was based on Type II crystals. Later a graduate student Helen Handoll examined Type I. The work, which was in the early days and before refinement programmes, seemed to suggest that the differences lay in the arrangement of water or chloride molecules (Lysozyme was crystallised from NaCl). But the work was never written up. Keith Wilson at one stage was following this up as lysozyme was being used to test data collection strategies but I do not know the outcome.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An account of this is given in International Table Volume F (Rossmann and Arnold edited 2001) p760.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Tony North was much involved in sorting this out and if you wanted more info he would be the person to contact. I hope this is helpful. Do let me know if you need more.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Best wishes </a:t>
            </a:r>
          </a:p>
          <a:p>
            <a:pPr eaLnBrk="1" hangingPunct="1">
              <a:spcBef>
                <a:spcPct val="0"/>
              </a:spcBef>
              <a:buFontTx/>
              <a:buNone/>
            </a:pPr>
            <a:endParaRPr lang="en-US" altLang="en-US" sz="1400">
              <a:solidFill>
                <a:srgbClr val="000000"/>
              </a:solidFill>
              <a:latin typeface="Calibri" pitchFamily="34" charset="0"/>
              <a:cs typeface="Arial" pitchFamily="34" charset="0"/>
            </a:endParaRPr>
          </a:p>
          <a:p>
            <a:pPr eaLnBrk="1" hangingPunct="1">
              <a:spcBef>
                <a:spcPct val="0"/>
              </a:spcBef>
              <a:buFontTx/>
              <a:buNone/>
            </a:pPr>
            <a:r>
              <a:rPr lang="en-US" altLang="en-US" sz="1400">
                <a:solidFill>
                  <a:srgbClr val="000000"/>
                </a:solidFill>
                <a:latin typeface="Calibri" pitchFamily="34" charset="0"/>
                <a:cs typeface="Arial" pitchFamily="34" charset="0"/>
              </a:rPr>
              <a:t>Louise </a:t>
            </a:r>
          </a:p>
        </p:txBody>
      </p:sp>
      <p:sp>
        <p:nvSpPr>
          <p:cNvPr id="2" name="Oval 1"/>
          <p:cNvSpPr/>
          <p:nvPr/>
        </p:nvSpPr>
        <p:spPr>
          <a:xfrm>
            <a:off x="4114800" y="2895600"/>
            <a:ext cx="2286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4129640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2249"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79"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4580"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458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Tree>
    <p:extLst>
      <p:ext uri="{BB962C8B-B14F-4D97-AF65-F5344CB8AC3E}">
        <p14:creationId xmlns:p14="http://schemas.microsoft.com/office/powerpoint/2010/main" val="293670946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3"/>
          <p:cNvGraphicFramePr>
            <a:graphicFrameLocks noChangeAspect="1"/>
          </p:cNvGraphicFramePr>
          <p:nvPr/>
        </p:nvGraphicFramePr>
        <p:xfrm>
          <a:off x="669925" y="938213"/>
          <a:ext cx="7937500" cy="5694362"/>
        </p:xfrm>
        <a:graphic>
          <a:graphicData uri="http://schemas.openxmlformats.org/presentationml/2006/ole">
            <mc:AlternateContent xmlns:mc="http://schemas.openxmlformats.org/markup-compatibility/2006">
              <mc:Choice xmlns:v="urn:schemas-microsoft-com:vml" Requires="v">
                <p:oleObj spid="_x0000_s5327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669925" y="938213"/>
                        <a:ext cx="7937500" cy="569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603" name="Text Box 4"/>
          <p:cNvSpPr txBox="1">
            <a:spLocks noChangeArrowheads="1"/>
          </p:cNvSpPr>
          <p:nvPr/>
        </p:nvSpPr>
        <p:spPr bwMode="auto">
          <a:xfrm>
            <a:off x="3519488" y="6057900"/>
            <a:ext cx="28479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Johnson’s ratio</a:t>
            </a:r>
          </a:p>
        </p:txBody>
      </p:sp>
      <p:sp>
        <p:nvSpPr>
          <p:cNvPr id="25604" name="Text Box 5"/>
          <p:cNvSpPr txBox="1">
            <a:spLocks noChangeArrowheads="1"/>
          </p:cNvSpPr>
          <p:nvPr/>
        </p:nvSpPr>
        <p:spPr bwMode="auto">
          <a:xfrm rot="-5400000">
            <a:off x="-1372393" y="3056731"/>
            <a:ext cx="3543300"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800" b="1">
                <a:solidFill>
                  <a:srgbClr val="000000"/>
                </a:solidFill>
                <a:cs typeface="Arial" pitchFamily="34" charset="0"/>
              </a:rPr>
              <a:t>Structure factor (e</a:t>
            </a:r>
            <a:r>
              <a:rPr lang="en-US" altLang="en-US" sz="2800" b="1" baseline="30000">
                <a:solidFill>
                  <a:srgbClr val="000000"/>
                </a:solidFill>
                <a:cs typeface="Arial" pitchFamily="34" charset="0"/>
              </a:rPr>
              <a:t>-</a:t>
            </a:r>
            <a:r>
              <a:rPr lang="en-US" altLang="en-US" sz="2800" b="1">
                <a:solidFill>
                  <a:srgbClr val="000000"/>
                </a:solidFill>
                <a:cs typeface="Arial" pitchFamily="34" charset="0"/>
              </a:rPr>
              <a:t>)</a:t>
            </a:r>
          </a:p>
        </p:txBody>
      </p:sp>
      <p:sp>
        <p:nvSpPr>
          <p:cNvPr id="25605"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latin typeface="Calibri" pitchFamily="34" charset="0"/>
                <a:cs typeface="Arial" pitchFamily="34" charset="0"/>
              </a:rPr>
              <a:t>Non-isomorphism in lysozyme</a:t>
            </a:r>
          </a:p>
        </p:txBody>
      </p:sp>
      <p:sp>
        <p:nvSpPr>
          <p:cNvPr id="2" name="Oval 1"/>
          <p:cNvSpPr/>
          <p:nvPr/>
        </p:nvSpPr>
        <p:spPr>
          <a:xfrm>
            <a:off x="1981200" y="1981200"/>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Oval 7"/>
          <p:cNvSpPr/>
          <p:nvPr/>
        </p:nvSpPr>
        <p:spPr>
          <a:xfrm>
            <a:off x="7010400" y="1546225"/>
            <a:ext cx="457200" cy="2819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159166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726" y="851770"/>
            <a:ext cx="8229600" cy="1240077"/>
          </a:xfrm>
        </p:spPr>
        <p:txBody>
          <a:bodyPr/>
          <a:lstStyle/>
          <a:p>
            <a:r>
              <a:rPr lang="en-US" dirty="0" smtClean="0"/>
              <a:t>What can we do </a:t>
            </a:r>
            <a:r>
              <a:rPr lang="en-US" b="1" dirty="0" smtClean="0"/>
              <a:t>now</a:t>
            </a:r>
            <a:r>
              <a:rPr lang="en-US" dirty="0" smtClean="0"/>
              <a:t>?</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 name="TextBox 3"/>
          <p:cNvSpPr txBox="1"/>
          <p:nvPr/>
        </p:nvSpPr>
        <p:spPr>
          <a:xfrm>
            <a:off x="1177446" y="2104373"/>
            <a:ext cx="6826685" cy="3416320"/>
          </a:xfrm>
          <a:prstGeom prst="rect">
            <a:avLst/>
          </a:prstGeom>
          <a:noFill/>
        </p:spPr>
        <p:txBody>
          <a:bodyPr wrap="square" rtlCol="0">
            <a:spAutoFit/>
          </a:bodyPr>
          <a:lstStyle/>
          <a:p>
            <a:pPr marL="342900" indent="-342900">
              <a:lnSpc>
                <a:spcPct val="200000"/>
              </a:lnSpc>
              <a:buAutoNum type="arabicParenR"/>
            </a:pPr>
            <a:r>
              <a:rPr lang="en-US" sz="3600" dirty="0" smtClean="0"/>
              <a:t>  Make the molecule sit still</a:t>
            </a:r>
          </a:p>
          <a:p>
            <a:pPr marL="342900" indent="-342900">
              <a:lnSpc>
                <a:spcPct val="200000"/>
              </a:lnSpc>
              <a:buAutoNum type="arabicParenR"/>
            </a:pPr>
            <a:r>
              <a:rPr lang="en-US" sz="3600" dirty="0" smtClean="0"/>
              <a:t>  Preserve sample integrity</a:t>
            </a:r>
          </a:p>
          <a:p>
            <a:pPr marL="342900" indent="-342900">
              <a:lnSpc>
                <a:spcPct val="200000"/>
              </a:lnSpc>
              <a:buAutoNum type="arabicParenR"/>
            </a:pPr>
            <a:r>
              <a:rPr lang="en-US" sz="3600" dirty="0" smtClean="0"/>
              <a:t>  Model the average structure</a:t>
            </a:r>
            <a:endParaRPr lang="en-US" sz="3600" dirty="0"/>
          </a:p>
        </p:txBody>
      </p:sp>
    </p:spTree>
    <p:extLst>
      <p:ext uri="{BB962C8B-B14F-4D97-AF65-F5344CB8AC3E}">
        <p14:creationId xmlns:p14="http://schemas.microsoft.com/office/powerpoint/2010/main" val="1803552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6" name="Rectangle 3"/>
          <p:cNvSpPr>
            <a:spLocks noGrp="1" noChangeArrowheads="1"/>
          </p:cNvSpPr>
          <p:nvPr>
            <p:ph type="title"/>
          </p:nvPr>
        </p:nvSpPr>
        <p:spPr>
          <a:xfrm>
            <a:off x="0" y="649224"/>
            <a:ext cx="9144000" cy="803795"/>
          </a:xfrm>
        </p:spPr>
        <p:txBody>
          <a:bodyPr/>
          <a:lstStyle/>
          <a:p>
            <a:pPr eaLnBrk="1" hangingPunct="1"/>
            <a:r>
              <a:rPr lang="en-US" altLang="en-US" sz="4000" dirty="0" smtClean="0"/>
              <a:t>average structure</a:t>
            </a:r>
          </a:p>
        </p:txBody>
      </p:sp>
    </p:spTree>
    <p:extLst>
      <p:ext uri="{BB962C8B-B14F-4D97-AF65-F5344CB8AC3E}">
        <p14:creationId xmlns:p14="http://schemas.microsoft.com/office/powerpoint/2010/main" val="26324389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8435" name="Rectangle 3"/>
          <p:cNvSpPr>
            <a:spLocks noGrp="1" noChangeArrowheads="1"/>
          </p:cNvSpPr>
          <p:nvPr>
            <p:ph type="title"/>
          </p:nvPr>
        </p:nvSpPr>
        <p:spPr>
          <a:xfrm>
            <a:off x="0" y="649224"/>
            <a:ext cx="9144000" cy="803795"/>
          </a:xfrm>
        </p:spPr>
        <p:txBody>
          <a:bodyPr/>
          <a:lstStyle/>
          <a:p>
            <a:pPr eaLnBrk="1" hangingPunct="1"/>
            <a:r>
              <a:rPr lang="en-US" altLang="en-US" sz="4000" dirty="0" smtClean="0"/>
              <a:t>average structure: 1-sigma contour</a:t>
            </a:r>
          </a:p>
        </p:txBody>
      </p:sp>
    </p:spTree>
    <p:extLst>
      <p:ext uri="{BB962C8B-B14F-4D97-AF65-F5344CB8AC3E}">
        <p14:creationId xmlns:p14="http://schemas.microsoft.com/office/powerpoint/2010/main" val="8137197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638827"/>
            <a:ext cx="9144000" cy="635936"/>
          </a:xfrm>
        </p:spPr>
        <p:txBody>
          <a:bodyPr/>
          <a:lstStyle/>
          <a:p>
            <a:r>
              <a:rPr lang="en-US" altLang="en-US" dirty="0" smtClean="0"/>
              <a:t>Ringer: systematic map sampling</a:t>
            </a:r>
          </a:p>
        </p:txBody>
      </p:sp>
      <p:pic>
        <p:nvPicPr>
          <p:cNvPr id="57347" name="Picture 2" descr="http://bl831.als.lbl.gov/~jamesh/ringer/ringer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3"/>
            <a:ext cx="91440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Rectangle 3"/>
          <p:cNvSpPr>
            <a:spLocks noChangeArrowheads="1"/>
          </p:cNvSpPr>
          <p:nvPr/>
        </p:nvSpPr>
        <p:spPr bwMode="auto">
          <a:xfrm>
            <a:off x="0" y="6488113"/>
            <a:ext cx="48275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rgbClr val="000000"/>
                </a:solidFill>
              </a:rPr>
              <a:t>Lang </a:t>
            </a:r>
            <a:r>
              <a:rPr lang="en-US" altLang="en-US" i="1">
                <a:solidFill>
                  <a:srgbClr val="000000"/>
                </a:solidFill>
              </a:rPr>
              <a:t>et al. </a:t>
            </a:r>
            <a:r>
              <a:rPr lang="en-US" altLang="en-US">
                <a:solidFill>
                  <a:srgbClr val="000000"/>
                </a:solidFill>
              </a:rPr>
              <a:t>(2010) </a:t>
            </a:r>
            <a:r>
              <a:rPr lang="en-US" altLang="en-US" i="1">
                <a:solidFill>
                  <a:srgbClr val="000000"/>
                </a:solidFill>
              </a:rPr>
              <a:t>Protein Sci.</a:t>
            </a:r>
            <a:r>
              <a:rPr lang="en-US" altLang="en-US">
                <a:solidFill>
                  <a:srgbClr val="000000"/>
                </a:solidFill>
              </a:rPr>
              <a:t> </a:t>
            </a:r>
            <a:r>
              <a:rPr lang="en-US" altLang="en-US" b="1">
                <a:solidFill>
                  <a:srgbClr val="000000"/>
                </a:solidFill>
              </a:rPr>
              <a:t>19</a:t>
            </a:r>
            <a:r>
              <a:rPr lang="en-US" altLang="en-US">
                <a:solidFill>
                  <a:srgbClr val="000000"/>
                </a:solidFill>
              </a:rPr>
              <a:t>, 1420-31.</a:t>
            </a:r>
          </a:p>
        </p:txBody>
      </p:sp>
      <p:sp>
        <p:nvSpPr>
          <p:cNvPr id="5" name="Rectangle 4"/>
          <p:cNvSpPr>
            <a:spLocks noChangeArrowheads="1"/>
          </p:cNvSpPr>
          <p:nvPr/>
        </p:nvSpPr>
        <p:spPr bwMode="auto">
          <a:xfrm>
            <a:off x="4646613" y="6488113"/>
            <a:ext cx="449738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ltLang="en-US">
                <a:solidFill>
                  <a:srgbClr val="000000"/>
                </a:solidFill>
              </a:rPr>
              <a:t>Fraser, </a:t>
            </a:r>
            <a:r>
              <a:rPr lang="en-US" altLang="en-US" i="1">
                <a:solidFill>
                  <a:srgbClr val="000000"/>
                </a:solidFill>
              </a:rPr>
              <a:t>et al.</a:t>
            </a:r>
            <a:r>
              <a:rPr lang="en-US" altLang="en-US">
                <a:solidFill>
                  <a:srgbClr val="000000"/>
                </a:solidFill>
              </a:rPr>
              <a:t> (2009) </a:t>
            </a:r>
            <a:r>
              <a:rPr lang="en-US" altLang="en-US" i="1">
                <a:solidFill>
                  <a:srgbClr val="000000"/>
                </a:solidFill>
              </a:rPr>
              <a:t>Nature</a:t>
            </a:r>
            <a:r>
              <a:rPr lang="en-US" altLang="en-US">
                <a:solidFill>
                  <a:srgbClr val="000000"/>
                </a:solidFill>
              </a:rPr>
              <a:t> </a:t>
            </a:r>
            <a:r>
              <a:rPr lang="en-US" altLang="en-US" b="1">
                <a:solidFill>
                  <a:srgbClr val="000000"/>
                </a:solidFill>
              </a:rPr>
              <a:t>462</a:t>
            </a:r>
            <a:r>
              <a:rPr lang="en-US" altLang="en-US">
                <a:solidFill>
                  <a:srgbClr val="000000"/>
                </a:solidFill>
              </a:rPr>
              <a:t>, 669-73.</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5266787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370"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29721"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8371"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8372"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8373" name="Title 1"/>
          <p:cNvSpPr>
            <a:spLocks noGrp="1"/>
          </p:cNvSpPr>
          <p:nvPr>
            <p:ph type="title"/>
          </p:nvPr>
        </p:nvSpPr>
        <p:spPr>
          <a:xfrm>
            <a:off x="0" y="0"/>
            <a:ext cx="9144000" cy="1274763"/>
          </a:xfrm>
        </p:spPr>
        <p:txBody>
          <a:bodyPr/>
          <a:lstStyle/>
          <a:p>
            <a:r>
              <a:rPr lang="en-US" altLang="en-US" dirty="0"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p>
        </p:txBody>
      </p:sp>
    </p:spTree>
    <p:extLst>
      <p:ext uri="{BB962C8B-B14F-4D97-AF65-F5344CB8AC3E}">
        <p14:creationId xmlns:p14="http://schemas.microsoft.com/office/powerpoint/2010/main" val="18566360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0745"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9395"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59396"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59397"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p>
        </p:txBody>
      </p:sp>
    </p:spTree>
    <p:extLst>
      <p:ext uri="{BB962C8B-B14F-4D97-AF65-F5344CB8AC3E}">
        <p14:creationId xmlns:p14="http://schemas.microsoft.com/office/powerpoint/2010/main" val="748970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36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R. Neutze </a:t>
            </a:r>
            <a:r>
              <a:rPr lang="en-US" altLang="en-US" sz="1800" i="1">
                <a:solidFill>
                  <a:srgbClr val="000000"/>
                </a:solidFill>
                <a:cs typeface="Arial" pitchFamily="34" charset="0"/>
              </a:rPr>
              <a:t>et al., </a:t>
            </a:r>
            <a:r>
              <a:rPr lang="en-US" altLang="en-US" sz="1800">
                <a:solidFill>
                  <a:srgbClr val="000000"/>
                </a:solidFill>
                <a:cs typeface="Arial" pitchFamily="34" charset="0"/>
              </a:rPr>
              <a:t>Nature </a:t>
            </a:r>
            <a:r>
              <a:rPr lang="en-US" altLang="en-US" sz="1800" b="1">
                <a:solidFill>
                  <a:srgbClr val="000000"/>
                </a:solidFill>
                <a:cs typeface="Arial" pitchFamily="34" charset="0"/>
              </a:rPr>
              <a:t>406</a:t>
            </a:r>
            <a:r>
              <a:rPr lang="en-US" altLang="en-US" sz="1800">
                <a:solidFill>
                  <a:srgbClr val="000000"/>
                </a:solidFill>
                <a:cs typeface="Arial" pitchFamily="34" charset="0"/>
              </a:rPr>
              <a:t>, pp. 752-757 (2000) </a:t>
            </a:r>
          </a:p>
        </p:txBody>
      </p:sp>
      <p:sp>
        <p:nvSpPr>
          <p:cNvPr id="34820" name="Rectangle 4"/>
          <p:cNvSpPr>
            <a:spLocks noGrp="1" noChangeArrowheads="1"/>
          </p:cNvSpPr>
          <p:nvPr>
            <p:ph type="ctrTitle"/>
          </p:nvPr>
        </p:nvSpPr>
        <p:spPr>
          <a:xfrm>
            <a:off x="0" y="626300"/>
            <a:ext cx="9144000" cy="1470025"/>
          </a:xfrm>
        </p:spPr>
        <p:txBody>
          <a:bodyPr/>
          <a:lstStyle/>
          <a:p>
            <a:pPr eaLnBrk="1" hangingPunct="1"/>
            <a:r>
              <a:rPr lang="en-US" altLang="en-US" sz="4000" dirty="0" smtClean="0"/>
              <a:t>Promise of Single-molecule Imaging</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848235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1769"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p>
        </p:txBody>
      </p:sp>
    </p:spTree>
    <p:extLst>
      <p:ext uri="{BB962C8B-B14F-4D97-AF65-F5344CB8AC3E}">
        <p14:creationId xmlns:p14="http://schemas.microsoft.com/office/powerpoint/2010/main" val="14944403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8" name="Object 3"/>
          <p:cNvGraphicFramePr>
            <a:graphicFrameLocks noGrp="1" noChangeAspect="1"/>
          </p:cNvGraphicFramePr>
          <p:nvPr>
            <p:ph sz="half" idx="1"/>
            <p:extLst>
              <p:ext uri="{D42A27DB-BD31-4B8C-83A1-F6EECF244321}">
                <p14:modId xmlns:p14="http://schemas.microsoft.com/office/powerpoint/2010/main" val="3909011812"/>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59413"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0419"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0420"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0421"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p>
        </p:txBody>
      </p:sp>
    </p:spTree>
    <p:extLst>
      <p:ext uri="{BB962C8B-B14F-4D97-AF65-F5344CB8AC3E}">
        <p14:creationId xmlns:p14="http://schemas.microsoft.com/office/powerpoint/2010/main" val="3528690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638826"/>
            <a:ext cx="8229600" cy="778811"/>
          </a:xfrm>
        </p:spPr>
        <p:txBody>
          <a:bodyPr/>
          <a:lstStyle/>
          <a:p>
            <a:r>
              <a:rPr lang="en-US" altLang="en-US" dirty="0" smtClean="0"/>
              <a:t>Independent estimates of F</a:t>
            </a:r>
            <a:r>
              <a:rPr lang="en-US" altLang="en-US" baseline="-25000" dirty="0" smtClean="0"/>
              <a:t>000</a:t>
            </a:r>
          </a:p>
        </p:txBody>
      </p:sp>
      <p:sp>
        <p:nvSpPr>
          <p:cNvPr id="83971" name="Rectangle 156"/>
          <p:cNvSpPr>
            <a:spLocks noChangeArrowheads="1"/>
          </p:cNvSpPr>
          <p:nvPr/>
        </p:nvSpPr>
        <p:spPr bwMode="auto">
          <a:xfrm>
            <a:off x="2963863" y="7651750"/>
            <a:ext cx="30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a:solidFill>
                  <a:srgbClr val="000000"/>
                </a:solidFill>
                <a:latin typeface="Arial Unicode MS" pitchFamily="34" charset="-128"/>
              </a:rPr>
              <a:t>-- </a:t>
            </a:r>
            <a:endParaRPr lang="en-US" altLang="en-US">
              <a:solidFill>
                <a:srgbClr val="000000"/>
              </a:solidFill>
            </a:endParaRPr>
          </a:p>
        </p:txBody>
      </p:sp>
      <p:graphicFrame>
        <p:nvGraphicFramePr>
          <p:cNvPr id="50486" name="Group 310"/>
          <p:cNvGraphicFramePr>
            <a:graphicFrameLocks noGrp="1"/>
          </p:cNvGraphicFramePr>
          <p:nvPr>
            <p:ph type="tbl" idx="1"/>
          </p:nvPr>
        </p:nvGraphicFramePr>
        <p:xfrm>
          <a:off x="457200" y="1600200"/>
          <a:ext cx="8204200" cy="4687891"/>
        </p:xfrm>
        <a:graphic>
          <a:graphicData uri="http://schemas.openxmlformats.org/drawingml/2006/table">
            <a:tbl>
              <a:tblPr/>
              <a:tblGrid>
                <a:gridCol w="1466850"/>
                <a:gridCol w="3629025"/>
                <a:gridCol w="1716088"/>
                <a:gridCol w="1392237"/>
              </a:tblGrid>
              <a:tr h="6715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PDB</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Method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F</a:t>
                      </a:r>
                      <a:r>
                        <a:rPr kumimoji="0" lang="en-US" altLang="en-US" sz="2800" b="0" i="0" u="none" strike="noStrike" cap="none" normalizeH="0" baseline="-25000" smtClean="0">
                          <a:ln>
                            <a:noFill/>
                          </a:ln>
                          <a:solidFill>
                            <a:schemeClr val="tx1"/>
                          </a:solidFill>
                          <a:effectLst/>
                          <a:latin typeface="Arial" charset="0"/>
                        </a:rPr>
                        <a:t>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diff</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88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3DKE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121700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+6.7%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130500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2NVH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Matthews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92800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95656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r h="671513">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1AHO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Cerutti et. al.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23177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-5.0%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671513">
                <a:tc vMerge="1">
                  <a:txBody>
                    <a:bodyPr/>
                    <a:lstStyle/>
                    <a:p>
                      <a:endParaRPr lang="en-US"/>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Arial" charset="0"/>
                        </a:rPr>
                        <a:t>END map estimate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smtClean="0">
                          <a:ln>
                            <a:noFill/>
                          </a:ln>
                          <a:solidFill>
                            <a:schemeClr val="tx1"/>
                          </a:solidFill>
                          <a:effectLst/>
                          <a:latin typeface="Arial" charset="0"/>
                        </a:rPr>
                        <a:t>22020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r>
            </a:tbl>
          </a:graphicData>
        </a:graphic>
      </p:graphicFrame>
      <p:grpSp>
        <p:nvGrpSpPr>
          <p:cNvPr id="50504" name="Group 328"/>
          <p:cNvGrpSpPr>
            <a:grpSpLocks/>
          </p:cNvGrpSpPr>
          <p:nvPr/>
        </p:nvGrpSpPr>
        <p:grpSpPr bwMode="auto">
          <a:xfrm>
            <a:off x="1987550" y="2682875"/>
            <a:ext cx="6565900" cy="860425"/>
            <a:chOff x="1252" y="1690"/>
            <a:chExt cx="4136" cy="542"/>
          </a:xfrm>
        </p:grpSpPr>
        <p:sp>
          <p:nvSpPr>
            <p:cNvPr id="84025" name="Rectangle 312"/>
            <p:cNvSpPr>
              <a:spLocks noChangeArrowheads="1"/>
            </p:cNvSpPr>
            <p:nvPr/>
          </p:nvSpPr>
          <p:spPr bwMode="auto">
            <a:xfrm>
              <a:off x="4608" y="1690"/>
              <a:ext cx="780" cy="44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6" name="Rectangle 314"/>
            <p:cNvSpPr>
              <a:spLocks noChangeArrowheads="1"/>
            </p:cNvSpPr>
            <p:nvPr/>
          </p:nvSpPr>
          <p:spPr bwMode="auto">
            <a:xfrm>
              <a:off x="3560" y="187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7" name="Rectangle 322"/>
            <p:cNvSpPr>
              <a:spLocks noChangeArrowheads="1"/>
            </p:cNvSpPr>
            <p:nvPr/>
          </p:nvSpPr>
          <p:spPr bwMode="auto">
            <a:xfrm>
              <a:off x="1252" y="1877"/>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6" name="Group 330"/>
          <p:cNvGrpSpPr>
            <a:grpSpLocks/>
          </p:cNvGrpSpPr>
          <p:nvPr/>
        </p:nvGrpSpPr>
        <p:grpSpPr bwMode="auto">
          <a:xfrm>
            <a:off x="1962150" y="4005263"/>
            <a:ext cx="6584950" cy="898525"/>
            <a:chOff x="1236" y="2523"/>
            <a:chExt cx="4148" cy="566"/>
          </a:xfrm>
        </p:grpSpPr>
        <p:sp>
          <p:nvSpPr>
            <p:cNvPr id="84022" name="Rectangle 316"/>
            <p:cNvSpPr>
              <a:spLocks noChangeArrowheads="1"/>
            </p:cNvSpPr>
            <p:nvPr/>
          </p:nvSpPr>
          <p:spPr bwMode="auto">
            <a:xfrm>
              <a:off x="3585" y="2734"/>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3" name="Rectangle 320"/>
            <p:cNvSpPr>
              <a:spLocks noChangeArrowheads="1"/>
            </p:cNvSpPr>
            <p:nvPr/>
          </p:nvSpPr>
          <p:spPr bwMode="auto">
            <a:xfrm>
              <a:off x="4628"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4" name="Rectangle 323"/>
            <p:cNvSpPr>
              <a:spLocks noChangeArrowheads="1"/>
            </p:cNvSpPr>
            <p:nvPr/>
          </p:nvSpPr>
          <p:spPr bwMode="auto">
            <a:xfrm>
              <a:off x="1236" y="271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8" name="Group 332"/>
          <p:cNvGrpSpPr>
            <a:grpSpLocks/>
          </p:cNvGrpSpPr>
          <p:nvPr/>
        </p:nvGrpSpPr>
        <p:grpSpPr bwMode="auto">
          <a:xfrm>
            <a:off x="1974850" y="5330825"/>
            <a:ext cx="6607175" cy="906463"/>
            <a:chOff x="1244" y="3358"/>
            <a:chExt cx="4162" cy="571"/>
          </a:xfrm>
        </p:grpSpPr>
        <p:sp>
          <p:nvSpPr>
            <p:cNvPr id="84019" name="Rectangle 318"/>
            <p:cNvSpPr>
              <a:spLocks noChangeArrowheads="1"/>
            </p:cNvSpPr>
            <p:nvPr/>
          </p:nvSpPr>
          <p:spPr bwMode="auto">
            <a:xfrm>
              <a:off x="3593" y="3571"/>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0" name="Rectangle 319"/>
            <p:cNvSpPr>
              <a:spLocks noChangeArrowheads="1"/>
            </p:cNvSpPr>
            <p:nvPr/>
          </p:nvSpPr>
          <p:spPr bwMode="auto">
            <a:xfrm>
              <a:off x="4650" y="3358"/>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21" name="Rectangle 325"/>
            <p:cNvSpPr>
              <a:spLocks noChangeArrowheads="1"/>
            </p:cNvSpPr>
            <p:nvPr/>
          </p:nvSpPr>
          <p:spPr bwMode="auto">
            <a:xfrm>
              <a:off x="1244" y="3574"/>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7" name="Group 331"/>
          <p:cNvGrpSpPr>
            <a:grpSpLocks/>
          </p:cNvGrpSpPr>
          <p:nvPr/>
        </p:nvGrpSpPr>
        <p:grpSpPr bwMode="auto">
          <a:xfrm>
            <a:off x="595313" y="4984750"/>
            <a:ext cx="6621462" cy="911225"/>
            <a:chOff x="375" y="3140"/>
            <a:chExt cx="4171" cy="574"/>
          </a:xfrm>
        </p:grpSpPr>
        <p:sp>
          <p:nvSpPr>
            <p:cNvPr id="84016" name="Rectangle 317"/>
            <p:cNvSpPr>
              <a:spLocks noChangeArrowheads="1"/>
            </p:cNvSpPr>
            <p:nvPr/>
          </p:nvSpPr>
          <p:spPr bwMode="auto">
            <a:xfrm>
              <a:off x="3585" y="3153"/>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7" name="Rectangle 324"/>
            <p:cNvSpPr>
              <a:spLocks noChangeArrowheads="1"/>
            </p:cNvSpPr>
            <p:nvPr/>
          </p:nvSpPr>
          <p:spPr bwMode="auto">
            <a:xfrm>
              <a:off x="1236" y="3140"/>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8" name="Rectangle 326"/>
            <p:cNvSpPr>
              <a:spLocks noChangeArrowheads="1"/>
            </p:cNvSpPr>
            <p:nvPr/>
          </p:nvSpPr>
          <p:spPr bwMode="auto">
            <a:xfrm>
              <a:off x="375" y="3359"/>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grpSp>
        <p:nvGrpSpPr>
          <p:cNvPr id="50505" name="Group 329"/>
          <p:cNvGrpSpPr>
            <a:grpSpLocks/>
          </p:cNvGrpSpPr>
          <p:nvPr/>
        </p:nvGrpSpPr>
        <p:grpSpPr bwMode="auto">
          <a:xfrm>
            <a:off x="581025" y="3638550"/>
            <a:ext cx="6599238" cy="930275"/>
            <a:chOff x="366" y="2292"/>
            <a:chExt cx="4157" cy="586"/>
          </a:xfrm>
        </p:grpSpPr>
        <p:sp>
          <p:nvSpPr>
            <p:cNvPr id="84013" name="Rectangle 315"/>
            <p:cNvSpPr>
              <a:spLocks noChangeArrowheads="1"/>
            </p:cNvSpPr>
            <p:nvPr/>
          </p:nvSpPr>
          <p:spPr bwMode="auto">
            <a:xfrm>
              <a:off x="3562" y="2292"/>
              <a:ext cx="961"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4" name="Rectangle 321"/>
            <p:cNvSpPr>
              <a:spLocks noChangeArrowheads="1"/>
            </p:cNvSpPr>
            <p:nvPr/>
          </p:nvSpPr>
          <p:spPr bwMode="auto">
            <a:xfrm>
              <a:off x="1235" y="2318"/>
              <a:ext cx="210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sp>
          <p:nvSpPr>
            <p:cNvPr id="84015" name="Rectangle 327"/>
            <p:cNvSpPr>
              <a:spLocks noChangeArrowheads="1"/>
            </p:cNvSpPr>
            <p:nvPr/>
          </p:nvSpPr>
          <p:spPr bwMode="auto">
            <a:xfrm>
              <a:off x="366" y="2523"/>
              <a:ext cx="756" cy="35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solidFill>
                  <a:srgbClr val="000000"/>
                </a:solidFill>
              </a:endParaRPr>
            </a:p>
          </p:txBody>
        </p:sp>
      </p:grpSp>
      <p:sp>
        <p:nvSpPr>
          <p:cNvPr id="25"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2712159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500"/>
                                        <p:tgtEl>
                                          <p:spTgt spid="50504"/>
                                        </p:tgtEl>
                                      </p:cBhvr>
                                    </p:animEffect>
                                    <p:set>
                                      <p:cBhvr>
                                        <p:cTn id="7" dur="1" fill="hold">
                                          <p:stCondLst>
                                            <p:cond delay="499"/>
                                          </p:stCondLst>
                                        </p:cTn>
                                        <p:tgtEl>
                                          <p:spTgt spid="5050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nodeType="clickEffect">
                                  <p:stCondLst>
                                    <p:cond delay="0"/>
                                  </p:stCondLst>
                                  <p:childTnLst>
                                    <p:animEffect transition="out" filter="wipe(left)">
                                      <p:cBhvr>
                                        <p:cTn id="11" dur="500"/>
                                        <p:tgtEl>
                                          <p:spTgt spid="50505"/>
                                        </p:tgtEl>
                                      </p:cBhvr>
                                    </p:animEffect>
                                    <p:set>
                                      <p:cBhvr>
                                        <p:cTn id="12" dur="1" fill="hold">
                                          <p:stCondLst>
                                            <p:cond delay="499"/>
                                          </p:stCondLst>
                                        </p:cTn>
                                        <p:tgtEl>
                                          <p:spTgt spid="50505"/>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nodeType="clickEffect">
                                  <p:stCondLst>
                                    <p:cond delay="0"/>
                                  </p:stCondLst>
                                  <p:childTnLst>
                                    <p:animEffect transition="out" filter="wipe(left)">
                                      <p:cBhvr>
                                        <p:cTn id="16" dur="500"/>
                                        <p:tgtEl>
                                          <p:spTgt spid="50506"/>
                                        </p:tgtEl>
                                      </p:cBhvr>
                                    </p:animEffect>
                                    <p:set>
                                      <p:cBhvr>
                                        <p:cTn id="17" dur="1" fill="hold">
                                          <p:stCondLst>
                                            <p:cond delay="499"/>
                                          </p:stCondLst>
                                        </p:cTn>
                                        <p:tgtEl>
                                          <p:spTgt spid="50506"/>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nodeType="clickEffect">
                                  <p:stCondLst>
                                    <p:cond delay="0"/>
                                  </p:stCondLst>
                                  <p:childTnLst>
                                    <p:animEffect transition="out" filter="wipe(left)">
                                      <p:cBhvr>
                                        <p:cTn id="21" dur="500"/>
                                        <p:tgtEl>
                                          <p:spTgt spid="50507"/>
                                        </p:tgtEl>
                                      </p:cBhvr>
                                    </p:animEffect>
                                    <p:set>
                                      <p:cBhvr>
                                        <p:cTn id="22" dur="1" fill="hold">
                                          <p:stCondLst>
                                            <p:cond delay="499"/>
                                          </p:stCondLst>
                                        </p:cTn>
                                        <p:tgtEl>
                                          <p:spTgt spid="5050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nodeType="clickEffect">
                                  <p:stCondLst>
                                    <p:cond delay="0"/>
                                  </p:stCondLst>
                                  <p:childTnLst>
                                    <p:animEffect transition="out" filter="wipe(left)">
                                      <p:cBhvr>
                                        <p:cTn id="26" dur="500"/>
                                        <p:tgtEl>
                                          <p:spTgt spid="50508"/>
                                        </p:tgtEl>
                                      </p:cBhvr>
                                    </p:animEffect>
                                    <p:set>
                                      <p:cBhvr>
                                        <p:cTn id="27" dur="1" fill="hold">
                                          <p:stCondLst>
                                            <p:cond delay="499"/>
                                          </p:stCondLst>
                                        </p:cTn>
                                        <p:tgtEl>
                                          <p:spTgt spid="505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1901353043"/>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32794"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p>
        </p:txBody>
      </p:sp>
    </p:spTree>
    <p:extLst>
      <p:ext uri="{BB962C8B-B14F-4D97-AF65-F5344CB8AC3E}">
        <p14:creationId xmlns:p14="http://schemas.microsoft.com/office/powerpoint/2010/main" val="34790583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Object 3"/>
          <p:cNvGraphicFramePr>
            <a:graphicFrameLocks noGrp="1" noChangeAspect="1"/>
          </p:cNvGraphicFramePr>
          <p:nvPr>
            <p:ph sz="half" idx="1"/>
            <p:extLst>
              <p:ext uri="{D42A27DB-BD31-4B8C-83A1-F6EECF244321}">
                <p14:modId xmlns:p14="http://schemas.microsoft.com/office/powerpoint/2010/main" val="2076621221"/>
              </p:ext>
            </p:extLst>
          </p:nvPr>
        </p:nvGraphicFramePr>
        <p:xfrm>
          <a:off x="601663" y="1028700"/>
          <a:ext cx="8391525" cy="5483225"/>
        </p:xfrm>
        <a:graphic>
          <a:graphicData uri="http://schemas.openxmlformats.org/presentationml/2006/ole">
            <mc:AlternateContent xmlns:mc="http://schemas.openxmlformats.org/markup-compatibility/2006">
              <mc:Choice xmlns:v="urn:schemas-microsoft-com:vml" Requires="v">
                <p:oleObj spid="_x0000_s60437" name="Chart" r:id="rId3" imgW="5410155" imgH="3390906" progId="MSGraph.Chart.8">
                  <p:embed followColorScheme="full"/>
                </p:oleObj>
              </mc:Choice>
              <mc:Fallback>
                <p:oleObj name="Chart" r:id="rId3" imgW="5410155" imgH="3390906" progId="MSGraph.Chart.8">
                  <p:embed followColorScheme="full"/>
                  <p:pic>
                    <p:nvPicPr>
                      <p:cNvPr id="0" name=""/>
                      <p:cNvPicPr>
                        <a:picLocks noGrp="1" noChangeAspect="1" noChangeArrowheads="1"/>
                      </p:cNvPicPr>
                      <p:nvPr/>
                    </p:nvPicPr>
                    <p:blipFill>
                      <a:blip r:embed="rId4"/>
                      <a:srcRect/>
                      <a:stretch>
                        <a:fillRect/>
                      </a:stretch>
                    </p:blipFill>
                    <p:spPr bwMode="auto">
                      <a:xfrm>
                        <a:off x="601663" y="1028700"/>
                        <a:ext cx="8391525" cy="548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61443" name="Text Box 8"/>
          <p:cNvSpPr txBox="1">
            <a:spLocks noChangeArrowheads="1"/>
          </p:cNvSpPr>
          <p:nvPr/>
        </p:nvSpPr>
        <p:spPr bwMode="auto">
          <a:xfrm rot="-5400000">
            <a:off x="-913606" y="3374232"/>
            <a:ext cx="29416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electron density (e</a:t>
            </a:r>
            <a:r>
              <a:rPr lang="en-US" altLang="en-US" sz="2000" b="1" baseline="30000">
                <a:solidFill>
                  <a:srgbClr val="000000"/>
                </a:solidFill>
                <a:cs typeface="Arial" pitchFamily="34" charset="0"/>
              </a:rPr>
              <a:t>-</a:t>
            </a:r>
            <a:r>
              <a:rPr lang="en-US" altLang="en-US" sz="2000" b="1">
                <a:solidFill>
                  <a:srgbClr val="000000"/>
                </a:solidFill>
                <a:cs typeface="Arial" pitchFamily="34" charset="0"/>
              </a:rPr>
              <a:t>/Å</a:t>
            </a:r>
            <a:r>
              <a:rPr lang="en-US" altLang="en-US" sz="2000" b="1" baseline="30000">
                <a:solidFill>
                  <a:srgbClr val="000000"/>
                </a:solidFill>
                <a:cs typeface="Arial" pitchFamily="34" charset="0"/>
              </a:rPr>
              <a:t>3</a:t>
            </a:r>
            <a:r>
              <a:rPr lang="en-US" altLang="en-US" sz="2000" b="1">
                <a:solidFill>
                  <a:srgbClr val="000000"/>
                </a:solidFill>
                <a:cs typeface="Arial" pitchFamily="34" charset="0"/>
              </a:rPr>
              <a:t>)</a:t>
            </a:r>
          </a:p>
        </p:txBody>
      </p:sp>
      <p:sp>
        <p:nvSpPr>
          <p:cNvPr id="61444" name="Text Box 8"/>
          <p:cNvSpPr txBox="1">
            <a:spLocks noChangeArrowheads="1"/>
          </p:cNvSpPr>
          <p:nvPr/>
        </p:nvSpPr>
        <p:spPr bwMode="auto">
          <a:xfrm>
            <a:off x="3943350" y="6297613"/>
            <a:ext cx="2216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l-GR" altLang="en-US" sz="1800" b="1">
                <a:solidFill>
                  <a:srgbClr val="000000"/>
                </a:solidFill>
                <a:cs typeface="Arial" pitchFamily="34" charset="0"/>
              </a:rPr>
              <a:t>χ</a:t>
            </a:r>
            <a:r>
              <a:rPr lang="en-US" altLang="en-US" sz="1800" b="1" baseline="-25000">
                <a:solidFill>
                  <a:srgbClr val="000000"/>
                </a:solidFill>
                <a:cs typeface="Arial" pitchFamily="34" charset="0"/>
              </a:rPr>
              <a:t>1</a:t>
            </a:r>
            <a:r>
              <a:rPr lang="en-US" altLang="en-US" sz="1800" b="1">
                <a:solidFill>
                  <a:srgbClr val="000000"/>
                </a:solidFill>
                <a:cs typeface="Arial" pitchFamily="34" charset="0"/>
              </a:rPr>
              <a:t> angle (degrees)</a:t>
            </a:r>
          </a:p>
        </p:txBody>
      </p:sp>
      <p:sp>
        <p:nvSpPr>
          <p:cNvPr id="61445" name="Title 1"/>
          <p:cNvSpPr>
            <a:spLocks noGrp="1"/>
          </p:cNvSpPr>
          <p:nvPr>
            <p:ph type="title"/>
          </p:nvPr>
        </p:nvSpPr>
        <p:spPr>
          <a:xfrm>
            <a:off x="0" y="0"/>
            <a:ext cx="9144000" cy="1274763"/>
          </a:xfrm>
        </p:spPr>
        <p:txBody>
          <a:bodyPr/>
          <a:lstStyle/>
          <a:p>
            <a:r>
              <a:rPr lang="en-US" altLang="en-US" smtClean="0"/>
              <a:t>Ringer: systematic map sampling</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7"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Ringer: systematic map sampling</a:t>
            </a:r>
          </a:p>
        </p:txBody>
      </p:sp>
    </p:spTree>
    <p:extLst>
      <p:ext uri="{BB962C8B-B14F-4D97-AF65-F5344CB8AC3E}">
        <p14:creationId xmlns:p14="http://schemas.microsoft.com/office/powerpoint/2010/main" val="11333427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349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384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349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384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349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349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349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106553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451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486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451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486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451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451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451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452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2768293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553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589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4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589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4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554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554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554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2156584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656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6914"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6564"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6915"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6565"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6566"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6567"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6568"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4438411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7587"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7938"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7588"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7939"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7589"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7590"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7591"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7592"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1744222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12840"/>
            <a:ext cx="8229600" cy="1143000"/>
          </a:xfrm>
        </p:spPr>
        <p:txBody>
          <a:bodyPr/>
          <a:lstStyle/>
          <a:p>
            <a:pPr eaLnBrk="1" hangingPunct="1"/>
            <a:r>
              <a:rPr lang="en-US" altLang="en-US" dirty="0" smtClean="0">
                <a:solidFill>
                  <a:schemeClr val="tx1"/>
                </a:solidFill>
              </a:rPr>
              <a:t>lysozyme: real and reciprocal</a:t>
            </a:r>
          </a:p>
        </p:txBody>
      </p:sp>
      <p:pic>
        <p:nvPicPr>
          <p:cNvPr id="5" name="lyso_rotat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828800"/>
            <a:ext cx="9144000" cy="4572000"/>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80781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8611"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8962"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2"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8963"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8613"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8614"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8615"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8616"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515460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69635"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39986"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9636"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39987"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9637"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69638"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69639"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69640"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9"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1"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18889649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0659"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101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0660" name="Object 4"/>
          <p:cNvGraphicFramePr>
            <a:graphicFrameLocks noGrp="1" noChangeAspect="1"/>
          </p:cNvGraphicFramePr>
          <p:nvPr>
            <p:ph sz="half" idx="2"/>
          </p:nvPr>
        </p:nvGraphicFramePr>
        <p:xfrm>
          <a:off x="228600" y="1676400"/>
          <a:ext cx="4114800" cy="4264025"/>
        </p:xfrm>
        <a:graphic>
          <a:graphicData uri="http://schemas.openxmlformats.org/presentationml/2006/ole">
            <mc:AlternateContent xmlns:mc="http://schemas.openxmlformats.org/markup-compatibility/2006">
              <mc:Choice xmlns:v="urn:schemas-microsoft-com:vml" Requires="v">
                <p:oleObj spid="_x0000_s41011" name="Chart" r:id="rId5" imgW="4943427" imgH="5210258" progId="MSGraph.Chart.8">
                  <p:embed followColorScheme="full"/>
                </p:oleObj>
              </mc:Choice>
              <mc:Fallback>
                <p:oleObj name="Chart" r:id="rId5" imgW="4943427" imgH="5210258" progId="MSGraph.Chart.8">
                  <p:embed followColorScheme="full"/>
                  <p:pic>
                    <p:nvPicPr>
                      <p:cNvPr id="0" name=""/>
                      <p:cNvPicPr>
                        <a:picLocks noGrp="1" noChangeAspect="1" noChangeArrowheads="1"/>
                      </p:cNvPicPr>
                      <p:nvPr/>
                    </p:nvPicPr>
                    <p:blipFill>
                      <a:blip r:embed="rId6"/>
                      <a:srcRect/>
                      <a:stretch>
                        <a:fillRect/>
                      </a:stretch>
                    </p:blipFill>
                    <p:spPr bwMode="auto">
                      <a:xfrm>
                        <a:off x="228600" y="1676400"/>
                        <a:ext cx="4114800"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0661" name="Text Box 5"/>
          <p:cNvSpPr txBox="1">
            <a:spLocks noChangeArrowheads="1"/>
          </p:cNvSpPr>
          <p:nvPr/>
        </p:nvSpPr>
        <p:spPr bwMode="auto">
          <a:xfrm rot="-5400000">
            <a:off x="-787400" y="3656013"/>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structure factor (e</a:t>
            </a:r>
            <a:r>
              <a:rPr lang="en-US" altLang="en-US" sz="1400" baseline="30000">
                <a:solidFill>
                  <a:srgbClr val="000000"/>
                </a:solidFill>
                <a:cs typeface="Arial" pitchFamily="34" charset="0"/>
              </a:rPr>
              <a:t>-</a:t>
            </a:r>
            <a:r>
              <a:rPr lang="en-US" altLang="en-US" sz="1400">
                <a:solidFill>
                  <a:srgbClr val="000000"/>
                </a:solidFill>
                <a:cs typeface="Arial" pitchFamily="34" charset="0"/>
              </a:rPr>
              <a:t>/cell)</a:t>
            </a:r>
          </a:p>
        </p:txBody>
      </p:sp>
      <p:sp>
        <p:nvSpPr>
          <p:cNvPr id="70662" name="Text Box 6"/>
          <p:cNvSpPr txBox="1">
            <a:spLocks noChangeArrowheads="1"/>
          </p:cNvSpPr>
          <p:nvPr/>
        </p:nvSpPr>
        <p:spPr bwMode="auto">
          <a:xfrm>
            <a:off x="1752600" y="5865813"/>
            <a:ext cx="9921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spot index</a:t>
            </a:r>
          </a:p>
        </p:txBody>
      </p:sp>
      <p:sp>
        <p:nvSpPr>
          <p:cNvPr id="70663" name="Text Box 7"/>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0664" name="Text Box 8"/>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0665" name="Line 9"/>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6" name="Line 10"/>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0667" name="Line 11"/>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12"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4"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440467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tLang="en-US" sz="3600" smtClean="0"/>
              <a:t>"error bar" for electron density</a:t>
            </a:r>
          </a:p>
        </p:txBody>
      </p:sp>
      <p:graphicFrame>
        <p:nvGraphicFramePr>
          <p:cNvPr id="71683" name="Object 3"/>
          <p:cNvGraphicFramePr>
            <a:graphicFrameLocks noGrp="1" noChangeAspect="1"/>
          </p:cNvGraphicFramePr>
          <p:nvPr>
            <p:ph sz="half" idx="1"/>
          </p:nvPr>
        </p:nvGraphicFramePr>
        <p:xfrm>
          <a:off x="4389438" y="1676400"/>
          <a:ext cx="4675187" cy="4343400"/>
        </p:xfrm>
        <a:graphic>
          <a:graphicData uri="http://schemas.openxmlformats.org/presentationml/2006/ole">
            <mc:AlternateContent xmlns:mc="http://schemas.openxmlformats.org/markup-compatibility/2006">
              <mc:Choice xmlns:v="urn:schemas-microsoft-com:vml" Requires="v">
                <p:oleObj spid="_x0000_s42010" name="Chart" r:id="rId3" imgW="5410155" imgH="5210258" progId="MSGraph.Chart.8">
                  <p:embed followColorScheme="full"/>
                </p:oleObj>
              </mc:Choice>
              <mc:Fallback>
                <p:oleObj name="Chart" r:id="rId3" imgW="5410155" imgH="5210258" progId="MSGraph.Chart.8">
                  <p:embed followColorScheme="full"/>
                  <p:pic>
                    <p:nvPicPr>
                      <p:cNvPr id="0" name=""/>
                      <p:cNvPicPr>
                        <a:picLocks noGrp="1" noChangeAspect="1" noChangeArrowheads="1"/>
                      </p:cNvPicPr>
                      <p:nvPr/>
                    </p:nvPicPr>
                    <p:blipFill>
                      <a:blip r:embed="rId4"/>
                      <a:srcRect/>
                      <a:stretch>
                        <a:fillRect/>
                      </a:stretch>
                    </p:blipFill>
                    <p:spPr bwMode="auto">
                      <a:xfrm>
                        <a:off x="4389438" y="1676400"/>
                        <a:ext cx="4675187"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5943600" y="5867400"/>
            <a:ext cx="1779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fractional coordinate</a:t>
            </a:r>
          </a:p>
        </p:txBody>
      </p:sp>
      <p:sp>
        <p:nvSpPr>
          <p:cNvPr id="71685" name="Text Box 5"/>
          <p:cNvSpPr txBox="1">
            <a:spLocks noChangeArrowheads="1"/>
          </p:cNvSpPr>
          <p:nvPr/>
        </p:nvSpPr>
        <p:spPr bwMode="auto">
          <a:xfrm rot="-5400000">
            <a:off x="3439318" y="3656807"/>
            <a:ext cx="1960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solidFill>
                  <a:srgbClr val="000000"/>
                </a:solidFill>
                <a:cs typeface="Arial" pitchFamily="34" charset="0"/>
              </a:rPr>
              <a:t>electron density (e</a:t>
            </a:r>
            <a:r>
              <a:rPr lang="en-US" altLang="en-US" sz="1400" baseline="30000">
                <a:solidFill>
                  <a:srgbClr val="000000"/>
                </a:solidFill>
                <a:cs typeface="Arial" pitchFamily="34" charset="0"/>
              </a:rPr>
              <a:t>-</a:t>
            </a:r>
            <a:r>
              <a:rPr lang="en-US" altLang="en-US" sz="1400">
                <a:solidFill>
                  <a:srgbClr val="000000"/>
                </a:solidFill>
                <a:cs typeface="Arial" pitchFamily="34" charset="0"/>
              </a:rPr>
              <a:t>/Å</a:t>
            </a:r>
            <a:r>
              <a:rPr lang="en-US" altLang="en-US" sz="1400" baseline="30000">
                <a:solidFill>
                  <a:srgbClr val="000000"/>
                </a:solidFill>
                <a:cs typeface="Arial" pitchFamily="34" charset="0"/>
              </a:rPr>
              <a:t>3</a:t>
            </a:r>
            <a:r>
              <a:rPr lang="en-US" altLang="en-US" sz="1400">
                <a:solidFill>
                  <a:srgbClr val="000000"/>
                </a:solidFill>
                <a:cs typeface="Arial" pitchFamily="34" charset="0"/>
              </a:rPr>
              <a:t>)</a:t>
            </a:r>
          </a:p>
        </p:txBody>
      </p:sp>
      <p:sp>
        <p:nvSpPr>
          <p:cNvPr id="71686" name="Line 6"/>
          <p:cNvSpPr>
            <a:spLocks noChangeShapeType="1"/>
          </p:cNvSpPr>
          <p:nvPr/>
        </p:nvSpPr>
        <p:spPr bwMode="auto">
          <a:xfrm>
            <a:off x="5181600" y="2381250"/>
            <a:ext cx="0" cy="2286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7" name="Line 7"/>
          <p:cNvSpPr>
            <a:spLocks noChangeShapeType="1"/>
          </p:cNvSpPr>
          <p:nvPr/>
        </p:nvSpPr>
        <p:spPr bwMode="auto">
          <a:xfrm>
            <a:off x="5149850" y="26098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8" name="Line 8"/>
          <p:cNvSpPr>
            <a:spLocks noChangeShapeType="1"/>
          </p:cNvSpPr>
          <p:nvPr/>
        </p:nvSpPr>
        <p:spPr bwMode="auto">
          <a:xfrm>
            <a:off x="5149850" y="2381250"/>
            <a:ext cx="63500"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sp>
        <p:nvSpPr>
          <p:cNvPr id="71689" name="Text Box 9"/>
          <p:cNvSpPr>
            <a:spLocks noGrp="1" noChangeArrowheads="1"/>
          </p:cNvSpPr>
          <p:nvPr>
            <p:ph sz="half" idx="2"/>
          </p:nvPr>
        </p:nvSpPr>
        <p:spPr>
          <a:xfrm>
            <a:off x="188913" y="1473200"/>
            <a:ext cx="4038600" cy="4525963"/>
          </a:xfrm>
        </p:spPr>
        <p:txBody>
          <a:bodyPr/>
          <a:lstStyle/>
          <a:p>
            <a:pPr eaLnBrk="1" hangingPunct="1">
              <a:buFontTx/>
              <a:buNone/>
            </a:pPr>
            <a:r>
              <a:rPr lang="en-US" altLang="en-US" sz="4800" smtClean="0">
                <a:solidFill>
                  <a:srgbClr val="FF0000"/>
                </a:solidFill>
              </a:rPr>
              <a:t>R</a:t>
            </a:r>
            <a:r>
              <a:rPr lang="en-US" altLang="en-US" sz="4800" smtClean="0"/>
              <a:t>efinement</a:t>
            </a:r>
          </a:p>
          <a:p>
            <a:pPr eaLnBrk="1" hangingPunct="1">
              <a:buFontTx/>
              <a:buNone/>
            </a:pPr>
            <a:r>
              <a:rPr lang="en-US" altLang="en-US" sz="4800" smtClean="0">
                <a:solidFill>
                  <a:srgbClr val="FF0000"/>
                </a:solidFill>
              </a:rPr>
              <a:t>A</a:t>
            </a:r>
            <a:r>
              <a:rPr lang="en-US" altLang="en-US" sz="4800" smtClean="0"/>
              <a:t>gainst</a:t>
            </a:r>
          </a:p>
          <a:p>
            <a:pPr eaLnBrk="1" hangingPunct="1">
              <a:buFontTx/>
              <a:buNone/>
            </a:pPr>
            <a:r>
              <a:rPr lang="en-US" altLang="en-US" sz="4800" smtClean="0">
                <a:solidFill>
                  <a:srgbClr val="FF0000"/>
                </a:solidFill>
              </a:rPr>
              <a:t>P</a:t>
            </a:r>
            <a:r>
              <a:rPr lang="en-US" altLang="en-US" sz="4800" smtClean="0"/>
              <a:t>erturbed</a:t>
            </a:r>
          </a:p>
          <a:p>
            <a:pPr eaLnBrk="1" hangingPunct="1">
              <a:buFontTx/>
              <a:buNone/>
            </a:pPr>
            <a:r>
              <a:rPr lang="en-US" altLang="en-US" sz="4800" smtClean="0">
                <a:solidFill>
                  <a:srgbClr val="FF0000"/>
                </a:solidFill>
              </a:rPr>
              <a:t>I</a:t>
            </a:r>
            <a:r>
              <a:rPr lang="en-US" altLang="en-US" sz="4800" smtClean="0"/>
              <a:t>nput</a:t>
            </a:r>
          </a:p>
          <a:p>
            <a:pPr eaLnBrk="1" hangingPunct="1">
              <a:buFontTx/>
              <a:buNone/>
            </a:pPr>
            <a:r>
              <a:rPr lang="en-US" altLang="en-US" sz="4800" smtClean="0">
                <a:solidFill>
                  <a:srgbClr val="FF0000"/>
                </a:solidFill>
              </a:rPr>
              <a:t>D</a:t>
            </a:r>
            <a:r>
              <a:rPr lang="en-US" altLang="en-US" sz="4800" smtClean="0"/>
              <a:t>ata</a:t>
            </a:r>
          </a:p>
        </p:txBody>
      </p:sp>
      <p:sp>
        <p:nvSpPr>
          <p:cNvPr id="10"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12"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0749281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2707"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3034"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2708"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2709"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8"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66479370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0" y="274638"/>
            <a:ext cx="9144000" cy="1143000"/>
          </a:xfrm>
        </p:spPr>
        <p:txBody>
          <a:bodyPr/>
          <a:lstStyle/>
          <a:p>
            <a:pPr eaLnBrk="1" hangingPunct="1"/>
            <a:r>
              <a:rPr lang="en-US" altLang="en-US" sz="3600" smtClean="0"/>
              <a:t>How does the “error” compare to “sigma”?</a:t>
            </a:r>
          </a:p>
        </p:txBody>
      </p:sp>
      <p:graphicFrame>
        <p:nvGraphicFramePr>
          <p:cNvPr id="73731"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4058"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3732"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3733"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
        <p:nvSpPr>
          <p:cNvPr id="8" name="Title 1"/>
          <p:cNvSpPr txBox="1">
            <a:spLocks/>
          </p:cNvSpPr>
          <p:nvPr/>
        </p:nvSpPr>
        <p:spPr bwMode="auto">
          <a:xfrm>
            <a:off x="0" y="638827"/>
            <a:ext cx="9144000" cy="635936"/>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altLang="en-US" kern="0" dirty="0" smtClean="0"/>
              <a:t>error bars for electron density</a:t>
            </a:r>
          </a:p>
        </p:txBody>
      </p:sp>
    </p:spTree>
    <p:extLst>
      <p:ext uri="{BB962C8B-B14F-4D97-AF65-F5344CB8AC3E}">
        <p14:creationId xmlns:p14="http://schemas.microsoft.com/office/powerpoint/2010/main" val="332618207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0" y="274638"/>
            <a:ext cx="9144000" cy="1629318"/>
          </a:xfrm>
        </p:spPr>
        <p:txBody>
          <a:bodyPr/>
          <a:lstStyle/>
          <a:p>
            <a:pPr eaLnBrk="1" hangingPunct="1"/>
            <a:r>
              <a:rPr lang="en-US" altLang="en-US" sz="3600" dirty="0" smtClean="0"/>
              <a:t>1 “sigma” is </a:t>
            </a:r>
            <a:r>
              <a:rPr lang="en-US" altLang="en-US" sz="3600" b="1" dirty="0" smtClean="0">
                <a:solidFill>
                  <a:srgbClr val="FF0000"/>
                </a:solidFill>
              </a:rPr>
              <a:t>not</a:t>
            </a:r>
            <a:r>
              <a:rPr lang="en-US" altLang="en-US" sz="3600" dirty="0" smtClean="0">
                <a:solidFill>
                  <a:srgbClr val="FF0000"/>
                </a:solidFill>
              </a:rPr>
              <a:t> </a:t>
            </a:r>
            <a:r>
              <a:rPr lang="en-US" altLang="en-US" sz="3600" dirty="0" smtClean="0"/>
              <a:t>a good criterion</a:t>
            </a:r>
          </a:p>
        </p:txBody>
      </p:sp>
      <p:graphicFrame>
        <p:nvGraphicFramePr>
          <p:cNvPr id="74755" name="Object 3"/>
          <p:cNvGraphicFramePr>
            <a:graphicFrameLocks noGrp="1" noChangeAspect="1"/>
          </p:cNvGraphicFramePr>
          <p:nvPr>
            <p:ph idx="1"/>
          </p:nvPr>
        </p:nvGraphicFramePr>
        <p:xfrm>
          <a:off x="600075" y="1509713"/>
          <a:ext cx="7943850" cy="4546600"/>
        </p:xfrm>
        <a:graphic>
          <a:graphicData uri="http://schemas.openxmlformats.org/presentationml/2006/ole">
            <mc:AlternateContent xmlns:mc="http://schemas.openxmlformats.org/markup-compatibility/2006">
              <mc:Choice xmlns:v="urn:schemas-microsoft-com:vml" Requires="v">
                <p:oleObj spid="_x0000_s45082" name="Chart" r:id="rId3" imgW="7439031" imgH="4257662" progId="MSGraph.Chart.8">
                  <p:embed followColorScheme="full"/>
                </p:oleObj>
              </mc:Choice>
              <mc:Fallback>
                <p:oleObj name="Chart" r:id="rId3" imgW="7439031" imgH="4257662" progId="MSGraph.Chart.8">
                  <p:embed followColorScheme="full"/>
                  <p:pic>
                    <p:nvPicPr>
                      <p:cNvPr id="0" name=""/>
                      <p:cNvPicPr>
                        <a:picLocks noGrp="1" noChangeAspect="1" noChangeArrowheads="1"/>
                      </p:cNvPicPr>
                      <p:nvPr/>
                    </p:nvPicPr>
                    <p:blipFill>
                      <a:blip r:embed="rId4"/>
                      <a:srcRect/>
                      <a:stretch>
                        <a:fillRect/>
                      </a:stretch>
                    </p:blipFill>
                    <p:spPr bwMode="auto">
                      <a:xfrm>
                        <a:off x="600075" y="1509713"/>
                        <a:ext cx="7943850" cy="4546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4756" name="Text Box 4"/>
          <p:cNvSpPr txBox="1">
            <a:spLocks noChangeArrowheads="1"/>
          </p:cNvSpPr>
          <p:nvPr/>
        </p:nvSpPr>
        <p:spPr bwMode="auto">
          <a:xfrm>
            <a:off x="2862263" y="5970588"/>
            <a:ext cx="34178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Electron Number Density (e</a:t>
            </a:r>
            <a:r>
              <a:rPr lang="en-US" altLang="en-US" sz="1800" baseline="30000">
                <a:solidFill>
                  <a:srgbClr val="000000"/>
                </a:solidFill>
                <a:cs typeface="Arial" pitchFamily="34" charset="0"/>
              </a:rPr>
              <a:t>-</a:t>
            </a:r>
            <a:r>
              <a:rPr lang="en-US" altLang="en-US" sz="1800">
                <a:solidFill>
                  <a:srgbClr val="000000"/>
                </a:solidFill>
                <a:cs typeface="Arial" pitchFamily="34" charset="0"/>
              </a:rPr>
              <a:t>/Å</a:t>
            </a:r>
            <a:r>
              <a:rPr lang="en-US" altLang="en-US" sz="1800" baseline="30000">
                <a:solidFill>
                  <a:srgbClr val="000000"/>
                </a:solidFill>
                <a:cs typeface="Arial" pitchFamily="34" charset="0"/>
              </a:rPr>
              <a:t>3</a:t>
            </a:r>
            <a:r>
              <a:rPr lang="en-US" altLang="en-US" sz="1800">
                <a:solidFill>
                  <a:srgbClr val="000000"/>
                </a:solidFill>
                <a:cs typeface="Arial" pitchFamily="34" charset="0"/>
              </a:rPr>
              <a:t>)</a:t>
            </a:r>
          </a:p>
        </p:txBody>
      </p:sp>
      <p:sp>
        <p:nvSpPr>
          <p:cNvPr id="74757" name="Text Box 5"/>
          <p:cNvSpPr txBox="1">
            <a:spLocks noChangeArrowheads="1"/>
          </p:cNvSpPr>
          <p:nvPr/>
        </p:nvSpPr>
        <p:spPr bwMode="auto">
          <a:xfrm rot="-5400000">
            <a:off x="-556418" y="3393281"/>
            <a:ext cx="2038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normalized counts</a:t>
            </a:r>
          </a:p>
        </p:txBody>
      </p:sp>
      <p:sp>
        <p:nvSpPr>
          <p:cNvPr id="6" name="Rectangle 2"/>
          <p:cNvSpPr>
            <a:spLocks noChangeArrowheads="1"/>
          </p:cNvSpPr>
          <p:nvPr/>
        </p:nvSpPr>
        <p:spPr bwMode="auto">
          <a:xfrm>
            <a:off x="0" y="6489700"/>
            <a:ext cx="60594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buNone/>
            </a:pPr>
            <a:r>
              <a:rPr lang="en-US" altLang="en-US" sz="1800" dirty="0" smtClean="0">
                <a:solidFill>
                  <a:srgbClr val="000000"/>
                </a:solidFill>
                <a:cs typeface="Arial" pitchFamily="34" charset="0"/>
              </a:rPr>
              <a:t>Lang </a:t>
            </a:r>
            <a:r>
              <a:rPr lang="en-US" altLang="en-US" sz="1800" i="1" dirty="0">
                <a:solidFill>
                  <a:srgbClr val="000000"/>
                </a:solidFill>
                <a:cs typeface="Arial" pitchFamily="34" charset="0"/>
              </a:rPr>
              <a:t>et al.</a:t>
            </a:r>
            <a:r>
              <a:rPr lang="en-US" altLang="en-US" sz="1800" dirty="0">
                <a:solidFill>
                  <a:srgbClr val="000000"/>
                </a:solidFill>
                <a:cs typeface="Arial" pitchFamily="34" charset="0"/>
              </a:rPr>
              <a:t> (</a:t>
            </a:r>
            <a:r>
              <a:rPr lang="en-US" altLang="en-US" sz="1800" dirty="0" smtClean="0">
                <a:solidFill>
                  <a:srgbClr val="000000"/>
                </a:solidFill>
                <a:cs typeface="Arial" pitchFamily="34" charset="0"/>
              </a:rPr>
              <a:t>2014) </a:t>
            </a:r>
            <a:r>
              <a:rPr lang="en-US" altLang="en-US" sz="1800" i="1" dirty="0" smtClean="0">
                <a:solidFill>
                  <a:srgbClr val="000000"/>
                </a:solidFill>
                <a:cs typeface="Arial" pitchFamily="34" charset="0"/>
              </a:rPr>
              <a:t>PNAS </a:t>
            </a:r>
            <a:r>
              <a:rPr lang="en-US" sz="1800" i="1" dirty="0" smtClean="0"/>
              <a:t>USA</a:t>
            </a:r>
            <a:r>
              <a:rPr lang="en-US" sz="1800" dirty="0" smtClean="0"/>
              <a:t> </a:t>
            </a:r>
            <a:r>
              <a:rPr lang="en-US" sz="1800" b="1" dirty="0"/>
              <a:t>111</a:t>
            </a:r>
            <a:r>
              <a:rPr lang="en-US" sz="1800" dirty="0"/>
              <a:t>, 237-242. </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314411926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6000" contrast="2000"/>
                    </a14:imgEffect>
                  </a14:imgLayer>
                </a14:imgProps>
              </a:ext>
              <a:ext uri="{28A0092B-C50C-407E-A947-70E740481C1C}">
                <a14:useLocalDpi xmlns:a14="http://schemas.microsoft.com/office/drawing/2010/main" val="0"/>
              </a:ext>
            </a:extLst>
          </a:blip>
          <a:srcRect l="16194" r="12502" b="5148"/>
          <a:stretch>
            <a:fillRect/>
          </a:stretch>
        </p:blipFill>
        <p:spPr bwMode="auto">
          <a:xfrm rot="517203">
            <a:off x="1491859" y="887694"/>
            <a:ext cx="7451725" cy="652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7" name="Rectangle 5"/>
          <p:cNvSpPr>
            <a:spLocks noGrp="1" noChangeArrowheads="1"/>
          </p:cNvSpPr>
          <p:nvPr>
            <p:ph type="ctrTitle"/>
          </p:nvPr>
        </p:nvSpPr>
        <p:spPr>
          <a:xfrm>
            <a:off x="0" y="638826"/>
            <a:ext cx="9144000" cy="708025"/>
          </a:xfrm>
          <a:extLst>
            <a:ext uri="{909E8E84-426E-40DD-AFC4-6F175D3DCCD1}">
              <a14:hiddenFill xmlns:a14="http://schemas.microsoft.com/office/drawing/2010/main">
                <a:solidFill>
                  <a:schemeClr val="tx1"/>
                </a:solidFill>
              </a14:hiddenFill>
            </a:ext>
          </a:extLst>
        </p:spPr>
        <p:txBody>
          <a:bodyPr/>
          <a:lstStyle/>
          <a:p>
            <a:pPr eaLnBrk="1" hangingPunct="1"/>
            <a:r>
              <a:rPr lang="en-US" altLang="en-US" sz="4000" dirty="0" smtClean="0">
                <a:solidFill>
                  <a:schemeClr val="tx1"/>
                </a:solidFill>
              </a:rPr>
              <a:t>Molecular Dynamics Simulation</a:t>
            </a:r>
          </a:p>
        </p:txBody>
      </p:sp>
      <p:sp>
        <p:nvSpPr>
          <p:cNvPr id="2" name="TextBox 1"/>
          <p:cNvSpPr txBox="1">
            <a:spLocks noChangeArrowheads="1"/>
          </p:cNvSpPr>
          <p:nvPr/>
        </p:nvSpPr>
        <p:spPr bwMode="auto">
          <a:xfrm>
            <a:off x="273050" y="3467100"/>
            <a:ext cx="2481263"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a:solidFill>
                  <a:srgbClr val="000000"/>
                </a:solidFill>
                <a:cs typeface="Arial" pitchFamily="34" charset="0"/>
              </a:rPr>
              <a:t>1aho</a:t>
            </a:r>
            <a:r>
              <a:rPr lang="en-US" altLang="en-US" sz="1800">
                <a:solidFill>
                  <a:srgbClr val="000000"/>
                </a:solidFill>
                <a:cs typeface="Arial" pitchFamily="34" charset="0"/>
              </a:rPr>
              <a:t> </a:t>
            </a:r>
          </a:p>
          <a:p>
            <a:pPr eaLnBrk="1" hangingPunct="1">
              <a:spcBef>
                <a:spcPct val="0"/>
              </a:spcBef>
              <a:buFontTx/>
              <a:buNone/>
            </a:pPr>
            <a:r>
              <a:rPr lang="en-US" altLang="en-US" sz="1800">
                <a:solidFill>
                  <a:srgbClr val="000000"/>
                </a:solidFill>
                <a:cs typeface="Arial" pitchFamily="34" charset="0"/>
              </a:rPr>
              <a:t>Scorpion toxin</a:t>
            </a:r>
          </a:p>
          <a:p>
            <a:pPr eaLnBrk="1" hangingPunct="1">
              <a:spcBef>
                <a:spcPct val="0"/>
              </a:spcBef>
              <a:buFontTx/>
              <a:buNone/>
            </a:pPr>
            <a:endParaRPr lang="en-US" altLang="en-US" sz="1800">
              <a:solidFill>
                <a:srgbClr val="000000"/>
              </a:solidFill>
              <a:cs typeface="Arial" pitchFamily="34" charset="0"/>
            </a:endParaRPr>
          </a:p>
          <a:p>
            <a:pPr eaLnBrk="1" hangingPunct="1">
              <a:spcBef>
                <a:spcPct val="0"/>
              </a:spcBef>
              <a:buFontTx/>
              <a:buNone/>
            </a:pPr>
            <a:r>
              <a:rPr lang="en-US" altLang="en-US" sz="1800">
                <a:solidFill>
                  <a:srgbClr val="000000"/>
                </a:solidFill>
                <a:cs typeface="Arial" pitchFamily="34" charset="0"/>
              </a:rPr>
              <a:t>0.96 Å resolution</a:t>
            </a:r>
          </a:p>
          <a:p>
            <a:pPr eaLnBrk="1" hangingPunct="1">
              <a:spcBef>
                <a:spcPct val="0"/>
              </a:spcBef>
              <a:buFontTx/>
              <a:buNone/>
            </a:pPr>
            <a:r>
              <a:rPr lang="en-US" altLang="en-US" sz="1800">
                <a:solidFill>
                  <a:srgbClr val="000000"/>
                </a:solidFill>
                <a:cs typeface="Arial" pitchFamily="34" charset="0"/>
              </a:rPr>
              <a:t>64 residues</a:t>
            </a:r>
          </a:p>
          <a:p>
            <a:pPr eaLnBrk="1" hangingPunct="1">
              <a:spcBef>
                <a:spcPct val="0"/>
              </a:spcBef>
              <a:buFontTx/>
              <a:buNone/>
            </a:pPr>
            <a:r>
              <a:rPr lang="en-US" altLang="en-US" sz="1800">
                <a:solidFill>
                  <a:srgbClr val="000000"/>
                </a:solidFill>
                <a:cs typeface="Arial" pitchFamily="34" charset="0"/>
              </a:rPr>
              <a:t>Solvent: H</a:t>
            </a:r>
            <a:r>
              <a:rPr lang="en-US" altLang="en-US" sz="1800" baseline="-25000">
                <a:solidFill>
                  <a:srgbClr val="000000"/>
                </a:solidFill>
                <a:cs typeface="Arial" pitchFamily="34" charset="0"/>
              </a:rPr>
              <a:t>2</a:t>
            </a:r>
            <a:r>
              <a:rPr lang="en-US" altLang="en-US" sz="1800">
                <a:solidFill>
                  <a:srgbClr val="000000"/>
                </a:solidFill>
                <a:cs typeface="Arial" pitchFamily="34" charset="0"/>
              </a:rPr>
              <a:t>0 + acetate</a:t>
            </a:r>
          </a:p>
        </p:txBody>
      </p:sp>
      <p:sp>
        <p:nvSpPr>
          <p:cNvPr id="41989" name="Rectangle 2"/>
          <p:cNvSpPr>
            <a:spLocks noChangeArrowheads="1"/>
          </p:cNvSpPr>
          <p:nvPr/>
        </p:nvSpPr>
        <p:spPr bwMode="auto">
          <a:xfrm>
            <a:off x="3084513" y="6472238"/>
            <a:ext cx="6059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cs typeface="Arial" pitchFamily="34" charset="0"/>
              </a:rPr>
              <a:t>Cerutti </a:t>
            </a:r>
            <a:r>
              <a:rPr lang="en-US" altLang="en-US" sz="1800" i="1">
                <a:solidFill>
                  <a:srgbClr val="000000"/>
                </a:solidFill>
                <a:cs typeface="Arial" pitchFamily="34" charset="0"/>
              </a:rPr>
              <a:t>et al.</a:t>
            </a:r>
            <a:r>
              <a:rPr lang="en-US" altLang="en-US" sz="1800">
                <a:solidFill>
                  <a:srgbClr val="000000"/>
                </a:solidFill>
                <a:cs typeface="Arial" pitchFamily="34" charset="0"/>
              </a:rPr>
              <a:t> (2010).</a:t>
            </a:r>
            <a:r>
              <a:rPr lang="en-US" altLang="en-US" sz="1800" i="1">
                <a:solidFill>
                  <a:srgbClr val="000000"/>
                </a:solidFill>
                <a:cs typeface="Arial" pitchFamily="34" charset="0"/>
              </a:rPr>
              <a:t>J. Phys. Chem. B</a:t>
            </a:r>
            <a:r>
              <a:rPr lang="en-US" altLang="en-US" sz="1800">
                <a:solidFill>
                  <a:srgbClr val="000000"/>
                </a:solidFill>
                <a:cs typeface="Arial" pitchFamily="34" charset="0"/>
              </a:rPr>
              <a:t> </a:t>
            </a:r>
            <a:r>
              <a:rPr lang="en-US" altLang="en-US" sz="1800" b="1">
                <a:solidFill>
                  <a:srgbClr val="000000"/>
                </a:solidFill>
                <a:cs typeface="Arial" pitchFamily="34" charset="0"/>
              </a:rPr>
              <a:t>114</a:t>
            </a:r>
            <a:r>
              <a:rPr lang="en-US" altLang="en-US" sz="1800">
                <a:solidFill>
                  <a:srgbClr val="000000"/>
                </a:solidFill>
                <a:cs typeface="Arial" pitchFamily="34" charset="0"/>
              </a:rPr>
              <a:t>, 12811-12824. </a:t>
            </a:r>
          </a:p>
        </p:txBody>
      </p:sp>
      <p:sp>
        <p:nvSpPr>
          <p:cNvPr id="41990" name="TextBox 3"/>
          <p:cNvSpPr txBox="1">
            <a:spLocks noChangeArrowheads="1"/>
          </p:cNvSpPr>
          <p:nvPr/>
        </p:nvSpPr>
        <p:spPr bwMode="auto">
          <a:xfrm>
            <a:off x="239713" y="1323975"/>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a:solidFill>
                  <a:srgbClr val="000000"/>
                </a:solidFill>
                <a:cs typeface="Arial" pitchFamily="34" charset="0"/>
              </a:rPr>
              <a:t>using </a:t>
            </a:r>
            <a:r>
              <a:rPr lang="en-US" altLang="en-US" sz="2800" b="1">
                <a:solidFill>
                  <a:srgbClr val="000000"/>
                </a:solidFill>
                <a:cs typeface="Arial" pitchFamily="34" charset="0"/>
              </a:rPr>
              <a:t>real</a:t>
            </a:r>
          </a:p>
          <a:p>
            <a:pPr eaLnBrk="1" hangingPunct="1">
              <a:spcBef>
                <a:spcPct val="0"/>
              </a:spcBef>
              <a:buFontTx/>
              <a:buNone/>
            </a:pPr>
            <a:r>
              <a:rPr lang="en-US" altLang="en-US" sz="2800">
                <a:solidFill>
                  <a:srgbClr val="000000"/>
                </a:solidFill>
                <a:cs typeface="Arial" pitchFamily="34" charset="0"/>
              </a:rPr>
              <a:t>crystal’s lattice</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1142" y="0"/>
            <a:ext cx="9142858" cy="650925"/>
          </a:xfrm>
          <a:prstGeom prst="rect">
            <a:avLst/>
          </a:prstGeom>
        </p:spPr>
      </p:pic>
    </p:spTree>
    <p:extLst>
      <p:ext uri="{BB962C8B-B14F-4D97-AF65-F5344CB8AC3E}">
        <p14:creationId xmlns:p14="http://schemas.microsoft.com/office/powerpoint/2010/main" val="1462240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43010"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smtClean="0">
                <a:solidFill>
                  <a:schemeClr val="tx1"/>
                </a:solidFill>
              </a:rPr>
              <a:t>30 conformers from 24,000</a:t>
            </a:r>
          </a:p>
        </p:txBody>
      </p:sp>
    </p:spTree>
    <p:extLst>
      <p:ext uri="{BB962C8B-B14F-4D97-AF65-F5344CB8AC3E}">
        <p14:creationId xmlns:p14="http://schemas.microsoft.com/office/powerpoint/2010/main" val="4164705456"/>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2"/>
          <p:cNvPicPr>
            <a:picLocks noChangeAspect="1"/>
          </p:cNvPicPr>
          <p:nvPr/>
        </p:nvPicPr>
        <p:blipFill>
          <a:blip r:embed="rId2">
            <a:extLst>
              <a:ext uri="{28A0092B-C50C-407E-A947-70E740481C1C}">
                <a14:useLocalDpi xmlns:a14="http://schemas.microsoft.com/office/drawing/2010/main" val="0"/>
              </a:ext>
            </a:extLst>
          </a:blip>
          <a:srcRect l="7742" r="14839"/>
          <a:stretch>
            <a:fillRect/>
          </a:stretch>
        </p:blipFill>
        <p:spPr bwMode="auto">
          <a:xfrm>
            <a:off x="0" y="995363"/>
            <a:ext cx="9144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77826"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Electron density from 24,000 conformers</a:t>
            </a:r>
          </a:p>
        </p:txBody>
      </p:sp>
    </p:spTree>
    <p:extLst>
      <p:ext uri="{BB962C8B-B14F-4D97-AF65-F5344CB8AC3E}">
        <p14:creationId xmlns:p14="http://schemas.microsoft.com/office/powerpoint/2010/main" val="378216450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50418"/>
            <a:ext cx="8229600" cy="1143000"/>
          </a:xfrm>
        </p:spPr>
        <p:txBody>
          <a:bodyPr/>
          <a:lstStyle/>
          <a:p>
            <a:pPr eaLnBrk="1" hangingPunct="1"/>
            <a:r>
              <a:rPr lang="en-US" altLang="en-US" dirty="0" smtClean="0">
                <a:solidFill>
                  <a:schemeClr val="tx1"/>
                </a:solidFill>
              </a:rPr>
              <a:t>lysozyme: thermal motion</a:t>
            </a: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288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488668"/>
            <a:ext cx="3621504" cy="369332"/>
          </a:xfrm>
          <a:prstGeom prst="rect">
            <a:avLst/>
          </a:prstGeom>
          <a:noFill/>
        </p:spPr>
        <p:txBody>
          <a:bodyPr wrap="none" rtlCol="0">
            <a:spAutoFit/>
          </a:bodyPr>
          <a:lstStyle/>
          <a:p>
            <a:r>
              <a:rPr lang="en-US" dirty="0" smtClean="0"/>
              <a:t>RMS displacement from B factors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215091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638" y="1299019"/>
            <a:ext cx="5317690" cy="6398225"/>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Tree>
    <p:extLst>
      <p:ext uri="{BB962C8B-B14F-4D97-AF65-F5344CB8AC3E}">
        <p14:creationId xmlns:p14="http://schemas.microsoft.com/office/powerpoint/2010/main" val="1939542907"/>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47" t="5471" r="4538" b="16715"/>
          <a:stretch/>
        </p:blipFill>
        <p:spPr>
          <a:xfrm>
            <a:off x="3216314" y="1428377"/>
            <a:ext cx="5666282" cy="5336500"/>
          </a:xfrm>
          <a:prstGeom prst="rect">
            <a:avLst/>
          </a:prstGeom>
        </p:spPr>
      </p:pic>
      <p:sp>
        <p:nvSpPr>
          <p:cNvPr id="4"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40</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6" name="TextBox 5"/>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0.0506 </a:t>
            </a:r>
          </a:p>
          <a:p>
            <a:r>
              <a:rPr lang="en-US" sz="3600" dirty="0" err="1" smtClean="0"/>
              <a:t>R</a:t>
            </a:r>
            <a:r>
              <a:rPr lang="en-US" sz="3600" baseline="-25000" dirty="0" err="1" smtClean="0"/>
              <a:t>free</a:t>
            </a:r>
            <a:r>
              <a:rPr lang="en-US" sz="3600" dirty="0" smtClean="0"/>
              <a:t>  = </a:t>
            </a:r>
            <a:r>
              <a:rPr lang="en-US" sz="3600" dirty="0"/>
              <a:t>0.0556</a:t>
            </a:r>
            <a:endParaRPr lang="en-US" sz="3600" dirty="0" smtClean="0"/>
          </a:p>
          <a:p>
            <a:r>
              <a:rPr lang="en-US" sz="3600" dirty="0" smtClean="0"/>
              <a:t>vs </a:t>
            </a:r>
            <a:r>
              <a:rPr lang="en-US" sz="3600" dirty="0" err="1" smtClean="0"/>
              <a:t>F</a:t>
            </a:r>
            <a:r>
              <a:rPr lang="en-US" sz="3600" baseline="-25000" dirty="0" err="1" smtClean="0"/>
              <a:t>sim</a:t>
            </a:r>
            <a:endParaRPr lang="en-US" sz="3600" baseline="-25000" dirty="0"/>
          </a:p>
        </p:txBody>
      </p:sp>
    </p:spTree>
    <p:extLst>
      <p:ext uri="{BB962C8B-B14F-4D97-AF65-F5344CB8AC3E}">
        <p14:creationId xmlns:p14="http://schemas.microsoft.com/office/powerpoint/2010/main" val="7766519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4572" t="-3593" r="20538" b="22281"/>
          <a:stretch/>
        </p:blipFill>
        <p:spPr>
          <a:xfrm>
            <a:off x="2572355" y="636955"/>
            <a:ext cx="6220917" cy="609578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0" y="649224"/>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7" y="1565754"/>
            <a:ext cx="2880986"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8</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a:t>
            </a:r>
            <a:r>
              <a:rPr lang="en-US" sz="3600" dirty="0" smtClean="0"/>
              <a:t>0.0297</a:t>
            </a:r>
          </a:p>
          <a:p>
            <a:r>
              <a:rPr lang="en-US" sz="3600" dirty="0" err="1" smtClean="0"/>
              <a:t>R</a:t>
            </a:r>
            <a:r>
              <a:rPr lang="en-US" sz="3600" baseline="-25000" dirty="0" err="1" smtClean="0"/>
              <a:t>free</a:t>
            </a:r>
            <a:r>
              <a:rPr lang="en-US" sz="3600" dirty="0" smtClean="0"/>
              <a:t>  </a:t>
            </a:r>
            <a:r>
              <a:rPr lang="en-US" sz="3600" dirty="0"/>
              <a:t>= 0.0293</a:t>
            </a:r>
          </a:p>
          <a:p>
            <a:r>
              <a:rPr lang="en-US" sz="3600" dirty="0" smtClean="0"/>
              <a:t>vs </a:t>
            </a:r>
            <a:r>
              <a:rPr lang="en-US" sz="3600" dirty="0" err="1"/>
              <a:t>F</a:t>
            </a:r>
            <a:r>
              <a:rPr lang="en-US" sz="3600" baseline="-25000" dirty="0" err="1"/>
              <a:t>sim</a:t>
            </a:r>
            <a:endParaRPr lang="en-US" sz="3600" baseline="-25000" dirty="0"/>
          </a:p>
        </p:txBody>
      </p:sp>
    </p:spTree>
    <p:extLst>
      <p:ext uri="{BB962C8B-B14F-4D97-AF65-F5344CB8AC3E}">
        <p14:creationId xmlns:p14="http://schemas.microsoft.com/office/powerpoint/2010/main" val="2907190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 name="Rectangle 3"/>
          <p:cNvSpPr>
            <a:spLocks noGrp="1" noChangeArrowheads="1"/>
          </p:cNvSpPr>
          <p:nvPr>
            <p:ph type="ctrTitle"/>
          </p:nvPr>
        </p:nvSpPr>
        <p:spPr>
          <a:xfrm>
            <a:off x="-1" y="649224"/>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9" name="TextBox 8"/>
          <p:cNvSpPr txBox="1"/>
          <p:nvPr/>
        </p:nvSpPr>
        <p:spPr>
          <a:xfrm>
            <a:off x="211690" y="2705622"/>
            <a:ext cx="4322732" cy="1754326"/>
          </a:xfrm>
          <a:prstGeom prst="rect">
            <a:avLst/>
          </a:prstGeom>
          <a:noFill/>
        </p:spPr>
        <p:txBody>
          <a:bodyPr wrap="square" rtlCol="0">
            <a:spAutoFit/>
          </a:bodyPr>
          <a:lstStyle/>
          <a:p>
            <a:r>
              <a:rPr lang="en-US" sz="3600" dirty="0" err="1"/>
              <a:t>R</a:t>
            </a:r>
            <a:r>
              <a:rPr lang="en-US" sz="3600" baseline="-25000" dirty="0" err="1"/>
              <a:t>cryst</a:t>
            </a:r>
            <a:r>
              <a:rPr lang="en-US" sz="3600" dirty="0"/>
              <a:t> = 0.0441</a:t>
            </a:r>
          </a:p>
          <a:p>
            <a:r>
              <a:rPr lang="en-US" sz="3600" dirty="0" err="1"/>
              <a:t>R</a:t>
            </a:r>
            <a:r>
              <a:rPr lang="en-US" sz="3600" baseline="-25000" dirty="0" err="1"/>
              <a:t>free</a:t>
            </a:r>
            <a:r>
              <a:rPr lang="en-US" sz="3600" dirty="0"/>
              <a:t>  = 0.0516</a:t>
            </a:r>
          </a:p>
          <a:p>
            <a:r>
              <a:rPr lang="en-US" sz="3600" dirty="0"/>
              <a:t>vs </a:t>
            </a:r>
            <a:r>
              <a:rPr lang="en-US" sz="3600" dirty="0" err="1"/>
              <a:t>F</a:t>
            </a:r>
            <a:r>
              <a:rPr lang="en-US" sz="3600" baseline="-25000" dirty="0" err="1"/>
              <a:t>sim</a:t>
            </a:r>
            <a:endParaRPr lang="en-US" sz="3600" baseline="-25000" dirty="0"/>
          </a:p>
        </p:txBody>
      </p:sp>
      <p:sp>
        <p:nvSpPr>
          <p:cNvPr id="11"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2-14</a:t>
            </a:r>
          </a:p>
        </p:txBody>
      </p:sp>
    </p:spTree>
    <p:extLst>
      <p:ext uri="{BB962C8B-B14F-4D97-AF65-F5344CB8AC3E}">
        <p14:creationId xmlns:p14="http://schemas.microsoft.com/office/powerpoint/2010/main" val="16921776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5000" contrast="75000"/>
                    </a14:imgEffect>
                  </a14:imgLayer>
                </a14:imgProps>
              </a:ext>
              <a:ext uri="{28A0092B-C50C-407E-A947-70E740481C1C}">
                <a14:useLocalDpi xmlns:a14="http://schemas.microsoft.com/office/drawing/2010/main" val="0"/>
              </a:ext>
            </a:extLst>
          </a:blip>
          <a:srcRect l="15000" t="4408" r="20000" b="1515"/>
          <a:stretch/>
        </p:blipFill>
        <p:spPr>
          <a:xfrm>
            <a:off x="3200400" y="914400"/>
            <a:ext cx="5943600" cy="5943600"/>
          </a:xfrm>
          <a:prstGeom prst="rect">
            <a:avLst/>
          </a:prstGeom>
        </p:spPr>
      </p:pic>
      <p:sp>
        <p:nvSpPr>
          <p:cNvPr id="4" name="TextBox 3"/>
          <p:cNvSpPr txBox="1"/>
          <p:nvPr/>
        </p:nvSpPr>
        <p:spPr>
          <a:xfrm>
            <a:off x="211690" y="2705622"/>
            <a:ext cx="4322732" cy="1754326"/>
          </a:xfrm>
          <a:prstGeom prst="rect">
            <a:avLst/>
          </a:prstGeom>
          <a:noFill/>
        </p:spPr>
        <p:txBody>
          <a:bodyPr wrap="square" rtlCol="0">
            <a:spAutoFit/>
          </a:bodyPr>
          <a:lstStyle/>
          <a:p>
            <a:r>
              <a:rPr lang="en-US" sz="3600" dirty="0" err="1" smtClean="0"/>
              <a:t>R</a:t>
            </a:r>
            <a:r>
              <a:rPr lang="en-US" sz="3600" baseline="-25000" dirty="0" err="1" smtClean="0"/>
              <a:t>cryst</a:t>
            </a:r>
            <a:r>
              <a:rPr lang="en-US" sz="3600" dirty="0" smtClean="0"/>
              <a:t> = 0.1546</a:t>
            </a:r>
          </a:p>
          <a:p>
            <a:r>
              <a:rPr lang="en-US" sz="3600" dirty="0" err="1" smtClean="0"/>
              <a:t>R</a:t>
            </a:r>
            <a:r>
              <a:rPr lang="en-US" sz="3600" baseline="-25000" dirty="0" err="1" smtClean="0"/>
              <a:t>free</a:t>
            </a:r>
            <a:r>
              <a:rPr lang="en-US" sz="3600" dirty="0" smtClean="0"/>
              <a:t>  = 0.1749</a:t>
            </a:r>
          </a:p>
          <a:p>
            <a:r>
              <a:rPr lang="en-US" sz="3600" dirty="0" smtClean="0"/>
              <a:t>vs F</a:t>
            </a:r>
            <a:r>
              <a:rPr lang="en-US" sz="3600" baseline="-25000" dirty="0" smtClean="0"/>
              <a:t>obs</a:t>
            </a:r>
            <a:endParaRPr lang="en-US" sz="3600" baseline="-25000" dirty="0"/>
          </a:p>
        </p:txBody>
      </p:sp>
      <p:sp>
        <p:nvSpPr>
          <p:cNvPr id="7" name="TextBox 6"/>
          <p:cNvSpPr txBox="1"/>
          <p:nvPr/>
        </p:nvSpPr>
        <p:spPr>
          <a:xfrm>
            <a:off x="151147" y="4611666"/>
            <a:ext cx="4322732" cy="1754326"/>
          </a:xfrm>
          <a:prstGeom prst="rect">
            <a:avLst/>
          </a:prstGeom>
          <a:noFill/>
        </p:spPr>
        <p:txBody>
          <a:bodyPr wrap="square" rtlCol="0">
            <a:spAutoFit/>
          </a:bodyPr>
          <a:lstStyle/>
          <a:p>
            <a:r>
              <a:rPr lang="en-US" sz="3600" dirty="0" smtClean="0"/>
              <a:t>1aho:</a:t>
            </a:r>
          </a:p>
          <a:p>
            <a:r>
              <a:rPr lang="en-US" sz="3600" dirty="0" err="1" smtClean="0"/>
              <a:t>R</a:t>
            </a:r>
            <a:r>
              <a:rPr lang="en-US" sz="3600" baseline="-25000" dirty="0" err="1" smtClean="0"/>
              <a:t>cryst</a:t>
            </a:r>
            <a:r>
              <a:rPr lang="en-US" sz="3600" dirty="0" smtClean="0"/>
              <a:t> = 0.1630</a:t>
            </a:r>
          </a:p>
          <a:p>
            <a:r>
              <a:rPr lang="en-US" sz="3600" dirty="0" err="1" smtClean="0"/>
              <a:t>R</a:t>
            </a:r>
            <a:r>
              <a:rPr lang="en-US" sz="3600" baseline="-25000" dirty="0" err="1" smtClean="0"/>
              <a:t>free</a:t>
            </a:r>
            <a:r>
              <a:rPr lang="en-US" sz="3600" dirty="0" smtClean="0"/>
              <a:t>  = n/d</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
        <p:nvSpPr>
          <p:cNvPr id="80898" name="Rectangle 3"/>
          <p:cNvSpPr>
            <a:spLocks noGrp="1" noChangeArrowheads="1"/>
          </p:cNvSpPr>
          <p:nvPr>
            <p:ph type="ctrTitle"/>
          </p:nvPr>
        </p:nvSpPr>
        <p:spPr>
          <a:xfrm>
            <a:off x="-1" y="649224"/>
            <a:ext cx="9144001" cy="691061"/>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8" name="Rectangle 3"/>
          <p:cNvSpPr txBox="1">
            <a:spLocks noChangeArrowheads="1"/>
          </p:cNvSpPr>
          <p:nvPr/>
        </p:nvSpPr>
        <p:spPr bwMode="auto">
          <a:xfrm>
            <a:off x="325676" y="1565754"/>
            <a:ext cx="3407079" cy="93945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dirty="0" smtClean="0">
                <a:solidFill>
                  <a:schemeClr val="tx1"/>
                </a:solidFill>
              </a:rPr>
              <a:t>Answer: 1-7</a:t>
            </a:r>
          </a:p>
        </p:txBody>
      </p:sp>
    </p:spTree>
    <p:extLst>
      <p:ext uri="{BB962C8B-B14F-4D97-AF65-F5344CB8AC3E}">
        <p14:creationId xmlns:p14="http://schemas.microsoft.com/office/powerpoint/2010/main" val="7865902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50000"/>
                    </a14:imgEffect>
                  </a14:imgLayer>
                </a14:imgProps>
              </a:ext>
              <a:ext uri="{28A0092B-C50C-407E-A947-70E740481C1C}">
                <a14:useLocalDpi xmlns:a14="http://schemas.microsoft.com/office/drawing/2010/main" val="0"/>
              </a:ext>
            </a:extLst>
          </a:blip>
          <a:stretch>
            <a:fillRect/>
          </a:stretch>
        </p:blipFill>
        <p:spPr>
          <a:xfrm>
            <a:off x="0" y="838300"/>
            <a:ext cx="9144000" cy="6608423"/>
          </a:xfrm>
          <a:prstGeom prst="rect">
            <a:avLst/>
          </a:prstGeom>
        </p:spPr>
      </p:pic>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many conformers are there?</a:t>
            </a:r>
          </a:p>
        </p:txBody>
      </p:sp>
      <p:sp>
        <p:nvSpPr>
          <p:cNvPr id="4" name="TextBox 3"/>
          <p:cNvSpPr txBox="1"/>
          <p:nvPr/>
        </p:nvSpPr>
        <p:spPr>
          <a:xfrm>
            <a:off x="587471" y="4659682"/>
            <a:ext cx="2506458" cy="1938992"/>
          </a:xfrm>
          <a:prstGeom prst="rect">
            <a:avLst/>
          </a:prstGeom>
          <a:noFill/>
        </p:spPr>
        <p:txBody>
          <a:bodyPr wrap="square" rtlCol="0">
            <a:spAutoFit/>
          </a:bodyPr>
          <a:lstStyle/>
          <a:p>
            <a:r>
              <a:rPr lang="en-US" sz="3000" dirty="0" smtClean="0"/>
              <a:t>All difference</a:t>
            </a:r>
          </a:p>
          <a:p>
            <a:r>
              <a:rPr lang="en-US" sz="3000" dirty="0"/>
              <a:t>f</a:t>
            </a:r>
            <a:r>
              <a:rPr lang="en-US" sz="3000" dirty="0" smtClean="0"/>
              <a:t>eatures</a:t>
            </a:r>
          </a:p>
          <a:p>
            <a:r>
              <a:rPr lang="en-US" sz="3000" dirty="0" smtClean="0"/>
              <a:t>are in </a:t>
            </a:r>
          </a:p>
          <a:p>
            <a:r>
              <a:rPr lang="en-US" sz="3000" dirty="0"/>
              <a:t>t</a:t>
            </a:r>
            <a:r>
              <a:rPr lang="en-US" sz="3000" dirty="0" smtClean="0"/>
              <a:t>he solvent!</a:t>
            </a:r>
            <a:endParaRPr lang="en-US" sz="3000" dirty="0"/>
          </a:p>
        </p:txBody>
      </p:sp>
      <p:sp>
        <p:nvSpPr>
          <p:cNvPr id="8" name="TextBox 7"/>
          <p:cNvSpPr txBox="1"/>
          <p:nvPr/>
        </p:nvSpPr>
        <p:spPr>
          <a:xfrm>
            <a:off x="7090566" y="5613747"/>
            <a:ext cx="1677653" cy="553998"/>
          </a:xfrm>
          <a:prstGeom prst="rect">
            <a:avLst/>
          </a:prstGeom>
          <a:noFill/>
        </p:spPr>
        <p:txBody>
          <a:bodyPr wrap="square" rtlCol="0">
            <a:spAutoFit/>
          </a:bodyPr>
          <a:lstStyle/>
          <a:p>
            <a:r>
              <a:rPr lang="en-US" sz="3000" dirty="0"/>
              <a:t>r</a:t>
            </a:r>
            <a:r>
              <a:rPr lang="en-US" sz="3000" dirty="0" smtClean="0"/>
              <a:t>eal data</a:t>
            </a:r>
            <a:endParaRPr lang="en-US" sz="30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5007209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3234166560"/>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1933"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3167428267"/>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2874222256"/>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2946"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418611691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145297480"/>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3970"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84230336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4215550139"/>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4994"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43802623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3"/>
          <p:cNvSpPr>
            <a:spLocks noGrp="1" noChangeArrowheads="1"/>
          </p:cNvSpPr>
          <p:nvPr>
            <p:ph type="title"/>
          </p:nvPr>
        </p:nvSpPr>
        <p:spPr>
          <a:xfrm>
            <a:off x="0" y="663878"/>
            <a:ext cx="9144000" cy="1108075"/>
          </a:xfrm>
          <a:solidFill>
            <a:schemeClr val="bg1"/>
          </a:solidFill>
        </p:spPr>
        <p:txBody>
          <a:bodyPr/>
          <a:lstStyle/>
          <a:p>
            <a:pPr eaLnBrk="1" hangingPunct="1"/>
            <a:r>
              <a:rPr lang="en-US" altLang="en-US" sz="4800" dirty="0" smtClean="0">
                <a:solidFill>
                  <a:schemeClr val="tx1"/>
                </a:solidFill>
              </a:rPr>
              <a:t>The Future of Structural Biology</a:t>
            </a:r>
          </a:p>
        </p:txBody>
      </p:sp>
      <p:sp>
        <p:nvSpPr>
          <p:cNvPr id="2" name="TextBox 1"/>
          <p:cNvSpPr txBox="1"/>
          <p:nvPr/>
        </p:nvSpPr>
        <p:spPr>
          <a:xfrm>
            <a:off x="1" y="2254685"/>
            <a:ext cx="9143999" cy="2862322"/>
          </a:xfrm>
          <a:prstGeom prst="rect">
            <a:avLst/>
          </a:prstGeom>
          <a:noFill/>
        </p:spPr>
        <p:txBody>
          <a:bodyPr wrap="square" rtlCol="0">
            <a:spAutoFit/>
          </a:bodyPr>
          <a:lstStyle/>
          <a:p>
            <a:pPr algn="ctr"/>
            <a:r>
              <a:rPr lang="en-US" sz="3600" dirty="0" smtClean="0">
                <a:solidFill>
                  <a:srgbClr val="C00000"/>
                </a:solidFill>
              </a:rPr>
              <a:t>Problem:</a:t>
            </a:r>
          </a:p>
          <a:p>
            <a:pPr algn="ctr"/>
            <a:endParaRPr lang="en-US" sz="3600" dirty="0" smtClean="0">
              <a:solidFill>
                <a:srgbClr val="C00000"/>
              </a:solidFill>
            </a:endParaRPr>
          </a:p>
          <a:p>
            <a:pPr algn="ctr"/>
            <a:r>
              <a:rPr lang="en-US" sz="3600" dirty="0" smtClean="0">
                <a:solidFill>
                  <a:srgbClr val="C00000"/>
                </a:solidFill>
              </a:rPr>
              <a:t>XFELs </a:t>
            </a:r>
          </a:p>
          <a:p>
            <a:pPr algn="ctr"/>
            <a:r>
              <a:rPr lang="en-US" sz="3600" dirty="0" smtClean="0">
                <a:solidFill>
                  <a:srgbClr val="C00000"/>
                </a:solidFill>
              </a:rPr>
              <a:t>cannot solve the </a:t>
            </a:r>
          </a:p>
          <a:p>
            <a:pPr algn="ctr"/>
            <a:r>
              <a:rPr lang="en-US" sz="3600" dirty="0" smtClean="0">
                <a:solidFill>
                  <a:srgbClr val="C00000"/>
                </a:solidFill>
              </a:rPr>
              <a:t>“resolution problem”</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1686036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3"/>
          <p:cNvGraphicFramePr>
            <a:graphicFrameLocks noChangeAspect="1"/>
          </p:cNvGraphicFramePr>
          <p:nvPr>
            <p:extLst>
              <p:ext uri="{D42A27DB-BD31-4B8C-83A1-F6EECF244321}">
                <p14:modId xmlns:p14="http://schemas.microsoft.com/office/powerpoint/2010/main" val="407817226"/>
              </p:ext>
            </p:extLst>
          </p:nvPr>
        </p:nvGraphicFramePr>
        <p:xfrm>
          <a:off x="300625" y="1201259"/>
          <a:ext cx="8306800" cy="5694362"/>
        </p:xfrm>
        <a:graphic>
          <a:graphicData uri="http://schemas.openxmlformats.org/presentationml/2006/ole">
            <mc:AlternateContent xmlns:mc="http://schemas.openxmlformats.org/markup-compatibility/2006">
              <mc:Choice xmlns:v="urn:schemas-microsoft-com:vml" Requires="v">
                <p:oleObj spid="_x0000_s86018" name="Chart" r:id="rId3" imgW="6458065" imgH="4629091" progId="MSGraph.Chart.8">
                  <p:embed followColorScheme="full"/>
                </p:oleObj>
              </mc:Choice>
              <mc:Fallback>
                <p:oleObj name="Chart" r:id="rId3" imgW="6458065" imgH="4629091" progId="MSGraph.Chart.8">
                  <p:embed followColorScheme="full"/>
                  <p:pic>
                    <p:nvPicPr>
                      <p:cNvPr id="0" name=""/>
                      <p:cNvPicPr>
                        <a:picLocks noChangeAspect="1" noChangeArrowheads="1"/>
                      </p:cNvPicPr>
                      <p:nvPr/>
                    </p:nvPicPr>
                    <p:blipFill>
                      <a:blip r:embed="rId4"/>
                      <a:srcRect/>
                      <a:stretch>
                        <a:fillRect/>
                      </a:stretch>
                    </p:blipFill>
                    <p:spPr bwMode="auto">
                      <a:xfrm>
                        <a:off x="300625" y="1201259"/>
                        <a:ext cx="8306800" cy="5694362"/>
                      </a:xfrm>
                      <a:prstGeom prst="rect">
                        <a:avLst/>
                      </a:prstGeom>
                      <a:noFill/>
                      <a:ln>
                        <a:noFill/>
                      </a:ln>
                      <a:effectLst/>
                      <a:extLst/>
                    </p:spPr>
                  </p:pic>
                </p:oleObj>
              </mc:Fallback>
            </mc:AlternateContent>
          </a:graphicData>
        </a:graphic>
      </p:graphicFrame>
      <p:sp>
        <p:nvSpPr>
          <p:cNvPr id="24579" name="Text Box 4"/>
          <p:cNvSpPr txBox="1">
            <a:spLocks noChangeArrowheads="1"/>
          </p:cNvSpPr>
          <p:nvPr/>
        </p:nvSpPr>
        <p:spPr bwMode="auto">
          <a:xfrm>
            <a:off x="3612025" y="6320946"/>
            <a:ext cx="2662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x along line y=z=0 (Å)</a:t>
            </a:r>
            <a:endParaRPr lang="en-US" altLang="en-US" sz="2000" dirty="0">
              <a:solidFill>
                <a:srgbClr val="000000"/>
              </a:solidFill>
              <a:cs typeface="Arial" pitchFamily="34" charset="0"/>
            </a:endParaRPr>
          </a:p>
        </p:txBody>
      </p:sp>
      <p:sp>
        <p:nvSpPr>
          <p:cNvPr id="24580" name="Text Box 5"/>
          <p:cNvSpPr txBox="1">
            <a:spLocks noChangeArrowheads="1"/>
          </p:cNvSpPr>
          <p:nvPr/>
        </p:nvSpPr>
        <p:spPr bwMode="auto">
          <a:xfrm rot="16200000">
            <a:off x="-1413482" y="3443495"/>
            <a:ext cx="37257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2000" dirty="0" smtClean="0">
                <a:solidFill>
                  <a:srgbClr val="000000"/>
                </a:solidFill>
                <a:cs typeface="Arial" pitchFamily="34" charset="0"/>
              </a:rPr>
              <a:t>Electron number density (e</a:t>
            </a:r>
            <a:r>
              <a:rPr lang="en-US" altLang="en-US" sz="2000" baseline="30000" dirty="0" smtClean="0">
                <a:solidFill>
                  <a:srgbClr val="000000"/>
                </a:solidFill>
                <a:cs typeface="Arial" pitchFamily="34" charset="0"/>
              </a:rPr>
              <a:t>-</a:t>
            </a:r>
            <a:r>
              <a:rPr lang="en-US" altLang="en-US" sz="2000" dirty="0" smtClean="0">
                <a:solidFill>
                  <a:srgbClr val="000000"/>
                </a:solidFill>
                <a:cs typeface="Arial" pitchFamily="34" charset="0"/>
              </a:rPr>
              <a:t>/Å</a:t>
            </a:r>
            <a:r>
              <a:rPr lang="en-US" altLang="en-US" sz="2000" baseline="30000" dirty="0" smtClean="0">
                <a:solidFill>
                  <a:srgbClr val="000000"/>
                </a:solidFill>
                <a:cs typeface="Arial" pitchFamily="34" charset="0"/>
              </a:rPr>
              <a:t>3</a:t>
            </a:r>
            <a:r>
              <a:rPr lang="en-US" altLang="en-US" sz="2000" dirty="0" smtClean="0">
                <a:solidFill>
                  <a:srgbClr val="000000"/>
                </a:solidFill>
                <a:cs typeface="Arial" pitchFamily="34" charset="0"/>
              </a:rPr>
              <a:t>)</a:t>
            </a:r>
            <a:endParaRPr lang="en-US" altLang="en-US" sz="2000" dirty="0">
              <a:solidFill>
                <a:srgbClr val="000000"/>
              </a:solidFill>
              <a:cs typeface="Arial" pitchFamily="34" charset="0"/>
            </a:endParaRPr>
          </a:p>
        </p:txBody>
      </p:sp>
      <p:sp>
        <p:nvSpPr>
          <p:cNvPr id="24581" name="Title 1"/>
          <p:cNvSpPr txBox="1">
            <a:spLocks/>
          </p:cNvSpPr>
          <p:nvPr/>
        </p:nvSpPr>
        <p:spPr bwMode="auto">
          <a:xfrm>
            <a:off x="457200" y="649224"/>
            <a:ext cx="8229600" cy="79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dirty="0" smtClean="0">
                <a:solidFill>
                  <a:srgbClr val="000000"/>
                </a:solidFill>
                <a:latin typeface="Calibri" pitchFamily="34" charset="0"/>
                <a:cs typeface="Arial" pitchFamily="34" charset="0"/>
              </a:rPr>
              <a:t>How rough is the solvent?</a:t>
            </a:r>
            <a:endParaRPr lang="en-US" altLang="en-US" sz="4400" dirty="0">
              <a:solidFill>
                <a:srgbClr val="000000"/>
              </a:solidFill>
              <a:latin typeface="Calibri" pitchFamily="34" charset="0"/>
              <a:cs typeface="Arial" pitchFamily="34" charset="0"/>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566375377"/>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3"/>
          <p:cNvSpPr>
            <a:spLocks noGrp="1" noChangeArrowheads="1"/>
          </p:cNvSpPr>
          <p:nvPr>
            <p:ph type="ctrTitle"/>
          </p:nvPr>
        </p:nvSpPr>
        <p:spPr>
          <a:xfrm>
            <a:off x="0" y="0"/>
            <a:ext cx="9144000" cy="806450"/>
          </a:xfrm>
          <a:solidFill>
            <a:schemeClr val="bg1"/>
          </a:solidFill>
        </p:spPr>
        <p:txBody>
          <a:bodyPr/>
          <a:lstStyle/>
          <a:p>
            <a:pPr eaLnBrk="1" hangingPunct="1"/>
            <a:r>
              <a:rPr lang="en-US" altLang="en-US" sz="3600" dirty="0" smtClean="0">
                <a:solidFill>
                  <a:schemeClr val="tx1"/>
                </a:solidFill>
              </a:rPr>
              <a:t>How “rough” is </a:t>
            </a:r>
            <a:r>
              <a:rPr lang="en-US" altLang="en-US" sz="3600" smtClean="0">
                <a:solidFill>
                  <a:schemeClr val="tx1"/>
                </a:solidFill>
              </a:rPr>
              <a:t>the solvent?</a:t>
            </a:r>
            <a:endParaRPr lang="en-US" altLang="en-US" sz="3600" dirty="0" smtClean="0">
              <a:solidFill>
                <a:schemeClr val="tx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6101"/>
            <a:ext cx="9144000" cy="6317776"/>
          </a:xfrm>
          <a:prstGeom prst="rect">
            <a:avLst/>
          </a:prstGeom>
        </p:spPr>
      </p:pic>
      <p:sp>
        <p:nvSpPr>
          <p:cNvPr id="7" name="TextBox 6"/>
          <p:cNvSpPr txBox="1"/>
          <p:nvPr/>
        </p:nvSpPr>
        <p:spPr>
          <a:xfrm>
            <a:off x="2353641" y="2116899"/>
            <a:ext cx="2869713" cy="1569660"/>
          </a:xfrm>
          <a:prstGeom prst="rect">
            <a:avLst/>
          </a:prstGeom>
          <a:solidFill>
            <a:schemeClr val="bg1"/>
          </a:solidFill>
        </p:spPr>
        <p:txBody>
          <a:bodyPr wrap="square" rtlCol="0">
            <a:spAutoFit/>
          </a:bodyPr>
          <a:lstStyle/>
          <a:p>
            <a:r>
              <a:rPr lang="en-US" sz="3200" dirty="0" err="1" smtClean="0"/>
              <a:t>R</a:t>
            </a:r>
            <a:r>
              <a:rPr lang="en-US" sz="3200" baseline="-25000" dirty="0" err="1" smtClean="0"/>
              <a:t>cryst</a:t>
            </a:r>
            <a:r>
              <a:rPr lang="en-US" sz="3200" dirty="0" smtClean="0"/>
              <a:t> = 0.0309</a:t>
            </a:r>
          </a:p>
          <a:p>
            <a:r>
              <a:rPr lang="en-US" sz="3200" dirty="0" err="1" smtClean="0"/>
              <a:t>R</a:t>
            </a:r>
            <a:r>
              <a:rPr lang="en-US" sz="3200" baseline="-25000" dirty="0" err="1" smtClean="0"/>
              <a:t>free</a:t>
            </a:r>
            <a:r>
              <a:rPr lang="en-US" sz="3200" dirty="0" smtClean="0"/>
              <a:t>  = 0.0678</a:t>
            </a:r>
          </a:p>
          <a:p>
            <a:r>
              <a:rPr lang="en-US" sz="3200" dirty="0" smtClean="0"/>
              <a:t>vs </a:t>
            </a:r>
            <a:r>
              <a:rPr lang="en-US" sz="3200" dirty="0" err="1" smtClean="0"/>
              <a:t>F</a:t>
            </a:r>
            <a:r>
              <a:rPr lang="en-US" sz="3200" baseline="-25000" dirty="0" err="1" smtClean="0"/>
              <a:t>sim</a:t>
            </a:r>
            <a:endParaRPr lang="en-US" sz="3200" baseline="-25000"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24554444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469726" y="763153"/>
            <a:ext cx="8229600" cy="1143000"/>
          </a:xfrm>
        </p:spPr>
        <p:txBody>
          <a:bodyPr/>
          <a:lstStyle/>
          <a:p>
            <a:pPr eaLnBrk="1" hangingPunct="1"/>
            <a:r>
              <a:rPr lang="en-US" altLang="en-US" dirty="0" smtClean="0"/>
              <a:t>The Future of Structural Biology</a:t>
            </a:r>
          </a:p>
        </p:txBody>
      </p:sp>
      <p:sp>
        <p:nvSpPr>
          <p:cNvPr id="695299" name="Rectangle 3"/>
          <p:cNvSpPr>
            <a:spLocks noGrp="1" noChangeArrowheads="1"/>
          </p:cNvSpPr>
          <p:nvPr>
            <p:ph type="body" idx="1"/>
          </p:nvPr>
        </p:nvSpPr>
        <p:spPr>
          <a:xfrm>
            <a:off x="1252603" y="1853852"/>
            <a:ext cx="7434197" cy="4546948"/>
          </a:xfrm>
        </p:spPr>
        <p:txBody>
          <a:bodyPr/>
          <a:lstStyle/>
          <a:p>
            <a:pPr eaLnBrk="1" hangingPunct="1">
              <a:lnSpc>
                <a:spcPct val="150000"/>
              </a:lnSpc>
              <a:spcBef>
                <a:spcPts val="1200"/>
              </a:spcBef>
            </a:pPr>
            <a:r>
              <a:rPr lang="en-US" altLang="en-US" dirty="0"/>
              <a:t>w</a:t>
            </a:r>
            <a:r>
              <a:rPr lang="en-US" altLang="en-US" dirty="0" smtClean="0"/>
              <a:t>ill be noisy</a:t>
            </a:r>
          </a:p>
          <a:p>
            <a:pPr eaLnBrk="1" hangingPunct="1">
              <a:lnSpc>
                <a:spcPct val="150000"/>
              </a:lnSpc>
              <a:spcBef>
                <a:spcPts val="1200"/>
              </a:spcBef>
            </a:pPr>
            <a:r>
              <a:rPr lang="en-US" altLang="en-US" dirty="0" smtClean="0"/>
              <a:t>Averaging destroys resolution</a:t>
            </a:r>
          </a:p>
          <a:p>
            <a:pPr eaLnBrk="1" hangingPunct="1">
              <a:lnSpc>
                <a:spcPct val="150000"/>
              </a:lnSpc>
              <a:spcBef>
                <a:spcPts val="1200"/>
              </a:spcBef>
            </a:pPr>
            <a:r>
              <a:rPr lang="en-US" altLang="en-US" dirty="0" smtClean="0"/>
              <a:t>Multi-crystal data – isomorphism</a:t>
            </a:r>
            <a:endParaRPr lang="en-US" altLang="en-US" dirty="0"/>
          </a:p>
          <a:p>
            <a:pPr eaLnBrk="1" hangingPunct="1">
              <a:lnSpc>
                <a:spcPct val="150000"/>
              </a:lnSpc>
              <a:spcBef>
                <a:spcPts val="1200"/>
              </a:spcBef>
            </a:pPr>
            <a:r>
              <a:rPr lang="en-US" altLang="en-US" dirty="0" smtClean="0"/>
              <a:t>structures of the future must be 4D</a:t>
            </a:r>
          </a:p>
          <a:p>
            <a:pPr eaLnBrk="1" hangingPunct="1">
              <a:lnSpc>
                <a:spcPct val="150000"/>
              </a:lnSpc>
              <a:spcBef>
                <a:spcPts val="1200"/>
              </a:spcBef>
            </a:pPr>
            <a:r>
              <a:rPr lang="en-US" altLang="en-US" dirty="0"/>
              <a:t>There is “life” below 1 </a:t>
            </a:r>
            <a:r>
              <a:rPr lang="el-GR" altLang="en-US" dirty="0"/>
              <a:t>σ</a:t>
            </a:r>
            <a:endParaRPr lang="en-US" alt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0507"/>
          <a:stretch/>
        </p:blipFill>
        <p:spPr>
          <a:xfrm>
            <a:off x="571" y="428"/>
            <a:ext cx="9142858" cy="650925"/>
          </a:xfrm>
          <a:prstGeom prst="rect">
            <a:avLst/>
          </a:prstGeom>
        </p:spPr>
      </p:pic>
    </p:spTree>
    <p:extLst>
      <p:ext uri="{BB962C8B-B14F-4D97-AF65-F5344CB8AC3E}">
        <p14:creationId xmlns:p14="http://schemas.microsoft.com/office/powerpoint/2010/main" val="11287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52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52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52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52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a:t>“Time-resolved” diffraction</a:t>
            </a:r>
          </a:p>
        </p:txBody>
      </p:sp>
    </p:spTree>
    <p:extLst>
      <p:ext uri="{BB962C8B-B14F-4D97-AF65-F5344CB8AC3E}">
        <p14:creationId xmlns:p14="http://schemas.microsoft.com/office/powerpoint/2010/main" val="30537123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96072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reciprocal</a:t>
            </a:r>
          </a:p>
        </p:txBody>
      </p:sp>
      <p:sp>
        <p:nvSpPr>
          <p:cNvPr id="12294" name="TextBox 7"/>
          <p:cNvSpPr txBox="1">
            <a:spLocks noChangeArrowheads="1"/>
          </p:cNvSpPr>
          <p:nvPr/>
        </p:nvSpPr>
        <p:spPr bwMode="auto">
          <a:xfrm>
            <a:off x="3122309" y="1293813"/>
            <a:ext cx="28993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dirty="0" smtClean="0"/>
              <a:t>Diffract and Destroy</a:t>
            </a:r>
            <a:endParaRPr lang="en-US" alt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30552"/>
            <a:ext cx="9144000" cy="4223557"/>
          </a:xfrm>
          <a:prstGeom prst="rect">
            <a:avLst/>
          </a:prstGeom>
        </p:spPr>
      </p:pic>
    </p:spTree>
    <p:extLst>
      <p:ext uri="{BB962C8B-B14F-4D97-AF65-F5344CB8AC3E}">
        <p14:creationId xmlns:p14="http://schemas.microsoft.com/office/powerpoint/2010/main" val="35573372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6944</TotalTime>
  <Words>1959</Words>
  <Application>Microsoft Office PowerPoint</Application>
  <PresentationFormat>On-screen Show (4:3)</PresentationFormat>
  <Paragraphs>293</Paragraphs>
  <Slides>62</Slides>
  <Notes>0</Notes>
  <HiddenSlides>0</HiddenSlides>
  <MMClips>2</MMClips>
  <ScaleCrop>false</ScaleCrop>
  <HeadingPairs>
    <vt:vector size="6" baseType="variant">
      <vt:variant>
        <vt:lpstr>Theme</vt:lpstr>
      </vt:variant>
      <vt:variant>
        <vt:i4>3</vt:i4>
      </vt:variant>
      <vt:variant>
        <vt:lpstr>Embedded OLE Servers</vt:lpstr>
      </vt:variant>
      <vt:variant>
        <vt:i4>2</vt:i4>
      </vt:variant>
      <vt:variant>
        <vt:lpstr>Slide Titles</vt:lpstr>
      </vt:variant>
      <vt:variant>
        <vt:i4>62</vt:i4>
      </vt:variant>
    </vt:vector>
  </HeadingPairs>
  <TitlesOfParts>
    <vt:vector size="67" baseType="lpstr">
      <vt:lpstr>Office Theme</vt:lpstr>
      <vt:lpstr>1_Default Design</vt:lpstr>
      <vt:lpstr>4_Default Design</vt:lpstr>
      <vt:lpstr>Chart</vt:lpstr>
      <vt:lpstr>Microsoft Graph Chart</vt:lpstr>
      <vt:lpstr>The Future of Structural Biology</vt:lpstr>
      <vt:lpstr>What is the structure of “disorder” ?</vt:lpstr>
      <vt:lpstr>Promise of Single-molecule Imaging</vt:lpstr>
      <vt:lpstr>lysozyme: real and reciprocal</vt:lpstr>
      <vt:lpstr>lysozyme: thermal motion</vt:lpstr>
      <vt:lpstr>The Future of Structural Biology</vt:lpstr>
      <vt:lpstr>Muybridge’s galloping horse (1878)</vt:lpstr>
      <vt:lpstr>Muybridge’s galloping horse (1878)</vt:lpstr>
      <vt:lpstr>Muybridge’s galloping horse (1878)</vt:lpstr>
      <vt:lpstr>Supporting a model with data</vt:lpstr>
      <vt:lpstr>What can we do now?</vt:lpstr>
      <vt:lpstr>Make the molecule sit still</vt:lpstr>
      <vt:lpstr>Disorder? or Dynamics?</vt:lpstr>
      <vt:lpstr>What can we do now?</vt:lpstr>
      <vt:lpstr>PowerPoint Presentation</vt:lpstr>
      <vt:lpstr>Plastic deformation =  poor diffraction</vt:lpstr>
      <vt:lpstr>Elastic deformation =  non-isomorphism</vt:lpstr>
      <vt:lpstr>Elastic deformation =  non-isomorphism</vt:lpstr>
      <vt:lpstr>Non-isomorphism in lysozyme</vt:lpstr>
      <vt:lpstr>PowerPoint Presentation</vt:lpstr>
      <vt:lpstr>PowerPoint Presentation</vt:lpstr>
      <vt:lpstr>PowerPoint Presentation</vt:lpstr>
      <vt:lpstr>PowerPoint Presentation</vt:lpstr>
      <vt:lpstr>What can we do now?</vt:lpstr>
      <vt:lpstr>average structure</vt:lpstr>
      <vt:lpstr>average structure: 1-sigma contour</vt:lpstr>
      <vt:lpstr>Ringer: systematic map sampling</vt:lpstr>
      <vt:lpstr>Ringer: systematic map sampling</vt:lpstr>
      <vt:lpstr>Ringer: systematic map sampling</vt:lpstr>
      <vt:lpstr>Ringer: systematic map sampling</vt:lpstr>
      <vt:lpstr>Ringer: systematic map sampling</vt:lpstr>
      <vt:lpstr>Independent estimates of F000</vt:lpstr>
      <vt:lpstr>Ringer: systematic map sampling</vt:lpstr>
      <vt:lpstr>Ringer: systematic map sampling</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"error bar" for electron density</vt:lpstr>
      <vt:lpstr>How does the “error” compare to “sigma”?</vt:lpstr>
      <vt:lpstr>How does the “error” compare to “sigma”?</vt:lpstr>
      <vt:lpstr>1 “sigma” is not a good criterion</vt:lpstr>
      <vt:lpstr>Molecular Dynamics Simulation</vt:lpstr>
      <vt:lpstr>30 conformers from 24,000</vt:lpstr>
      <vt:lpstr>Electron density from 24,000 conformers</vt:lpstr>
      <vt:lpstr>How many conformers are there?</vt:lpstr>
      <vt:lpstr>How many conformers are there?</vt:lpstr>
      <vt:lpstr>How many conformers are there?</vt:lpstr>
      <vt:lpstr>How many conformers are there?</vt:lpstr>
      <vt:lpstr>How many conformers are there?</vt:lpstr>
      <vt:lpstr>How many conformers are there?</vt:lpstr>
      <vt:lpstr>PowerPoint Presentation</vt:lpstr>
      <vt:lpstr>PowerPoint Presentation</vt:lpstr>
      <vt:lpstr>PowerPoint Presentation</vt:lpstr>
      <vt:lpstr>PowerPoint Presentation</vt:lpstr>
      <vt:lpstr>PowerPoint Presentation</vt:lpstr>
      <vt:lpstr>How “rough” is the solvent?</vt:lpstr>
      <vt:lpstr>The Future of Structural Biology</vt:lpstr>
    </vt:vector>
  </TitlesOfParts>
  <Company>Advance Light Source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Lattice Comparison Test</dc:title>
  <dc:creator>James Holton</dc:creator>
  <cp:lastModifiedBy>JMHolton</cp:lastModifiedBy>
  <cp:revision>106</cp:revision>
  <dcterms:created xsi:type="dcterms:W3CDTF">2013-06-25T16:58:40Z</dcterms:created>
  <dcterms:modified xsi:type="dcterms:W3CDTF">2014-03-26T04:08:27Z</dcterms:modified>
</cp:coreProperties>
</file>